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handoutMasterIdLst>
    <p:handoutMasterId r:id="rId18"/>
  </p:handoutMasterIdLst>
  <p:sldIdLst>
    <p:sldId id="267" r:id="rId2"/>
    <p:sldId id="290" r:id="rId3"/>
    <p:sldId id="260" r:id="rId4"/>
    <p:sldId id="288" r:id="rId5"/>
    <p:sldId id="265" r:id="rId6"/>
    <p:sldId id="257" r:id="rId7"/>
    <p:sldId id="287" r:id="rId8"/>
    <p:sldId id="256" r:id="rId9"/>
    <p:sldId id="291" r:id="rId10"/>
    <p:sldId id="292" r:id="rId11"/>
    <p:sldId id="293" r:id="rId12"/>
    <p:sldId id="258" r:id="rId13"/>
    <p:sldId id="294" r:id="rId14"/>
    <p:sldId id="263" r:id="rId15"/>
    <p:sldId id="266" r:id="rId16"/>
  </p:sldIdLst>
  <p:sldSz cx="9144000" cy="6858000" type="screen4x3"/>
  <p:notesSz cx="7086600" cy="9429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3111" autoAdjust="0"/>
  </p:normalViewPr>
  <p:slideViewPr>
    <p:cSldViewPr>
      <p:cViewPr varScale="1">
        <p:scale>
          <a:sx n="72" d="100"/>
          <a:sy n="72" d="100"/>
        </p:scale>
        <p:origin x="11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DAF39-09C8-4879-BBEE-DBCA10EC217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E87EA-933F-4594-ACD0-53ABF8311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73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/>
          <a:lstStyle>
            <a:lvl1pPr algn="r">
              <a:defRPr sz="1200"/>
            </a:lvl1pPr>
          </a:lstStyle>
          <a:p>
            <a:fld id="{911CCC77-B62A-4813-8AF1-616B0B6A116B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6438"/>
            <a:ext cx="4714875" cy="3536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75" tIns="47188" rIns="94375" bIns="471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79131"/>
            <a:ext cx="5669280" cy="4243388"/>
          </a:xfrm>
          <a:prstGeom prst="rect">
            <a:avLst/>
          </a:prstGeom>
        </p:spPr>
        <p:txBody>
          <a:bodyPr vert="horz" lIns="94375" tIns="47188" rIns="94375" bIns="471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56626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56626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 anchor="b"/>
          <a:lstStyle>
            <a:lvl1pPr algn="r">
              <a:defRPr sz="1200"/>
            </a:lvl1pPr>
          </a:lstStyle>
          <a:p>
            <a:fld id="{67419443-4D61-4364-A5A0-CAD816B76E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8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5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3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55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48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26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4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19443-4D61-4364-A5A0-CAD816B76E7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 title="Feather Background"/>
          <p:cNvGrpSpPr/>
          <p:nvPr/>
        </p:nvGrpSpPr>
        <p:grpSpPr>
          <a:xfrm>
            <a:off x="-6284" y="0"/>
            <a:ext cx="9152521" cy="6867426"/>
            <a:chOff x="-6284" y="0"/>
            <a:chExt cx="9152521" cy="6867426"/>
          </a:xfrm>
        </p:grpSpPr>
        <p:sp>
          <p:nvSpPr>
            <p:cNvPr id="67" name="Freeform 41"/>
            <p:cNvSpPr>
              <a:spLocks noEditPoints="1"/>
            </p:cNvSpPr>
            <p:nvPr/>
          </p:nvSpPr>
          <p:spPr bwMode="auto"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0" t="0" r="r" b="b"/>
              <a:pathLst>
                <a:path w="2882" h="216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-6284" y="1"/>
              <a:ext cx="9150284" cy="5820008"/>
            </a:xfrm>
            <a:custGeom>
              <a:avLst/>
              <a:gdLst/>
              <a:ahLst/>
              <a:cxnLst/>
              <a:rect l="0" t="0" r="r" b="b"/>
              <a:pathLst>
                <a:path w="2882" h="1833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49"/>
            <p:cNvSpPr>
              <a:spLocks noEditPoints="1"/>
            </p:cNvSpPr>
            <p:nvPr/>
          </p:nvSpPr>
          <p:spPr bwMode="auto"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0" t="0" r="r" b="b"/>
              <a:pathLst>
                <a:path w="2726" h="2162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96896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5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1710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1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EditPoints="1"/>
          </p:cNvSpPr>
          <p:nvPr/>
        </p:nvSpPr>
        <p:spPr bwMode="auto">
          <a:xfrm>
            <a:off x="1" y="1"/>
            <a:ext cx="9149366" cy="6858000"/>
          </a:xfrm>
          <a:custGeom>
            <a:avLst/>
            <a:gdLst/>
            <a:ahLst/>
            <a:cxnLst/>
            <a:rect l="0" t="0" r="r" b="b"/>
            <a:pathLst>
              <a:path w="2884" h="2161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31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2609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5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0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6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594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79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5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1A9C335-BD21-455F-B57D-E6DF015F36F3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4F05AA2-6C47-47A9-A41D-9CA8911CF34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62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enandmzee.com/omweb/flash/mediacenter/mediacenter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219200"/>
            <a:ext cx="3070823" cy="2667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Child Development</a:t>
            </a:r>
            <a:br>
              <a:rPr lang="en-US" dirty="0"/>
            </a:br>
            <a:r>
              <a:rPr lang="en-US" sz="3200" dirty="0"/>
              <a:t>day 4 of class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Disclosure, Human Sexuality form, Class fee slip, &amp; Parent Interview</a:t>
            </a:r>
          </a:p>
        </p:txBody>
      </p:sp>
    </p:spTree>
    <p:extLst>
      <p:ext uri="{BB962C8B-B14F-4D97-AF65-F5344CB8AC3E}">
        <p14:creationId xmlns:p14="http://schemas.microsoft.com/office/powerpoint/2010/main" val="1016540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Growing and Developing a: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Seed and child the Same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2800" dirty="0"/>
              <a:t>Child and seed different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4876800" y="6172200"/>
            <a:ext cx="34168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One more</a:t>
            </a:r>
          </a:p>
        </p:txBody>
      </p:sp>
    </p:spTree>
    <p:extLst>
      <p:ext uri="{BB962C8B-B14F-4D97-AF65-F5344CB8AC3E}">
        <p14:creationId xmlns:p14="http://schemas.microsoft.com/office/powerpoint/2010/main" val="1919756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1" y="914400"/>
            <a:ext cx="73152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3 actions you will take to Nurture </a:t>
            </a:r>
            <a:br>
              <a:rPr lang="en-US" dirty="0"/>
            </a:br>
            <a:r>
              <a:rPr lang="en-US" dirty="0"/>
              <a:t>and Strengthen a Bond with a child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915483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Infants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Keep the baby close and comforted.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Take time to touch the baby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feeding, bathing, playing, massaging, ..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Be responsive to the baby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Play with the baby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2991683"/>
            <a:ext cx="2514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Toddlers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Continue to play with the child: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Play, books, activities,..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Continue to use touch to express your affection and care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Touch, hugs, kisses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Continue to respond to the child as an individual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1" y="3067883"/>
            <a:ext cx="259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School Age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Continue to be physically affectionate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Kisses, touch, play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Talk to the child and encourage the child </a:t>
            </a:r>
            <a:r>
              <a:rPr lang="en-US"/>
              <a:t>to talk </a:t>
            </a:r>
            <a:r>
              <a:rPr lang="en-US" dirty="0"/>
              <a:t>to you.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Value the child’s opinion and encourage them to express it.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Play, play, play with them. Enjoy being together</a:t>
            </a:r>
          </a:p>
        </p:txBody>
      </p:sp>
    </p:spTree>
    <p:extLst>
      <p:ext uri="{BB962C8B-B14F-4D97-AF65-F5344CB8AC3E}">
        <p14:creationId xmlns:p14="http://schemas.microsoft.com/office/powerpoint/2010/main" val="2670417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0" y="2621486"/>
            <a:ext cx="7293852" cy="3398314"/>
          </a:xfrm>
        </p:spPr>
        <p:txBody>
          <a:bodyPr>
            <a:noAutofit/>
          </a:bodyPr>
          <a:lstStyle/>
          <a:p>
            <a:pPr marL="514350" lvl="1" indent="-51435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/>
              <a:buAutoNum type="arabicPeriod"/>
            </a:pPr>
            <a:r>
              <a:rPr lang="en-US" sz="2000" b="1" dirty="0"/>
              <a:t>Nature (heredity) </a:t>
            </a:r>
            <a:r>
              <a:rPr lang="en-US" sz="2400" dirty="0"/>
              <a:t>- </a:t>
            </a:r>
            <a:r>
              <a:rPr lang="en-US" sz="2400" i="1" dirty="0"/>
              <a:t>#2 draw conclusion from the video</a:t>
            </a:r>
            <a:endParaRPr lang="en-US" sz="2000" b="1" i="1" dirty="0"/>
          </a:p>
          <a:p>
            <a:pPr marL="514350" indent="-514350">
              <a:spcAft>
                <a:spcPts val="600"/>
              </a:spcAft>
              <a:buNone/>
            </a:pPr>
            <a:r>
              <a:rPr lang="en-US" sz="2400" dirty="0"/>
              <a:t>	Individual </a:t>
            </a:r>
            <a:r>
              <a:rPr lang="en-US" sz="2400" b="1" dirty="0">
                <a:solidFill>
                  <a:srgbClr val="FF0000"/>
                </a:solidFill>
              </a:rPr>
              <a:t>heredity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F0000"/>
                </a:solidFill>
              </a:rPr>
              <a:t>genetics</a:t>
            </a:r>
            <a:r>
              <a:rPr lang="en-US" sz="2400" dirty="0"/>
              <a:t>. These explain who the person is and why they do what they do.</a:t>
            </a:r>
          </a:p>
          <a:p>
            <a:pPr marL="514350" lvl="1" indent="-51435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/>
              <a:buAutoNum type="arabicPeriod" startAt="3"/>
            </a:pPr>
            <a:r>
              <a:rPr lang="en-US" sz="2000" b="1" dirty="0"/>
              <a:t>Nurture (environment) </a:t>
            </a:r>
            <a:r>
              <a:rPr lang="en-US" sz="2400" dirty="0"/>
              <a:t>- </a:t>
            </a:r>
            <a:r>
              <a:rPr lang="en-US" sz="2400" i="1" dirty="0"/>
              <a:t>#4 draw conclusion from the video</a:t>
            </a:r>
            <a:endParaRPr lang="en-US" sz="2000" b="1" i="1" dirty="0"/>
          </a:p>
          <a:p>
            <a:pPr marL="514350" indent="-514350">
              <a:spcAft>
                <a:spcPts val="600"/>
              </a:spcAft>
              <a:buNone/>
            </a:pPr>
            <a:r>
              <a:rPr lang="en-US" sz="2400" dirty="0"/>
              <a:t>	The influences of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 through love, support, attention, and encouragement. Begins at birth</a:t>
            </a:r>
            <a:r>
              <a:rPr lang="en-US" sz="2400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 rot="468882">
            <a:off x="2132898" y="602113"/>
            <a:ext cx="6722097" cy="156966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Definitions for workbook </a:t>
            </a:r>
          </a:p>
          <a:p>
            <a:pPr algn="ctr"/>
            <a:r>
              <a:rPr lang="en-US" sz="4800" b="1" dirty="0"/>
              <a:t>section B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88504" y="762000"/>
            <a:ext cx="8382000" cy="5410200"/>
          </a:xfrm>
        </p:spPr>
        <p:txBody>
          <a:bodyPr>
            <a:noAutofit/>
          </a:bodyPr>
          <a:lstStyle/>
          <a:p>
            <a:pPr marL="514350" lvl="1" indent="-51435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/>
              <a:buAutoNum type="arabicPeriod" startAt="5"/>
            </a:pPr>
            <a:r>
              <a:rPr lang="en-US" sz="2000" b="1" dirty="0"/>
              <a:t>Bonding </a:t>
            </a:r>
            <a:r>
              <a:rPr lang="en-US" sz="2400" dirty="0"/>
              <a:t>- </a:t>
            </a:r>
            <a:r>
              <a:rPr lang="en-US" sz="2400" i="1" dirty="0"/>
              <a:t>#6 draw conclusion from the video</a:t>
            </a:r>
            <a:endParaRPr lang="en-US" sz="2000" b="1" i="1" dirty="0"/>
          </a:p>
          <a:p>
            <a:pPr marL="514350" indent="-514350">
              <a:spcAft>
                <a:spcPts val="600"/>
              </a:spcAft>
              <a:buNone/>
            </a:pPr>
            <a:r>
              <a:rPr lang="en-US" sz="2400" dirty="0"/>
              <a:t>	Forming strong emotional ties between a parent and a child.</a:t>
            </a:r>
          </a:p>
          <a:p>
            <a:pPr marL="514350" indent="-514350">
              <a:spcAft>
                <a:spcPts val="600"/>
              </a:spcAft>
              <a:buNone/>
            </a:pPr>
            <a:r>
              <a:rPr lang="en-US" sz="2400" dirty="0"/>
              <a:t>	Ex: Long loving looks, loving touches, animated face and voice,  consistency, responsiveness, sensitivity, being in-tune.</a:t>
            </a:r>
          </a:p>
          <a:p>
            <a:pPr marL="514350" lvl="1" indent="-51435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/>
              <a:buAutoNum type="arabicPeriod" startAt="7"/>
            </a:pPr>
            <a:r>
              <a:rPr lang="en-US" sz="2000" b="1" dirty="0"/>
              <a:t>Failure to thrive (attachment disorder) </a:t>
            </a:r>
            <a:r>
              <a:rPr lang="en-US" sz="2400" i="1" dirty="0"/>
              <a:t>#8 draw conclusion from the video</a:t>
            </a:r>
            <a:endParaRPr lang="en-US" sz="2000" b="1" i="1" dirty="0"/>
          </a:p>
          <a:p>
            <a:pPr marL="514350" indent="-514350">
              <a:spcAft>
                <a:spcPts val="600"/>
              </a:spcAft>
              <a:buNone/>
            </a:pPr>
            <a:r>
              <a:rPr lang="en-US" sz="2400" dirty="0"/>
              <a:t>	A condition in which the baby does not develop and grow properly due to a lack of bonding and nurturing (love, attention, and touch).</a:t>
            </a:r>
          </a:p>
          <a:p>
            <a:pPr marL="514350" indent="-514350" algn="ctr">
              <a:spcAft>
                <a:spcPts val="600"/>
              </a:spcAft>
              <a:buNone/>
            </a:pPr>
            <a:r>
              <a:rPr lang="en-US" sz="2400" dirty="0"/>
              <a:t>	</a:t>
            </a:r>
            <a:r>
              <a:rPr lang="en-US" sz="2400" b="1" dirty="0"/>
              <a:t>10 touches a day are needed to develop and thrive.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078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Romania: What happened to </a:t>
            </a:r>
            <a:br>
              <a:rPr lang="en-US" dirty="0"/>
            </a:br>
            <a:r>
              <a:rPr lang="en-US" dirty="0"/>
              <a:t>the children?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ABC: Turning point, January 16, 1997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kern="1400" dirty="0">
                <a:latin typeface="Times New Roman"/>
                <a:ea typeface="Times New Roman"/>
              </a:rPr>
              <a:t>Agree or disagree:  There are no bad children, only bad parents.  Explain: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0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Bell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9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Tony Chestnut (song #2)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153400" cy="36515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b="1" dirty="0"/>
              <a:t>Tony 	   chestnut  	knows 	I 	Love You!</a:t>
            </a:r>
          </a:p>
          <a:p>
            <a:pPr>
              <a:buNone/>
            </a:pPr>
            <a:r>
              <a:rPr lang="en-US" sz="2400" dirty="0"/>
              <a:t>(toe – knee)   (chest – head)   (nose)  (eye)   (cross arms)  (point)</a:t>
            </a:r>
          </a:p>
          <a:p>
            <a:pPr>
              <a:buNone/>
            </a:pPr>
            <a:r>
              <a:rPr lang="en-US" sz="3200" b="1" dirty="0"/>
              <a:t>Tony Knows</a:t>
            </a:r>
          </a:p>
          <a:p>
            <a:pPr>
              <a:buNone/>
            </a:pPr>
            <a:r>
              <a:rPr lang="en-US" sz="3200" b="1" dirty="0"/>
              <a:t>Tony Knows</a:t>
            </a:r>
          </a:p>
          <a:p>
            <a:pPr>
              <a:buNone/>
            </a:pPr>
            <a:r>
              <a:rPr lang="en-US" sz="3200" b="1" dirty="0"/>
              <a:t>Tony Chestnut knows I Love You!</a:t>
            </a:r>
          </a:p>
          <a:p>
            <a:pPr>
              <a:buNone/>
            </a:pPr>
            <a:r>
              <a:rPr lang="en-US" sz="3200" b="1" dirty="0"/>
              <a:t>That’s what Tony knows</a:t>
            </a:r>
          </a:p>
        </p:txBody>
      </p:sp>
      <p:pic>
        <p:nvPicPr>
          <p:cNvPr id="1027" name="Picture 3" descr="C:\Documents and Settings\stjohnson\Local Settings\Temporary Internet Files\Content.IE5\E2IQAUO2\MPj0443252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478608"/>
            <a:ext cx="2255585" cy="3379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Tony Chestnut (song #2)</a:t>
            </a:r>
          </a:p>
        </p:txBody>
      </p:sp>
      <p:pic>
        <p:nvPicPr>
          <p:cNvPr id="4" name="Tony Chestnut - Song for Kids by Little Fo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738" y="1524000"/>
            <a:ext cx="6229350" cy="4672013"/>
          </a:xfrm>
        </p:spPr>
      </p:pic>
      <p:pic>
        <p:nvPicPr>
          <p:cNvPr id="1027" name="Picture 3" descr="C:\Documents and Settings\stjohnson\Local Settings\Temporary Internet Files\Content.IE5\E2IQAUO2\MPj04432520000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80" y="2531895"/>
            <a:ext cx="2644715" cy="396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4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Song #2 Tony Chestnut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Song Title</a:t>
            </a:r>
          </a:p>
          <a:p>
            <a:r>
              <a:rPr lang="en-US" dirty="0"/>
              <a:t>Rating 1-5</a:t>
            </a:r>
          </a:p>
          <a:p>
            <a:r>
              <a:rPr lang="en-US" dirty="0"/>
              <a:t>What does this song teach a child, what can you talk about, what activities can you go and do?</a:t>
            </a:r>
          </a:p>
        </p:txBody>
      </p:sp>
    </p:spTree>
    <p:extLst>
      <p:ext uri="{BB962C8B-B14F-4D97-AF65-F5344CB8AC3E}">
        <p14:creationId xmlns:p14="http://schemas.microsoft.com/office/powerpoint/2010/main" val="343027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wen.jpg"/>
          <p:cNvPicPr>
            <a:picLocks noChangeAspect="1"/>
          </p:cNvPicPr>
          <p:nvPr/>
        </p:nvPicPr>
        <p:blipFill>
          <a:blip r:embed="rId3" cstate="print"/>
          <a:srcRect l="2812" t="11250" r="1406" b="13125"/>
          <a:stretch>
            <a:fillRect/>
          </a:stretch>
        </p:blipFill>
        <p:spPr>
          <a:xfrm rot="10800000">
            <a:off x="533400" y="609600"/>
            <a:ext cx="8183968" cy="484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5638800"/>
            <a:ext cx="4497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Arial Rounded MT Bold" pitchFamily="34" charset="0"/>
              </a:rPr>
              <a:t>Owen and </a:t>
            </a:r>
            <a:r>
              <a:rPr lang="en-US" sz="4400" b="1" dirty="0" err="1">
                <a:solidFill>
                  <a:schemeClr val="accent2"/>
                </a:solidFill>
                <a:latin typeface="Arial Rounded MT Bold" pitchFamily="34" charset="0"/>
              </a:rPr>
              <a:t>Mzee</a:t>
            </a:r>
            <a:endParaRPr lang="en-US" sz="4400" b="1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wen_and_mzee-_the_true_story_of_a_remarkable_friendship_640x480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42900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86200"/>
            <a:ext cx="8420100" cy="1828800"/>
          </a:xfrm>
        </p:spPr>
        <p:txBody>
          <a:bodyPr/>
          <a:lstStyle/>
          <a:p>
            <a:r>
              <a:rPr lang="en-US" dirty="0"/>
              <a:t>Bonding and Nurturing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http://www.owenandmzee.com/omweb/flash/mediacenter/mediacenter.html</a:t>
            </a: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799"/>
            <a:ext cx="6621508" cy="46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IN  BAG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Write name on baggie</a:t>
            </a:r>
          </a:p>
          <a:p>
            <a:r>
              <a:rPr lang="en-US" dirty="0"/>
              <a:t>Get cotton ball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damp</a:t>
            </a:r>
          </a:p>
          <a:p>
            <a:r>
              <a:rPr lang="en-US" dirty="0"/>
              <a:t>Place cotton ball and seed together in the baggie.</a:t>
            </a:r>
          </a:p>
          <a:p>
            <a:r>
              <a:rPr lang="en-US" dirty="0"/>
              <a:t>Zip the baggie and hang it up with your cloud picture.</a:t>
            </a:r>
          </a:p>
          <a:p>
            <a:r>
              <a:rPr lang="en-US" dirty="0"/>
              <a:t>Complete the assignment #4 evaluation in your workbook.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2050" name="Picture 2" descr="C:\Documents and Settings\stjohnson\Local Settings\Temporary Internet Files\Content.IE5\SQ9J0D28\MPj044393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3962400" cy="4452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400823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10892</TotalTime>
  <Words>341</Words>
  <Application>Microsoft Office PowerPoint</Application>
  <PresentationFormat>On-screen Show (4:3)</PresentationFormat>
  <Paragraphs>74</Paragraphs>
  <Slides>15</Slides>
  <Notes>9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Rounded MT Bold</vt:lpstr>
      <vt:lpstr>Calibri</vt:lpstr>
      <vt:lpstr>Century Schoolbook</vt:lpstr>
      <vt:lpstr>Corbel</vt:lpstr>
      <vt:lpstr>Times New Roman</vt:lpstr>
      <vt:lpstr>Wingdings</vt:lpstr>
      <vt:lpstr>Feathered</vt:lpstr>
      <vt:lpstr>Child Development day 4 of class  </vt:lpstr>
      <vt:lpstr>Correct Bell Quiz</vt:lpstr>
      <vt:lpstr>Tony Chestnut (song #2)</vt:lpstr>
      <vt:lpstr>Tony Chestnut (song #2)</vt:lpstr>
      <vt:lpstr>Song #2 Tony Chestnut</vt:lpstr>
      <vt:lpstr>PowerPoint Presentation</vt:lpstr>
      <vt:lpstr>PowerPoint Presentation</vt:lpstr>
      <vt:lpstr>Bonding and Nurturing</vt:lpstr>
      <vt:lpstr>PLANT IN  BAG</vt:lpstr>
      <vt:lpstr>How are Growing and Developing a:</vt:lpstr>
      <vt:lpstr>3 actions you will take to Nurture  and Strengthen a Bond with a child</vt:lpstr>
      <vt:lpstr>PowerPoint Presentation</vt:lpstr>
      <vt:lpstr>PowerPoint Presentation</vt:lpstr>
      <vt:lpstr>Romania: What happened to  the children?</vt:lpstr>
      <vt:lpstr>Reflection #4</vt:lpstr>
    </vt:vector>
  </TitlesOfParts>
  <Company>Weber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Bonding and Nurturing</dc:title>
  <dc:creator>User</dc:creator>
  <cp:lastModifiedBy>Thomas Holbrook</cp:lastModifiedBy>
  <cp:revision>111</cp:revision>
  <dcterms:created xsi:type="dcterms:W3CDTF">2010-01-12T17:45:15Z</dcterms:created>
  <dcterms:modified xsi:type="dcterms:W3CDTF">2018-07-30T18:03:00Z</dcterms:modified>
</cp:coreProperties>
</file>