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6" r:id="rId19"/>
    <p:sldId id="280" r:id="rId20"/>
    <p:sldId id="273" r:id="rId21"/>
    <p:sldId id="274" r:id="rId22"/>
    <p:sldId id="275" r:id="rId23"/>
    <p:sldId id="278" r:id="rId24"/>
    <p:sldId id="277" r:id="rId25"/>
    <p:sldId id="279" r:id="rId26"/>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59954" autoAdjust="0"/>
  </p:normalViewPr>
  <p:slideViewPr>
    <p:cSldViewPr snapToGrid="0">
      <p:cViewPr varScale="1">
        <p:scale>
          <a:sx n="57" d="100"/>
          <a:sy n="57" d="100"/>
        </p:scale>
        <p:origin x="7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2C4E0C6-D41C-4238-8374-064DF7511608}" type="datetimeFigureOut">
              <a:rPr lang="en-US" smtClean="0"/>
              <a:t>11/19/2015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1801E4E-393C-4E39-9F27-6B264EF1569C}" type="slidenum">
              <a:rPr lang="en-US" smtClean="0"/>
              <a:t>‹#›</a:t>
            </a:fld>
            <a:endParaRPr lang="en-US"/>
          </a:p>
        </p:txBody>
      </p:sp>
    </p:spTree>
    <p:extLst>
      <p:ext uri="{BB962C8B-B14F-4D97-AF65-F5344CB8AC3E}">
        <p14:creationId xmlns:p14="http://schemas.microsoft.com/office/powerpoint/2010/main" val="172443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used with Textile Handbook</a:t>
            </a:r>
            <a:r>
              <a:rPr lang="en-US" baseline="0" dirty="0" smtClean="0"/>
              <a:t> handout.</a:t>
            </a:r>
          </a:p>
          <a:p>
            <a:r>
              <a:rPr lang="en-US" sz="1200" kern="1200" dirty="0" smtClean="0">
                <a:solidFill>
                  <a:schemeClr val="tx1"/>
                </a:solidFill>
                <a:effectLst/>
                <a:latin typeface="+mn-lt"/>
                <a:ea typeface="+mn-ea"/>
                <a:cs typeface="+mn-cs"/>
              </a:rPr>
              <a:t>This lesson is meant to take place over 3 or 4 class periods. Each lesson should take approx. 20 min or less.   Students will be given a handout booklet to take notes in.  Textiles PPT, Fashion! Textbook and a couple of hands on activities. </a:t>
            </a:r>
          </a:p>
          <a:p>
            <a:r>
              <a:rPr lang="en-US" sz="1200" kern="1200" dirty="0" smtClean="0">
                <a:solidFill>
                  <a:schemeClr val="tx1"/>
                </a:solidFill>
                <a:effectLst/>
                <a:latin typeface="+mn-lt"/>
                <a:ea typeface="+mn-ea"/>
                <a:cs typeface="+mn-cs"/>
              </a:rPr>
              <a:t>Day 1, Introduce the fibers.  Day 2, Review Fibers and discuss application/use, Stain Removal notes and discussion. Day 3, Notes and Discussion on Woven and Knit Fabrics, Stretch activity.  Day 4, Notes and Discussion on Nonwoven, wool beads felting activity, Fabric sorting activity.</a:t>
            </a:r>
          </a:p>
          <a:p>
            <a:r>
              <a:rPr lang="en-US" sz="1200" kern="1200" dirty="0" smtClean="0">
                <a:solidFill>
                  <a:schemeClr val="tx1"/>
                </a:solidFill>
                <a:effectLst/>
                <a:latin typeface="+mn-lt"/>
                <a:ea typeface="+mn-ea"/>
                <a:cs typeface="+mn-cs"/>
              </a:rPr>
              <a:t>See Notes in PPT slides for additional details.  My students are also working on their final project during this time.  </a:t>
            </a:r>
            <a:r>
              <a:rPr lang="en-US" sz="1200" kern="1200" smtClean="0">
                <a:solidFill>
                  <a:schemeClr val="tx1"/>
                </a:solidFill>
                <a:effectLst/>
                <a:latin typeface="+mn-lt"/>
                <a:ea typeface="+mn-ea"/>
                <a:cs typeface="+mn-cs"/>
              </a:rPr>
              <a:t>They get 20 min of instruction and 60 to sew on their projects.</a:t>
            </a:r>
          </a:p>
          <a:p>
            <a:r>
              <a:rPr lang="en-US" sz="1200" kern="1200" smtClean="0">
                <a:solidFill>
                  <a:schemeClr val="tx1"/>
                </a:solidFill>
                <a:effectLst/>
                <a:latin typeface="+mn-lt"/>
                <a:ea typeface="+mn-ea"/>
                <a:cs typeface="+mn-cs"/>
              </a:rPr>
              <a:t>See </a:t>
            </a:r>
            <a:r>
              <a:rPr lang="en-US" sz="1200" kern="1200" dirty="0" smtClean="0">
                <a:solidFill>
                  <a:schemeClr val="tx1"/>
                </a:solidFill>
                <a:effectLst/>
                <a:latin typeface="+mn-lt"/>
                <a:ea typeface="+mn-ea"/>
                <a:cs typeface="+mn-cs"/>
              </a:rPr>
              <a:t>Notes in PPT slides for additional details.</a:t>
            </a:r>
          </a:p>
          <a:p>
            <a:endParaRPr lang="en-US" dirty="0" smtClean="0"/>
          </a:p>
          <a:p>
            <a:endParaRPr lang="en-US" dirty="0" smtClean="0"/>
          </a:p>
          <a:p>
            <a:r>
              <a:rPr lang="en-US" dirty="0" smtClean="0"/>
              <a:t>Amber Williams</a:t>
            </a:r>
          </a:p>
          <a:p>
            <a:r>
              <a:rPr lang="en-US" dirty="0" smtClean="0"/>
              <a:t>amwilliams@dsdmail.net</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a:t>
            </a:fld>
            <a:endParaRPr lang="en-US"/>
          </a:p>
        </p:txBody>
      </p:sp>
    </p:spTree>
    <p:extLst>
      <p:ext uri="{BB962C8B-B14F-4D97-AF65-F5344CB8AC3E}">
        <p14:creationId xmlns:p14="http://schemas.microsoft.com/office/powerpoint/2010/main" val="249063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10</a:t>
            </a:fld>
            <a:endParaRPr lang="en-US"/>
          </a:p>
        </p:txBody>
      </p:sp>
    </p:spTree>
    <p:extLst>
      <p:ext uri="{BB962C8B-B14F-4D97-AF65-F5344CB8AC3E}">
        <p14:creationId xmlns:p14="http://schemas.microsoft.com/office/powerpoint/2010/main" val="450871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11</a:t>
            </a:fld>
            <a:endParaRPr lang="en-US"/>
          </a:p>
        </p:txBody>
      </p:sp>
    </p:spTree>
    <p:extLst>
      <p:ext uri="{BB962C8B-B14F-4D97-AF65-F5344CB8AC3E}">
        <p14:creationId xmlns:p14="http://schemas.microsoft.com/office/powerpoint/2010/main" val="60396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12</a:t>
            </a:fld>
            <a:endParaRPr lang="en-US"/>
          </a:p>
        </p:txBody>
      </p:sp>
    </p:spTree>
    <p:extLst>
      <p:ext uri="{BB962C8B-B14F-4D97-AF65-F5344CB8AC3E}">
        <p14:creationId xmlns:p14="http://schemas.microsoft.com/office/powerpoint/2010/main" val="210504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13</a:t>
            </a:fld>
            <a:endParaRPr lang="en-US"/>
          </a:p>
        </p:txBody>
      </p:sp>
    </p:spTree>
    <p:extLst>
      <p:ext uri="{BB962C8B-B14F-4D97-AF65-F5344CB8AC3E}">
        <p14:creationId xmlns:p14="http://schemas.microsoft.com/office/powerpoint/2010/main" val="20455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and Time set a stain</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14</a:t>
            </a:fld>
            <a:endParaRPr lang="en-US"/>
          </a:p>
        </p:txBody>
      </p:sp>
    </p:spTree>
    <p:extLst>
      <p:ext uri="{BB962C8B-B14F-4D97-AF65-F5344CB8AC3E}">
        <p14:creationId xmlns:p14="http://schemas.microsoft.com/office/powerpoint/2010/main" val="78881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refer to</a:t>
            </a:r>
            <a:r>
              <a:rPr lang="en-US" baseline="0" dirty="0" smtClean="0"/>
              <a:t> the guide in their handout, discuss how to launder an item that is affected by the following item:</a:t>
            </a:r>
          </a:p>
          <a:p>
            <a:endParaRPr lang="en-US" baseline="0" dirty="0" smtClean="0"/>
          </a:p>
          <a:p>
            <a:r>
              <a:rPr lang="en-US" baseline="0" dirty="0" smtClean="0"/>
              <a:t>Gum</a:t>
            </a:r>
          </a:p>
          <a:p>
            <a:r>
              <a:rPr lang="en-US" baseline="0" dirty="0" smtClean="0"/>
              <a:t>Grass stains</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15</a:t>
            </a:fld>
            <a:endParaRPr lang="en-US"/>
          </a:p>
        </p:txBody>
      </p:sp>
    </p:spTree>
    <p:extLst>
      <p:ext uri="{BB962C8B-B14F-4D97-AF65-F5344CB8AC3E}">
        <p14:creationId xmlns:p14="http://schemas.microsoft.com/office/powerpoint/2010/main" val="1437646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 refer to</a:t>
            </a:r>
            <a:r>
              <a:rPr lang="en-US" baseline="0" dirty="0" smtClean="0"/>
              <a:t> the guide in their handout, discuss how to launder an item that is affected by the following item:</a:t>
            </a:r>
          </a:p>
          <a:p>
            <a:endParaRPr lang="en-US" dirty="0" smtClean="0"/>
          </a:p>
          <a:p>
            <a:r>
              <a:rPr lang="en-US" dirty="0" smtClean="0"/>
              <a:t>Makeup/lipstick</a:t>
            </a:r>
          </a:p>
          <a:p>
            <a:r>
              <a:rPr lang="en-US" dirty="0" smtClean="0"/>
              <a:t>Ball point</a:t>
            </a:r>
            <a:r>
              <a:rPr lang="en-US" baseline="0" dirty="0" smtClean="0"/>
              <a:t> pen</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16</a:t>
            </a:fld>
            <a:endParaRPr lang="en-US"/>
          </a:p>
        </p:txBody>
      </p:sp>
    </p:spTree>
    <p:extLst>
      <p:ext uri="{BB962C8B-B14F-4D97-AF65-F5344CB8AC3E}">
        <p14:creationId xmlns:p14="http://schemas.microsoft.com/office/powerpoint/2010/main" val="150148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students refer to</a:t>
            </a:r>
            <a:r>
              <a:rPr lang="en-US" baseline="0" dirty="0" smtClean="0"/>
              <a:t> the guide in their handout, discuss how to launder an item that is affected by the following item:</a:t>
            </a:r>
          </a:p>
          <a:p>
            <a:endParaRPr lang="en-US" dirty="0" smtClean="0"/>
          </a:p>
          <a:p>
            <a:r>
              <a:rPr lang="en-US" dirty="0" smtClean="0"/>
              <a:t>Blood/Protein</a:t>
            </a:r>
          </a:p>
          <a:p>
            <a:r>
              <a:rPr lang="en-US" dirty="0" smtClean="0"/>
              <a:t>Chocolate</a:t>
            </a:r>
          </a:p>
          <a:p>
            <a:endParaRPr lang="en-US" dirty="0" smtClean="0"/>
          </a:p>
        </p:txBody>
      </p:sp>
      <p:sp>
        <p:nvSpPr>
          <p:cNvPr id="4" name="Slide Number Placeholder 3"/>
          <p:cNvSpPr>
            <a:spLocks noGrp="1"/>
          </p:cNvSpPr>
          <p:nvPr>
            <p:ph type="sldNum" sz="quarter" idx="10"/>
          </p:nvPr>
        </p:nvSpPr>
        <p:spPr/>
        <p:txBody>
          <a:bodyPr/>
          <a:lstStyle/>
          <a:p>
            <a:fld id="{21801E4E-393C-4E39-9F27-6B264EF1569C}" type="slidenum">
              <a:rPr lang="en-US" smtClean="0"/>
              <a:t>17</a:t>
            </a:fld>
            <a:endParaRPr lang="en-US"/>
          </a:p>
        </p:txBody>
      </p:sp>
    </p:spTree>
    <p:extLst>
      <p:ext uri="{BB962C8B-B14F-4D97-AF65-F5344CB8AC3E}">
        <p14:creationId xmlns:p14="http://schemas.microsoft.com/office/powerpoint/2010/main" val="24703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Preshrink your fabric by washing, drying and ironing (if needed) exactly how you would care for the finished item before you begin. Knits are notorious for shrinking! </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18</a:t>
            </a:fld>
            <a:endParaRPr lang="en-US"/>
          </a:p>
        </p:txBody>
      </p:sp>
    </p:spTree>
    <p:extLst>
      <p:ext uri="{BB962C8B-B14F-4D97-AF65-F5344CB8AC3E}">
        <p14:creationId xmlns:p14="http://schemas.microsoft.com/office/powerpoint/2010/main" val="72825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Preshrink your fabric by washing, drying and ironing (if needed) exactly how you would care for the finished item before you begin. Knits are notorious for shrinking! </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19</a:t>
            </a:fld>
            <a:endParaRPr lang="en-US"/>
          </a:p>
        </p:txBody>
      </p:sp>
    </p:spTree>
    <p:extLst>
      <p:ext uri="{BB962C8B-B14F-4D97-AF65-F5344CB8AC3E}">
        <p14:creationId xmlns:p14="http://schemas.microsoft.com/office/powerpoint/2010/main" val="124450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type of Cloth or woven</a:t>
            </a:r>
            <a:r>
              <a:rPr lang="en-US" baseline="0" dirty="0" smtClean="0"/>
              <a:t> fabric</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a:t>
            </a:fld>
            <a:endParaRPr lang="en-US"/>
          </a:p>
        </p:txBody>
      </p:sp>
    </p:spTree>
    <p:extLst>
      <p:ext uri="{BB962C8B-B14F-4D97-AF65-F5344CB8AC3E}">
        <p14:creationId xmlns:p14="http://schemas.microsoft.com/office/powerpoint/2010/main" val="91723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students a piece of cloth and have them label the parts of the fabric (selvage, lengthwise, crosswise, bias)</a:t>
            </a:r>
          </a:p>
          <a:p>
            <a:r>
              <a:rPr lang="en-US" baseline="0" dirty="0" smtClean="0"/>
              <a:t>Discuss how the type of weave affects the fabric types (broadcloth, denim, crepe de chine</a:t>
            </a:r>
            <a:r>
              <a:rPr lang="en-US" baseline="0" dirty="0" smtClean="0"/>
              <a:t>)</a:t>
            </a:r>
          </a:p>
          <a:p>
            <a:r>
              <a:rPr lang="en-US" baseline="0" dirty="0" smtClean="0"/>
              <a:t>There are different types of weaves, Plain, satin, and twill.  We go into more detail on the types of weaves in fashion strategies and clothing 2</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Resource:</a:t>
            </a:r>
            <a:r>
              <a:rPr lang="en-US" baseline="0" dirty="0" smtClean="0"/>
              <a:t>  Fabric Guide: The Ultimate Fiber Resource, by Simplicity </a:t>
            </a:r>
            <a:endParaRPr lang="en-US" dirty="0" smtClean="0"/>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20</a:t>
            </a:fld>
            <a:endParaRPr lang="en-US"/>
          </a:p>
        </p:txBody>
      </p:sp>
    </p:spTree>
    <p:extLst>
      <p:ext uri="{BB962C8B-B14F-4D97-AF65-F5344CB8AC3E}">
        <p14:creationId xmlns:p14="http://schemas.microsoft.com/office/powerpoint/2010/main" val="316279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Knits have  much more give and flexibility that its more rigid woven </a:t>
            </a:r>
            <a:r>
              <a:rPr lang="en-US" baseline="0" dirty="0" err="1" smtClean="0"/>
              <a:t>counsin</a:t>
            </a:r>
            <a:endParaRPr lang="en-US" baseline="0" dirty="0" smtClean="0"/>
          </a:p>
          <a:p>
            <a:r>
              <a:rPr lang="en-US" baseline="0" dirty="0" smtClean="0"/>
              <a:t>There are two types of machine </a:t>
            </a:r>
            <a:r>
              <a:rPr lang="en-US" baseline="0" dirty="0" err="1" smtClean="0"/>
              <a:t>knittibng</a:t>
            </a:r>
            <a:r>
              <a:rPr lang="en-US" baseline="0" dirty="0" smtClean="0"/>
              <a:t> construction: weft and warp.</a:t>
            </a:r>
          </a:p>
          <a:p>
            <a:r>
              <a:rPr lang="en-US" baseline="0" dirty="0" smtClean="0"/>
              <a:t>Weft knits:  Jersey or plain knits, Double Knits, Rib Knits (developed to copy the look of hand knitting)</a:t>
            </a:r>
          </a:p>
          <a:p>
            <a:r>
              <a:rPr lang="en-US" baseline="0" dirty="0" smtClean="0"/>
              <a:t>Warp knits: Tricot, </a:t>
            </a:r>
            <a:r>
              <a:rPr lang="en-US" baseline="0" dirty="0" err="1" smtClean="0"/>
              <a:t>Raschel</a:t>
            </a:r>
            <a:r>
              <a:rPr lang="en-US" baseline="0" dirty="0" smtClean="0"/>
              <a:t> knits (more durable than a weft knit, and less susceptible to running)</a:t>
            </a:r>
          </a:p>
          <a:p>
            <a:endParaRPr lang="en-US" baseline="0" dirty="0" smtClean="0"/>
          </a:p>
          <a:p>
            <a:r>
              <a:rPr lang="en-US" baseline="0" dirty="0" smtClean="0"/>
              <a:t>If a knit has spandex added to it, it has even more stretch!</a:t>
            </a:r>
          </a:p>
          <a:p>
            <a:r>
              <a:rPr lang="en-US" baseline="0" dirty="0" smtClean="0"/>
              <a:t>Show students how to check stretch capability for knit.</a:t>
            </a:r>
          </a:p>
          <a:p>
            <a:endParaRPr lang="en-US" baseline="0" dirty="0" smtClean="0"/>
          </a:p>
          <a:p>
            <a:endParaRPr lang="en-US" baseline="0" dirty="0" smtClean="0"/>
          </a:p>
          <a:p>
            <a:r>
              <a:rPr lang="en-US" dirty="0" smtClean="0"/>
              <a:t>Resource:</a:t>
            </a:r>
            <a:r>
              <a:rPr lang="en-US" baseline="0" dirty="0" smtClean="0"/>
              <a:t>  Fabric Guide: The Ultimate Fiber Resource, by Simplicity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21</a:t>
            </a:fld>
            <a:endParaRPr lang="en-US"/>
          </a:p>
        </p:txBody>
      </p:sp>
    </p:spTree>
    <p:extLst>
      <p:ext uri="{BB962C8B-B14F-4D97-AF65-F5344CB8AC3E}">
        <p14:creationId xmlns:p14="http://schemas.microsoft.com/office/powerpoint/2010/main" val="4236427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should one be concerned with how much a knit can or can not stretch?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all knit fabrics stretch the same amount, use the following ruler to determine the stretch of your fabric. We recommend fabrics that have a 2-way stretch and moderate (35% -- jersey knit and interlock) to super (75% -- rib knit and fabric with spandex/</a:t>
            </a:r>
            <a:r>
              <a:rPr lang="en-US" dirty="0" err="1" smtClean="0"/>
              <a:t>lycra</a:t>
            </a:r>
            <a:r>
              <a:rPr lang="en-US" dirty="0" smtClean="0"/>
              <a:t>) </a:t>
            </a:r>
            <a:r>
              <a:rPr lang="en-US" dirty="0" err="1" smtClean="0"/>
              <a:t>stretchability</a:t>
            </a:r>
            <a:r>
              <a:rPr lang="en-US" dirty="0" smtClean="0"/>
              <a:t>. Fold the knit perpendicular the </a:t>
            </a:r>
            <a:r>
              <a:rPr lang="en-US" dirty="0" err="1" smtClean="0"/>
              <a:t>grainline</a:t>
            </a:r>
            <a:r>
              <a:rPr lang="en-US" dirty="0" smtClean="0"/>
              <a:t> (along the direction of stretch). Place pins 4” apart. Hold knit firmly at edge of gauge and stretch without distorting the fabric. If distortion (parallel folds) appears, relax tension. Note the distance the knit stretched beyond its original length. Release the pulled end; if it returns to its original location, it has excellent recovery. </a:t>
            </a:r>
          </a:p>
          <a:p>
            <a:endParaRPr lang="en-US" baseline="0" dirty="0" smtClean="0"/>
          </a:p>
          <a:p>
            <a:r>
              <a:rPr lang="en-US" baseline="0" dirty="0" smtClean="0"/>
              <a:t>Measure on the </a:t>
            </a:r>
            <a:r>
              <a:rPr lang="en-US" baseline="0" dirty="0" err="1" smtClean="0"/>
              <a:t>crossgrain</a:t>
            </a:r>
            <a:endParaRPr lang="en-US" baseline="0" dirty="0" smtClean="0"/>
          </a:p>
          <a:p>
            <a:endParaRPr lang="en-US" baseline="0" dirty="0" smtClean="0"/>
          </a:p>
          <a:p>
            <a:r>
              <a:rPr lang="en-US" dirty="0" smtClean="0"/>
              <a:t>http://www.jocole.net/pdf/KnitTips&amp;Tricks.pdf</a:t>
            </a:r>
          </a:p>
          <a:p>
            <a:r>
              <a:rPr lang="en-US" dirty="0" smtClean="0"/>
              <a:t>http://stitch-n-smile.com/how-to-thursday-measuring-your-fabric-stretch/</a:t>
            </a:r>
          </a:p>
          <a:p>
            <a:endParaRPr lang="en-US" dirty="0" smtClean="0"/>
          </a:p>
          <a:p>
            <a:r>
              <a:rPr lang="en-US" dirty="0" smtClean="0"/>
              <a:t>Give students</a:t>
            </a:r>
            <a:r>
              <a:rPr lang="en-US" baseline="0" dirty="0" smtClean="0"/>
              <a:t> a knit sample and have them measure their fabric stretch (</a:t>
            </a:r>
            <a:r>
              <a:rPr lang="en-US" baseline="0" dirty="0" err="1" smtClean="0"/>
              <a:t>pinsm</a:t>
            </a:r>
            <a:endParaRPr lang="en-US" baseline="0" dirty="0" smtClean="0"/>
          </a:p>
        </p:txBody>
      </p:sp>
      <p:sp>
        <p:nvSpPr>
          <p:cNvPr id="4" name="Slide Number Placeholder 3"/>
          <p:cNvSpPr>
            <a:spLocks noGrp="1"/>
          </p:cNvSpPr>
          <p:nvPr>
            <p:ph type="sldNum" sz="quarter" idx="10"/>
          </p:nvPr>
        </p:nvSpPr>
        <p:spPr/>
        <p:txBody>
          <a:bodyPr/>
          <a:lstStyle/>
          <a:p>
            <a:fld id="{21801E4E-393C-4E39-9F27-6B264EF1569C}" type="slidenum">
              <a:rPr lang="en-US" smtClean="0"/>
              <a:t>22</a:t>
            </a:fld>
            <a:endParaRPr lang="en-US"/>
          </a:p>
        </p:txBody>
      </p:sp>
    </p:spTree>
    <p:extLst>
      <p:ext uri="{BB962C8B-B14F-4D97-AF65-F5344CB8AC3E}">
        <p14:creationId xmlns:p14="http://schemas.microsoft.com/office/powerpoint/2010/main" val="1611367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Netting:  is an ancient  construction that’s been adapted to generate many types of fabrics.  Lace and </a:t>
            </a:r>
            <a:r>
              <a:rPr lang="en-US" baseline="0" dirty="0" err="1" smtClean="0"/>
              <a:t>Tuelle</a:t>
            </a:r>
            <a:r>
              <a:rPr lang="en-US" baseline="0" dirty="0" smtClean="0"/>
              <a:t> are examples</a:t>
            </a:r>
          </a:p>
          <a:p>
            <a:r>
              <a:rPr lang="en-US" baseline="0" dirty="0" smtClean="0"/>
              <a:t>Bonding:  joins two separate layers of cloth, plastic or </a:t>
            </a:r>
            <a:r>
              <a:rPr lang="en-US" baseline="0" dirty="0" err="1" smtClean="0"/>
              <a:t>vinly</a:t>
            </a:r>
            <a:r>
              <a:rPr lang="en-US" baseline="0" dirty="0" smtClean="0"/>
              <a:t> together with a chemical agent.  Faux leather is an example</a:t>
            </a:r>
          </a:p>
          <a:p>
            <a:r>
              <a:rPr lang="en-US" baseline="0" dirty="0" smtClean="0"/>
              <a:t>Fusing:  creates a matted web by joining fibers together with an adhesive or bonding agent.  Interfacings are a good example</a:t>
            </a:r>
          </a:p>
          <a:p>
            <a:r>
              <a:rPr lang="en-US" baseline="0" dirty="0" smtClean="0"/>
              <a:t>Felting:  uses a combination of moisture, heat, and friction to produce a thick, warm fabric from wool fibers.   The wool fibers are immersed in water, causing the scales on the fiber to swell; agitation or friction is then applied to entangle the scales together.  Next, heat is applied to shrink the scales back down.</a:t>
            </a:r>
          </a:p>
          <a:p>
            <a:endParaRPr lang="en-US" baseline="0" dirty="0" smtClean="0"/>
          </a:p>
          <a:p>
            <a:r>
              <a:rPr lang="en-US" dirty="0" smtClean="0"/>
              <a:t>Resource:</a:t>
            </a:r>
            <a:r>
              <a:rPr lang="en-US" baseline="0" dirty="0" smtClean="0"/>
              <a:t>  Fabric Guide: The Ultimate Fiber Resource, by Simplicity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23</a:t>
            </a:fld>
            <a:endParaRPr lang="en-US"/>
          </a:p>
        </p:txBody>
      </p:sp>
    </p:spTree>
    <p:extLst>
      <p:ext uri="{BB962C8B-B14F-4D97-AF65-F5344CB8AC3E}">
        <p14:creationId xmlns:p14="http://schemas.microsoft.com/office/powerpoint/2010/main" val="257353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a:t>
            </a:r>
            <a:r>
              <a:rPr lang="en-US" baseline="0" dirty="0" smtClean="0"/>
              <a:t> make a woolen bead to experience felting!</a:t>
            </a:r>
          </a:p>
          <a:p>
            <a:r>
              <a:rPr lang="en-US" baseline="0" dirty="0" smtClean="0"/>
              <a:t>Have students identify what they did to reflect the steps of the felting process:</a:t>
            </a:r>
          </a:p>
          <a:p>
            <a:endParaRPr lang="en-US" baseline="0" dirty="0" smtClean="0"/>
          </a:p>
          <a:p>
            <a:r>
              <a:rPr lang="en-US" baseline="0" dirty="0" smtClean="0"/>
              <a:t>	Immerse in water---cut woolen string into small pieces and saturate in water</a:t>
            </a:r>
          </a:p>
          <a:p>
            <a:r>
              <a:rPr lang="en-US" baseline="0" dirty="0" smtClean="0"/>
              <a:t>	Agitation---pull cut pieces apart</a:t>
            </a:r>
          </a:p>
          <a:p>
            <a:r>
              <a:rPr lang="en-US" baseline="0" dirty="0" smtClean="0"/>
              <a:t>	Heat---roll pulled pieces between your palms</a:t>
            </a:r>
          </a:p>
          <a:p>
            <a:endParaRPr lang="en-US" baseline="0" dirty="0" smtClean="0"/>
          </a:p>
          <a:p>
            <a:r>
              <a:rPr lang="en-US" baseline="0" dirty="0" smtClean="0"/>
              <a:t>Tutorial link shows how to make a necklace with woolen beads.  </a:t>
            </a:r>
          </a:p>
          <a:p>
            <a:r>
              <a:rPr lang="en-US" dirty="0" smtClean="0"/>
              <a:t>http://www.nowimaginethis.blogspot.com/2010/01/texture-woolen-beads.html</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24</a:t>
            </a:fld>
            <a:endParaRPr lang="en-US"/>
          </a:p>
        </p:txBody>
      </p:sp>
    </p:spTree>
    <p:extLst>
      <p:ext uri="{BB962C8B-B14F-4D97-AF65-F5344CB8AC3E}">
        <p14:creationId xmlns:p14="http://schemas.microsoft.com/office/powerpoint/2010/main" val="2882383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10-12 Ziploc bags</a:t>
            </a:r>
            <a:r>
              <a:rPr lang="en-US" baseline="0" dirty="0" smtClean="0"/>
              <a:t> prepared with 6”x6” squares of woven, knit and nonwoven fabrics.  </a:t>
            </a:r>
          </a:p>
          <a:p>
            <a:r>
              <a:rPr lang="en-US" baseline="0" dirty="0" smtClean="0"/>
              <a:t>Give a group of 2-3 students a zip lock bag and have them sort the fabrics into the correct categories.  </a:t>
            </a:r>
          </a:p>
          <a:p>
            <a:r>
              <a:rPr lang="en-US" baseline="0" dirty="0" smtClean="0"/>
              <a:t>Have them check off their sorting when they are finished.</a:t>
            </a:r>
          </a:p>
          <a:p>
            <a:endParaRPr lang="en-US" dirty="0" smtClean="0"/>
          </a:p>
          <a:p>
            <a:r>
              <a:rPr lang="en-US" dirty="0" smtClean="0"/>
              <a:t>Questions:</a:t>
            </a:r>
          </a:p>
          <a:p>
            <a:r>
              <a:rPr lang="en-US" dirty="0" smtClean="0"/>
              <a:t>Was is hard to sort</a:t>
            </a:r>
            <a:r>
              <a:rPr lang="en-US" baseline="0" dirty="0" smtClean="0"/>
              <a:t> the fabrics?</a:t>
            </a:r>
          </a:p>
          <a:p>
            <a:r>
              <a:rPr lang="en-US" baseline="0" dirty="0" smtClean="0"/>
              <a:t>What were you looking for to classify woven/knit/nonwoven?</a:t>
            </a:r>
          </a:p>
          <a:p>
            <a:r>
              <a:rPr lang="en-US" baseline="0" dirty="0" smtClean="0"/>
              <a:t>How will you use this knowledge to help you select fabrics in the future?</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25</a:t>
            </a:fld>
            <a:endParaRPr lang="en-US"/>
          </a:p>
        </p:txBody>
      </p:sp>
    </p:spTree>
    <p:extLst>
      <p:ext uri="{BB962C8B-B14F-4D97-AF65-F5344CB8AC3E}">
        <p14:creationId xmlns:p14="http://schemas.microsoft.com/office/powerpoint/2010/main" val="78453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list the following fibers in their notes as you list them.</a:t>
            </a:r>
          </a:p>
          <a:p>
            <a:r>
              <a:rPr lang="en-US" baseline="0" dirty="0" smtClean="0"/>
              <a:t>Natural:</a:t>
            </a:r>
          </a:p>
          <a:p>
            <a:r>
              <a:rPr lang="en-US" baseline="0" dirty="0" smtClean="0"/>
              <a:t>Wool</a:t>
            </a:r>
          </a:p>
          <a:p>
            <a:r>
              <a:rPr lang="en-US" baseline="0" dirty="0" smtClean="0"/>
              <a:t>Cotton</a:t>
            </a:r>
          </a:p>
          <a:p>
            <a:r>
              <a:rPr lang="en-US" baseline="0" dirty="0" smtClean="0"/>
              <a:t>Linen</a:t>
            </a:r>
          </a:p>
          <a:p>
            <a:r>
              <a:rPr lang="en-US" baseline="0" dirty="0" smtClean="0"/>
              <a:t>Silk</a:t>
            </a:r>
          </a:p>
          <a:p>
            <a:endParaRPr lang="en-US" baseline="0" dirty="0" smtClean="0"/>
          </a:p>
          <a:p>
            <a:r>
              <a:rPr lang="en-US" baseline="0" dirty="0" smtClean="0"/>
              <a:t>Manufactured:</a:t>
            </a:r>
          </a:p>
          <a:p>
            <a:r>
              <a:rPr lang="en-US" baseline="0" dirty="0" smtClean="0"/>
              <a:t>Nylon</a:t>
            </a:r>
          </a:p>
          <a:p>
            <a:r>
              <a:rPr lang="en-US" baseline="0" dirty="0" smtClean="0"/>
              <a:t>Polyester</a:t>
            </a:r>
          </a:p>
          <a:p>
            <a:r>
              <a:rPr lang="en-US" baseline="0" dirty="0" smtClean="0"/>
              <a:t>Rayon</a:t>
            </a:r>
          </a:p>
          <a:p>
            <a:r>
              <a:rPr lang="en-US" baseline="0" dirty="0" smtClean="0"/>
              <a:t>Acetate</a:t>
            </a:r>
          </a:p>
          <a:p>
            <a:r>
              <a:rPr lang="en-US" baseline="0" dirty="0" smtClean="0"/>
              <a:t>Acrylic</a:t>
            </a:r>
          </a:p>
          <a:p>
            <a:r>
              <a:rPr lang="en-US" baseline="0" dirty="0" smtClean="0"/>
              <a:t>Spandex</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3</a:t>
            </a:fld>
            <a:endParaRPr lang="en-US"/>
          </a:p>
        </p:txBody>
      </p:sp>
    </p:spTree>
    <p:extLst>
      <p:ext uri="{BB962C8B-B14F-4D97-AF65-F5344CB8AC3E}">
        <p14:creationId xmlns:p14="http://schemas.microsoft.com/office/powerpoint/2010/main" val="421434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list the following fibers in their notes as you list them.</a:t>
            </a:r>
          </a:p>
          <a:p>
            <a:r>
              <a:rPr lang="en-US" baseline="0" dirty="0" smtClean="0"/>
              <a:t>Natural:</a:t>
            </a:r>
          </a:p>
          <a:p>
            <a:r>
              <a:rPr lang="en-US" baseline="0" dirty="0" smtClean="0"/>
              <a:t>Wool</a:t>
            </a:r>
          </a:p>
          <a:p>
            <a:r>
              <a:rPr lang="en-US" baseline="0" dirty="0" smtClean="0"/>
              <a:t>Cotton</a:t>
            </a:r>
          </a:p>
          <a:p>
            <a:r>
              <a:rPr lang="en-US" baseline="0" dirty="0" smtClean="0"/>
              <a:t>Linen</a:t>
            </a:r>
          </a:p>
          <a:p>
            <a:r>
              <a:rPr lang="en-US" baseline="0" dirty="0" smtClean="0"/>
              <a:t>Silk</a:t>
            </a:r>
          </a:p>
          <a:p>
            <a:endParaRPr lang="en-US" baseline="0" dirty="0" smtClean="0"/>
          </a:p>
          <a:p>
            <a:r>
              <a:rPr lang="en-US" baseline="0" smtClean="0"/>
              <a:t>Manufactured:</a:t>
            </a:r>
            <a:endParaRPr lang="en-US" baseline="0" dirty="0" smtClean="0"/>
          </a:p>
          <a:p>
            <a:r>
              <a:rPr lang="en-US" baseline="0" dirty="0" smtClean="0"/>
              <a:t>Nylon</a:t>
            </a:r>
          </a:p>
          <a:p>
            <a:r>
              <a:rPr lang="en-US" baseline="0" dirty="0" smtClean="0"/>
              <a:t>Polyester</a:t>
            </a:r>
          </a:p>
          <a:p>
            <a:r>
              <a:rPr lang="en-US" baseline="0" dirty="0" smtClean="0"/>
              <a:t>Rayon</a:t>
            </a:r>
          </a:p>
          <a:p>
            <a:r>
              <a:rPr lang="en-US" baseline="0" dirty="0" smtClean="0"/>
              <a:t>Acetate</a:t>
            </a:r>
          </a:p>
          <a:p>
            <a:r>
              <a:rPr lang="en-US" baseline="0" dirty="0" smtClean="0"/>
              <a:t>Acrylic</a:t>
            </a:r>
          </a:p>
          <a:p>
            <a:r>
              <a:rPr lang="en-US" baseline="0" dirty="0" smtClean="0"/>
              <a:t>Spandex</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4</a:t>
            </a:fld>
            <a:endParaRPr lang="en-US"/>
          </a:p>
        </p:txBody>
      </p:sp>
    </p:spTree>
    <p:extLst>
      <p:ext uri="{BB962C8B-B14F-4D97-AF65-F5344CB8AC3E}">
        <p14:creationId xmlns:p14="http://schemas.microsoft.com/office/powerpoint/2010/main" val="3147118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list the following fibers in their notes as you list them.</a:t>
            </a:r>
          </a:p>
          <a:p>
            <a:r>
              <a:rPr lang="en-US" baseline="0" dirty="0" smtClean="0"/>
              <a:t>Natural:</a:t>
            </a:r>
          </a:p>
          <a:p>
            <a:r>
              <a:rPr lang="en-US" baseline="0" dirty="0" smtClean="0"/>
              <a:t>Wool</a:t>
            </a:r>
          </a:p>
          <a:p>
            <a:r>
              <a:rPr lang="en-US" baseline="0" dirty="0" smtClean="0"/>
              <a:t>Cotton</a:t>
            </a:r>
          </a:p>
          <a:p>
            <a:r>
              <a:rPr lang="en-US" baseline="0" dirty="0" smtClean="0"/>
              <a:t>Linen</a:t>
            </a:r>
          </a:p>
          <a:p>
            <a:r>
              <a:rPr lang="en-US" baseline="0" dirty="0" smtClean="0"/>
              <a:t>Silk</a:t>
            </a:r>
          </a:p>
          <a:p>
            <a:r>
              <a:rPr lang="en-US" baseline="0" dirty="0" smtClean="0"/>
              <a:t>**Pass around the fiber cards for each fiber </a:t>
            </a:r>
            <a:r>
              <a:rPr lang="en-US" baseline="0" dirty="0" smtClean="0"/>
              <a:t>type (card has a fiber sample, and fabric sample attached to it)***</a:t>
            </a:r>
            <a:endParaRPr lang="en-US" baseline="0" dirty="0" smtClean="0"/>
          </a:p>
          <a:p>
            <a:endParaRPr lang="en-US" baseline="0" dirty="0" smtClean="0"/>
          </a:p>
          <a:p>
            <a:r>
              <a:rPr lang="en-US" baseline="0" dirty="0" smtClean="0"/>
              <a:t>Manufactured:</a:t>
            </a:r>
          </a:p>
          <a:p>
            <a:r>
              <a:rPr lang="en-US" baseline="0" dirty="0" smtClean="0"/>
              <a:t>Nylon</a:t>
            </a:r>
          </a:p>
          <a:p>
            <a:r>
              <a:rPr lang="en-US" baseline="0" dirty="0" smtClean="0"/>
              <a:t>Polyester</a:t>
            </a:r>
          </a:p>
          <a:p>
            <a:r>
              <a:rPr lang="en-US" baseline="0" dirty="0" smtClean="0"/>
              <a:t>Rayon</a:t>
            </a:r>
          </a:p>
          <a:p>
            <a:r>
              <a:rPr lang="en-US" baseline="0" dirty="0" smtClean="0"/>
              <a:t>Acetate</a:t>
            </a:r>
          </a:p>
          <a:p>
            <a:r>
              <a:rPr lang="en-US" baseline="0" dirty="0" smtClean="0"/>
              <a:t>Acrylic</a:t>
            </a:r>
          </a:p>
          <a:p>
            <a:r>
              <a:rPr lang="en-US" baseline="0" dirty="0" smtClean="0"/>
              <a:t>Spandex</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5</a:t>
            </a:fld>
            <a:endParaRPr lang="en-US"/>
          </a:p>
        </p:txBody>
      </p:sp>
    </p:spTree>
    <p:extLst>
      <p:ext uri="{BB962C8B-B14F-4D97-AF65-F5344CB8AC3E}">
        <p14:creationId xmlns:p14="http://schemas.microsoft.com/office/powerpoint/2010/main" val="209120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use</a:t>
            </a:r>
            <a:r>
              <a:rPr lang="en-US" baseline="0" dirty="0" smtClean="0"/>
              <a:t> the FASHION! text book to complete the chart in their notes.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6</a:t>
            </a:fld>
            <a:endParaRPr lang="en-US"/>
          </a:p>
        </p:txBody>
      </p:sp>
    </p:spTree>
    <p:extLst>
      <p:ext uri="{BB962C8B-B14F-4D97-AF65-F5344CB8AC3E}">
        <p14:creationId xmlns:p14="http://schemas.microsoft.com/office/powerpoint/2010/main" val="199284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Blending fibers creates the best of both worlds.</a:t>
            </a:r>
          </a:p>
          <a:p>
            <a:r>
              <a:rPr lang="en-US" dirty="0" smtClean="0"/>
              <a:t>It</a:t>
            </a:r>
            <a:r>
              <a:rPr lang="en-US" baseline="0" dirty="0" smtClean="0"/>
              <a:t> can decrease cost, but will give the qualities of the fibers.</a:t>
            </a:r>
          </a:p>
          <a:p>
            <a:r>
              <a:rPr lang="en-US" baseline="0" dirty="0" err="1" smtClean="0"/>
              <a:t>Eg</a:t>
            </a:r>
            <a:r>
              <a:rPr lang="en-US" baseline="0" dirty="0" smtClean="0"/>
              <a:t>. Spandex and cotton blended changed how most people felt about wearing jeans.  </a:t>
            </a:r>
          </a:p>
          <a:p>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7</a:t>
            </a:fld>
            <a:endParaRPr lang="en-US"/>
          </a:p>
        </p:txBody>
      </p:sp>
    </p:spTree>
    <p:extLst>
      <p:ext uri="{BB962C8B-B14F-4D97-AF65-F5344CB8AC3E}">
        <p14:creationId xmlns:p14="http://schemas.microsoft.com/office/powerpoint/2010/main" val="362541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8</a:t>
            </a:fld>
            <a:endParaRPr lang="en-US"/>
          </a:p>
        </p:txBody>
      </p:sp>
    </p:spTree>
    <p:extLst>
      <p:ext uri="{BB962C8B-B14F-4D97-AF65-F5344CB8AC3E}">
        <p14:creationId xmlns:p14="http://schemas.microsoft.com/office/powerpoint/2010/main" val="82928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picture have students choose a fiber they would choose to</a:t>
            </a:r>
            <a:r>
              <a:rPr lang="en-US" baseline="0" dirty="0" smtClean="0"/>
              <a:t> make the clothing article.</a:t>
            </a:r>
          </a:p>
          <a:p>
            <a:r>
              <a:rPr lang="en-US" baseline="0" dirty="0" smtClean="0"/>
              <a:t>Students needs to tell what the fiber characteristics  that make their choose the best selection.</a:t>
            </a:r>
          </a:p>
          <a:p>
            <a:r>
              <a:rPr lang="en-US" baseline="0" dirty="0" smtClean="0"/>
              <a:t>Fill out the information in their handout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801E4E-393C-4E39-9F27-6B264EF1569C}" type="slidenum">
              <a:rPr lang="en-US" smtClean="0"/>
              <a:t>9</a:t>
            </a:fld>
            <a:endParaRPr lang="en-US"/>
          </a:p>
        </p:txBody>
      </p:sp>
    </p:spTree>
    <p:extLst>
      <p:ext uri="{BB962C8B-B14F-4D97-AF65-F5344CB8AC3E}">
        <p14:creationId xmlns:p14="http://schemas.microsoft.com/office/powerpoint/2010/main" val="344060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11/19/2015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Textiles</a:t>
            </a:r>
            <a:endParaRPr lang="en-US" dirty="0"/>
          </a:p>
        </p:txBody>
      </p:sp>
      <p:sp>
        <p:nvSpPr>
          <p:cNvPr id="3" name="Subtitle 2"/>
          <p:cNvSpPr>
            <a:spLocks noGrp="1"/>
          </p:cNvSpPr>
          <p:nvPr>
            <p:ph type="subTitle" idx="1"/>
          </p:nvPr>
        </p:nvSpPr>
        <p:spPr/>
        <p:txBody>
          <a:bodyPr/>
          <a:lstStyle/>
          <a:p>
            <a:r>
              <a:rPr lang="en-US" dirty="0" smtClean="0"/>
              <a:t>Apparel Design and Production 1</a:t>
            </a:r>
            <a:endParaRPr lang="en-US" dirty="0" smtClean="0"/>
          </a:p>
          <a:p>
            <a:r>
              <a:rPr lang="en-US" dirty="0" smtClean="0"/>
              <a:t>Created by:  Amber </a:t>
            </a:r>
            <a:r>
              <a:rPr lang="en-US" dirty="0" smtClean="0"/>
              <a:t>Williams</a:t>
            </a:r>
            <a:endParaRPr lang="en-US" dirty="0"/>
          </a:p>
        </p:txBody>
      </p:sp>
    </p:spTree>
    <p:extLst>
      <p:ext uri="{BB962C8B-B14F-4D97-AF65-F5344CB8AC3E}">
        <p14:creationId xmlns:p14="http://schemas.microsoft.com/office/powerpoint/2010/main" val="3237731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8194" name="Picture 2" descr="http://balletnews.co.uk/wp-content/uploads/2011/06/Moschino-dancer-Fernanda-Oliveira-please-could-you-credit-John-Davis-styled-by-Fabio-Immediato.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33601" y="2560320"/>
            <a:ext cx="2450509" cy="3430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597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9218" name="Picture 2" descr="http://i.ebayimg.com/00/$(KGrHqJHJDYFFSIfDJPqBRY0lKO69!~~_35.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02631" y="2560638"/>
            <a:ext cx="3309937"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64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10242" name="Picture 2" descr="https://s-media-cache-ak0.pinimg.com/736x/64/01/51/640151eb15f46c7a802626e14f2782e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02631" y="2560638"/>
            <a:ext cx="3309937"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24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11266" name="Picture 2" descr="http://houseexercises.com/wp-content/uploads/2012/12/running-gear-pink.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555864" y="2560638"/>
            <a:ext cx="2203472"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99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Laundry Care</a:t>
            </a:r>
            <a:endParaRPr lang="en-US" dirty="0"/>
          </a:p>
        </p:txBody>
      </p:sp>
      <p:sp>
        <p:nvSpPr>
          <p:cNvPr id="4" name="Content Placeholder 3"/>
          <p:cNvSpPr>
            <a:spLocks noGrp="1"/>
          </p:cNvSpPr>
          <p:nvPr>
            <p:ph sz="half" idx="2"/>
          </p:nvPr>
        </p:nvSpPr>
        <p:spPr/>
        <p:txBody>
          <a:bodyPr>
            <a:normAutofit/>
          </a:bodyPr>
          <a:lstStyle/>
          <a:p>
            <a:pPr marL="0" indent="0" algn="ctr">
              <a:buNone/>
            </a:pPr>
            <a:r>
              <a:rPr lang="en-US" sz="4000" b="1" dirty="0" smtClean="0"/>
              <a:t>What sets a </a:t>
            </a:r>
            <a:r>
              <a:rPr lang="en-US" sz="4000" b="1" dirty="0" smtClean="0">
                <a:solidFill>
                  <a:srgbClr val="FF0000"/>
                </a:solidFill>
              </a:rPr>
              <a:t>STAIN</a:t>
            </a:r>
            <a:r>
              <a:rPr lang="en-US" sz="4000" b="1" dirty="0" smtClean="0"/>
              <a:t>?</a:t>
            </a:r>
          </a:p>
          <a:p>
            <a:pPr marL="0" indent="0" algn="ctr">
              <a:buNone/>
            </a:pPr>
            <a:endParaRPr lang="en-US" sz="4000" b="1" dirty="0"/>
          </a:p>
        </p:txBody>
      </p:sp>
      <p:pic>
        <p:nvPicPr>
          <p:cNvPr id="12290" name="Picture 2" descr="Take care of your clothes by using the correct cleaning method. Remember our bandage dresses are all Dry Clean only.: "/>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375300" y="2560638"/>
            <a:ext cx="2564600" cy="3309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357" y="3525956"/>
            <a:ext cx="1269999" cy="19124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369" y="4359671"/>
            <a:ext cx="857843" cy="77205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0929" y="4052977"/>
            <a:ext cx="1530882" cy="1385448"/>
          </a:xfrm>
          <a:prstGeom prst="rect">
            <a:avLst/>
          </a:prstGeom>
        </p:spPr>
      </p:pic>
    </p:spTree>
    <p:extLst>
      <p:ext uri="{BB962C8B-B14F-4D97-AF65-F5344CB8AC3E}">
        <p14:creationId xmlns:p14="http://schemas.microsoft.com/office/powerpoint/2010/main" val="20570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Stain Removal 101</a:t>
            </a:r>
            <a:br>
              <a:rPr lang="en-US" dirty="0" smtClean="0"/>
            </a:br>
            <a:r>
              <a:rPr lang="en-US" dirty="0" smtClean="0"/>
              <a:t>Refer to your Handout</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0" y="2844006"/>
            <a:ext cx="2743200" cy="274320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16779" y="2895467"/>
            <a:ext cx="3047942" cy="2640279"/>
          </a:xfrm>
        </p:spPr>
      </p:pic>
    </p:spTree>
    <p:extLst>
      <p:ext uri="{BB962C8B-B14F-4D97-AF65-F5344CB8AC3E}">
        <p14:creationId xmlns:p14="http://schemas.microsoft.com/office/powerpoint/2010/main" val="2274776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Stain Removal 101</a:t>
            </a:r>
            <a:endParaRPr lang="en-US" dirty="0"/>
          </a:p>
        </p:txBody>
      </p:sp>
      <p:pic>
        <p:nvPicPr>
          <p:cNvPr id="14338" name="Picture 2" descr="http://static1.squarespace.com/static/5485f06ce4b0e9860c3e236b/t/55e9dcf0e4b0b32d88566be7/1441389808266/makeup-brushe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98575" y="2642923"/>
            <a:ext cx="4718050" cy="314536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wired.com/images_blogs/thisdayintech/2011/06/ballpoint_pen_500px.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96602" y="2560638"/>
            <a:ext cx="4688296"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65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Stain Removal 101</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30116" y="2560638"/>
            <a:ext cx="1654968" cy="3309937"/>
          </a:xfrm>
        </p:spPr>
      </p:pic>
      <p:pic>
        <p:nvPicPr>
          <p:cNvPr id="13314" name="Picture 2" descr="http://clickcamel.com/wp-content/uploads/2015/07/19297729211416314037.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81725" y="2883899"/>
            <a:ext cx="4718050" cy="266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09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6" name="Picture 6" descr="https://vw-superiorthreads.storage.googleapis.com/uploads/2015/10/30/images/prewash-my-fab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705"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94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26" y="0"/>
            <a:ext cx="3470148" cy="6858000"/>
          </a:xfrm>
          <a:prstGeom prst="rect">
            <a:avLst/>
          </a:prstGeom>
        </p:spPr>
      </p:pic>
      <p:pic>
        <p:nvPicPr>
          <p:cNvPr id="5124" name="Picture 4" descr="https://s-media-cache-ak0.pinimg.com/originals/f1/ab/80/f1ab80e132f4d8f7a4212211b7cdc84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474" y="709349"/>
            <a:ext cx="7981029" cy="543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7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Textiles…..</a:t>
            </a:r>
            <a:endParaRPr lang="en-US" dirty="0"/>
          </a:p>
        </p:txBody>
      </p:sp>
      <p:pic>
        <p:nvPicPr>
          <p:cNvPr id="5" name="Picture 2" descr="http://www.craftsy.com/blog/wp-content/uploads/2013/08/Fab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75" y="2625196"/>
            <a:ext cx="3684456" cy="3538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raftsy.com/blog/wp-content/uploads/2013/08/Fab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502" y="2625196"/>
            <a:ext cx="3684456" cy="35385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raftsy.com/blog/wp-content/uploads/2013/08/Fabri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53772" y="2625196"/>
            <a:ext cx="3684456" cy="353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14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Construction</a:t>
            </a:r>
            <a:endParaRPr lang="en-US" dirty="0"/>
          </a:p>
        </p:txBody>
      </p:sp>
      <p:sp>
        <p:nvSpPr>
          <p:cNvPr id="3" name="Content Placeholder 2"/>
          <p:cNvSpPr>
            <a:spLocks noGrp="1"/>
          </p:cNvSpPr>
          <p:nvPr>
            <p:ph sz="half" idx="1"/>
          </p:nvPr>
        </p:nvSpPr>
        <p:spPr/>
        <p:txBody>
          <a:bodyPr>
            <a:normAutofit lnSpcReduction="10000"/>
          </a:bodyPr>
          <a:lstStyle/>
          <a:p>
            <a:pPr marL="0" indent="0" algn="ctr">
              <a:buNone/>
            </a:pPr>
            <a:r>
              <a:rPr lang="en-US" sz="4000" b="1" dirty="0" smtClean="0">
                <a:solidFill>
                  <a:schemeClr val="accent2"/>
                </a:solidFill>
              </a:rPr>
              <a:t>Woven Fabric</a:t>
            </a:r>
          </a:p>
          <a:p>
            <a:pPr marL="0" indent="0" algn="ctr">
              <a:buNone/>
            </a:pPr>
            <a:endParaRPr lang="en-US" sz="4000" b="1" dirty="0">
              <a:solidFill>
                <a:schemeClr val="accent2"/>
              </a:solidFill>
            </a:endParaRPr>
          </a:p>
        </p:txBody>
      </p:sp>
      <p:sp>
        <p:nvSpPr>
          <p:cNvPr id="4" name="Content Placeholder 3"/>
          <p:cNvSpPr>
            <a:spLocks noGrp="1"/>
          </p:cNvSpPr>
          <p:nvPr>
            <p:ph sz="half" idx="2"/>
          </p:nvPr>
        </p:nvSpPr>
        <p:spPr/>
        <p:txBody>
          <a:bodyPr>
            <a:normAutofit lnSpcReduction="10000"/>
          </a:bodyPr>
          <a:lstStyle/>
          <a:p>
            <a:r>
              <a:rPr lang="en-US" sz="3600" dirty="0" smtClean="0"/>
              <a:t>Interlacing yarns</a:t>
            </a:r>
          </a:p>
          <a:p>
            <a:r>
              <a:rPr lang="en-US" sz="3600" dirty="0" smtClean="0"/>
              <a:t>Plain, Satin and Twill</a:t>
            </a:r>
          </a:p>
          <a:p>
            <a:r>
              <a:rPr lang="en-US" sz="3600" dirty="0" smtClean="0"/>
              <a:t>Selvage</a:t>
            </a:r>
          </a:p>
          <a:p>
            <a:r>
              <a:rPr lang="en-US" sz="3600" dirty="0" smtClean="0"/>
              <a:t>Lengthwise, Crosswise, and Bias</a:t>
            </a:r>
          </a:p>
          <a:p>
            <a:endParaRPr lang="en-US" dirty="0"/>
          </a:p>
        </p:txBody>
      </p:sp>
      <p:pic>
        <p:nvPicPr>
          <p:cNvPr id="5" name="Picture 4"/>
          <p:cNvPicPr>
            <a:picLocks noChangeAspect="1"/>
          </p:cNvPicPr>
          <p:nvPr/>
        </p:nvPicPr>
        <p:blipFill>
          <a:blip r:embed="rId3"/>
          <a:stretch>
            <a:fillRect/>
          </a:stretch>
        </p:blipFill>
        <p:spPr>
          <a:xfrm>
            <a:off x="2586037" y="3475037"/>
            <a:ext cx="2143125" cy="2143125"/>
          </a:xfrm>
          <a:prstGeom prst="rect">
            <a:avLst/>
          </a:prstGeom>
        </p:spPr>
      </p:pic>
    </p:spTree>
    <p:extLst>
      <p:ext uri="{BB962C8B-B14F-4D97-AF65-F5344CB8AC3E}">
        <p14:creationId xmlns:p14="http://schemas.microsoft.com/office/powerpoint/2010/main" val="1674204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Construction</a:t>
            </a:r>
            <a:endParaRPr lang="en-US" dirty="0"/>
          </a:p>
        </p:txBody>
      </p:sp>
      <p:sp>
        <p:nvSpPr>
          <p:cNvPr id="3" name="Content Placeholder 2"/>
          <p:cNvSpPr>
            <a:spLocks noGrp="1"/>
          </p:cNvSpPr>
          <p:nvPr>
            <p:ph sz="half" idx="1"/>
          </p:nvPr>
        </p:nvSpPr>
        <p:spPr/>
        <p:txBody>
          <a:bodyPr>
            <a:normAutofit/>
          </a:bodyPr>
          <a:lstStyle/>
          <a:p>
            <a:pPr marL="0" indent="0" algn="ctr">
              <a:buNone/>
            </a:pPr>
            <a:r>
              <a:rPr lang="en-US" sz="4000" b="1" dirty="0" smtClean="0">
                <a:solidFill>
                  <a:schemeClr val="accent2"/>
                </a:solidFill>
              </a:rPr>
              <a:t>Knit </a:t>
            </a:r>
            <a:r>
              <a:rPr lang="en-US" sz="4000" b="1" dirty="0" smtClean="0">
                <a:solidFill>
                  <a:schemeClr val="accent2"/>
                </a:solidFill>
              </a:rPr>
              <a:t>Fabric</a:t>
            </a:r>
          </a:p>
          <a:p>
            <a:pPr marL="0" indent="0" algn="ctr">
              <a:buNone/>
            </a:pPr>
            <a:endParaRPr lang="en-US" sz="4000" b="1" dirty="0">
              <a:solidFill>
                <a:schemeClr val="accent2"/>
              </a:solidFill>
            </a:endParaRPr>
          </a:p>
        </p:txBody>
      </p:sp>
      <p:sp>
        <p:nvSpPr>
          <p:cNvPr id="4" name="Content Placeholder 3"/>
          <p:cNvSpPr>
            <a:spLocks noGrp="1"/>
          </p:cNvSpPr>
          <p:nvPr>
            <p:ph sz="half" idx="2"/>
          </p:nvPr>
        </p:nvSpPr>
        <p:spPr/>
        <p:txBody>
          <a:bodyPr/>
          <a:lstStyle/>
          <a:p>
            <a:r>
              <a:rPr lang="en-US" sz="3600" dirty="0" smtClean="0"/>
              <a:t>Inter</a:t>
            </a:r>
            <a:r>
              <a:rPr lang="en-US" sz="3600" dirty="0" smtClean="0">
                <a:solidFill>
                  <a:srgbClr val="FF0000"/>
                </a:solidFill>
              </a:rPr>
              <a:t>lock</a:t>
            </a:r>
            <a:r>
              <a:rPr lang="en-US" sz="3600" dirty="0" smtClean="0"/>
              <a:t>ing loops</a:t>
            </a:r>
          </a:p>
          <a:p>
            <a:r>
              <a:rPr lang="en-US" sz="3600" dirty="0" smtClean="0"/>
              <a:t>Weft and Warp Knits</a:t>
            </a:r>
          </a:p>
          <a:p>
            <a:r>
              <a:rPr lang="en-US" sz="3600" dirty="0" smtClean="0"/>
              <a:t>Stretchy</a:t>
            </a:r>
            <a:endParaRPr lang="en-US" sz="3600" dirty="0" smtClean="0"/>
          </a:p>
          <a:p>
            <a:endParaRPr lang="en-US" dirty="0" smtClean="0"/>
          </a:p>
          <a:p>
            <a:endParaRPr lang="en-US" dirty="0"/>
          </a:p>
        </p:txBody>
      </p:sp>
      <p:pic>
        <p:nvPicPr>
          <p:cNvPr id="6" name="Picture 5"/>
          <p:cNvPicPr>
            <a:picLocks noChangeAspect="1"/>
          </p:cNvPicPr>
          <p:nvPr/>
        </p:nvPicPr>
        <p:blipFill>
          <a:blip r:embed="rId3"/>
          <a:stretch>
            <a:fillRect/>
          </a:stretch>
        </p:blipFill>
        <p:spPr>
          <a:xfrm>
            <a:off x="2429594" y="3368496"/>
            <a:ext cx="2447206" cy="2171896"/>
          </a:xfrm>
          <a:prstGeom prst="rect">
            <a:avLst/>
          </a:prstGeom>
          <a:ln w="15875">
            <a:solidFill>
              <a:schemeClr val="tx2"/>
            </a:solidFill>
          </a:ln>
        </p:spPr>
      </p:pic>
    </p:spTree>
    <p:extLst>
      <p:ext uri="{BB962C8B-B14F-4D97-AF65-F5344CB8AC3E}">
        <p14:creationId xmlns:p14="http://schemas.microsoft.com/office/powerpoint/2010/main" val="1374308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Stretch Capabilities</a:t>
            </a:r>
            <a:endParaRPr lang="en-US" dirty="0"/>
          </a:p>
        </p:txBody>
      </p:sp>
      <p:pic>
        <p:nvPicPr>
          <p:cNvPr id="2050" name="Picture 2" descr="Measure-your-Fabric-Stretch---Stitch-N-Smile.com-7"/>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0399" b="9681"/>
          <a:stretch/>
        </p:blipFill>
        <p:spPr bwMode="auto">
          <a:xfrm>
            <a:off x="2747508" y="2550844"/>
            <a:ext cx="6696983" cy="351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34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Construction</a:t>
            </a:r>
            <a:endParaRPr lang="en-US" dirty="0"/>
          </a:p>
        </p:txBody>
      </p:sp>
      <p:sp>
        <p:nvSpPr>
          <p:cNvPr id="3" name="Content Placeholder 2"/>
          <p:cNvSpPr>
            <a:spLocks noGrp="1"/>
          </p:cNvSpPr>
          <p:nvPr>
            <p:ph sz="half" idx="1"/>
          </p:nvPr>
        </p:nvSpPr>
        <p:spPr/>
        <p:txBody>
          <a:bodyPr>
            <a:normAutofit/>
          </a:bodyPr>
          <a:lstStyle/>
          <a:p>
            <a:pPr marL="0" indent="0" algn="ctr">
              <a:buNone/>
            </a:pPr>
            <a:r>
              <a:rPr lang="en-US" sz="4000" b="1" dirty="0" smtClean="0">
                <a:solidFill>
                  <a:schemeClr val="accent2"/>
                </a:solidFill>
              </a:rPr>
              <a:t>Non Woven </a:t>
            </a:r>
            <a:r>
              <a:rPr lang="en-US" sz="4000" b="1" dirty="0" smtClean="0">
                <a:solidFill>
                  <a:schemeClr val="accent2"/>
                </a:solidFill>
              </a:rPr>
              <a:t>Fabric</a:t>
            </a:r>
          </a:p>
          <a:p>
            <a:pPr marL="0" indent="0" algn="ctr">
              <a:buNone/>
            </a:pPr>
            <a:endParaRPr lang="en-US" sz="4000" b="1" dirty="0">
              <a:solidFill>
                <a:schemeClr val="accent2"/>
              </a:solidFill>
            </a:endParaRPr>
          </a:p>
        </p:txBody>
      </p:sp>
      <p:sp>
        <p:nvSpPr>
          <p:cNvPr id="4" name="Content Placeholder 3"/>
          <p:cNvSpPr>
            <a:spLocks noGrp="1"/>
          </p:cNvSpPr>
          <p:nvPr>
            <p:ph sz="half" idx="2"/>
          </p:nvPr>
        </p:nvSpPr>
        <p:spPr/>
        <p:txBody>
          <a:bodyPr/>
          <a:lstStyle/>
          <a:p>
            <a:r>
              <a:rPr lang="en-US" sz="3600" dirty="0" smtClean="0"/>
              <a:t>Netting, Bonding, Fusing, Felting</a:t>
            </a:r>
          </a:p>
          <a:p>
            <a:r>
              <a:rPr lang="en-US" sz="3600" dirty="0" smtClean="0"/>
              <a:t>Felting forms a permanent bond between fibers</a:t>
            </a:r>
          </a:p>
          <a:p>
            <a:endParaRPr lang="en-US" dirty="0" smtClean="0"/>
          </a:p>
          <a:p>
            <a:endParaRPr lang="en-US" dirty="0"/>
          </a:p>
        </p:txBody>
      </p:sp>
      <p:pic>
        <p:nvPicPr>
          <p:cNvPr id="7" name="Picture 6"/>
          <p:cNvPicPr>
            <a:picLocks noChangeAspect="1"/>
          </p:cNvPicPr>
          <p:nvPr/>
        </p:nvPicPr>
        <p:blipFill>
          <a:blip r:embed="rId3"/>
          <a:stretch>
            <a:fillRect/>
          </a:stretch>
        </p:blipFill>
        <p:spPr>
          <a:xfrm>
            <a:off x="2225308" y="3268134"/>
            <a:ext cx="2776376" cy="2720848"/>
          </a:xfrm>
          <a:prstGeom prst="rect">
            <a:avLst/>
          </a:prstGeom>
          <a:ln w="15875">
            <a:solidFill>
              <a:schemeClr val="tx2"/>
            </a:solidFill>
          </a:ln>
        </p:spPr>
      </p:pic>
    </p:spTree>
    <p:extLst>
      <p:ext uri="{BB962C8B-B14F-4D97-AF65-F5344CB8AC3E}">
        <p14:creationId xmlns:p14="http://schemas.microsoft.com/office/powerpoint/2010/main" val="299667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Woolen Beads</a:t>
            </a:r>
            <a:endParaRPr lang="en-US" dirty="0"/>
          </a:p>
        </p:txBody>
      </p:sp>
      <p:pic>
        <p:nvPicPr>
          <p:cNvPr id="3074" name="Picture 2" descr="http://1.bp.blogspot.com/_c0-04vzoBIk/Sz6EwoYCP7I/AAAAAAAAChU/21UFL_BR9pQ/s320/DSCN102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98711" y="2565399"/>
            <a:ext cx="4594577" cy="344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46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Sort Activity</a:t>
            </a:r>
            <a:endParaRPr lang="en-US" dirty="0"/>
          </a:p>
        </p:txBody>
      </p:sp>
      <p:sp>
        <p:nvSpPr>
          <p:cNvPr id="3" name="Content Placeholder 2"/>
          <p:cNvSpPr>
            <a:spLocks noGrp="1"/>
          </p:cNvSpPr>
          <p:nvPr>
            <p:ph idx="1"/>
          </p:nvPr>
        </p:nvSpPr>
        <p:spPr/>
        <p:txBody>
          <a:bodyPr/>
          <a:lstStyle/>
          <a:p>
            <a:pPr marL="0" indent="0">
              <a:buNone/>
            </a:pPr>
            <a:r>
              <a:rPr lang="en-US" sz="3000" dirty="0" smtClean="0"/>
              <a:t>The student will be able to correctly identify fabric types.  </a:t>
            </a:r>
          </a:p>
          <a:p>
            <a:pPr marL="0" indent="0" algn="ctr">
              <a:buNone/>
            </a:pPr>
            <a:endParaRPr lang="en-US" dirty="0" smtClean="0"/>
          </a:p>
          <a:p>
            <a:pPr marL="0" indent="0" algn="ctr">
              <a:buNone/>
            </a:pPr>
            <a:r>
              <a:rPr lang="en-US" sz="3000" b="1" dirty="0" smtClean="0"/>
              <a:t>Sort fabrics into 3 categories:  </a:t>
            </a:r>
          </a:p>
          <a:p>
            <a:pPr marL="0" indent="0" algn="ctr">
              <a:buNone/>
            </a:pPr>
            <a:r>
              <a:rPr lang="en-US" sz="3000" b="1" dirty="0" smtClean="0">
                <a:solidFill>
                  <a:schemeClr val="accent3"/>
                </a:solidFill>
              </a:rPr>
              <a:t>Woven, Knit, Nonwoven</a:t>
            </a:r>
          </a:p>
          <a:p>
            <a:pPr marL="0" indent="0">
              <a:buNone/>
            </a:pPr>
            <a:endParaRPr lang="en-US" dirty="0"/>
          </a:p>
        </p:txBody>
      </p:sp>
    </p:spTree>
    <p:extLst>
      <p:ext uri="{BB962C8B-B14F-4D97-AF65-F5344CB8AC3E}">
        <p14:creationId xmlns:p14="http://schemas.microsoft.com/office/powerpoint/2010/main" val="131935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vs Manufactured</a:t>
            </a:r>
            <a:endParaRPr lang="en-US" dirty="0"/>
          </a:p>
        </p:txBody>
      </p:sp>
      <p:pic>
        <p:nvPicPr>
          <p:cNvPr id="2050" name="Picture 2" descr="http://www.naturalfibres2009.org/images/foto3.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98602" y="2574799"/>
            <a:ext cx="4394198" cy="3295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wisegeek.com/nylon-umbrellas-in-the-sun.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81725" y="2609110"/>
            <a:ext cx="4718050" cy="321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47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vs Manufactured</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7325" y="2586831"/>
            <a:ext cx="4400550" cy="3257550"/>
          </a:xfrm>
        </p:spPr>
      </p:pic>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023865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Natural vs Manufactured</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3312" y="2610644"/>
            <a:ext cx="4714875" cy="3209925"/>
          </a:xfrm>
        </p:spPr>
      </p:pic>
      <p:sp>
        <p:nvSpPr>
          <p:cNvPr id="2" name="Content Placeholder 1"/>
          <p:cNvSpPr>
            <a:spLocks noGrp="1"/>
          </p:cNvSpPr>
          <p:nvPr>
            <p:ph sz="half" idx="1"/>
          </p:nvPr>
        </p:nvSpPr>
        <p:spPr/>
        <p:txBody>
          <a:bodyPr/>
          <a:lstStyle/>
          <a:p>
            <a:endParaRPr lang="en-US"/>
          </a:p>
        </p:txBody>
      </p:sp>
    </p:spTree>
    <p:extLst>
      <p:ext uri="{BB962C8B-B14F-4D97-AF65-F5344CB8AC3E}">
        <p14:creationId xmlns:p14="http://schemas.microsoft.com/office/powerpoint/2010/main" val="2024052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Knowing the characteristics of each fiber type will help you choose fabric to better meet your needs</a:t>
            </a:r>
            <a:endParaRPr lang="en-US" dirty="0"/>
          </a:p>
        </p:txBody>
      </p:sp>
      <p:pic>
        <p:nvPicPr>
          <p:cNvPr id="3074" name="Picture 2" descr="http://www.rapidtags.com/wp-content/uploads/2011/01/CottonTwillPrinted020411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95402" y="2691912"/>
            <a:ext cx="4372505" cy="31785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normAutofit fontScale="85000" lnSpcReduction="20000"/>
          </a:bodyPr>
          <a:lstStyle/>
          <a:p>
            <a:pPr marL="0" indent="0">
              <a:buNone/>
            </a:pPr>
            <a:r>
              <a:rPr lang="en-US" sz="4200" b="1" dirty="0" smtClean="0">
                <a:solidFill>
                  <a:schemeClr val="accent2"/>
                </a:solidFill>
              </a:rPr>
              <a:t>Complete the Table in your </a:t>
            </a:r>
            <a:r>
              <a:rPr lang="en-US" sz="4200" b="1" dirty="0" smtClean="0">
                <a:solidFill>
                  <a:schemeClr val="accent2"/>
                </a:solidFill>
              </a:rPr>
              <a:t>handbook</a:t>
            </a:r>
          </a:p>
          <a:p>
            <a:pPr marL="0" indent="0">
              <a:buNone/>
            </a:pPr>
            <a:r>
              <a:rPr lang="en-US" sz="4200" b="1" dirty="0" smtClean="0">
                <a:solidFill>
                  <a:schemeClr val="accent2"/>
                </a:solidFill>
              </a:rPr>
              <a:t>Write characteristics of each fiber in your chart</a:t>
            </a:r>
            <a:endParaRPr lang="en-US" sz="4200" b="1" dirty="0" smtClean="0">
              <a:solidFill>
                <a:schemeClr val="accent2"/>
              </a:solidFill>
            </a:endParaRPr>
          </a:p>
          <a:p>
            <a:pPr marL="0" indent="0" algn="ctr">
              <a:buNone/>
            </a:pPr>
            <a:endParaRPr lang="en-US" sz="4200" b="1" dirty="0" smtClean="0">
              <a:solidFill>
                <a:schemeClr val="accent2"/>
              </a:solidFill>
            </a:endParaRPr>
          </a:p>
          <a:p>
            <a:pPr marL="0" indent="0" algn="ctr">
              <a:buNone/>
            </a:pPr>
            <a:r>
              <a:rPr lang="en-US" sz="4200" b="1" dirty="0" smtClean="0">
                <a:solidFill>
                  <a:schemeClr val="accent2"/>
                </a:solidFill>
              </a:rPr>
              <a:t>You have 20 minutes!</a:t>
            </a:r>
            <a:endParaRPr lang="en-US" sz="4200" b="1" dirty="0">
              <a:solidFill>
                <a:schemeClr val="accent2"/>
              </a:solidFill>
            </a:endParaRPr>
          </a:p>
        </p:txBody>
      </p:sp>
    </p:spTree>
    <p:extLst>
      <p:ext uri="{BB962C8B-B14F-4D97-AF65-F5344CB8AC3E}">
        <p14:creationId xmlns:p14="http://schemas.microsoft.com/office/powerpoint/2010/main" val="1517157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Fibers</a:t>
            </a:r>
            <a:endParaRPr lang="en-US" dirty="0"/>
          </a:p>
        </p:txBody>
      </p:sp>
      <p:sp>
        <p:nvSpPr>
          <p:cNvPr id="3" name="Content Placeholder 2"/>
          <p:cNvSpPr>
            <a:spLocks noGrp="1"/>
          </p:cNvSpPr>
          <p:nvPr>
            <p:ph sz="half" idx="1"/>
          </p:nvPr>
        </p:nvSpPr>
        <p:spPr/>
        <p:txBody>
          <a:bodyPr/>
          <a:lstStyle/>
          <a:p>
            <a:pPr marL="0" indent="0">
              <a:buNone/>
            </a:pPr>
            <a:r>
              <a:rPr lang="en-US" sz="4000" b="1" dirty="0" smtClean="0">
                <a:solidFill>
                  <a:schemeClr val="accent2"/>
                </a:solidFill>
              </a:rPr>
              <a:t>What is the benefit of blending fibers?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7733" y="2560320"/>
            <a:ext cx="4250267" cy="3638486"/>
          </a:xfrm>
        </p:spPr>
      </p:pic>
    </p:spTree>
    <p:extLst>
      <p:ext uri="{BB962C8B-B14F-4D97-AF65-F5344CB8AC3E}">
        <p14:creationId xmlns:p14="http://schemas.microsoft.com/office/powerpoint/2010/main" val="3501253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6150" name="Picture 6" descr="https://motocrossgearandaccessories.files.wordpress.com/2011/02/7.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47802" y="2579041"/>
            <a:ext cx="4394198" cy="329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05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Performance</a:t>
            </a:r>
            <a:br>
              <a:rPr lang="en-US" dirty="0" smtClean="0"/>
            </a:br>
            <a:r>
              <a:rPr lang="en-US" dirty="0" smtClean="0"/>
              <a:t>Choose the right fiber for the job</a:t>
            </a:r>
            <a:endParaRPr lang="en-US" dirty="0"/>
          </a:p>
        </p:txBody>
      </p:sp>
      <p:sp>
        <p:nvSpPr>
          <p:cNvPr id="4" name="Content Placeholder 3"/>
          <p:cNvSpPr>
            <a:spLocks noGrp="1"/>
          </p:cNvSpPr>
          <p:nvPr>
            <p:ph sz="half" idx="2"/>
          </p:nvPr>
        </p:nvSpPr>
        <p:spPr/>
        <p:txBody>
          <a:bodyPr/>
          <a:lstStyle/>
          <a:p>
            <a:r>
              <a:rPr lang="en-US" dirty="0" smtClean="0"/>
              <a:t>Function/Needs  </a:t>
            </a:r>
          </a:p>
          <a:p>
            <a:r>
              <a:rPr lang="en-US" dirty="0" smtClean="0"/>
              <a:t>What Fiber will provide the function/needs?</a:t>
            </a:r>
          </a:p>
          <a:p>
            <a:r>
              <a:rPr lang="en-US" dirty="0" smtClean="0"/>
              <a:t>What are the characteristics?</a:t>
            </a:r>
          </a:p>
          <a:p>
            <a:pPr marL="0" indent="0">
              <a:buNone/>
            </a:pPr>
            <a:endParaRPr lang="en-US" dirty="0"/>
          </a:p>
        </p:txBody>
      </p:sp>
      <p:pic>
        <p:nvPicPr>
          <p:cNvPr id="7170" name="Picture 2" descr="http://educationcareerarticles.com/wp-content/uploads/2014/12/Chef3.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30401" y="2560320"/>
            <a:ext cx="3619618" cy="365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447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422</TotalTime>
  <Words>1616</Words>
  <Application>Microsoft Office PowerPoint</Application>
  <PresentationFormat>Widescreen</PresentationFormat>
  <Paragraphs>240</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Garamond</vt:lpstr>
      <vt:lpstr>Organic</vt:lpstr>
      <vt:lpstr>Textiles</vt:lpstr>
      <vt:lpstr>Define Textiles…..</vt:lpstr>
      <vt:lpstr>Natural vs Manufactured</vt:lpstr>
      <vt:lpstr>Natural vs Manufactured</vt:lpstr>
      <vt:lpstr>Natural vs Manufactured</vt:lpstr>
      <vt:lpstr>Knowing the characteristics of each fiber type will help you choose fabric to better meet your needs</vt:lpstr>
      <vt:lpstr>Blended Fibers</vt:lpstr>
      <vt:lpstr>Optimum Performance Choose the right fiber for the job</vt:lpstr>
      <vt:lpstr>Optimum Performance Choose the right fiber for the job</vt:lpstr>
      <vt:lpstr>Optimum Performance Choose the right fiber for the job</vt:lpstr>
      <vt:lpstr>Optimum Performance Choose the right fiber for the job</vt:lpstr>
      <vt:lpstr>Optimum Performance Choose the right fiber for the job</vt:lpstr>
      <vt:lpstr>Optimum Performance Choose the right fiber for the job</vt:lpstr>
      <vt:lpstr>Laundry Care</vt:lpstr>
      <vt:lpstr>Stain Removal 101 Refer to your Handout</vt:lpstr>
      <vt:lpstr>Stain Removal 101</vt:lpstr>
      <vt:lpstr>Stain Removal 101</vt:lpstr>
      <vt:lpstr>PowerPoint Presentation</vt:lpstr>
      <vt:lpstr>PowerPoint Presentation</vt:lpstr>
      <vt:lpstr>Fabric Construction</vt:lpstr>
      <vt:lpstr>Fabric Construction</vt:lpstr>
      <vt:lpstr>Stretch Capabilities</vt:lpstr>
      <vt:lpstr>Fabric Construction</vt:lpstr>
      <vt:lpstr>Woolen Beads</vt:lpstr>
      <vt:lpstr>Fabric Sort Activity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Textiles</dc:title>
  <dc:creator>Amber Williams</dc:creator>
  <cp:lastModifiedBy>Amber Williams</cp:lastModifiedBy>
  <cp:revision>34</cp:revision>
  <cp:lastPrinted>2015-11-19T17:26:32Z</cp:lastPrinted>
  <dcterms:created xsi:type="dcterms:W3CDTF">2015-11-18T19:12:06Z</dcterms:created>
  <dcterms:modified xsi:type="dcterms:W3CDTF">2015-11-19T18:05:10Z</dcterms:modified>
</cp:coreProperties>
</file>