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4"/>
  </p:notesMasterIdLst>
  <p:handoutMasterIdLst>
    <p:handoutMasterId r:id="rId25"/>
  </p:handoutMasterIdLst>
  <p:sldIdLst>
    <p:sldId id="256" r:id="rId2"/>
    <p:sldId id="257" r:id="rId3"/>
    <p:sldId id="258" r:id="rId4"/>
    <p:sldId id="286" r:id="rId5"/>
    <p:sldId id="259" r:id="rId6"/>
    <p:sldId id="260" r:id="rId7"/>
    <p:sldId id="284" r:id="rId8"/>
    <p:sldId id="285" r:id="rId9"/>
    <p:sldId id="268" r:id="rId10"/>
    <p:sldId id="266" r:id="rId11"/>
    <p:sldId id="264" r:id="rId12"/>
    <p:sldId id="283" r:id="rId13"/>
    <p:sldId id="280" r:id="rId14"/>
    <p:sldId id="290" r:id="rId15"/>
    <p:sldId id="289" r:id="rId16"/>
    <p:sldId id="273" r:id="rId17"/>
    <p:sldId id="282" r:id="rId18"/>
    <p:sldId id="287" r:id="rId19"/>
    <p:sldId id="288" r:id="rId20"/>
    <p:sldId id="291" r:id="rId21"/>
    <p:sldId id="275" r:id="rId22"/>
    <p:sldId id="27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3" autoAdjust="0"/>
    <p:restoredTop sz="93543" autoAdjust="0"/>
  </p:normalViewPr>
  <p:slideViewPr>
    <p:cSldViewPr snapToGrid="0" snapToObjects="1">
      <p:cViewPr>
        <p:scale>
          <a:sx n="75" d="100"/>
          <a:sy n="75" d="100"/>
        </p:scale>
        <p:origin x="-1008"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12AAE8-BABE-3446-9FBB-3CBF066DB128}" type="datetimeFigureOut">
              <a:rPr lang="en-US" smtClean="0"/>
              <a:t>7/1/2013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93D9C0-194C-4445-AFC2-9CC9DA5B7FD6}" type="slidenum">
              <a:rPr lang="en-US" smtClean="0"/>
              <a:t>‹#›</a:t>
            </a:fld>
            <a:endParaRPr lang="en-US"/>
          </a:p>
        </p:txBody>
      </p:sp>
    </p:spTree>
    <p:extLst>
      <p:ext uri="{BB962C8B-B14F-4D97-AF65-F5344CB8AC3E}">
        <p14:creationId xmlns:p14="http://schemas.microsoft.com/office/powerpoint/2010/main" val="1164472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86C027-DF4E-AE4F-9412-3D7CEA01D165}" type="datetimeFigureOut">
              <a:rPr lang="en-US" smtClean="0"/>
              <a:t>7/1/2013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050BF0-AFD4-684C-8AC9-EA6E0E2426AA}" type="slidenum">
              <a:rPr lang="en-US" smtClean="0"/>
              <a:t>‹#›</a:t>
            </a:fld>
            <a:endParaRPr lang="en-US"/>
          </a:p>
        </p:txBody>
      </p:sp>
    </p:spTree>
    <p:extLst>
      <p:ext uri="{BB962C8B-B14F-4D97-AF65-F5344CB8AC3E}">
        <p14:creationId xmlns:p14="http://schemas.microsoft.com/office/powerpoint/2010/main" val="2545437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50BF0-AFD4-684C-8AC9-EA6E0E2426AA}" type="slidenum">
              <a:rPr lang="en-US" smtClean="0"/>
              <a:t>1</a:t>
            </a:fld>
            <a:endParaRPr lang="en-US"/>
          </a:p>
        </p:txBody>
      </p:sp>
    </p:spTree>
    <p:extLst>
      <p:ext uri="{BB962C8B-B14F-4D97-AF65-F5344CB8AC3E}">
        <p14:creationId xmlns:p14="http://schemas.microsoft.com/office/powerpoint/2010/main" val="47099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13</a:t>
            </a:fld>
            <a:endParaRPr lang="en-US"/>
          </a:p>
        </p:txBody>
      </p:sp>
    </p:spTree>
    <p:extLst>
      <p:ext uri="{BB962C8B-B14F-4D97-AF65-F5344CB8AC3E}">
        <p14:creationId xmlns:p14="http://schemas.microsoft.com/office/powerpoint/2010/main" val="225505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one goal to becoming</a:t>
            </a:r>
            <a:r>
              <a:rPr lang="en-US" baseline="0" dirty="0" smtClean="0"/>
              <a:t> a better teacher of menu planning.</a:t>
            </a:r>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16</a:t>
            </a:fld>
            <a:endParaRPr lang="en-US"/>
          </a:p>
        </p:txBody>
      </p:sp>
    </p:spTree>
    <p:extLst>
      <p:ext uri="{BB962C8B-B14F-4D97-AF65-F5344CB8AC3E}">
        <p14:creationId xmlns:p14="http://schemas.microsoft.com/office/powerpoint/2010/main" val="26109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50BF0-AFD4-684C-8AC9-EA6E0E2426AA}" type="slidenum">
              <a:rPr lang="en-US" smtClean="0"/>
              <a:t>21</a:t>
            </a:fld>
            <a:endParaRPr lang="en-US"/>
          </a:p>
        </p:txBody>
      </p:sp>
    </p:spTree>
    <p:extLst>
      <p:ext uri="{BB962C8B-B14F-4D97-AF65-F5344CB8AC3E}">
        <p14:creationId xmlns:p14="http://schemas.microsoft.com/office/powerpoint/2010/main" val="58196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22</a:t>
            </a:fld>
            <a:endParaRPr lang="en-US"/>
          </a:p>
        </p:txBody>
      </p:sp>
    </p:spTree>
    <p:extLst>
      <p:ext uri="{BB962C8B-B14F-4D97-AF65-F5344CB8AC3E}">
        <p14:creationId xmlns:p14="http://schemas.microsoft.com/office/powerpoint/2010/main" val="259492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slide</a:t>
            </a:r>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2</a:t>
            </a:fld>
            <a:endParaRPr lang="en-US"/>
          </a:p>
        </p:txBody>
      </p:sp>
    </p:spTree>
    <p:extLst>
      <p:ext uri="{BB962C8B-B14F-4D97-AF65-F5344CB8AC3E}">
        <p14:creationId xmlns:p14="http://schemas.microsoft.com/office/powerpoint/2010/main" val="349920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SNAP</a:t>
            </a:r>
            <a:r>
              <a:rPr lang="en-US" baseline="0" dirty="0" smtClean="0"/>
              <a:t> benefits do vary from state to state and person to person</a:t>
            </a:r>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3</a:t>
            </a:fld>
            <a:endParaRPr lang="en-US"/>
          </a:p>
        </p:txBody>
      </p:sp>
    </p:spTree>
    <p:extLst>
      <p:ext uri="{BB962C8B-B14F-4D97-AF65-F5344CB8AC3E}">
        <p14:creationId xmlns:p14="http://schemas.microsoft.com/office/powerpoint/2010/main" val="284048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sz="1200" kern="1200" dirty="0" smtClean="0">
                <a:solidFill>
                  <a:schemeClr val="tx1"/>
                </a:solidFill>
                <a:effectLst/>
                <a:latin typeface="+mn-lt"/>
                <a:ea typeface="+mn-ea"/>
                <a:cs typeface="+mn-cs"/>
              </a:rPr>
              <a:t>The USDA reported that in 2009, Americans spent 9.47% of their disposable income on food (5.55% on food at home and 3.93% on food away from home).  </a:t>
            </a:r>
            <a:endParaRPr lang="en-US" baseline="0" dirty="0" smtClean="0"/>
          </a:p>
          <a:p>
            <a:endParaRPr lang="en-US" sz="1200" dirty="0" smtClean="0"/>
          </a:p>
          <a:p>
            <a:r>
              <a:rPr lang="en-US" sz="1200" dirty="0" smtClean="0"/>
              <a:t>Average: &lt; 10 percent of discretionary income</a:t>
            </a:r>
          </a:p>
          <a:p>
            <a:r>
              <a:rPr lang="en-US" sz="1200" dirty="0" smtClean="0"/>
              <a:t>Discretionary income – what’s left after taxes</a:t>
            </a:r>
          </a:p>
          <a:p>
            <a:endParaRPr lang="en-US" sz="1200" dirty="0" smtClean="0"/>
          </a:p>
          <a:p>
            <a:r>
              <a:rPr lang="en-US" sz="1200" dirty="0" smtClean="0"/>
              <a:t>Upper income (taxed 35%) - $100,000 - $35,000 = $65,000</a:t>
            </a:r>
          </a:p>
          <a:p>
            <a:r>
              <a:rPr lang="en-US" sz="1200" dirty="0" smtClean="0"/>
              <a:t>$540/month/food with 4860 left for other expenses</a:t>
            </a:r>
          </a:p>
          <a:p>
            <a:endParaRPr lang="en-US" sz="1200" dirty="0" smtClean="0"/>
          </a:p>
          <a:p>
            <a:r>
              <a:rPr lang="en-US" sz="1200" dirty="0" smtClean="0"/>
              <a:t>Middle income (22%)  - $50,000 – 11,000  = $39,000</a:t>
            </a:r>
          </a:p>
          <a:p>
            <a:r>
              <a:rPr lang="en-US" sz="1200" dirty="0" smtClean="0"/>
              <a:t>$325/month/food with $2925 left for other expenses</a:t>
            </a:r>
          </a:p>
          <a:p>
            <a:endParaRPr lang="en-US" sz="1200" dirty="0" smtClean="0"/>
          </a:p>
          <a:p>
            <a:r>
              <a:rPr lang="en-US" sz="1200" dirty="0" smtClean="0"/>
              <a:t>For low income (15%) – 20,000 – 3,000 = $17,000</a:t>
            </a:r>
          </a:p>
          <a:p>
            <a:r>
              <a:rPr lang="en-US" sz="1200" dirty="0" smtClean="0"/>
              <a:t>140/month/food with $1260 left for other expenses</a:t>
            </a:r>
          </a:p>
          <a:p>
            <a:endParaRPr lang="en-US" sz="1200" dirty="0" smtClean="0"/>
          </a:p>
          <a:p>
            <a:r>
              <a:rPr lang="en-US" dirty="0" smtClean="0"/>
              <a:t>The more Americans make, the less they spend on groceries. According to Forbes,</a:t>
            </a:r>
            <a:r>
              <a:rPr lang="en-US" baseline="0" dirty="0" smtClean="0"/>
              <a:t> </a:t>
            </a:r>
            <a:r>
              <a:rPr lang="en-US" dirty="0" smtClean="0"/>
              <a:t>The bottom fifth of earners spend a whopping 12% of their yearly budget on food at home, compared to 9% for the middle fifth, and 6% for the top fifth.</a:t>
            </a:r>
          </a:p>
          <a:p>
            <a:pPr lvl="2"/>
            <a:endParaRPr lang="en-US" sz="1200" dirty="0" smtClean="0"/>
          </a:p>
          <a:p>
            <a:pPr lvl="2"/>
            <a:endParaRPr lang="en-US" sz="1200" dirty="0" smtClean="0"/>
          </a:p>
          <a:p>
            <a:endParaRPr lang="en-US" sz="1200" baseline="0" dirty="0" smtClean="0"/>
          </a:p>
          <a:p>
            <a:endParaRPr lang="en-US" sz="1200" dirty="0"/>
          </a:p>
        </p:txBody>
      </p:sp>
      <p:sp>
        <p:nvSpPr>
          <p:cNvPr id="4" name="Slide Number Placeholder 3"/>
          <p:cNvSpPr>
            <a:spLocks noGrp="1"/>
          </p:cNvSpPr>
          <p:nvPr>
            <p:ph type="sldNum" sz="quarter" idx="10"/>
          </p:nvPr>
        </p:nvSpPr>
        <p:spPr/>
        <p:txBody>
          <a:bodyPr/>
          <a:lstStyle/>
          <a:p>
            <a:fld id="{FE050BF0-AFD4-684C-8AC9-EA6E0E2426AA}" type="slidenum">
              <a:rPr lang="en-US" smtClean="0"/>
              <a:t>5</a:t>
            </a:fld>
            <a:endParaRPr lang="en-US"/>
          </a:p>
        </p:txBody>
      </p:sp>
    </p:spTree>
    <p:extLst>
      <p:ext uri="{BB962C8B-B14F-4D97-AF65-F5344CB8AC3E}">
        <p14:creationId xmlns:p14="http://schemas.microsoft.com/office/powerpoint/2010/main" val="108182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has heard this argument before?</a:t>
            </a:r>
          </a:p>
          <a:p>
            <a:r>
              <a:rPr lang="en-US" dirty="0" smtClean="0"/>
              <a:t>“I cant afford healthy food”</a:t>
            </a:r>
          </a:p>
          <a:p>
            <a:r>
              <a:rPr lang="en-US" dirty="0" smtClean="0"/>
              <a:t>Fruits and vegetables are too expensive”</a:t>
            </a:r>
          </a:p>
          <a:p>
            <a:r>
              <a:rPr lang="en-US" dirty="0" err="1" smtClean="0"/>
              <a:t>Ots</a:t>
            </a:r>
            <a:r>
              <a:rPr lang="en-US" dirty="0" smtClean="0"/>
              <a:t> cheaper to eat fast food”</a:t>
            </a:r>
          </a:p>
          <a:p>
            <a:endParaRPr lang="en-US" dirty="0" smtClean="0"/>
          </a:p>
          <a:p>
            <a:r>
              <a:rPr lang="en-US" dirty="0" smtClean="0"/>
              <a:t>Does it cost less to eat fast food than to cook at home?  That is what many people believe.</a:t>
            </a:r>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6</a:t>
            </a:fld>
            <a:endParaRPr lang="en-US"/>
          </a:p>
        </p:txBody>
      </p:sp>
    </p:spTree>
    <p:extLst>
      <p:ext uri="{BB962C8B-B14F-4D97-AF65-F5344CB8AC3E}">
        <p14:creationId xmlns:p14="http://schemas.microsoft.com/office/powerpoint/2010/main" val="352421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 time, too tired </a:t>
            </a:r>
            <a:r>
              <a:rPr lang="en-US" dirty="0" smtClean="0"/>
              <a:t>- Most people claim</a:t>
            </a:r>
            <a:r>
              <a:rPr lang="en-US" baseline="0" dirty="0" smtClean="0"/>
              <a:t> they don</a:t>
            </a:r>
            <a:r>
              <a:rPr lang="fr-FR" baseline="0" dirty="0" smtClean="0"/>
              <a:t>’</a:t>
            </a:r>
            <a:r>
              <a:rPr lang="en-US" baseline="0" dirty="0" smtClean="0"/>
              <a:t>t have time to cook or they are too busy to cook.  In 2010 the average American, regardless of weekly earnings, watched 1 ½ hours of TV per day (</a:t>
            </a:r>
            <a:r>
              <a:rPr lang="en-US" baseline="0" dirty="0" err="1" smtClean="0"/>
              <a:t>Bittman</a:t>
            </a:r>
            <a:r>
              <a:rPr lang="en-US" baseline="0" dirty="0" smtClean="0"/>
              <a:t>). The time is there.</a:t>
            </a:r>
          </a:p>
          <a:p>
            <a:r>
              <a:rPr lang="en-US" sz="1200" b="1" kern="120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Forbes -  </a:t>
            </a:r>
            <a:r>
              <a:rPr lang="en-US" dirty="0" smtClean="0"/>
              <a:t>Americans moved in recent generations from cooking at home to eating out because they think they don't have time to cook, says Sheryl Garrett, founder of the Garrett Planning Network, a network of financial advisers. But that's not a sound decision, she says. "If you think about it, if you count packing the family into the car, driving to the Applebee's, standing in line for 20 minutes, getting to your table, waiting for your food, checking out, paying the bill of 40 or 50 dollars, and then driving back home, have you saved any time at all? No, definitely not. And you've probably spent four times what you could have at home."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Cooking is work </a:t>
            </a:r>
            <a:r>
              <a:rPr lang="en-US" sz="1200" kern="1200" dirty="0" smtClean="0">
                <a:solidFill>
                  <a:schemeClr val="tx1"/>
                </a:solidFill>
                <a:effectLst/>
                <a:latin typeface="+mn-lt"/>
                <a:ea typeface="+mn-ea"/>
                <a:cs typeface="+mn-cs"/>
              </a:rPr>
              <a:t>– fast food is a pleasure and a crutch.</a:t>
            </a:r>
            <a:r>
              <a:rPr lang="en-US" sz="1200" kern="1200" baseline="0" dirty="0" smtClean="0">
                <a:solidFill>
                  <a:schemeClr val="tx1"/>
                </a:solidFill>
                <a:effectLst/>
                <a:latin typeface="+mn-lt"/>
                <a:ea typeface="+mn-ea"/>
                <a:cs typeface="+mn-cs"/>
              </a:rPr>
              <a:t>  Cooking is seen as a chore that even lower income people can get out of.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Don’t know</a:t>
            </a:r>
            <a:r>
              <a:rPr lang="en-US" sz="1200" b="1" kern="1200" baseline="0" dirty="0" smtClean="0">
                <a:solidFill>
                  <a:schemeClr val="tx1"/>
                </a:solidFill>
                <a:effectLst/>
                <a:latin typeface="+mn-lt"/>
                <a:ea typeface="+mn-ea"/>
                <a:cs typeface="+mn-cs"/>
              </a:rPr>
              <a:t> how </a:t>
            </a:r>
            <a:r>
              <a:rPr lang="en-US" sz="1200" kern="1200" baseline="0" dirty="0" smtClean="0">
                <a:solidFill>
                  <a:schemeClr val="tx1"/>
                </a:solidFill>
                <a:effectLst/>
                <a:latin typeface="+mn-lt"/>
                <a:ea typeface="+mn-ea"/>
                <a:cs typeface="+mn-cs"/>
              </a:rPr>
              <a:t>– good thing we have Food $ense!</a:t>
            </a:r>
            <a:endParaRPr lang="en-US" sz="1200" kern="1200" dirty="0" smtClean="0">
              <a:solidFill>
                <a:schemeClr val="tx1"/>
              </a:solidFill>
              <a:effectLst/>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9</a:t>
            </a:fld>
            <a:endParaRPr lang="en-US"/>
          </a:p>
        </p:txBody>
      </p:sp>
    </p:spTree>
    <p:extLst>
      <p:ext uri="{BB962C8B-B14F-4D97-AF65-F5344CB8AC3E}">
        <p14:creationId xmlns:p14="http://schemas.microsoft.com/office/powerpoint/2010/main" val="14464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050BF0-AFD4-684C-8AC9-EA6E0E2426AA}" type="slidenum">
              <a:rPr lang="en-US" smtClean="0"/>
              <a:t>10</a:t>
            </a:fld>
            <a:endParaRPr lang="en-US"/>
          </a:p>
        </p:txBody>
      </p:sp>
    </p:spTree>
    <p:extLst>
      <p:ext uri="{BB962C8B-B14F-4D97-AF65-F5344CB8AC3E}">
        <p14:creationId xmlns:p14="http://schemas.microsoft.com/office/powerpoint/2010/main" val="175832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Oatmeal—rolled oats –can</a:t>
            </a:r>
            <a:r>
              <a:rPr lang="en-US" baseline="0" dirty="0" smtClean="0"/>
              <a:t> always make in advance and keep a container of cooked oats in the fridge to make it easier in the mornings</a:t>
            </a:r>
          </a:p>
          <a:p>
            <a:endParaRPr lang="en-US" baseline="0" dirty="0" smtClean="0"/>
          </a:p>
          <a:p>
            <a:r>
              <a:rPr lang="en-US" baseline="0" dirty="0" smtClean="0"/>
              <a:t>Remember with fruit like apples, bananas, and oranges you don</a:t>
            </a:r>
            <a:r>
              <a:rPr lang="fr-FR" baseline="0" dirty="0" smtClean="0"/>
              <a:t>’</a:t>
            </a:r>
            <a:r>
              <a:rPr lang="en-US" baseline="0" dirty="0" smtClean="0"/>
              <a:t>t need to eat the whole piece at one sitting.  Now, apples are getting so big they are actually considered to have 2 servings of fruit.  Same with bananas</a:t>
            </a:r>
          </a:p>
          <a:p>
            <a:endParaRPr lang="en-US" baseline="0" dirty="0" smtClean="0"/>
          </a:p>
          <a:p>
            <a:r>
              <a:rPr lang="en-US" baseline="0" dirty="0" smtClean="0"/>
              <a:t>Make your own stew.  You can always eat extra for meals later in the week OR a great alternative is to freeze soups and stews</a:t>
            </a:r>
          </a:p>
          <a:p>
            <a:r>
              <a:rPr lang="en-US" baseline="0" dirty="0" smtClean="0"/>
              <a:t>When buying yogurt, buy the large containers and portion it out yourself.  And add your own fruit!  Typically, fruity yogurt has added sugars</a:t>
            </a:r>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11</a:t>
            </a:fld>
            <a:endParaRPr lang="en-US"/>
          </a:p>
        </p:txBody>
      </p:sp>
    </p:spTree>
    <p:extLst>
      <p:ext uri="{BB962C8B-B14F-4D97-AF65-F5344CB8AC3E}">
        <p14:creationId xmlns:p14="http://schemas.microsoft.com/office/powerpoint/2010/main" val="2416881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do you save money but you are also getting more for your money.</a:t>
            </a:r>
            <a:endParaRPr lang="en-US" dirty="0"/>
          </a:p>
        </p:txBody>
      </p:sp>
      <p:sp>
        <p:nvSpPr>
          <p:cNvPr id="4" name="Slide Number Placeholder 3"/>
          <p:cNvSpPr>
            <a:spLocks noGrp="1"/>
          </p:cNvSpPr>
          <p:nvPr>
            <p:ph type="sldNum" sz="quarter" idx="10"/>
          </p:nvPr>
        </p:nvSpPr>
        <p:spPr/>
        <p:txBody>
          <a:bodyPr/>
          <a:lstStyle/>
          <a:p>
            <a:fld id="{FE050BF0-AFD4-684C-8AC9-EA6E0E2426AA}" type="slidenum">
              <a:rPr lang="en-US" smtClean="0"/>
              <a:t>12</a:t>
            </a:fld>
            <a:endParaRPr lang="en-US"/>
          </a:p>
        </p:txBody>
      </p:sp>
    </p:spTree>
    <p:extLst>
      <p:ext uri="{BB962C8B-B14F-4D97-AF65-F5344CB8AC3E}">
        <p14:creationId xmlns:p14="http://schemas.microsoft.com/office/powerpoint/2010/main" val="623558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E90C4CEC-16D5-4229-B4DE-FDE9B679D7E2}" type="datetimeFigureOut">
              <a:rPr lang="en-US" smtClean="0"/>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90C4CEC-16D5-4229-B4DE-FDE9B679D7E2}" type="datetimeFigureOut">
              <a:rPr lang="en-US" smtClean="0"/>
              <a:t>7/1/2013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C4CEC-16D5-4229-B4DE-FDE9B679D7E2}" type="datetimeFigureOut">
              <a:rPr lang="en-US" smtClean="0"/>
              <a:t>7/1/2013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0C4CEC-16D5-4229-B4DE-FDE9B679D7E2}" type="datetimeFigureOut">
              <a:rPr lang="en-US" smtClean="0"/>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7/1/2013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E90C4CEC-16D5-4229-B4DE-FDE9B679D7E2}" type="datetimeFigureOut">
              <a:rPr lang="en-US" smtClean="0"/>
              <a:t>7/1/2013</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5DBAE4E6-4D12-4A48-9B6B-6FA0B79BEE93}"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E90C4CEC-16D5-4229-B4DE-FDE9B679D7E2}" type="datetimeFigureOut">
              <a:rPr lang="en-US" smtClean="0"/>
              <a:t>7/1/2013</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5DBAE4E6-4D12-4A48-9B6B-6FA0B79BEE9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90C4CEC-16D5-4229-B4DE-FDE9B679D7E2}" type="datetimeFigureOut">
              <a:rPr lang="en-US" smtClean="0"/>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90C4CEC-16D5-4229-B4DE-FDE9B679D7E2}" type="datetimeFigureOut">
              <a:rPr lang="en-US" smtClean="0"/>
              <a:t>7/1/2013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90C4CEC-16D5-4229-B4DE-FDE9B679D7E2}" type="datetimeFigureOut">
              <a:rPr lang="en-US" smtClean="0"/>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90C4CEC-16D5-4229-B4DE-FDE9B679D7E2}" type="datetimeFigureOut">
              <a:rPr lang="en-US" smtClean="0"/>
              <a:t>7/1/2013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90C4CEC-16D5-4229-B4DE-FDE9B679D7E2}" type="datetimeFigureOut">
              <a:rPr lang="en-US" smtClean="0"/>
              <a:t>7/1/2013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AE4E6-4D12-4A48-9B6B-6FA0B79BEE93}"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E90C4CEC-16D5-4229-B4DE-FDE9B679D7E2}" type="datetimeFigureOut">
              <a:rPr lang="en-US" smtClean="0"/>
              <a:t>7/1/2013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5DBAE4E6-4D12-4A48-9B6B-6FA0B79BEE9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feedingamerica.org/hunger-in-america.aspx" TargetMode="External"/><Relationship Id="rId7" Type="http://schemas.openxmlformats.org/officeDocument/2006/relationships/hyperlink" Target="http://www.oregonlive.com/foodday/index.ssf/2012/09/eating_on_4_a_day.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sparkpeople.com/blog/blog.asp?post=what_20_will_buy_at_the_drivethru_and_at_the_supermarket" TargetMode="External"/><Relationship Id="rId5" Type="http://schemas.openxmlformats.org/officeDocument/2006/relationships/hyperlink" Target="http://extension.usu.edu/fsne/htm/menu" TargetMode="External"/><Relationship Id="rId4" Type="http://schemas.openxmlformats.org/officeDocument/2006/relationships/hyperlink" Target="http://www.uahsnapchallenge.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 Bucks a Day</a:t>
            </a:r>
            <a:endParaRPr lang="en-US" dirty="0"/>
          </a:p>
        </p:txBody>
      </p:sp>
      <p:sp>
        <p:nvSpPr>
          <p:cNvPr id="3" name="Subtitle 2"/>
          <p:cNvSpPr>
            <a:spLocks noGrp="1"/>
          </p:cNvSpPr>
          <p:nvPr>
            <p:ph type="subTitle" idx="1"/>
          </p:nvPr>
        </p:nvSpPr>
        <p:spPr>
          <a:xfrm>
            <a:off x="1709569" y="2486211"/>
            <a:ext cx="5724862" cy="1696321"/>
          </a:xfrm>
        </p:spPr>
        <p:txBody>
          <a:bodyPr>
            <a:normAutofit fontScale="92500" lnSpcReduction="20000"/>
          </a:bodyPr>
          <a:lstStyle/>
          <a:p>
            <a:endParaRPr lang="en-US" dirty="0" smtClean="0"/>
          </a:p>
          <a:p>
            <a:endParaRPr lang="en-US" dirty="0"/>
          </a:p>
          <a:p>
            <a:endParaRPr lang="en-US" dirty="0" smtClean="0"/>
          </a:p>
          <a:p>
            <a:endParaRPr lang="en-US" dirty="0"/>
          </a:p>
          <a:p>
            <a:pPr algn="l"/>
            <a:r>
              <a:rPr lang="en-US" sz="2600" dirty="0" smtClean="0"/>
              <a:t>Mateja Savoie MPH, RD, CD, CNP</a:t>
            </a:r>
          </a:p>
          <a:p>
            <a:pPr algn="l"/>
            <a:r>
              <a:rPr lang="en-US" sz="2600" dirty="0" smtClean="0"/>
              <a:t>Evaluation Coordinator, Food $</a:t>
            </a:r>
            <a:r>
              <a:rPr lang="en-US" sz="2600" dirty="0" err="1" smtClean="0"/>
              <a:t>ense</a:t>
            </a:r>
            <a:r>
              <a:rPr lang="en-US" sz="2600" dirty="0" smtClean="0"/>
              <a:t>, USU</a:t>
            </a:r>
            <a:endParaRPr lang="en-US" sz="2600" dirty="0"/>
          </a:p>
        </p:txBody>
      </p:sp>
    </p:spTree>
    <p:extLst>
      <p:ext uri="{BB962C8B-B14F-4D97-AF65-F5344CB8AC3E}">
        <p14:creationId xmlns:p14="http://schemas.microsoft.com/office/powerpoint/2010/main" val="3956491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in Key</a:t>
            </a:r>
            <a:endParaRPr lang="en-US" dirty="0"/>
          </a:p>
        </p:txBody>
      </p:sp>
      <p:sp>
        <p:nvSpPr>
          <p:cNvPr id="3" name="Content Placeholder 2"/>
          <p:cNvSpPr>
            <a:spLocks noGrp="1"/>
          </p:cNvSpPr>
          <p:nvPr>
            <p:ph idx="1"/>
          </p:nvPr>
        </p:nvSpPr>
        <p:spPr>
          <a:xfrm>
            <a:off x="270934" y="1801907"/>
            <a:ext cx="8090430" cy="3761086"/>
          </a:xfrm>
        </p:spPr>
        <p:txBody>
          <a:bodyPr>
            <a:normAutofit/>
          </a:bodyPr>
          <a:lstStyle/>
          <a:p>
            <a:pPr lvl="1"/>
            <a:r>
              <a:rPr lang="en-US" sz="2800" dirty="0" smtClean="0"/>
              <a:t>Teaching the basics will help </a:t>
            </a:r>
            <a:r>
              <a:rPr lang="en-US" sz="2800" dirty="0"/>
              <a:t>kids and adults </a:t>
            </a:r>
            <a:r>
              <a:rPr lang="en-US" sz="2800" dirty="0" smtClean="0"/>
              <a:t>make healthier choices</a:t>
            </a:r>
          </a:p>
          <a:p>
            <a:pPr lvl="2"/>
            <a:r>
              <a:rPr lang="en-US" sz="2600" dirty="0" smtClean="0"/>
              <a:t>Cooking</a:t>
            </a:r>
          </a:p>
          <a:p>
            <a:pPr lvl="2"/>
            <a:r>
              <a:rPr lang="en-US" sz="2600" dirty="0" smtClean="0"/>
              <a:t>Shopping</a:t>
            </a:r>
          </a:p>
          <a:p>
            <a:pPr lvl="2"/>
            <a:r>
              <a:rPr lang="en-US" sz="2600" dirty="0"/>
              <a:t>M</a:t>
            </a:r>
            <a:r>
              <a:rPr lang="en-US" sz="2600" dirty="0" smtClean="0"/>
              <a:t>enu planning</a:t>
            </a:r>
          </a:p>
        </p:txBody>
      </p:sp>
    </p:spTree>
    <p:extLst>
      <p:ext uri="{BB962C8B-B14F-4D97-AF65-F5344CB8AC3E}">
        <p14:creationId xmlns:p14="http://schemas.microsoft.com/office/powerpoint/2010/main" val="2708878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1055644"/>
          </a:xfrm>
        </p:spPr>
        <p:txBody>
          <a:bodyPr/>
          <a:lstStyle/>
          <a:p>
            <a:r>
              <a:rPr lang="en-US" dirty="0" smtClean="0"/>
              <a:t>What does $4.00 buy?</a:t>
            </a:r>
            <a:endParaRPr lang="en-US" dirty="0"/>
          </a:p>
        </p:txBody>
      </p:sp>
      <p:sp>
        <p:nvSpPr>
          <p:cNvPr id="3" name="Content Placeholder 2"/>
          <p:cNvSpPr>
            <a:spLocks noGrp="1"/>
          </p:cNvSpPr>
          <p:nvPr>
            <p:ph idx="1"/>
          </p:nvPr>
        </p:nvSpPr>
        <p:spPr>
          <a:xfrm>
            <a:off x="907094" y="1330282"/>
            <a:ext cx="7659894" cy="5059096"/>
          </a:xfrm>
        </p:spPr>
        <p:txBody>
          <a:bodyPr>
            <a:normAutofit fontScale="92500" lnSpcReduction="20000"/>
          </a:bodyPr>
          <a:lstStyle/>
          <a:p>
            <a:r>
              <a:rPr lang="en-US" dirty="0" smtClean="0"/>
              <a:t>Breakfast – oatmeal with raisins and walnuts, banana</a:t>
            </a:r>
          </a:p>
          <a:p>
            <a:pPr lvl="1"/>
            <a:r>
              <a:rPr lang="en-US" dirty="0" smtClean="0"/>
              <a:t>$.50</a:t>
            </a:r>
          </a:p>
          <a:p>
            <a:r>
              <a:rPr lang="en-US" dirty="0" smtClean="0"/>
              <a:t>Lunch – peanut butter sandwich, apple, carrot sticks, oatmeal cookie</a:t>
            </a:r>
          </a:p>
          <a:p>
            <a:pPr lvl="1"/>
            <a:r>
              <a:rPr lang="en-US" dirty="0" smtClean="0"/>
              <a:t>$1.00</a:t>
            </a:r>
          </a:p>
          <a:p>
            <a:r>
              <a:rPr lang="en-US" dirty="0" smtClean="0"/>
              <a:t>Dinner – Black bean stew, corn muffin, green salad, orange slices </a:t>
            </a:r>
          </a:p>
          <a:p>
            <a:pPr lvl="1"/>
            <a:r>
              <a:rPr lang="en-US" dirty="0" smtClean="0"/>
              <a:t>$1.00</a:t>
            </a:r>
          </a:p>
          <a:p>
            <a:r>
              <a:rPr lang="en-US" dirty="0" smtClean="0"/>
              <a:t>Snack –yogurt with frozen/fresh fruit mixed in</a:t>
            </a:r>
          </a:p>
          <a:p>
            <a:pPr lvl="1"/>
            <a:r>
              <a:rPr lang="en-US" dirty="0" smtClean="0"/>
              <a:t>$.75</a:t>
            </a:r>
          </a:p>
          <a:p>
            <a:r>
              <a:rPr lang="en-US" b="1" dirty="0" smtClean="0"/>
              <a:t>Total:  $3.25</a:t>
            </a:r>
            <a:endParaRPr lang="en-US" b="1" dirty="0"/>
          </a:p>
        </p:txBody>
      </p:sp>
    </p:spTree>
    <p:extLst>
      <p:ext uri="{BB962C8B-B14F-4D97-AF65-F5344CB8AC3E}">
        <p14:creationId xmlns:p14="http://schemas.microsoft.com/office/powerpoint/2010/main" val="3286764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afford healthy choices	</a:t>
            </a:r>
            <a:endParaRPr lang="en-US" dirty="0"/>
          </a:p>
        </p:txBody>
      </p:sp>
      <p:sp>
        <p:nvSpPr>
          <p:cNvPr id="4" name="Content Placeholder 3"/>
          <p:cNvSpPr>
            <a:spLocks noGrp="1"/>
          </p:cNvSpPr>
          <p:nvPr>
            <p:ph sz="half" idx="1"/>
          </p:nvPr>
        </p:nvSpPr>
        <p:spPr>
          <a:xfrm>
            <a:off x="220133" y="1586752"/>
            <a:ext cx="4097867" cy="5017247"/>
          </a:xfrm>
        </p:spPr>
        <p:txBody>
          <a:bodyPr>
            <a:normAutofit fontScale="92500" lnSpcReduction="10000"/>
          </a:bodyPr>
          <a:lstStyle/>
          <a:p>
            <a:r>
              <a:rPr lang="en-US" dirty="0" smtClean="0"/>
              <a:t>Choose this</a:t>
            </a:r>
          </a:p>
          <a:p>
            <a:pPr lvl="1"/>
            <a:r>
              <a:rPr lang="en-US" dirty="0" smtClean="0"/>
              <a:t>Old fashion oatmeal (42 </a:t>
            </a:r>
            <a:r>
              <a:rPr lang="en-US" dirty="0" err="1" smtClean="0"/>
              <a:t>oz</a:t>
            </a:r>
            <a:r>
              <a:rPr lang="en-US" dirty="0" smtClean="0"/>
              <a:t>) for $3.18</a:t>
            </a:r>
          </a:p>
          <a:p>
            <a:pPr lvl="1"/>
            <a:r>
              <a:rPr lang="en-US" dirty="0" smtClean="0"/>
              <a:t>Brown rice (1 </a:t>
            </a:r>
            <a:r>
              <a:rPr lang="en-US" dirty="0" err="1" smtClean="0"/>
              <a:t>lb</a:t>
            </a:r>
            <a:r>
              <a:rPr lang="en-US" dirty="0" smtClean="0"/>
              <a:t>) for $1.75</a:t>
            </a:r>
          </a:p>
          <a:p>
            <a:pPr lvl="1"/>
            <a:r>
              <a:rPr lang="en-US" dirty="0" smtClean="0"/>
              <a:t>Black beans -dry (16 </a:t>
            </a:r>
            <a:r>
              <a:rPr lang="en-US" dirty="0" err="1" smtClean="0"/>
              <a:t>oz</a:t>
            </a:r>
            <a:r>
              <a:rPr lang="en-US" dirty="0" smtClean="0"/>
              <a:t>) for $1.47</a:t>
            </a:r>
          </a:p>
          <a:p>
            <a:pPr lvl="1"/>
            <a:r>
              <a:rPr lang="en-US" dirty="0" smtClean="0"/>
              <a:t>Head of romaine lettuce for $1.60</a:t>
            </a:r>
          </a:p>
          <a:p>
            <a:pPr lvl="1"/>
            <a:r>
              <a:rPr lang="en-US" dirty="0" smtClean="0"/>
              <a:t>Carrots (1 </a:t>
            </a:r>
            <a:r>
              <a:rPr lang="en-US" dirty="0" err="1" smtClean="0"/>
              <a:t>lb</a:t>
            </a:r>
            <a:r>
              <a:rPr lang="en-US" dirty="0" smtClean="0"/>
              <a:t>) for $0.79</a:t>
            </a:r>
          </a:p>
          <a:p>
            <a:pPr marL="457200" lvl="1" indent="0">
              <a:buNone/>
            </a:pPr>
            <a:r>
              <a:rPr lang="en-US" dirty="0" smtClean="0"/>
              <a:t>Total--</a:t>
            </a:r>
            <a:r>
              <a:rPr lang="en-US" b="1" dirty="0" smtClean="0"/>
              <a:t>$8.79</a:t>
            </a:r>
          </a:p>
          <a:p>
            <a:pPr lvl="1"/>
            <a:endParaRPr lang="en-US" dirty="0"/>
          </a:p>
        </p:txBody>
      </p:sp>
      <p:sp>
        <p:nvSpPr>
          <p:cNvPr id="5" name="Content Placeholder 4"/>
          <p:cNvSpPr>
            <a:spLocks noGrp="1"/>
          </p:cNvSpPr>
          <p:nvPr>
            <p:ph sz="half" idx="2"/>
          </p:nvPr>
        </p:nvSpPr>
        <p:spPr>
          <a:xfrm>
            <a:off x="4648200" y="1586753"/>
            <a:ext cx="4258733" cy="4583860"/>
          </a:xfrm>
        </p:spPr>
        <p:txBody>
          <a:bodyPr>
            <a:normAutofit fontScale="92500" lnSpcReduction="10000"/>
          </a:bodyPr>
          <a:lstStyle/>
          <a:p>
            <a:r>
              <a:rPr lang="en-US" dirty="0" smtClean="0"/>
              <a:t>In place of</a:t>
            </a:r>
          </a:p>
          <a:p>
            <a:pPr lvl="1"/>
            <a:r>
              <a:rPr lang="en-US" dirty="0" smtClean="0"/>
              <a:t>Oatmeal packets (net </a:t>
            </a:r>
            <a:r>
              <a:rPr lang="en-US" dirty="0" err="1" smtClean="0"/>
              <a:t>wt</a:t>
            </a:r>
            <a:r>
              <a:rPr lang="en-US" dirty="0" smtClean="0"/>
              <a:t> of 11.5 </a:t>
            </a:r>
            <a:r>
              <a:rPr lang="en-US" dirty="0" err="1" smtClean="0"/>
              <a:t>oz</a:t>
            </a:r>
            <a:r>
              <a:rPr lang="en-US" dirty="0" smtClean="0"/>
              <a:t>) for $2.88</a:t>
            </a:r>
          </a:p>
          <a:p>
            <a:pPr lvl="1"/>
            <a:r>
              <a:rPr lang="en-US" dirty="0" smtClean="0"/>
              <a:t>Instant minute brown rice (28 </a:t>
            </a:r>
            <a:r>
              <a:rPr lang="en-US" dirty="0" err="1" smtClean="0"/>
              <a:t>oz</a:t>
            </a:r>
            <a:r>
              <a:rPr lang="en-US" dirty="0" smtClean="0"/>
              <a:t>) for $3.84</a:t>
            </a:r>
          </a:p>
          <a:p>
            <a:pPr lvl="1"/>
            <a:r>
              <a:rPr lang="en-US" dirty="0" smtClean="0"/>
              <a:t>Canned black beans (15.5 </a:t>
            </a:r>
            <a:r>
              <a:rPr lang="en-US" dirty="0" err="1" smtClean="0"/>
              <a:t>oz</a:t>
            </a:r>
            <a:r>
              <a:rPr lang="en-US" dirty="0" smtClean="0"/>
              <a:t>) for $0.74</a:t>
            </a:r>
          </a:p>
          <a:p>
            <a:pPr lvl="1"/>
            <a:r>
              <a:rPr lang="en-US" dirty="0" smtClean="0"/>
              <a:t>Bag of romaine lettuce for $2.90</a:t>
            </a:r>
          </a:p>
          <a:p>
            <a:pPr lvl="1"/>
            <a:r>
              <a:rPr lang="en-US" dirty="0" smtClean="0"/>
              <a:t>Baby carrots (16 </a:t>
            </a:r>
            <a:r>
              <a:rPr lang="en-US" dirty="0" err="1" smtClean="0"/>
              <a:t>oz</a:t>
            </a:r>
            <a:r>
              <a:rPr lang="en-US" dirty="0" smtClean="0"/>
              <a:t>) for $1.50</a:t>
            </a:r>
          </a:p>
          <a:p>
            <a:pPr marL="457200" lvl="1" indent="0">
              <a:buNone/>
            </a:pPr>
            <a:r>
              <a:rPr lang="en-US" dirty="0" smtClean="0"/>
              <a:t>Total--</a:t>
            </a:r>
            <a:r>
              <a:rPr lang="en-US" b="1" dirty="0" smtClean="0"/>
              <a:t>$11.86</a:t>
            </a:r>
          </a:p>
          <a:p>
            <a:pPr marL="457200" lvl="1" indent="0">
              <a:buNone/>
            </a:pPr>
            <a:endParaRPr lang="en-US" dirty="0"/>
          </a:p>
        </p:txBody>
      </p:sp>
    </p:spTree>
    <p:extLst>
      <p:ext uri="{BB962C8B-B14F-4D97-AF65-F5344CB8AC3E}">
        <p14:creationId xmlns:p14="http://schemas.microsoft.com/office/powerpoint/2010/main" val="2234290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Tips on Keeping </a:t>
            </a:r>
            <a:r>
              <a:rPr lang="en-US" sz="4800" dirty="0"/>
              <a:t>D</a:t>
            </a:r>
            <a:r>
              <a:rPr lang="en-US" sz="4800" dirty="0" smtClean="0"/>
              <a:t>own </a:t>
            </a:r>
            <a:r>
              <a:rPr lang="en-US" sz="4800" dirty="0"/>
              <a:t>F</a:t>
            </a:r>
            <a:r>
              <a:rPr lang="en-US" sz="4800" dirty="0" smtClean="0"/>
              <a:t>ood Costs</a:t>
            </a:r>
            <a:r>
              <a:rPr lang="en-US" dirty="0" smtClean="0"/>
              <a:t>	</a:t>
            </a:r>
            <a:endParaRPr lang="en-US" dirty="0"/>
          </a:p>
        </p:txBody>
      </p:sp>
      <p:sp>
        <p:nvSpPr>
          <p:cNvPr id="3" name="Content Placeholder 2"/>
          <p:cNvSpPr>
            <a:spLocks noGrp="1"/>
          </p:cNvSpPr>
          <p:nvPr>
            <p:ph sz="half" idx="2"/>
          </p:nvPr>
        </p:nvSpPr>
        <p:spPr/>
        <p:txBody>
          <a:bodyPr>
            <a:noAutofit/>
          </a:bodyPr>
          <a:lstStyle/>
          <a:p>
            <a:r>
              <a:rPr lang="en-US" sz="2800" dirty="0" smtClean="0"/>
              <a:t>Eat at home</a:t>
            </a:r>
          </a:p>
          <a:p>
            <a:r>
              <a:rPr lang="en-US" sz="2800" dirty="0" smtClean="0"/>
              <a:t>Plan a menu</a:t>
            </a:r>
          </a:p>
          <a:p>
            <a:r>
              <a:rPr lang="en-US" sz="2800" dirty="0" smtClean="0"/>
              <a:t>Make a grocery list</a:t>
            </a:r>
          </a:p>
          <a:p>
            <a:r>
              <a:rPr lang="en-US" sz="2800" dirty="0" smtClean="0"/>
              <a:t>Simplify recipes</a:t>
            </a:r>
          </a:p>
          <a:p>
            <a:r>
              <a:rPr lang="en-US" sz="2800" dirty="0"/>
              <a:t>Buy foods that can be used for a variety of dishes</a:t>
            </a:r>
          </a:p>
          <a:p>
            <a:endParaRPr lang="en-US" sz="2800" dirty="0"/>
          </a:p>
        </p:txBody>
      </p:sp>
      <p:sp>
        <p:nvSpPr>
          <p:cNvPr id="6" name="Content Placeholder 5"/>
          <p:cNvSpPr>
            <a:spLocks noGrp="1"/>
          </p:cNvSpPr>
          <p:nvPr>
            <p:ph sz="quarter" idx="4"/>
          </p:nvPr>
        </p:nvSpPr>
        <p:spPr/>
        <p:txBody>
          <a:bodyPr>
            <a:normAutofit fontScale="92500" lnSpcReduction="20000"/>
          </a:bodyPr>
          <a:lstStyle/>
          <a:p>
            <a:r>
              <a:rPr lang="en-US" sz="2800" dirty="0"/>
              <a:t>Cook from scratch</a:t>
            </a:r>
          </a:p>
          <a:p>
            <a:r>
              <a:rPr lang="en-US" sz="2800" dirty="0"/>
              <a:t>Use coupons/Price match</a:t>
            </a:r>
          </a:p>
          <a:p>
            <a:r>
              <a:rPr lang="en-US" sz="2800" dirty="0"/>
              <a:t>Make enough to eat for meals later in the </a:t>
            </a:r>
            <a:r>
              <a:rPr lang="en-US" sz="2800" dirty="0" smtClean="0"/>
              <a:t>week</a:t>
            </a:r>
          </a:p>
          <a:p>
            <a:r>
              <a:rPr lang="en-US" sz="2800" dirty="0" smtClean="0"/>
              <a:t>Buy in season</a:t>
            </a:r>
            <a:endParaRPr lang="en-US" sz="2800" dirty="0"/>
          </a:p>
          <a:p>
            <a:r>
              <a:rPr lang="en-US" sz="2800" dirty="0" smtClean="0"/>
              <a:t>Garden</a:t>
            </a:r>
            <a:endParaRPr lang="en-US" sz="2800" dirty="0"/>
          </a:p>
          <a:p>
            <a:endParaRPr lang="en-US" dirty="0"/>
          </a:p>
        </p:txBody>
      </p:sp>
    </p:spTree>
    <p:extLst>
      <p:ext uri="{BB962C8B-B14F-4D97-AF65-F5344CB8AC3E}">
        <p14:creationId xmlns:p14="http://schemas.microsoft.com/office/powerpoint/2010/main" val="2207546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Healthy Foods With Low Cost</a:t>
            </a:r>
            <a:endParaRPr lang="en-US" sz="4800" dirty="0"/>
          </a:p>
        </p:txBody>
      </p:sp>
      <p:sp>
        <p:nvSpPr>
          <p:cNvPr id="3" name="Content Placeholder 2"/>
          <p:cNvSpPr>
            <a:spLocks noGrp="1"/>
          </p:cNvSpPr>
          <p:nvPr>
            <p:ph sz="half" idx="2"/>
          </p:nvPr>
        </p:nvSpPr>
        <p:spPr/>
        <p:txBody>
          <a:bodyPr>
            <a:normAutofit fontScale="92500" lnSpcReduction="20000"/>
          </a:bodyPr>
          <a:lstStyle/>
          <a:p>
            <a:r>
              <a:rPr lang="en-US" dirty="0" smtClean="0"/>
              <a:t>Oats</a:t>
            </a:r>
          </a:p>
          <a:p>
            <a:r>
              <a:rPr lang="en-US" dirty="0" smtClean="0"/>
              <a:t>Eggs</a:t>
            </a:r>
          </a:p>
          <a:p>
            <a:r>
              <a:rPr lang="en-US" dirty="0" smtClean="0"/>
              <a:t>Kale</a:t>
            </a:r>
          </a:p>
          <a:p>
            <a:r>
              <a:rPr lang="en-US" dirty="0" smtClean="0"/>
              <a:t>Potatoes</a:t>
            </a:r>
          </a:p>
          <a:p>
            <a:r>
              <a:rPr lang="en-US" dirty="0" smtClean="0"/>
              <a:t>Apples</a:t>
            </a:r>
          </a:p>
          <a:p>
            <a:r>
              <a:rPr lang="en-US" dirty="0" smtClean="0"/>
              <a:t>Bananas</a:t>
            </a:r>
          </a:p>
          <a:p>
            <a:r>
              <a:rPr lang="en-US" dirty="0" smtClean="0"/>
              <a:t>Beans</a:t>
            </a:r>
          </a:p>
        </p:txBody>
      </p:sp>
      <p:sp>
        <p:nvSpPr>
          <p:cNvPr id="6" name="Content Placeholder 5"/>
          <p:cNvSpPr>
            <a:spLocks noGrp="1"/>
          </p:cNvSpPr>
          <p:nvPr>
            <p:ph sz="quarter" idx="4"/>
          </p:nvPr>
        </p:nvSpPr>
        <p:spPr/>
        <p:txBody>
          <a:bodyPr/>
          <a:lstStyle/>
          <a:p>
            <a:r>
              <a:rPr lang="en-US" dirty="0" smtClean="0"/>
              <a:t>Low fat milk</a:t>
            </a:r>
          </a:p>
          <a:p>
            <a:r>
              <a:rPr lang="en-US" dirty="0" smtClean="0"/>
              <a:t>Spinach</a:t>
            </a:r>
          </a:p>
          <a:p>
            <a:r>
              <a:rPr lang="en-US" dirty="0" smtClean="0"/>
              <a:t>Whole grain pasta</a:t>
            </a:r>
          </a:p>
          <a:p>
            <a:r>
              <a:rPr lang="en-US" dirty="0" smtClean="0"/>
              <a:t>Squash</a:t>
            </a:r>
          </a:p>
          <a:p>
            <a:r>
              <a:rPr lang="en-US" dirty="0" smtClean="0"/>
              <a:t>Beets</a:t>
            </a:r>
          </a:p>
          <a:p>
            <a:r>
              <a:rPr lang="en-US" dirty="0" smtClean="0"/>
              <a:t>Popcorn</a:t>
            </a:r>
          </a:p>
          <a:p>
            <a:endParaRPr lang="en-US" dirty="0"/>
          </a:p>
        </p:txBody>
      </p:sp>
    </p:spTree>
    <p:extLst>
      <p:ext uri="{BB962C8B-B14F-4D97-AF65-F5344CB8AC3E}">
        <p14:creationId xmlns:p14="http://schemas.microsoft.com/office/powerpoint/2010/main" val="1839344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Protein?</a:t>
            </a:r>
            <a:endParaRPr lang="en-US" dirty="0"/>
          </a:p>
        </p:txBody>
      </p:sp>
      <p:sp>
        <p:nvSpPr>
          <p:cNvPr id="3" name="Content Placeholder 2"/>
          <p:cNvSpPr>
            <a:spLocks noGrp="1"/>
          </p:cNvSpPr>
          <p:nvPr>
            <p:ph idx="1"/>
          </p:nvPr>
        </p:nvSpPr>
        <p:spPr/>
        <p:txBody>
          <a:bodyPr/>
          <a:lstStyle/>
          <a:p>
            <a:r>
              <a:rPr lang="en-US" dirty="0" smtClean="0"/>
              <a:t>Purchase inexpensive cuts—slow cook</a:t>
            </a:r>
          </a:p>
          <a:p>
            <a:r>
              <a:rPr lang="en-US" dirty="0" smtClean="0"/>
              <a:t>Make your own hamburger patties instead of purchasing premade patties</a:t>
            </a:r>
          </a:p>
          <a:p>
            <a:r>
              <a:rPr lang="en-US" dirty="0" smtClean="0"/>
              <a:t>Purchase meats in bulk—freeze</a:t>
            </a:r>
          </a:p>
          <a:p>
            <a:r>
              <a:rPr lang="en-US" dirty="0" smtClean="0"/>
              <a:t>Eat meatless dishes—Beans!!</a:t>
            </a:r>
          </a:p>
          <a:p>
            <a:endParaRPr lang="en-US" dirty="0"/>
          </a:p>
        </p:txBody>
      </p:sp>
    </p:spTree>
    <p:extLst>
      <p:ext uri="{BB962C8B-B14F-4D97-AF65-F5344CB8AC3E}">
        <p14:creationId xmlns:p14="http://schemas.microsoft.com/office/powerpoint/2010/main" val="2940325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the Challenge</a:t>
            </a:r>
            <a:endParaRPr lang="en-US" dirty="0"/>
          </a:p>
        </p:txBody>
      </p:sp>
      <p:sp>
        <p:nvSpPr>
          <p:cNvPr id="3" name="Content Placeholder 2"/>
          <p:cNvSpPr>
            <a:spLocks noGrp="1"/>
          </p:cNvSpPr>
          <p:nvPr>
            <p:ph idx="1"/>
          </p:nvPr>
        </p:nvSpPr>
        <p:spPr/>
        <p:txBody>
          <a:bodyPr>
            <a:normAutofit/>
          </a:bodyPr>
          <a:lstStyle/>
          <a:p>
            <a:r>
              <a:rPr lang="en-US" sz="2800" dirty="0" smtClean="0"/>
              <a:t>Try </a:t>
            </a:r>
            <a:r>
              <a:rPr lang="en-US" sz="2800" dirty="0"/>
              <a:t>the SNAP challenge</a:t>
            </a:r>
          </a:p>
          <a:p>
            <a:pPr lvl="1"/>
            <a:r>
              <a:rPr lang="en-US" sz="2600" dirty="0"/>
              <a:t>Practice living on a food budget of $4.00/day or less for 1 week.</a:t>
            </a:r>
          </a:p>
          <a:p>
            <a:r>
              <a:rPr lang="en-US" sz="2800" dirty="0"/>
              <a:t>Gain awareness </a:t>
            </a:r>
            <a:r>
              <a:rPr lang="en-US" sz="2800" dirty="0" smtClean="0"/>
              <a:t>of what it is like to live off of SNAP benefits</a:t>
            </a:r>
          </a:p>
          <a:p>
            <a:r>
              <a:rPr lang="en-US" sz="2800" dirty="0" smtClean="0"/>
              <a:t>Do you homework.  If your prepared, you will be able to eat healthy on a limited budget. </a:t>
            </a:r>
          </a:p>
          <a:p>
            <a:pPr lvl="1"/>
            <a:endParaRPr lang="en-US" sz="2600" dirty="0"/>
          </a:p>
        </p:txBody>
      </p:sp>
    </p:spTree>
    <p:extLst>
      <p:ext uri="{BB962C8B-B14F-4D97-AF65-F5344CB8AC3E}">
        <p14:creationId xmlns:p14="http://schemas.microsoft.com/office/powerpoint/2010/main" val="1125357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This to </a:t>
            </a:r>
            <a:r>
              <a:rPr lang="en-US" dirty="0"/>
              <a:t>Y</a:t>
            </a:r>
            <a:r>
              <a:rPr lang="en-US" dirty="0" smtClean="0"/>
              <a:t>our Classroom</a:t>
            </a:r>
            <a:endParaRPr lang="en-US" dirty="0"/>
          </a:p>
        </p:txBody>
      </p:sp>
      <p:sp>
        <p:nvSpPr>
          <p:cNvPr id="3" name="Content Placeholder 2"/>
          <p:cNvSpPr>
            <a:spLocks noGrp="1"/>
          </p:cNvSpPr>
          <p:nvPr>
            <p:ph idx="1"/>
          </p:nvPr>
        </p:nvSpPr>
        <p:spPr>
          <a:xfrm>
            <a:off x="726141" y="1879600"/>
            <a:ext cx="7691719" cy="4279152"/>
          </a:xfrm>
        </p:spPr>
        <p:txBody>
          <a:bodyPr/>
          <a:lstStyle/>
          <a:p>
            <a:r>
              <a:rPr lang="en-US" dirty="0" smtClean="0"/>
              <a:t>Most importantly, we need to get kids cooking!!!</a:t>
            </a:r>
          </a:p>
          <a:p>
            <a:r>
              <a:rPr lang="en-US" dirty="0" smtClean="0"/>
              <a:t>Educate kids about eating whole foods</a:t>
            </a:r>
          </a:p>
          <a:p>
            <a:r>
              <a:rPr lang="en-US" dirty="0" smtClean="0"/>
              <a:t>Emphasize budgeting especially for older students preparing for college </a:t>
            </a:r>
          </a:p>
          <a:p>
            <a:r>
              <a:rPr lang="en-US" dirty="0" smtClean="0"/>
              <a:t>Create a mock SNAP challenge</a:t>
            </a:r>
          </a:p>
          <a:p>
            <a:endParaRPr lang="en-US" dirty="0" smtClean="0"/>
          </a:p>
          <a:p>
            <a:pPr marL="0" indent="0">
              <a:buNone/>
            </a:pPr>
            <a:endParaRPr lang="en-US" dirty="0"/>
          </a:p>
        </p:txBody>
      </p:sp>
    </p:spTree>
    <p:extLst>
      <p:ext uri="{BB962C8B-B14F-4D97-AF65-F5344CB8AC3E}">
        <p14:creationId xmlns:p14="http://schemas.microsoft.com/office/powerpoint/2010/main" val="381908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54100" y="0"/>
            <a:ext cx="7021564" cy="6858000"/>
          </a:xfrm>
          <a:prstGeom prst="rect">
            <a:avLst/>
          </a:prstGeom>
        </p:spPr>
      </p:pic>
    </p:spTree>
    <p:extLst>
      <p:ext uri="{BB962C8B-B14F-4D97-AF65-F5344CB8AC3E}">
        <p14:creationId xmlns:p14="http://schemas.microsoft.com/office/powerpoint/2010/main" val="681076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9300" y="850900"/>
            <a:ext cx="7632700" cy="5143500"/>
          </a:xfrm>
          <a:prstGeom prst="rect">
            <a:avLst/>
          </a:prstGeom>
        </p:spPr>
      </p:pic>
    </p:spTree>
    <p:extLst>
      <p:ext uri="{BB962C8B-B14F-4D97-AF65-F5344CB8AC3E}">
        <p14:creationId xmlns:p14="http://schemas.microsoft.com/office/powerpoint/2010/main" val="2619940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Recognize the average SNAP benefits/person/day</a:t>
            </a:r>
          </a:p>
          <a:p>
            <a:r>
              <a:rPr lang="en-US" dirty="0" smtClean="0"/>
              <a:t>Discuss the SNAP challenge</a:t>
            </a:r>
          </a:p>
          <a:p>
            <a:r>
              <a:rPr lang="en-US" dirty="0"/>
              <a:t>Define what average American spends on </a:t>
            </a:r>
            <a:r>
              <a:rPr lang="en-US" dirty="0" smtClean="0"/>
              <a:t>food</a:t>
            </a:r>
          </a:p>
          <a:p>
            <a:r>
              <a:rPr lang="en-US" dirty="0" smtClean="0"/>
              <a:t>Identify barriers to eating well on a limited income</a:t>
            </a:r>
          </a:p>
          <a:p>
            <a:r>
              <a:rPr lang="en-US" dirty="0" smtClean="0"/>
              <a:t>Identify ways to overcome barriers to eating well on a limited income  </a:t>
            </a:r>
          </a:p>
          <a:p>
            <a:r>
              <a:rPr lang="en-US" dirty="0" smtClean="0"/>
              <a:t>Apply eating well on a budget to the FACS classroom</a:t>
            </a:r>
          </a:p>
        </p:txBody>
      </p:sp>
    </p:spTree>
    <p:extLst>
      <p:ext uri="{BB962C8B-B14F-4D97-AF65-F5344CB8AC3E}">
        <p14:creationId xmlns:p14="http://schemas.microsoft.com/office/powerpoint/2010/main" val="2003961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8267" y="0"/>
            <a:ext cx="6807200" cy="6858000"/>
          </a:xfrm>
          <a:prstGeom prst="rect">
            <a:avLst/>
          </a:prstGeom>
        </p:spPr>
      </p:pic>
    </p:spTree>
    <p:extLst>
      <p:ext uri="{BB962C8B-B14F-4D97-AF65-F5344CB8AC3E}">
        <p14:creationId xmlns:p14="http://schemas.microsoft.com/office/powerpoint/2010/main" val="1860315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7"/>
            <a:ext cx="7272339" cy="4542592"/>
          </a:xfrm>
        </p:spPr>
        <p:txBody>
          <a:bodyPr/>
          <a:lstStyle/>
          <a:p>
            <a:r>
              <a:rPr lang="en-US" dirty="0" smtClean="0"/>
              <a:t>Questions?</a:t>
            </a:r>
            <a:endParaRPr lang="en-US" dirty="0"/>
          </a:p>
        </p:txBody>
      </p:sp>
    </p:spTree>
    <p:extLst>
      <p:ext uri="{BB962C8B-B14F-4D97-AF65-F5344CB8AC3E}">
        <p14:creationId xmlns:p14="http://schemas.microsoft.com/office/powerpoint/2010/main" val="367064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874242"/>
          </a:xfrm>
        </p:spPr>
        <p:txBody>
          <a:bodyPr/>
          <a:lstStyle/>
          <a:p>
            <a:r>
              <a:rPr lang="en-US" sz="3200" dirty="0"/>
              <a:t>R</a:t>
            </a:r>
            <a:r>
              <a:rPr lang="en-US" sz="3200" dirty="0" smtClean="0"/>
              <a:t>eferences</a:t>
            </a:r>
            <a:endParaRPr lang="en-US" sz="3200" dirty="0"/>
          </a:p>
        </p:txBody>
      </p:sp>
      <p:sp>
        <p:nvSpPr>
          <p:cNvPr id="3" name="Content Placeholder 2"/>
          <p:cNvSpPr>
            <a:spLocks noGrp="1"/>
          </p:cNvSpPr>
          <p:nvPr>
            <p:ph idx="1"/>
          </p:nvPr>
        </p:nvSpPr>
        <p:spPr>
          <a:xfrm>
            <a:off x="725674" y="1148880"/>
            <a:ext cx="8103363" cy="5709120"/>
          </a:xfrm>
        </p:spPr>
        <p:txBody>
          <a:bodyPr>
            <a:normAutofit/>
          </a:bodyPr>
          <a:lstStyle/>
          <a:p>
            <a:endParaRPr lang="en-US" dirty="0" smtClean="0"/>
          </a:p>
          <a:p>
            <a:endParaRPr lang="en-US" dirty="0"/>
          </a:p>
          <a:p>
            <a:endParaRPr lang="en-US" dirty="0"/>
          </a:p>
          <a:p>
            <a:endParaRPr lang="en-US" dirty="0" smtClean="0"/>
          </a:p>
          <a:p>
            <a:endParaRPr lang="en-US" dirty="0"/>
          </a:p>
        </p:txBody>
      </p:sp>
      <p:sp>
        <p:nvSpPr>
          <p:cNvPr id="4" name="TextBox 3"/>
          <p:cNvSpPr txBox="1"/>
          <p:nvPr/>
        </p:nvSpPr>
        <p:spPr>
          <a:xfrm>
            <a:off x="1089024" y="1676399"/>
            <a:ext cx="7445376" cy="6740308"/>
          </a:xfrm>
          <a:prstGeom prst="rect">
            <a:avLst/>
          </a:prstGeom>
          <a:noFill/>
        </p:spPr>
        <p:txBody>
          <a:bodyPr wrap="square" rtlCol="0">
            <a:spAutoFit/>
          </a:bodyPr>
          <a:lstStyle/>
          <a:p>
            <a:r>
              <a:rPr lang="en-US" dirty="0">
                <a:hlinkClick r:id="rId3"/>
              </a:rPr>
              <a:t>http://feedingamerica.org/hunger-in-</a:t>
            </a:r>
            <a:r>
              <a:rPr lang="en-US" dirty="0" smtClean="0">
                <a:hlinkClick r:id="rId3"/>
              </a:rPr>
              <a:t>america.aspx</a:t>
            </a:r>
            <a:endParaRPr lang="en-US" dirty="0" smtClean="0"/>
          </a:p>
          <a:p>
            <a:endParaRPr lang="en-US" dirty="0"/>
          </a:p>
          <a:p>
            <a:r>
              <a:rPr lang="en-US" dirty="0">
                <a:hlinkClick r:id="rId4"/>
              </a:rPr>
              <a:t>http://www.uahsnapchallenge.org</a:t>
            </a:r>
            <a:r>
              <a:rPr lang="en-US" dirty="0" smtClean="0">
                <a:hlinkClick r:id="rId4"/>
              </a:rPr>
              <a:t>/</a:t>
            </a:r>
            <a:r>
              <a:rPr lang="en-US" dirty="0" smtClean="0"/>
              <a:t> </a:t>
            </a:r>
          </a:p>
          <a:p>
            <a:endParaRPr lang="en-US" dirty="0"/>
          </a:p>
          <a:p>
            <a:r>
              <a:rPr lang="en-US" dirty="0">
                <a:hlinkClick r:id="rId5"/>
              </a:rPr>
              <a:t>http://extension.usu.edu/fsne/htm/</a:t>
            </a:r>
            <a:r>
              <a:rPr lang="en-US" dirty="0" smtClean="0">
                <a:hlinkClick r:id="rId5"/>
              </a:rPr>
              <a:t>menu</a:t>
            </a:r>
            <a:endParaRPr lang="en-US" dirty="0" smtClean="0"/>
          </a:p>
          <a:p>
            <a:endParaRPr lang="en-US" dirty="0"/>
          </a:p>
          <a:p>
            <a:r>
              <a:rPr lang="en-US" dirty="0">
                <a:hlinkClick r:id="rId6"/>
              </a:rPr>
              <a:t>http://www.sparkpeople.com/blog/blog.asp?post=</a:t>
            </a:r>
            <a:r>
              <a:rPr lang="en-US" dirty="0" smtClean="0">
                <a:hlinkClick r:id="rId6"/>
              </a:rPr>
              <a:t>what_20_will_buy_at_the_drivethru_and_at_the_supermarket</a:t>
            </a:r>
            <a:r>
              <a:rPr lang="en-US" dirty="0" smtClean="0"/>
              <a:t> </a:t>
            </a:r>
          </a:p>
          <a:p>
            <a:endParaRPr lang="en-US" dirty="0"/>
          </a:p>
          <a:p>
            <a:r>
              <a:rPr lang="en-US" dirty="0">
                <a:hlinkClick r:id="rId7"/>
              </a:rPr>
              <a:t>http://www.oregonlive.com/foodday/index.ssf/2012/09/</a:t>
            </a:r>
            <a:r>
              <a:rPr lang="en-US" dirty="0" smtClean="0">
                <a:hlinkClick r:id="rId7"/>
              </a:rPr>
              <a:t>eating_on_4_a_day.html</a:t>
            </a:r>
            <a:r>
              <a:rPr lang="en-US" dirty="0" smtClean="0"/>
              <a:t>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120236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SNAP benefits</a:t>
            </a:r>
            <a:endParaRPr lang="en-US" dirty="0"/>
          </a:p>
        </p:txBody>
      </p:sp>
      <p:sp>
        <p:nvSpPr>
          <p:cNvPr id="3" name="Content Placeholder 2"/>
          <p:cNvSpPr>
            <a:spLocks noGrp="1"/>
          </p:cNvSpPr>
          <p:nvPr>
            <p:ph idx="1"/>
          </p:nvPr>
        </p:nvSpPr>
        <p:spPr>
          <a:xfrm>
            <a:off x="1089024" y="1613646"/>
            <a:ext cx="7272339" cy="4512517"/>
          </a:xfrm>
        </p:spPr>
        <p:txBody>
          <a:bodyPr>
            <a:normAutofit lnSpcReduction="10000"/>
          </a:bodyPr>
          <a:lstStyle/>
          <a:p>
            <a:r>
              <a:rPr lang="en-US" sz="3000" dirty="0" smtClean="0"/>
              <a:t>An average of $4.00 per person per day</a:t>
            </a:r>
          </a:p>
          <a:p>
            <a:pPr lvl="1"/>
            <a:r>
              <a:rPr lang="en-US" sz="2800" dirty="0" smtClean="0"/>
              <a:t>Family </a:t>
            </a:r>
            <a:r>
              <a:rPr lang="en-US" sz="2800" dirty="0"/>
              <a:t>of 4 = ~</a:t>
            </a:r>
            <a:r>
              <a:rPr lang="en-US" sz="2800" dirty="0" smtClean="0"/>
              <a:t>$450.00 </a:t>
            </a:r>
            <a:r>
              <a:rPr lang="en-US" sz="2800" dirty="0"/>
              <a:t>per </a:t>
            </a:r>
            <a:r>
              <a:rPr lang="en-US" sz="2800" dirty="0" smtClean="0"/>
              <a:t>month</a:t>
            </a:r>
          </a:p>
          <a:p>
            <a:r>
              <a:rPr lang="en-US" sz="3000" dirty="0" smtClean="0"/>
              <a:t>Designed to </a:t>
            </a:r>
            <a:r>
              <a:rPr lang="en-US" sz="3000" i="1" u="sng" dirty="0" smtClean="0"/>
              <a:t>supplement</a:t>
            </a:r>
            <a:r>
              <a:rPr lang="en-US" sz="3000" dirty="0" smtClean="0"/>
              <a:t> food income</a:t>
            </a:r>
          </a:p>
          <a:p>
            <a:r>
              <a:rPr lang="en-US" sz="3000" dirty="0" smtClean="0"/>
              <a:t>Most articles, blogs, websites, and other media express how difficult and almost impossible it is to eat on $4.00 a day.</a:t>
            </a:r>
          </a:p>
          <a:p>
            <a:r>
              <a:rPr lang="en-US" sz="3000" dirty="0" smtClean="0"/>
              <a:t>SNAP-Ed is here to tell you that it can be easy!!!</a:t>
            </a:r>
          </a:p>
          <a:p>
            <a:pPr lvl="1"/>
            <a:endParaRPr lang="en-US" dirty="0"/>
          </a:p>
        </p:txBody>
      </p:sp>
    </p:spTree>
    <p:extLst>
      <p:ext uri="{BB962C8B-B14F-4D97-AF65-F5344CB8AC3E}">
        <p14:creationId xmlns:p14="http://schemas.microsoft.com/office/powerpoint/2010/main" val="2525977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 Challenge</a:t>
            </a:r>
            <a:endParaRPr lang="en-US" dirty="0"/>
          </a:p>
        </p:txBody>
      </p:sp>
      <p:sp>
        <p:nvSpPr>
          <p:cNvPr id="3" name="Content Placeholder 2"/>
          <p:cNvSpPr>
            <a:spLocks noGrp="1"/>
          </p:cNvSpPr>
          <p:nvPr>
            <p:ph idx="1"/>
          </p:nvPr>
        </p:nvSpPr>
        <p:spPr/>
        <p:txBody>
          <a:bodyPr>
            <a:normAutofit/>
          </a:bodyPr>
          <a:lstStyle/>
          <a:p>
            <a:r>
              <a:rPr lang="en-US" dirty="0" smtClean="0"/>
              <a:t>The SNAP challenge is an annual challenge that encourages people across the nation to live off the typical SNAP benefits of $4.00/day.</a:t>
            </a:r>
          </a:p>
          <a:p>
            <a:r>
              <a:rPr lang="en-US" dirty="0" smtClean="0"/>
              <a:t>During the Challenge</a:t>
            </a:r>
          </a:p>
          <a:p>
            <a:pPr lvl="1"/>
            <a:r>
              <a:rPr lang="en-US" dirty="0" smtClean="0"/>
              <a:t>All food purchases must be included in the total food expenses.</a:t>
            </a:r>
          </a:p>
          <a:p>
            <a:pPr lvl="1"/>
            <a:r>
              <a:rPr lang="en-US" dirty="0"/>
              <a:t>D</a:t>
            </a:r>
            <a:r>
              <a:rPr lang="en-US" dirty="0" smtClean="0"/>
              <a:t>o not eat any other foods purchased prior to the challenge</a:t>
            </a:r>
          </a:p>
          <a:p>
            <a:pPr lvl="1"/>
            <a:r>
              <a:rPr lang="en-US" dirty="0" smtClean="0"/>
              <a:t>Avoid accepting free foods from family/friends</a:t>
            </a:r>
          </a:p>
          <a:p>
            <a:pPr lvl="1"/>
            <a:r>
              <a:rPr lang="en-US" dirty="0" smtClean="0"/>
              <a:t>Eat as healthy as possible!</a:t>
            </a:r>
          </a:p>
          <a:p>
            <a:endParaRPr lang="en-US" dirty="0"/>
          </a:p>
        </p:txBody>
      </p:sp>
    </p:spTree>
    <p:extLst>
      <p:ext uri="{BB962C8B-B14F-4D97-AF65-F5344CB8AC3E}">
        <p14:creationId xmlns:p14="http://schemas.microsoft.com/office/powerpoint/2010/main" val="769314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8"/>
            <a:ext cx="7691719" cy="1486927"/>
          </a:xfrm>
        </p:spPr>
        <p:txBody>
          <a:bodyPr/>
          <a:lstStyle/>
          <a:p>
            <a:r>
              <a:rPr lang="en-US" sz="4400" dirty="0" smtClean="0"/>
              <a:t>Food Purchases in the U.S</a:t>
            </a:r>
            <a:r>
              <a:rPr lang="en-US" dirty="0" smtClean="0"/>
              <a:t>.</a:t>
            </a:r>
            <a:endParaRPr lang="en-US" dirty="0"/>
          </a:p>
        </p:txBody>
      </p:sp>
      <p:sp>
        <p:nvSpPr>
          <p:cNvPr id="3" name="Content Placeholder 2"/>
          <p:cNvSpPr>
            <a:spLocks noGrp="1"/>
          </p:cNvSpPr>
          <p:nvPr>
            <p:ph idx="1"/>
          </p:nvPr>
        </p:nvSpPr>
        <p:spPr>
          <a:xfrm>
            <a:off x="800682" y="1801906"/>
            <a:ext cx="8006824" cy="4324257"/>
          </a:xfrm>
        </p:spPr>
        <p:txBody>
          <a:bodyPr>
            <a:noAutofit/>
          </a:bodyPr>
          <a:lstStyle/>
          <a:p>
            <a:r>
              <a:rPr lang="en-US" sz="2800" dirty="0" smtClean="0"/>
              <a:t>Average: ~10 percent of disposable income</a:t>
            </a:r>
          </a:p>
          <a:p>
            <a:r>
              <a:rPr lang="en-US" sz="2800" dirty="0" smtClean="0"/>
              <a:t>Top 5 most purchased foods</a:t>
            </a:r>
          </a:p>
          <a:p>
            <a:pPr lvl="1"/>
            <a:r>
              <a:rPr lang="en-US" sz="2600" dirty="0" smtClean="0"/>
              <a:t>Cereal</a:t>
            </a:r>
          </a:p>
          <a:p>
            <a:pPr lvl="1"/>
            <a:r>
              <a:rPr lang="en-US" sz="2600" dirty="0" smtClean="0"/>
              <a:t>Milk</a:t>
            </a:r>
          </a:p>
          <a:p>
            <a:pPr lvl="1"/>
            <a:r>
              <a:rPr lang="en-US" sz="2600" dirty="0" smtClean="0"/>
              <a:t>Bottled water</a:t>
            </a:r>
          </a:p>
          <a:p>
            <a:pPr lvl="1"/>
            <a:r>
              <a:rPr lang="en-US" sz="2600" dirty="0" smtClean="0"/>
              <a:t>Soft Drinks</a:t>
            </a:r>
          </a:p>
          <a:p>
            <a:pPr lvl="1"/>
            <a:r>
              <a:rPr lang="en-US" sz="2600" dirty="0" smtClean="0"/>
              <a:t>Bread</a:t>
            </a:r>
          </a:p>
        </p:txBody>
      </p:sp>
    </p:spTree>
    <p:extLst>
      <p:ext uri="{BB962C8B-B14F-4D97-AF65-F5344CB8AC3E}">
        <p14:creationId xmlns:p14="http://schemas.microsoft.com/office/powerpoint/2010/main" val="3647292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claim</a:t>
            </a:r>
            <a:endParaRPr lang="en-US" dirty="0"/>
          </a:p>
        </p:txBody>
      </p:sp>
      <p:sp>
        <p:nvSpPr>
          <p:cNvPr id="3" name="Content Placeholder 2"/>
          <p:cNvSpPr>
            <a:spLocks noGrp="1"/>
          </p:cNvSpPr>
          <p:nvPr>
            <p:ph idx="1"/>
          </p:nvPr>
        </p:nvSpPr>
        <p:spPr/>
        <p:txBody>
          <a:bodyPr/>
          <a:lstStyle/>
          <a:p>
            <a:r>
              <a:rPr lang="en-US" sz="3200" dirty="0" smtClean="0"/>
              <a:t>Junk food is cheaper than healthy food</a:t>
            </a:r>
          </a:p>
          <a:p>
            <a:endParaRPr lang="en-US" dirty="0"/>
          </a:p>
        </p:txBody>
      </p:sp>
      <p:pic>
        <p:nvPicPr>
          <p:cNvPr id="5" name="Picture 4" descr="chickendinn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24626" y="2932785"/>
            <a:ext cx="3660639" cy="2438399"/>
          </a:xfrm>
          <a:prstGeom prst="rect">
            <a:avLst/>
          </a:prstGeom>
        </p:spPr>
      </p:pic>
      <p:pic>
        <p:nvPicPr>
          <p:cNvPr id="4" name="Picture 3"/>
          <p:cNvPicPr>
            <a:picLocks noChangeAspect="1"/>
          </p:cNvPicPr>
          <p:nvPr/>
        </p:nvPicPr>
        <p:blipFill>
          <a:blip r:embed="rId4"/>
          <a:stretch>
            <a:fillRect/>
          </a:stretch>
        </p:blipFill>
        <p:spPr>
          <a:xfrm>
            <a:off x="1337733" y="2932783"/>
            <a:ext cx="2714161" cy="2714161"/>
          </a:xfrm>
          <a:prstGeom prst="rect">
            <a:avLst/>
          </a:prstGeom>
        </p:spPr>
      </p:pic>
    </p:spTree>
    <p:extLst>
      <p:ext uri="{BB962C8B-B14F-4D97-AF65-F5344CB8AC3E}">
        <p14:creationId xmlns:p14="http://schemas.microsoft.com/office/powerpoint/2010/main" val="1324443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12800" y="0"/>
            <a:ext cx="7230533" cy="6858000"/>
          </a:xfrm>
          <a:prstGeom prst="rect">
            <a:avLst/>
          </a:prstGeom>
        </p:spPr>
      </p:pic>
    </p:spTree>
    <p:extLst>
      <p:ext uri="{BB962C8B-B14F-4D97-AF65-F5344CB8AC3E}">
        <p14:creationId xmlns:p14="http://schemas.microsoft.com/office/powerpoint/2010/main" val="2173967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16000" y="0"/>
            <a:ext cx="6756400" cy="6858000"/>
          </a:xfrm>
          <a:prstGeom prst="rect">
            <a:avLst/>
          </a:prstGeom>
        </p:spPr>
      </p:pic>
    </p:spTree>
    <p:extLst>
      <p:ext uri="{BB962C8B-B14F-4D97-AF65-F5344CB8AC3E}">
        <p14:creationId xmlns:p14="http://schemas.microsoft.com/office/powerpoint/2010/main" val="2776353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problem?</a:t>
            </a:r>
            <a:endParaRPr lang="en-US" dirty="0"/>
          </a:p>
        </p:txBody>
      </p:sp>
      <p:sp>
        <p:nvSpPr>
          <p:cNvPr id="3" name="Content Placeholder 2"/>
          <p:cNvSpPr>
            <a:spLocks noGrp="1"/>
          </p:cNvSpPr>
          <p:nvPr>
            <p:ph idx="1"/>
          </p:nvPr>
        </p:nvSpPr>
        <p:spPr/>
        <p:txBody>
          <a:bodyPr/>
          <a:lstStyle/>
          <a:p>
            <a:r>
              <a:rPr lang="en-US" sz="3600" dirty="0" smtClean="0"/>
              <a:t>No time to cook</a:t>
            </a:r>
          </a:p>
          <a:p>
            <a:r>
              <a:rPr lang="en-US" sz="3600" dirty="0" smtClean="0"/>
              <a:t>Too tired to cook</a:t>
            </a:r>
          </a:p>
          <a:p>
            <a:r>
              <a:rPr lang="en-US" sz="3600" dirty="0" smtClean="0"/>
              <a:t>Don’t </a:t>
            </a:r>
            <a:r>
              <a:rPr lang="en-US" sz="3600" dirty="0"/>
              <a:t>know how to cook</a:t>
            </a:r>
          </a:p>
          <a:p>
            <a:endParaRPr lang="en-US" sz="3600" dirty="0" smtClean="0"/>
          </a:p>
          <a:p>
            <a:endParaRPr lang="en-US" dirty="0"/>
          </a:p>
        </p:txBody>
      </p:sp>
      <p:pic>
        <p:nvPicPr>
          <p:cNvPr id="4" name="Content Placeholder 5" descr="cuttingveggies.png"/>
          <p:cNvPicPr>
            <a:picLocks noChangeAspect="1"/>
          </p:cNvPicPr>
          <p:nvPr/>
        </p:nvPicPr>
        <p:blipFill>
          <a:blip r:embed="rId3" cstate="email">
            <a:extLst>
              <a:ext uri="{28A0092B-C50C-407E-A947-70E740481C1C}">
                <a14:useLocalDpi xmlns:a14="http://schemas.microsoft.com/office/drawing/2010/main" val="0"/>
              </a:ext>
            </a:extLst>
          </a:blip>
          <a:srcRect t="10084" b="10084"/>
          <a:stretch>
            <a:fillRect/>
          </a:stretch>
        </p:blipFill>
        <p:spPr>
          <a:xfrm>
            <a:off x="2167466" y="4080933"/>
            <a:ext cx="4842934" cy="2485931"/>
          </a:xfrm>
          <a:prstGeom prst="rect">
            <a:avLst/>
          </a:prstGeom>
        </p:spPr>
      </p:pic>
    </p:spTree>
    <p:extLst>
      <p:ext uri="{BB962C8B-B14F-4D97-AF65-F5344CB8AC3E}">
        <p14:creationId xmlns:p14="http://schemas.microsoft.com/office/powerpoint/2010/main" val="15020565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3276</TotalTime>
  <Words>1134</Words>
  <Application>Microsoft Office PowerPoint</Application>
  <PresentationFormat>On-screen Show (4:3)</PresentationFormat>
  <Paragraphs>189</Paragraphs>
  <Slides>22</Slides>
  <Notes>13</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Venture</vt:lpstr>
      <vt:lpstr>4 Bucks a Day</vt:lpstr>
      <vt:lpstr>Objectives</vt:lpstr>
      <vt:lpstr>Average SNAP benefits</vt:lpstr>
      <vt:lpstr>SNAP Challenge</vt:lpstr>
      <vt:lpstr>Food Purchases in the U.S.</vt:lpstr>
      <vt:lpstr>The claim</vt:lpstr>
      <vt:lpstr>PowerPoint Presentation</vt:lpstr>
      <vt:lpstr>PowerPoint Presentation</vt:lpstr>
      <vt:lpstr>What’s the problem?</vt:lpstr>
      <vt:lpstr>Education in Key</vt:lpstr>
      <vt:lpstr>What does $4.00 buy?</vt:lpstr>
      <vt:lpstr>How to afford healthy choices </vt:lpstr>
      <vt:lpstr>Tips on Keeping Down Food Costs </vt:lpstr>
      <vt:lpstr>Healthy Foods With Low Cost</vt:lpstr>
      <vt:lpstr>What About Protein?</vt:lpstr>
      <vt:lpstr>Take the Challenge</vt:lpstr>
      <vt:lpstr>Applying This to Your Classroom</vt:lpstr>
      <vt:lpstr>PowerPoint Presentation</vt:lpstr>
      <vt:lpstr>PowerPoint Presentation</vt:lpstr>
      <vt:lpstr>PowerPoint Presentation</vt:lpstr>
      <vt:lpstr>Questions?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bucks a day</dc:title>
  <dc:creator>Microsoft Office User</dc:creator>
  <cp:lastModifiedBy>Martha</cp:lastModifiedBy>
  <cp:revision>108</cp:revision>
  <cp:lastPrinted>2012-10-08T15:48:41Z</cp:lastPrinted>
  <dcterms:created xsi:type="dcterms:W3CDTF">2011-10-18T20:28:09Z</dcterms:created>
  <dcterms:modified xsi:type="dcterms:W3CDTF">2013-07-01T20:00:42Z</dcterms:modified>
</cp:coreProperties>
</file>