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sldIdLst>
    <p:sldId id="276" r:id="rId2"/>
    <p:sldId id="267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5" r:id="rId16"/>
    <p:sldId id="271" r:id="rId1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94" d="100"/>
          <a:sy n="94" d="100"/>
        </p:scale>
        <p:origin x="-134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34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13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28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3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46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625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43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77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92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492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312" y="-9597"/>
            <a:ext cx="10086784" cy="779159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655" y="2725139"/>
            <a:ext cx="6409391" cy="1865809"/>
          </a:xfrm>
        </p:spPr>
        <p:txBody>
          <a:bodyPr anchor="b">
            <a:noAutofit/>
          </a:bodyPr>
          <a:lstStyle>
            <a:lvl1pPr algn="r">
              <a:defRPr sz="594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655" y="4590946"/>
            <a:ext cx="6409391" cy="124315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5" cy="38574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5066453"/>
            <a:ext cx="6982485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74" y="690880"/>
            <a:ext cx="6679400" cy="34256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1182" y="4116493"/>
            <a:ext cx="5961784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066453"/>
            <a:ext cx="6982487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0983" y="895762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2469" y="327143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0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8" y="2189587"/>
            <a:ext cx="6982487" cy="2941521"/>
          </a:xfrm>
        </p:spPr>
        <p:txBody>
          <a:bodyPr anchor="b">
            <a:normAutofit/>
          </a:bodyPr>
          <a:lstStyle>
            <a:lvl1pPr algn="l">
              <a:defRPr sz="4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74" y="690880"/>
            <a:ext cx="6679400" cy="34256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0557" y="4548294"/>
            <a:ext cx="6982488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0983" y="895762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22469" y="3271430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950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33" y="690880"/>
            <a:ext cx="6975612" cy="3425613"/>
          </a:xfrm>
        </p:spPr>
        <p:txBody>
          <a:bodyPr anchor="ctr">
            <a:normAutofit/>
          </a:bodyPr>
          <a:lstStyle>
            <a:lvl1pPr algn="l">
              <a:defRPr sz="4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0557" y="4548294"/>
            <a:ext cx="6982488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0">
                <a:solidFill>
                  <a:schemeClr val="accent1"/>
                </a:solidFill>
              </a:defRPr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043" y="690881"/>
            <a:ext cx="1076693" cy="59516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59" y="690881"/>
            <a:ext cx="5714529" cy="5951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3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8" y="3060984"/>
            <a:ext cx="6982487" cy="2070125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8" y="5131108"/>
            <a:ext cx="6982487" cy="975120"/>
          </a:xfrm>
        </p:spPr>
        <p:txBody>
          <a:bodyPr anchor="t"/>
          <a:lstStyle>
            <a:lvl1pPr marL="0" indent="0" algn="l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5" cy="14969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1" y="2448668"/>
            <a:ext cx="3396920" cy="439820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6124" y="2448669"/>
            <a:ext cx="3396921" cy="4398209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4" cy="149690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9" y="2449114"/>
            <a:ext cx="339973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59" y="3102213"/>
            <a:ext cx="3399739" cy="3744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3304" y="2449114"/>
            <a:ext cx="339973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3304" y="3102213"/>
            <a:ext cx="3399739" cy="37446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690880"/>
            <a:ext cx="6982485" cy="14969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4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1698418"/>
            <a:ext cx="3069200" cy="1448928"/>
          </a:xfrm>
        </p:spPr>
        <p:txBody>
          <a:bodyPr anchor="b">
            <a:normAutofit/>
          </a:bodyPr>
          <a:lstStyle>
            <a:lvl1pPr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403" y="583582"/>
            <a:ext cx="3724641" cy="626329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59" y="3147346"/>
            <a:ext cx="3069200" cy="2929042"/>
          </a:xfrm>
        </p:spPr>
        <p:txBody>
          <a:bodyPr>
            <a:normAutofit/>
          </a:bodyPr>
          <a:lstStyle>
            <a:lvl1pPr marL="0" indent="0">
              <a:buNone/>
              <a:defRPr sz="154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59" y="5440680"/>
            <a:ext cx="6982485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59" y="690880"/>
            <a:ext cx="6982485" cy="4358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59" y="6082983"/>
            <a:ext cx="6982485" cy="763894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313" y="-9597"/>
            <a:ext cx="10086786" cy="779159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690880"/>
            <a:ext cx="6982484" cy="1496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59" y="2448669"/>
            <a:ext cx="6982485" cy="439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5784" y="6846879"/>
            <a:ext cx="7525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60" y="6846879"/>
            <a:ext cx="5085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mtClean="0"/>
              <a:t>Copy</a:t>
            </a:r>
            <a:r>
              <a:rPr lang="en-US" spc="-5" smtClean="0"/>
              <a:t>right 2012 | Oldways | Mediterranean Foods </a:t>
            </a:r>
            <a:r>
              <a:rPr lang="en-US" spc="-10" smtClean="0"/>
              <a:t>All</a:t>
            </a:r>
            <a:r>
              <a:rPr lang="en-US" spc="-5" smtClean="0"/>
              <a:t>iance | 266 </a:t>
            </a:r>
            <a:r>
              <a:rPr lang="en-US" spc="-10" smtClean="0"/>
              <a:t>Be</a:t>
            </a:r>
            <a:r>
              <a:rPr lang="en-US" spc="-5" smtClean="0"/>
              <a:t>aco</a:t>
            </a:r>
            <a:r>
              <a:rPr lang="en-US" spc="-10" smtClean="0"/>
              <a:t>n St</a:t>
            </a:r>
            <a:r>
              <a:rPr lang="en-US" spc="-5" smtClean="0"/>
              <a:t>., </a:t>
            </a:r>
            <a:r>
              <a:rPr lang="en-US" spc="-10" smtClean="0"/>
              <a:t>Bosto</a:t>
            </a:r>
            <a:r>
              <a:rPr lang="en-US" spc="-5" smtClean="0"/>
              <a:t>n, M</a:t>
            </a:r>
            <a:r>
              <a:rPr lang="en-US" spc="-10" smtClean="0"/>
              <a:t>A </a:t>
            </a:r>
            <a:r>
              <a:rPr lang="en-US" spc="-5" smtClean="0"/>
              <a:t>02116 | </a:t>
            </a:r>
            <a:r>
              <a:rPr lang="en-US" u="sng" spc="-5" smtClean="0">
                <a:solidFill>
                  <a:srgbClr val="021EAA"/>
                </a:solidFill>
              </a:rPr>
              <a:t>www.</a:t>
            </a:r>
            <a:r>
              <a:rPr lang="en-US" u="sng" smtClean="0">
                <a:solidFill>
                  <a:srgbClr val="021EAA"/>
                </a:solidFill>
              </a:rPr>
              <a:t>oldwayspt</a:t>
            </a:r>
            <a:r>
              <a:rPr lang="en-US" u="sng" spc="-5" smtClean="0">
                <a:solidFill>
                  <a:srgbClr val="021EAA"/>
                </a:solidFill>
              </a:rPr>
              <a:t>.o</a:t>
            </a:r>
            <a:r>
              <a:rPr lang="en-US" u="sng" spc="-10" smtClean="0">
                <a:solidFill>
                  <a:srgbClr val="021EAA"/>
                </a:solidFill>
              </a:rPr>
              <a:t>r</a:t>
            </a:r>
            <a:r>
              <a:rPr lang="en-US" u="sng" smtClean="0">
                <a:solidFill>
                  <a:srgbClr val="021EAA"/>
                </a:solidFill>
              </a:rPr>
              <a:t>g</a:t>
            </a:r>
            <a:endParaRPr lang="en-US" u="sng" dirty="0">
              <a:solidFill>
                <a:srgbClr val="021E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9144" y="6846879"/>
            <a:ext cx="56390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502920" rtl="0" eaLnBrk="1" latinLnBrk="0" hangingPunct="1">
        <a:spcBef>
          <a:spcPct val="0"/>
        </a:spcBef>
        <a:buNone/>
        <a:defRPr sz="396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02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314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lrecipes.com/Recipe/Mediterranean-Quinoa-Salad" TargetMode="External"/><Relationship Id="rId4" Type="http://schemas.openxmlformats.org/officeDocument/2006/relationships/hyperlink" Target="http://allrecipes.com/Recipe/Greek-Salad-V" TargetMode="External"/><Relationship Id="rId5" Type="http://schemas.openxmlformats.org/officeDocument/2006/relationships/hyperlink" Target="http://allrecipes.com/Recipe/Aricas-Green-Beans-and-Feta" TargetMode="External"/><Relationship Id="rId6" Type="http://schemas.openxmlformats.org/officeDocument/2006/relationships/hyperlink" Target="http://www.myrecipes.com/recipe/apricot-almond-cobbler-10000001935278/" TargetMode="External"/><Relationship Id="rId7" Type="http://schemas.openxmlformats.org/officeDocument/2006/relationships/hyperlink" Target="http://recipefinder.nal.usda.gov/recipes/splendid-fruit-salad" TargetMode="External"/><Relationship Id="rId8" Type="http://schemas.openxmlformats.org/officeDocument/2006/relationships/hyperlink" Target="http://allrecipes.com/Recipe/Cilantro-Lime-Dressing" TargetMode="External"/><Relationship Id="rId9" Type="http://schemas.openxmlformats.org/officeDocument/2006/relationships/hyperlink" Target="http://allrecipes.com/Recipe/Mamas-Balsamic-Vinaigrett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llrecipes.com/Recipe/Greek-Chicken-Pasta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hyperlink" Target="http://www.oldwayspt.org/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58.png"/><Relationship Id="rId8" Type="http://schemas.openxmlformats.org/officeDocument/2006/relationships/image" Target="../media/image59.jp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hyperlink" Target="http://www.oldwayspt.org/" TargetMode="External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hyperlink" Target="http://www.oldwayspt.org/" TargetMode="External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20" Type="http://schemas.openxmlformats.org/officeDocument/2006/relationships/image" Target="../media/image93.jpg"/><Relationship Id="rId21" Type="http://schemas.openxmlformats.org/officeDocument/2006/relationships/image" Target="../media/image94.jpg"/><Relationship Id="rId22" Type="http://schemas.openxmlformats.org/officeDocument/2006/relationships/image" Target="../media/image95.jpg"/><Relationship Id="rId23" Type="http://schemas.openxmlformats.org/officeDocument/2006/relationships/image" Target="../media/image96.jpg"/><Relationship Id="rId24" Type="http://schemas.openxmlformats.org/officeDocument/2006/relationships/image" Target="../media/image97.png"/><Relationship Id="rId25" Type="http://schemas.openxmlformats.org/officeDocument/2006/relationships/image" Target="../media/image4.jpg"/><Relationship Id="rId26" Type="http://schemas.openxmlformats.org/officeDocument/2006/relationships/image" Target="../media/image98.jpg"/><Relationship Id="rId27" Type="http://schemas.openxmlformats.org/officeDocument/2006/relationships/image" Target="../media/image5.jpg"/><Relationship Id="rId28" Type="http://schemas.openxmlformats.org/officeDocument/2006/relationships/hyperlink" Target="http://www.oldwayspt.org/" TargetMode="External"/><Relationship Id="rId10" Type="http://schemas.openxmlformats.org/officeDocument/2006/relationships/image" Target="../media/image83.jpg"/><Relationship Id="rId11" Type="http://schemas.openxmlformats.org/officeDocument/2006/relationships/image" Target="../media/image84.jpg"/><Relationship Id="rId12" Type="http://schemas.openxmlformats.org/officeDocument/2006/relationships/image" Target="../media/image85.jpg"/><Relationship Id="rId13" Type="http://schemas.openxmlformats.org/officeDocument/2006/relationships/image" Target="../media/image86.jpg"/><Relationship Id="rId14" Type="http://schemas.openxmlformats.org/officeDocument/2006/relationships/image" Target="../media/image87.jpg"/><Relationship Id="rId15" Type="http://schemas.openxmlformats.org/officeDocument/2006/relationships/image" Target="../media/image88.jpg"/><Relationship Id="rId16" Type="http://schemas.openxmlformats.org/officeDocument/2006/relationships/image" Target="../media/image89.jpg"/><Relationship Id="rId17" Type="http://schemas.openxmlformats.org/officeDocument/2006/relationships/image" Target="../media/image90.jpg"/><Relationship Id="rId18" Type="http://schemas.openxmlformats.org/officeDocument/2006/relationships/image" Target="../media/image91.jpg"/><Relationship Id="rId19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jpg"/><Relationship Id="rId7" Type="http://schemas.openxmlformats.org/officeDocument/2006/relationships/image" Target="../media/image80.jpg"/><Relationship Id="rId8" Type="http://schemas.openxmlformats.org/officeDocument/2006/relationships/image" Target="../media/image8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ldwayspt.org/recipes" TargetMode="External"/><Relationship Id="rId4" Type="http://schemas.openxmlformats.org/officeDocument/2006/relationships/hyperlink" Target="http://allrecipes.com/recipes/healthy-recipes/special-diets/mediterranean-diet/" TargetMode="External"/><Relationship Id="rId5" Type="http://schemas.openxmlformats.org/officeDocument/2006/relationships/hyperlink" Target="http://www.mayoclinic.org/healthy-living/nutrition-and-healthy-eating/in-depth/mediterranean-diet-recipes/art-20046682" TargetMode="External"/><Relationship Id="rId6" Type="http://schemas.openxmlformats.org/officeDocument/2006/relationships/hyperlink" Target="http://www.eatingwell.com/recipes_menus/collections/healthy_mediterranean_recip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ldwayspt.org/sites/default/files/MedDietGroceryLis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ldwayspt.org/" TargetMode="External"/><Relationship Id="rId3" Type="http://schemas.openxmlformats.org/officeDocument/2006/relationships/hyperlink" Target="http://oldwayspt.org/resources/health-studies?tid_1=1320&amp;tid=A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www.oldwayspt.org/" TargetMode="External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4.jpg"/><Relationship Id="rId13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hyperlink" Target="http://www.oldwaysp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hyperlink" Target="http://www.oldwayspt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4.jpg"/><Relationship Id="rId16" Type="http://schemas.openxmlformats.org/officeDocument/2006/relationships/image" Target="../media/image5.jpg"/><Relationship Id="rId17" Type="http://schemas.openxmlformats.org/officeDocument/2006/relationships/hyperlink" Target="http://www.oldwayspt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.jpg"/><Relationship Id="rId25" Type="http://schemas.openxmlformats.org/officeDocument/2006/relationships/image" Target="../media/image5.jp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oldwayspt.org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3" Type="http://schemas.openxmlformats.org/officeDocument/2006/relationships/hyperlink" Target="http://www.oldwayspt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007599" cy="31366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Welcome to the Mediterranean Diet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Test </a:t>
            </a:r>
            <a:r>
              <a:rPr lang="en-US" sz="2400" b="1" dirty="0"/>
              <a:t>Kitchen!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5181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039" b="1" dirty="0"/>
              <a:t>Mediterranean Diet Recipes</a:t>
            </a:r>
          </a:p>
          <a:p>
            <a:pPr algn="ctr"/>
            <a:endParaRPr lang="en-US" b="1" dirty="0"/>
          </a:p>
          <a:p>
            <a:pPr marL="249624" indent="-249624">
              <a:buFont typeface="+mj-lt"/>
              <a:buAutoNum type="arabicPeriod"/>
            </a:pPr>
            <a:r>
              <a:rPr lang="en-US" dirty="0" smtClean="0"/>
              <a:t>Greek </a:t>
            </a:r>
            <a:r>
              <a:rPr lang="en-US" dirty="0"/>
              <a:t>Chicken Pasta </a:t>
            </a:r>
            <a:r>
              <a:rPr lang="en-US" u="sng" dirty="0">
                <a:hlinkClick r:id="rId2"/>
              </a:rPr>
              <a:t>http://allrecipes.com/Recipe/Greek-Chicken-Pasta</a:t>
            </a:r>
            <a:r>
              <a:rPr lang="en-US" dirty="0"/>
              <a:t> </a:t>
            </a:r>
            <a:endParaRPr lang="en-US" dirty="0" smtClean="0"/>
          </a:p>
          <a:p>
            <a:pPr marL="249624" indent="-249624">
              <a:buFont typeface="+mj-lt"/>
              <a:buAutoNum type="arabicPeriod"/>
            </a:pPr>
            <a:r>
              <a:rPr lang="en-US" dirty="0" smtClean="0"/>
              <a:t>Mediterranean </a:t>
            </a:r>
            <a:r>
              <a:rPr lang="en-US" dirty="0"/>
              <a:t>Quinoa Salad  </a:t>
            </a:r>
            <a:r>
              <a:rPr lang="en-US" sz="1500" u="sng" dirty="0">
                <a:hlinkClick r:id="rId3"/>
              </a:rPr>
              <a:t>http://allrecipes.com/Recipe/Mediterranean-Quinoa-Salad</a:t>
            </a:r>
            <a:r>
              <a:rPr lang="en-US" sz="1500" dirty="0"/>
              <a:t> </a:t>
            </a:r>
            <a:endParaRPr lang="en-US" sz="1500" dirty="0" smtClean="0"/>
          </a:p>
          <a:p>
            <a:pPr marL="249624" indent="-249624">
              <a:buFont typeface="+mj-lt"/>
              <a:buAutoNum type="arabicPeriod"/>
            </a:pPr>
            <a:r>
              <a:rPr lang="en-US" dirty="0" smtClean="0"/>
              <a:t>Greek </a:t>
            </a:r>
            <a:r>
              <a:rPr lang="en-US" dirty="0"/>
              <a:t>Salad </a:t>
            </a:r>
            <a:r>
              <a:rPr lang="en-US" u="sng" dirty="0">
                <a:hlinkClick r:id="rId4"/>
              </a:rPr>
              <a:t>http://allrecipes.com/Recipe/Greek-Salad-V</a:t>
            </a:r>
            <a:r>
              <a:rPr lang="en-US" dirty="0"/>
              <a:t>  </a:t>
            </a:r>
            <a:endParaRPr lang="en-US" dirty="0" smtClean="0"/>
          </a:p>
          <a:p>
            <a:pPr marL="249624" indent="-249624">
              <a:buFont typeface="+mj-lt"/>
              <a:buAutoNum type="arabicPeriod"/>
            </a:pPr>
            <a:r>
              <a:rPr lang="en-US" dirty="0" smtClean="0"/>
              <a:t>Green </a:t>
            </a:r>
            <a:r>
              <a:rPr lang="en-US" dirty="0"/>
              <a:t>Beans and Feta </a:t>
            </a:r>
            <a:r>
              <a:rPr lang="en-US" sz="1700" u="sng" dirty="0">
                <a:hlinkClick r:id="rId5"/>
              </a:rPr>
              <a:t>http://allrecipes.com/Recipe/Aricas-Green-Beans-and-Feta</a:t>
            </a:r>
            <a:r>
              <a:rPr lang="en-US" sz="1700" dirty="0"/>
              <a:t> </a:t>
            </a:r>
            <a:endParaRPr lang="en-US" sz="1700" dirty="0" smtClean="0"/>
          </a:p>
          <a:p>
            <a:pPr marL="249624" indent="-249624">
              <a:buFont typeface="+mj-lt"/>
              <a:buAutoNum type="arabicPeriod"/>
            </a:pPr>
            <a:r>
              <a:rPr lang="en-US" dirty="0" smtClean="0"/>
              <a:t>Bean </a:t>
            </a:r>
            <a:r>
              <a:rPr lang="en-US" dirty="0"/>
              <a:t>Tacos </a:t>
            </a:r>
            <a:endParaRPr lang="en-US" dirty="0" smtClean="0"/>
          </a:p>
          <a:p>
            <a:pPr marL="249624" indent="-249624">
              <a:buFont typeface="+mj-lt"/>
              <a:buAutoNum type="arabicPeriod"/>
            </a:pPr>
            <a:r>
              <a:rPr lang="en-US" dirty="0" smtClean="0"/>
              <a:t>Apricot-Almond </a:t>
            </a:r>
            <a:r>
              <a:rPr lang="en-US" dirty="0"/>
              <a:t>Cobbler </a:t>
            </a:r>
            <a:r>
              <a:rPr lang="en-US" u="sng" dirty="0">
                <a:hlinkClick r:id="rId6"/>
              </a:rPr>
              <a:t>http://www.myrecipes.com/recipe/apricot-almond-cobbler-10000001935278/</a:t>
            </a:r>
            <a:r>
              <a:rPr lang="en-US" dirty="0"/>
              <a:t>    </a:t>
            </a:r>
            <a:endParaRPr lang="en-US" dirty="0" smtClean="0"/>
          </a:p>
          <a:p>
            <a:pPr marL="249624" indent="-249624">
              <a:buFont typeface="+mj-lt"/>
              <a:buAutoNum type="arabicPeriod"/>
            </a:pPr>
            <a:r>
              <a:rPr lang="en-US" dirty="0" smtClean="0"/>
              <a:t>Dressings- </a:t>
            </a:r>
            <a:endParaRPr lang="en-US" dirty="0"/>
          </a:p>
          <a:p>
            <a:pPr marL="582457" lvl="1" indent="-249624"/>
            <a:r>
              <a:rPr lang="en-US" dirty="0"/>
              <a:t>yogurt fruit dressing   </a:t>
            </a:r>
            <a:r>
              <a:rPr lang="en-US" u="sng" dirty="0">
                <a:hlinkClick r:id="rId7"/>
              </a:rPr>
              <a:t>http://recipefinder.nal.usda.gov/recipes/splendid-fruit-salad</a:t>
            </a:r>
            <a:r>
              <a:rPr lang="en-US" dirty="0"/>
              <a:t> </a:t>
            </a:r>
          </a:p>
          <a:p>
            <a:pPr marL="582457" lvl="1" indent="-249624"/>
            <a:r>
              <a:rPr lang="en-US" dirty="0"/>
              <a:t>cilantro lime   </a:t>
            </a:r>
            <a:r>
              <a:rPr lang="en-US" u="sng" dirty="0">
                <a:hlinkClick r:id="rId8"/>
              </a:rPr>
              <a:t>http://allrecipes.com/Recipe/Cilantro-Lime-Dressing</a:t>
            </a:r>
            <a:endParaRPr lang="en-US" dirty="0"/>
          </a:p>
          <a:p>
            <a:pPr marL="582457" lvl="1" indent="-249624"/>
            <a:r>
              <a:rPr lang="en-US" dirty="0"/>
              <a:t>balsamic </a:t>
            </a:r>
            <a:r>
              <a:rPr lang="en-US" u="sng" dirty="0">
                <a:hlinkClick r:id="rId9"/>
              </a:rPr>
              <a:t>http://allrecipes.com/Recipe/Mamas-Balsamic-Vinaigrette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1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00" y="1092200"/>
            <a:ext cx="2667000" cy="631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4700" y="1133462"/>
            <a:ext cx="2540000" cy="614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4700" y="1133462"/>
            <a:ext cx="2540000" cy="6146800"/>
          </a:xfrm>
          <a:custGeom>
            <a:avLst/>
            <a:gdLst/>
            <a:ahLst/>
            <a:cxnLst/>
            <a:rect l="l" t="t" r="r" b="b"/>
            <a:pathLst>
              <a:path w="2540000" h="6146800">
                <a:moveTo>
                  <a:pt x="268437" y="53206"/>
                </a:moveTo>
                <a:lnTo>
                  <a:pt x="282081" y="56407"/>
                </a:lnTo>
                <a:lnTo>
                  <a:pt x="300719" y="58153"/>
                </a:lnTo>
                <a:lnTo>
                  <a:pt x="323735" y="58586"/>
                </a:lnTo>
                <a:lnTo>
                  <a:pt x="350513" y="57844"/>
                </a:lnTo>
                <a:lnTo>
                  <a:pt x="412893" y="53395"/>
                </a:lnTo>
                <a:lnTo>
                  <a:pt x="482935" y="45921"/>
                </a:lnTo>
                <a:lnTo>
                  <a:pt x="555713" y="36536"/>
                </a:lnTo>
                <a:lnTo>
                  <a:pt x="626302" y="26357"/>
                </a:lnTo>
                <a:lnTo>
                  <a:pt x="689778" y="16498"/>
                </a:lnTo>
                <a:lnTo>
                  <a:pt x="741216" y="8076"/>
                </a:lnTo>
                <a:lnTo>
                  <a:pt x="785027" y="574"/>
                </a:lnTo>
                <a:lnTo>
                  <a:pt x="788276" y="0"/>
                </a:lnTo>
                <a:lnTo>
                  <a:pt x="1245937" y="53206"/>
                </a:lnTo>
                <a:lnTo>
                  <a:pt x="1294994" y="48540"/>
                </a:lnTo>
                <a:lnTo>
                  <a:pt x="1350363" y="43982"/>
                </a:lnTo>
                <a:lnTo>
                  <a:pt x="1421001" y="39074"/>
                </a:lnTo>
                <a:lnTo>
                  <a:pt x="1460806" y="36753"/>
                </a:lnTo>
                <a:lnTo>
                  <a:pt x="1502939" y="34664"/>
                </a:lnTo>
                <a:lnTo>
                  <a:pt x="1546906" y="32912"/>
                </a:lnTo>
                <a:lnTo>
                  <a:pt x="1592209" y="31603"/>
                </a:lnTo>
                <a:lnTo>
                  <a:pt x="1638353" y="30844"/>
                </a:lnTo>
                <a:lnTo>
                  <a:pt x="1684842" y="30741"/>
                </a:lnTo>
                <a:lnTo>
                  <a:pt x="1731179" y="31399"/>
                </a:lnTo>
                <a:lnTo>
                  <a:pt x="1776869" y="32926"/>
                </a:lnTo>
                <a:lnTo>
                  <a:pt x="1821416" y="35427"/>
                </a:lnTo>
                <a:lnTo>
                  <a:pt x="1864323" y="39009"/>
                </a:lnTo>
                <a:lnTo>
                  <a:pt x="1905094" y="43778"/>
                </a:lnTo>
                <a:lnTo>
                  <a:pt x="1943234" y="49839"/>
                </a:lnTo>
                <a:lnTo>
                  <a:pt x="1991182" y="60707"/>
                </a:lnTo>
                <a:lnTo>
                  <a:pt x="2023378" y="69188"/>
                </a:lnTo>
                <a:lnTo>
                  <a:pt x="2039530" y="73408"/>
                </a:lnTo>
                <a:lnTo>
                  <a:pt x="2088135" y="84413"/>
                </a:lnTo>
                <a:lnTo>
                  <a:pt x="2136851" y="90191"/>
                </a:lnTo>
                <a:lnTo>
                  <a:pt x="2153090" y="90346"/>
                </a:lnTo>
                <a:lnTo>
                  <a:pt x="2169320" y="89397"/>
                </a:lnTo>
                <a:lnTo>
                  <a:pt x="2217903" y="78621"/>
                </a:lnTo>
                <a:lnTo>
                  <a:pt x="2266213" y="53206"/>
                </a:lnTo>
                <a:lnTo>
                  <a:pt x="2278336" y="45957"/>
                </a:lnTo>
                <a:lnTo>
                  <a:pt x="2322105" y="32361"/>
                </a:lnTo>
                <a:lnTo>
                  <a:pt x="2372436" y="28581"/>
                </a:lnTo>
                <a:lnTo>
                  <a:pt x="2389662" y="28964"/>
                </a:lnTo>
                <a:lnTo>
                  <a:pt x="2439661" y="33438"/>
                </a:lnTo>
                <a:lnTo>
                  <a:pt x="2482601" y="40479"/>
                </a:lnTo>
                <a:lnTo>
                  <a:pt x="2522629" y="49483"/>
                </a:lnTo>
                <a:lnTo>
                  <a:pt x="2525402" y="734505"/>
                </a:lnTo>
                <a:lnTo>
                  <a:pt x="2525402" y="1232313"/>
                </a:lnTo>
                <a:lnTo>
                  <a:pt x="2529306" y="2038947"/>
                </a:lnTo>
                <a:lnTo>
                  <a:pt x="2540000" y="2932450"/>
                </a:lnTo>
                <a:lnTo>
                  <a:pt x="2540000" y="4574739"/>
                </a:lnTo>
                <a:lnTo>
                  <a:pt x="2540000" y="6139282"/>
                </a:lnTo>
                <a:lnTo>
                  <a:pt x="2496832" y="6131904"/>
                </a:lnTo>
                <a:lnTo>
                  <a:pt x="2438890" y="6123786"/>
                </a:lnTo>
                <a:lnTo>
                  <a:pt x="2391807" y="6118603"/>
                </a:lnTo>
                <a:lnTo>
                  <a:pt x="2340701" y="6114591"/>
                </a:lnTo>
                <a:lnTo>
                  <a:pt x="2287923" y="6112599"/>
                </a:lnTo>
                <a:lnTo>
                  <a:pt x="2261641" y="6112625"/>
                </a:lnTo>
                <a:lnTo>
                  <a:pt x="2210760" y="6115252"/>
                </a:lnTo>
                <a:lnTo>
                  <a:pt x="2164081" y="6122018"/>
                </a:lnTo>
                <a:lnTo>
                  <a:pt x="2120283" y="6133008"/>
                </a:lnTo>
                <a:lnTo>
                  <a:pt x="2098013" y="6137050"/>
                </a:lnTo>
                <a:lnTo>
                  <a:pt x="2076184" y="6139493"/>
                </a:lnTo>
                <a:lnTo>
                  <a:pt x="2054742" y="6140482"/>
                </a:lnTo>
                <a:lnTo>
                  <a:pt x="2033627" y="6140165"/>
                </a:lnTo>
                <a:lnTo>
                  <a:pt x="1992158" y="6136201"/>
                </a:lnTo>
                <a:lnTo>
                  <a:pt x="1951322" y="6128779"/>
                </a:lnTo>
                <a:lnTo>
                  <a:pt x="1910664" y="6119074"/>
                </a:lnTo>
                <a:lnTo>
                  <a:pt x="1869732" y="6108264"/>
                </a:lnTo>
                <a:lnTo>
                  <a:pt x="1849021" y="6102812"/>
                </a:lnTo>
                <a:lnTo>
                  <a:pt x="1806826" y="6092550"/>
                </a:lnTo>
                <a:lnTo>
                  <a:pt x="1763220" y="6084123"/>
                </a:lnTo>
                <a:lnTo>
                  <a:pt x="1717749" y="6078709"/>
                </a:lnTo>
                <a:lnTo>
                  <a:pt x="1665624" y="6077109"/>
                </a:lnTo>
                <a:lnTo>
                  <a:pt x="1637128" y="6077689"/>
                </a:lnTo>
                <a:lnTo>
                  <a:pt x="1576964" y="6081112"/>
                </a:lnTo>
                <a:lnTo>
                  <a:pt x="1514834" y="6086890"/>
                </a:lnTo>
                <a:lnTo>
                  <a:pt x="1453452" y="6094226"/>
                </a:lnTo>
                <a:lnTo>
                  <a:pt x="1395533" y="6102324"/>
                </a:lnTo>
                <a:lnTo>
                  <a:pt x="1343792" y="6110389"/>
                </a:lnTo>
                <a:lnTo>
                  <a:pt x="1300942" y="6117623"/>
                </a:lnTo>
                <a:lnTo>
                  <a:pt x="1259278" y="6125176"/>
                </a:lnTo>
                <a:lnTo>
                  <a:pt x="1250534" y="6126851"/>
                </a:lnTo>
                <a:lnTo>
                  <a:pt x="1247662" y="6126468"/>
                </a:lnTo>
                <a:lnTo>
                  <a:pt x="1208147" y="6121307"/>
                </a:lnTo>
                <a:lnTo>
                  <a:pt x="1160512" y="6115271"/>
                </a:lnTo>
                <a:lnTo>
                  <a:pt x="1100004" y="6107853"/>
                </a:lnTo>
                <a:lnTo>
                  <a:pt x="1030187" y="6099648"/>
                </a:lnTo>
                <a:lnTo>
                  <a:pt x="954628" y="6091253"/>
                </a:lnTo>
                <a:lnTo>
                  <a:pt x="915810" y="6087171"/>
                </a:lnTo>
                <a:lnTo>
                  <a:pt x="876893" y="6083264"/>
                </a:lnTo>
                <a:lnTo>
                  <a:pt x="838323" y="6079607"/>
                </a:lnTo>
                <a:lnTo>
                  <a:pt x="764008" y="6073342"/>
                </a:lnTo>
                <a:lnTo>
                  <a:pt x="696430" y="6068971"/>
                </a:lnTo>
                <a:lnTo>
                  <a:pt x="666282" y="6067682"/>
                </a:lnTo>
                <a:lnTo>
                  <a:pt x="649794" y="6067966"/>
                </a:lnTo>
                <a:lnTo>
                  <a:pt x="595793" y="6077084"/>
                </a:lnTo>
                <a:lnTo>
                  <a:pt x="556673" y="6088130"/>
                </a:lnTo>
                <a:lnTo>
                  <a:pt x="515676" y="6101359"/>
                </a:lnTo>
                <a:lnTo>
                  <a:pt x="494638" y="6108311"/>
                </a:lnTo>
                <a:lnTo>
                  <a:pt x="473330" y="6115233"/>
                </a:lnTo>
                <a:lnTo>
                  <a:pt x="430165" y="6128216"/>
                </a:lnTo>
                <a:lnTo>
                  <a:pt x="386711" y="6138772"/>
                </a:lnTo>
                <a:lnTo>
                  <a:pt x="343497" y="6145364"/>
                </a:lnTo>
                <a:lnTo>
                  <a:pt x="322145" y="6146694"/>
                </a:lnTo>
                <a:lnTo>
                  <a:pt x="301052" y="6146457"/>
                </a:lnTo>
                <a:lnTo>
                  <a:pt x="280284" y="6144460"/>
                </a:lnTo>
                <a:lnTo>
                  <a:pt x="259906" y="6140513"/>
                </a:lnTo>
                <a:lnTo>
                  <a:pt x="243948" y="6136941"/>
                </a:lnTo>
                <a:lnTo>
                  <a:pt x="227366" y="6133915"/>
                </a:lnTo>
                <a:lnTo>
                  <a:pt x="175437" y="6127721"/>
                </a:lnTo>
                <a:lnTo>
                  <a:pt x="123507" y="6125028"/>
                </a:lnTo>
                <a:lnTo>
                  <a:pt x="90967" y="6124655"/>
                </a:lnTo>
                <a:lnTo>
                  <a:pt x="75788" y="6124777"/>
                </a:lnTo>
                <a:lnTo>
                  <a:pt x="36491" y="6125909"/>
                </a:lnTo>
                <a:lnTo>
                  <a:pt x="0" y="6128086"/>
                </a:lnTo>
                <a:lnTo>
                  <a:pt x="0" y="4930326"/>
                </a:lnTo>
                <a:lnTo>
                  <a:pt x="10694" y="3472448"/>
                </a:lnTo>
                <a:lnTo>
                  <a:pt x="0" y="1659005"/>
                </a:lnTo>
                <a:lnTo>
                  <a:pt x="9732" y="58907"/>
                </a:lnTo>
                <a:lnTo>
                  <a:pt x="49068" y="51668"/>
                </a:lnTo>
                <a:lnTo>
                  <a:pt x="90498" y="45863"/>
                </a:lnTo>
                <a:lnTo>
                  <a:pt x="139558" y="41482"/>
                </a:lnTo>
                <a:lnTo>
                  <a:pt x="173954" y="40421"/>
                </a:lnTo>
                <a:lnTo>
                  <a:pt x="191085" y="40688"/>
                </a:lnTo>
                <a:lnTo>
                  <a:pt x="207918" y="41594"/>
                </a:lnTo>
                <a:lnTo>
                  <a:pt x="224261" y="43219"/>
                </a:lnTo>
                <a:lnTo>
                  <a:pt x="239922" y="45642"/>
                </a:lnTo>
                <a:lnTo>
                  <a:pt x="254711" y="48945"/>
                </a:lnTo>
                <a:lnTo>
                  <a:pt x="268437" y="53206"/>
                </a:lnTo>
                <a:close/>
              </a:path>
            </a:pathLst>
          </a:custGeom>
          <a:ln w="12700">
            <a:solidFill>
              <a:srgbClr val="D3C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08683" y="1747231"/>
            <a:ext cx="1959610" cy="312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algn="ctr">
              <a:lnSpc>
                <a:spcPts val="1370"/>
              </a:lnSpc>
            </a:pPr>
            <a:r>
              <a:rPr sz="1200" b="1" spc="-50" dirty="0">
                <a:latin typeface="Book Antiqua"/>
                <a:cs typeface="Book Antiqua"/>
              </a:rPr>
              <a:t>Cheese</a:t>
            </a:r>
            <a:endParaRPr sz="1200">
              <a:latin typeface="Book Antiqua"/>
              <a:cs typeface="Book Antiqua"/>
            </a:endParaRPr>
          </a:p>
          <a:p>
            <a:pPr marL="818515" indent="-589915">
              <a:lnSpc>
                <a:spcPts val="1130"/>
              </a:lnSpc>
            </a:pPr>
            <a:r>
              <a:rPr sz="1000" i="1" dirty="0">
                <a:latin typeface="Georgia"/>
                <a:cs typeface="Georgia"/>
              </a:rPr>
              <a:t>(so</a:t>
            </a:r>
            <a:r>
              <a:rPr sz="1000" i="1" spc="-5" dirty="0">
                <a:latin typeface="Georgia"/>
                <a:cs typeface="Georgia"/>
              </a:rPr>
              <a:t>ft </a:t>
            </a:r>
            <a:r>
              <a:rPr sz="1000" i="1" spc="-10" dirty="0">
                <a:latin typeface="Georgia"/>
                <a:cs typeface="Georgia"/>
              </a:rPr>
              <a:t>and hard vari</a:t>
            </a:r>
            <a:r>
              <a:rPr sz="1000" i="1" spc="-5" dirty="0">
                <a:latin typeface="Georgia"/>
                <a:cs typeface="Georgia"/>
              </a:rPr>
              <a:t>eties)</a:t>
            </a:r>
            <a:endParaRPr sz="1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Book Antiqua"/>
                <a:cs typeface="Book Antiqua"/>
              </a:rPr>
              <a:t>Eggs</a:t>
            </a:r>
            <a:endParaRPr sz="1200">
              <a:latin typeface="Book Antiqua"/>
              <a:cs typeface="Book Antiqua"/>
            </a:endParaRPr>
          </a:p>
          <a:p>
            <a:pPr algn="ctr">
              <a:lnSpc>
                <a:spcPts val="1320"/>
              </a:lnSpc>
              <a:spcBef>
                <a:spcPts val="360"/>
              </a:spcBef>
            </a:pPr>
            <a:r>
              <a:rPr sz="1200" b="1" spc="5" dirty="0">
                <a:latin typeface="Book Antiqua"/>
                <a:cs typeface="Book Antiqua"/>
              </a:rPr>
              <a:t>Fruit</a:t>
            </a:r>
            <a:endParaRPr sz="1200">
              <a:latin typeface="Book Antiqua"/>
              <a:cs typeface="Book Antiqua"/>
            </a:endParaRPr>
          </a:p>
          <a:p>
            <a:pPr algn="ctr">
              <a:lnSpc>
                <a:spcPts val="1080"/>
              </a:lnSpc>
            </a:pPr>
            <a:r>
              <a:rPr sz="1000" i="1" spc="-5" dirty="0">
                <a:latin typeface="Georgia"/>
                <a:cs typeface="Georgia"/>
              </a:rPr>
              <a:t>(berries, </a:t>
            </a:r>
            <a:r>
              <a:rPr sz="1000" i="1" spc="-10" dirty="0">
                <a:latin typeface="Georgia"/>
                <a:cs typeface="Georgia"/>
              </a:rPr>
              <a:t>grap</a:t>
            </a:r>
            <a:r>
              <a:rPr sz="1000" i="1" spc="-5" dirty="0">
                <a:latin typeface="Georgia"/>
                <a:cs typeface="Georgia"/>
              </a:rPr>
              <a:t>es)</a:t>
            </a:r>
            <a:endParaRPr sz="1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200" b="1" spc="-20" dirty="0">
                <a:latin typeface="Book Antiqua"/>
                <a:cs typeface="Book Antiqua"/>
              </a:rPr>
              <a:t>Poultry</a:t>
            </a:r>
            <a:endParaRPr sz="1200">
              <a:latin typeface="Book Antiqua"/>
              <a:cs typeface="Book Antiqua"/>
            </a:endParaRPr>
          </a:p>
          <a:p>
            <a:pPr marL="12065" marR="5080" algn="ctr">
              <a:lnSpc>
                <a:spcPct val="118100"/>
              </a:lnSpc>
            </a:pPr>
            <a:r>
              <a:rPr sz="1200" b="1" spc="-70" dirty="0">
                <a:latin typeface="Book Antiqua"/>
                <a:cs typeface="Book Antiqua"/>
              </a:rPr>
              <a:t>Hummus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and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other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70" dirty="0">
                <a:latin typeface="Book Antiqua"/>
                <a:cs typeface="Book Antiqua"/>
              </a:rPr>
              <a:t>Med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dips</a:t>
            </a:r>
            <a:r>
              <a:rPr sz="1200" b="1" spc="-30" dirty="0">
                <a:latin typeface="Book Antiqua"/>
                <a:cs typeface="Book Antiqua"/>
              </a:rPr>
              <a:t> </a:t>
            </a:r>
            <a:r>
              <a:rPr sz="1200" b="1" spc="-65" dirty="0">
                <a:latin typeface="Book Antiqua"/>
                <a:cs typeface="Book Antiqua"/>
              </a:rPr>
              <a:t>Milk</a:t>
            </a:r>
            <a:endParaRPr sz="1200">
              <a:latin typeface="Book Antiqua"/>
              <a:cs typeface="Book Antiqua"/>
            </a:endParaRPr>
          </a:p>
          <a:p>
            <a:pPr marL="628015" marR="620395" algn="ctr">
              <a:lnSpc>
                <a:spcPct val="118100"/>
              </a:lnSpc>
            </a:pPr>
            <a:r>
              <a:rPr sz="1200" b="1" spc="-35" dirty="0">
                <a:latin typeface="Book Antiqua"/>
                <a:cs typeface="Book Antiqua"/>
              </a:rPr>
              <a:t>Mustard </a:t>
            </a:r>
            <a:r>
              <a:rPr sz="1200" b="1" spc="-20" dirty="0">
                <a:latin typeface="Book Antiqua"/>
                <a:cs typeface="Book Antiqua"/>
              </a:rPr>
              <a:t>Pesto</a:t>
            </a:r>
            <a:r>
              <a:rPr sz="1200" b="1" spc="-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Pickles</a:t>
            </a:r>
            <a:r>
              <a:rPr sz="1200" b="1" spc="-20" dirty="0">
                <a:latin typeface="Book Antiqua"/>
                <a:cs typeface="Book Antiqua"/>
              </a:rPr>
              <a:t> </a:t>
            </a:r>
            <a:r>
              <a:rPr sz="1200" b="1" spc="-114" dirty="0">
                <a:latin typeface="Book Antiqua"/>
                <a:cs typeface="Book Antiqua"/>
              </a:rPr>
              <a:t>T</a:t>
            </a:r>
            <a:r>
              <a:rPr sz="1200" b="1" spc="-55" dirty="0">
                <a:latin typeface="Book Antiqua"/>
                <a:cs typeface="Book Antiqua"/>
              </a:rPr>
              <a:t>apenade</a:t>
            </a:r>
            <a:r>
              <a:rPr sz="1200" b="1" spc="-25" dirty="0">
                <a:latin typeface="Book Antiqua"/>
                <a:cs typeface="Book Antiqua"/>
              </a:rPr>
              <a:t> </a:t>
            </a:r>
            <a:r>
              <a:rPr sz="1200" b="1" spc="-165" dirty="0">
                <a:latin typeface="Book Antiqua"/>
                <a:cs typeface="Book Antiqua"/>
              </a:rPr>
              <a:t>V</a:t>
            </a:r>
            <a:r>
              <a:rPr sz="1200" b="1" spc="-50" dirty="0">
                <a:latin typeface="Book Antiqua"/>
                <a:cs typeface="Book Antiqua"/>
              </a:rPr>
              <a:t>egetables</a:t>
            </a:r>
            <a:endParaRPr sz="1200">
              <a:latin typeface="Book Antiqua"/>
              <a:cs typeface="Book Antiqua"/>
            </a:endParaRPr>
          </a:p>
          <a:p>
            <a:pPr algn="ctr">
              <a:lnSpc>
                <a:spcPts val="1060"/>
              </a:lnSpc>
            </a:pPr>
            <a:r>
              <a:rPr sz="1000" i="1" spc="-5" dirty="0">
                <a:latin typeface="Georgia"/>
                <a:cs typeface="Georgia"/>
              </a:rPr>
              <a:t>(a v</a:t>
            </a:r>
            <a:r>
              <a:rPr sz="1000" i="1" spc="-10" dirty="0">
                <a:latin typeface="Georgia"/>
                <a:cs typeface="Georgia"/>
              </a:rPr>
              <a:t>ari</a:t>
            </a:r>
            <a:r>
              <a:rPr sz="1000" i="1" spc="-5" dirty="0">
                <a:latin typeface="Georgia"/>
                <a:cs typeface="Georgia"/>
              </a:rPr>
              <a:t>ety, plus s</a:t>
            </a:r>
            <a:r>
              <a:rPr sz="1000" i="1" spc="-10" dirty="0">
                <a:latin typeface="Georgia"/>
                <a:cs typeface="Georgia"/>
              </a:rPr>
              <a:t>alad greens)</a:t>
            </a:r>
            <a:endParaRPr sz="1000">
              <a:latin typeface="Georgia"/>
              <a:cs typeface="Georgia"/>
            </a:endParaRPr>
          </a:p>
          <a:p>
            <a:pPr marL="93980" marR="86995" algn="ctr">
              <a:lnSpc>
                <a:spcPct val="118100"/>
              </a:lnSpc>
              <a:spcBef>
                <a:spcPts val="40"/>
              </a:spcBef>
            </a:pPr>
            <a:r>
              <a:rPr sz="1200" b="1" spc="-30" dirty="0">
                <a:latin typeface="Book Antiqua"/>
                <a:cs typeface="Book Antiqua"/>
              </a:rPr>
              <a:t>White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and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Sparkling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W</a:t>
            </a:r>
            <a:r>
              <a:rPr sz="1200" b="1" spc="-55" dirty="0">
                <a:latin typeface="Book Antiqua"/>
                <a:cs typeface="Book Antiqua"/>
              </a:rPr>
              <a:t>ine</a:t>
            </a:r>
            <a:r>
              <a:rPr sz="1200" b="1" spc="-30" dirty="0">
                <a:latin typeface="Book Antiqua"/>
                <a:cs typeface="Book Antiqua"/>
              </a:rPr>
              <a:t> Yogurt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990" y="0"/>
            <a:ext cx="5196840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75" dirty="0"/>
              <a:t>S</a:t>
            </a:r>
            <a:r>
              <a:rPr spc="250" dirty="0"/>
              <a:t>e</a:t>
            </a:r>
            <a:r>
              <a:rPr spc="515" dirty="0"/>
              <a:t>t</a:t>
            </a:r>
            <a:r>
              <a:rPr spc="200" dirty="0"/>
              <a:t> </a:t>
            </a:r>
            <a:r>
              <a:rPr spc="-175" dirty="0"/>
              <a:t>U</a:t>
            </a:r>
            <a:r>
              <a:rPr spc="125" dirty="0"/>
              <a:t>p</a:t>
            </a:r>
            <a:r>
              <a:rPr spc="200" dirty="0"/>
              <a:t> </a:t>
            </a:r>
            <a:r>
              <a:rPr spc="-20" dirty="0"/>
              <a:t>Y</a:t>
            </a:r>
            <a:r>
              <a:rPr spc="285" dirty="0"/>
              <a:t>o</a:t>
            </a:r>
            <a:r>
              <a:rPr spc="240" dirty="0"/>
              <a:t>u</a:t>
            </a:r>
            <a:r>
              <a:rPr spc="700" dirty="0"/>
              <a:t>r</a:t>
            </a:r>
            <a:r>
              <a:rPr spc="200" dirty="0"/>
              <a:t> </a:t>
            </a:r>
            <a:r>
              <a:rPr spc="85" dirty="0"/>
              <a:t>K</a:t>
            </a:r>
            <a:r>
              <a:rPr spc="360" dirty="0"/>
              <a:t>it</a:t>
            </a:r>
            <a:r>
              <a:rPr spc="330" dirty="0"/>
              <a:t>c</a:t>
            </a:r>
            <a:r>
              <a:rPr spc="300" dirty="0"/>
              <a:t>h</a:t>
            </a:r>
            <a:r>
              <a:rPr spc="280" dirty="0"/>
              <a:t>en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5"/>
              </a:rPr>
              <a:t>www.</a:t>
            </a:r>
            <a:r>
              <a:rPr u="sng" dirty="0">
                <a:solidFill>
                  <a:srgbClr val="021EAA"/>
                </a:solidFill>
                <a:hlinkClick r:id="rId5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5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5"/>
              </a:rPr>
              <a:t>r</a:t>
            </a:r>
            <a:r>
              <a:rPr u="sng" dirty="0">
                <a:solidFill>
                  <a:srgbClr val="021EAA"/>
                </a:solidFill>
                <a:hlinkClick r:id="rId5"/>
              </a:rPr>
              <a:t>g</a:t>
            </a:r>
          </a:p>
        </p:txBody>
      </p:sp>
      <p:sp>
        <p:nvSpPr>
          <p:cNvPr id="7" name="object 7"/>
          <p:cNvSpPr/>
          <p:nvPr/>
        </p:nvSpPr>
        <p:spPr>
          <a:xfrm>
            <a:off x="254000" y="508000"/>
            <a:ext cx="8966200" cy="20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700" y="557904"/>
            <a:ext cx="8915400" cy="114300"/>
          </a:xfrm>
          <a:custGeom>
            <a:avLst/>
            <a:gdLst/>
            <a:ahLst/>
            <a:cxnLst/>
            <a:rect l="l" t="t" r="r" b="b"/>
            <a:pathLst>
              <a:path w="8915400" h="114300">
                <a:moveTo>
                  <a:pt x="0" y="798"/>
                </a:moveTo>
                <a:lnTo>
                  <a:pt x="0" y="114285"/>
                </a:lnTo>
                <a:lnTo>
                  <a:pt x="3390362" y="114285"/>
                </a:lnTo>
                <a:lnTo>
                  <a:pt x="8884006" y="99153"/>
                </a:lnTo>
                <a:lnTo>
                  <a:pt x="8915400" y="53758"/>
                </a:lnTo>
                <a:lnTo>
                  <a:pt x="7098380" y="35392"/>
                </a:lnTo>
                <a:lnTo>
                  <a:pt x="4036510" y="35392"/>
                </a:lnTo>
                <a:lnTo>
                  <a:pt x="3697633" y="33374"/>
                </a:lnTo>
                <a:lnTo>
                  <a:pt x="3473133" y="28066"/>
                </a:lnTo>
                <a:lnTo>
                  <a:pt x="3361416" y="23922"/>
                </a:lnTo>
                <a:lnTo>
                  <a:pt x="3331260" y="22493"/>
                </a:lnTo>
                <a:lnTo>
                  <a:pt x="1578964" y="22493"/>
                </a:lnTo>
                <a:lnTo>
                  <a:pt x="1495431" y="21619"/>
                </a:lnTo>
                <a:lnTo>
                  <a:pt x="0" y="798"/>
                </a:lnTo>
                <a:close/>
              </a:path>
              <a:path w="8915400" h="114300">
                <a:moveTo>
                  <a:pt x="5286342" y="23123"/>
                </a:moveTo>
                <a:lnTo>
                  <a:pt x="4036510" y="35392"/>
                </a:lnTo>
                <a:lnTo>
                  <a:pt x="7098380" y="35392"/>
                </a:lnTo>
                <a:lnTo>
                  <a:pt x="5286342" y="23123"/>
                </a:lnTo>
                <a:close/>
              </a:path>
              <a:path w="8915400" h="114300">
                <a:moveTo>
                  <a:pt x="2704645" y="0"/>
                </a:moveTo>
                <a:lnTo>
                  <a:pt x="2529442" y="1757"/>
                </a:lnTo>
                <a:lnTo>
                  <a:pt x="1748037" y="21677"/>
                </a:lnTo>
                <a:lnTo>
                  <a:pt x="1578964" y="22493"/>
                </a:lnTo>
                <a:lnTo>
                  <a:pt x="3331260" y="22493"/>
                </a:lnTo>
                <a:lnTo>
                  <a:pt x="3250101" y="18649"/>
                </a:lnTo>
                <a:lnTo>
                  <a:pt x="3052953" y="7300"/>
                </a:lnTo>
                <a:lnTo>
                  <a:pt x="2966296" y="3794"/>
                </a:lnTo>
                <a:lnTo>
                  <a:pt x="2879317" y="1496"/>
                </a:lnTo>
                <a:lnTo>
                  <a:pt x="2792079" y="275"/>
                </a:lnTo>
                <a:lnTo>
                  <a:pt x="2704645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26300" y="1277619"/>
            <a:ext cx="184467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5" dirty="0">
                <a:solidFill>
                  <a:srgbClr val="791A3D"/>
                </a:solidFill>
                <a:latin typeface="Palatino Linotype"/>
                <a:cs typeface="Palatino Linotype"/>
              </a:rPr>
              <a:t>I</a:t>
            </a:r>
            <a:r>
              <a:rPr sz="1300" spc="165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1300" spc="105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300" spc="-65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300" spc="150" dirty="0">
                <a:solidFill>
                  <a:srgbClr val="791A3D"/>
                </a:solidFill>
                <a:latin typeface="Palatino Linotype"/>
                <a:cs typeface="Palatino Linotype"/>
              </a:rPr>
              <a:t>he</a:t>
            </a:r>
            <a:r>
              <a:rPr sz="1300" spc="105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300" spc="25" dirty="0">
                <a:solidFill>
                  <a:srgbClr val="791A3D"/>
                </a:solidFill>
                <a:latin typeface="Palatino Linotype"/>
                <a:cs typeface="Palatino Linotype"/>
              </a:rPr>
              <a:t>R</a:t>
            </a:r>
            <a:r>
              <a:rPr sz="1300" spc="13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3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f</a:t>
            </a:r>
            <a:r>
              <a:rPr sz="1300" spc="380" dirty="0">
                <a:solidFill>
                  <a:srgbClr val="791A3D"/>
                </a:solidFill>
                <a:latin typeface="Palatino Linotype"/>
                <a:cs typeface="Palatino Linotype"/>
              </a:rPr>
              <a:t>r</a:t>
            </a:r>
            <a:r>
              <a:rPr sz="1300" spc="125" dirty="0">
                <a:solidFill>
                  <a:srgbClr val="791A3D"/>
                </a:solidFill>
                <a:latin typeface="Palatino Linotype"/>
                <a:cs typeface="Palatino Linotype"/>
              </a:rPr>
              <a:t>ig</a:t>
            </a:r>
            <a:r>
              <a:rPr sz="1300" spc="13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300" spc="380" dirty="0">
                <a:solidFill>
                  <a:srgbClr val="791A3D"/>
                </a:solidFill>
                <a:latin typeface="Palatino Linotype"/>
                <a:cs typeface="Palatino Linotype"/>
              </a:rPr>
              <a:t>r</a:t>
            </a:r>
            <a:r>
              <a:rPr sz="1300" spc="210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1300" spc="275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300" spc="155" dirty="0">
                <a:solidFill>
                  <a:srgbClr val="791A3D"/>
                </a:solidFill>
                <a:latin typeface="Palatino Linotype"/>
                <a:cs typeface="Palatino Linotype"/>
              </a:rPr>
              <a:t>o</a:t>
            </a:r>
            <a:r>
              <a:rPr sz="1300" spc="380" dirty="0">
                <a:solidFill>
                  <a:srgbClr val="791A3D"/>
                </a:solidFill>
                <a:latin typeface="Palatino Linotype"/>
                <a:cs typeface="Palatino Linotype"/>
              </a:rPr>
              <a:t>r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4000" y="5537200"/>
            <a:ext cx="6667500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5588000"/>
            <a:ext cx="6540500" cy="1701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7972" y="1490472"/>
            <a:ext cx="2349500" cy="76200"/>
          </a:xfrm>
          <a:custGeom>
            <a:avLst/>
            <a:gdLst/>
            <a:ahLst/>
            <a:cxnLst/>
            <a:rect l="l" t="t" r="r" b="b"/>
            <a:pathLst>
              <a:path w="2349500" h="76200">
                <a:moveTo>
                  <a:pt x="1113967" y="0"/>
                </a:moveTo>
                <a:lnTo>
                  <a:pt x="828845" y="5443"/>
                </a:lnTo>
                <a:lnTo>
                  <a:pt x="48624" y="5443"/>
                </a:lnTo>
                <a:lnTo>
                  <a:pt x="0" y="8164"/>
                </a:lnTo>
                <a:lnTo>
                  <a:pt x="0" y="73479"/>
                </a:lnTo>
                <a:lnTo>
                  <a:pt x="1527285" y="76200"/>
                </a:lnTo>
                <a:lnTo>
                  <a:pt x="1971546" y="76200"/>
                </a:lnTo>
                <a:lnTo>
                  <a:pt x="2077638" y="70758"/>
                </a:lnTo>
                <a:lnTo>
                  <a:pt x="2210254" y="62593"/>
                </a:lnTo>
                <a:lnTo>
                  <a:pt x="2347234" y="62593"/>
                </a:lnTo>
                <a:lnTo>
                  <a:pt x="2338462" y="30975"/>
                </a:lnTo>
                <a:lnTo>
                  <a:pt x="2078128" y="30975"/>
                </a:lnTo>
                <a:lnTo>
                  <a:pt x="1886174" y="26722"/>
                </a:lnTo>
                <a:lnTo>
                  <a:pt x="1538401" y="26722"/>
                </a:lnTo>
                <a:lnTo>
                  <a:pt x="1415046" y="21421"/>
                </a:lnTo>
                <a:lnTo>
                  <a:pt x="1113967" y="0"/>
                </a:lnTo>
                <a:close/>
              </a:path>
              <a:path w="2349500" h="76200">
                <a:moveTo>
                  <a:pt x="2347234" y="62593"/>
                </a:moveTo>
                <a:lnTo>
                  <a:pt x="2210254" y="62593"/>
                </a:lnTo>
                <a:lnTo>
                  <a:pt x="2349500" y="70758"/>
                </a:lnTo>
                <a:lnTo>
                  <a:pt x="2347234" y="62593"/>
                </a:lnTo>
                <a:close/>
              </a:path>
              <a:path w="2349500" h="76200">
                <a:moveTo>
                  <a:pt x="2337921" y="29024"/>
                </a:moveTo>
                <a:lnTo>
                  <a:pt x="2078128" y="30975"/>
                </a:lnTo>
                <a:lnTo>
                  <a:pt x="2338462" y="30975"/>
                </a:lnTo>
                <a:lnTo>
                  <a:pt x="2337921" y="29024"/>
                </a:lnTo>
                <a:close/>
              </a:path>
              <a:path w="2349500" h="76200">
                <a:moveTo>
                  <a:pt x="1798193" y="24772"/>
                </a:moveTo>
                <a:lnTo>
                  <a:pt x="1538401" y="26722"/>
                </a:lnTo>
                <a:lnTo>
                  <a:pt x="1886174" y="26722"/>
                </a:lnTo>
                <a:lnTo>
                  <a:pt x="1798193" y="24772"/>
                </a:lnTo>
                <a:close/>
              </a:path>
            </a:pathLst>
          </a:custGeom>
          <a:solidFill>
            <a:srgbClr val="D48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4000" y="743931"/>
            <a:ext cx="77724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b="1" spc="-35" dirty="0">
                <a:latin typeface="Book Antiqua"/>
                <a:cs typeface="Book Antiqua"/>
              </a:rPr>
              <a:t>Organize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your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kitchen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and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pantry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shelves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to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have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the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important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staples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of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the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Mediterranean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15" dirty="0">
                <a:latin typeface="Book Antiqua"/>
                <a:cs typeface="Book Antiqua"/>
              </a:rPr>
              <a:t>Diet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within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easy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reach.</a:t>
            </a:r>
            <a:r>
              <a:rPr sz="1200" b="1" spc="-1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Keep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a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variety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of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choices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from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the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following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key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ingredients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on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hand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so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you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can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always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make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a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healthy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meal: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8700" y="1569431"/>
            <a:ext cx="3011805" cy="387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5080" indent="-200660">
              <a:lnSpc>
                <a:spcPct val="86200"/>
              </a:lnSpc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44" baseline="4629" dirty="0">
                <a:latin typeface="Book Antiqua"/>
                <a:cs typeface="Book Antiqua"/>
              </a:rPr>
              <a:t>Herbs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-89" baseline="4629" dirty="0">
                <a:latin typeface="Book Antiqua"/>
                <a:cs typeface="Book Antiqua"/>
              </a:rPr>
              <a:t>and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-44" baseline="4629" dirty="0">
                <a:latin typeface="Book Antiqua"/>
                <a:cs typeface="Book Antiqua"/>
              </a:rPr>
              <a:t>Spices: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Basil,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bay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leaves,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black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peppe</a:t>
            </a:r>
            <a:r>
              <a:rPr sz="1200" spc="-14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cinnamon,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cloves,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coriande</a:t>
            </a:r>
            <a:r>
              <a:rPr sz="1200" spc="-145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65" dirty="0">
                <a:latin typeface="Century"/>
                <a:cs typeface="Century"/>
              </a:rPr>
              <a:t> crushed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red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peppe</a:t>
            </a:r>
            <a:r>
              <a:rPr sz="1200" spc="-14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cumin,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curry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powde</a:t>
            </a:r>
            <a:r>
              <a:rPr sz="1200" spc="-13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 </a:t>
            </a:r>
            <a:r>
              <a:rPr sz="1200" spc="-60" dirty="0">
                <a:latin typeface="Century"/>
                <a:cs typeface="Century"/>
              </a:rPr>
              <a:t>dill,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garlic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powde</a:t>
            </a:r>
            <a:r>
              <a:rPr sz="1200" spc="-13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ginge</a:t>
            </a:r>
            <a:r>
              <a:rPr sz="1200" spc="-15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oregano,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paprika,</a:t>
            </a:r>
            <a:r>
              <a:rPr sz="1200" spc="-75" dirty="0">
                <a:latin typeface="Century"/>
                <a:cs typeface="Century"/>
              </a:rPr>
              <a:t> rosemar</a:t>
            </a:r>
            <a:r>
              <a:rPr sz="1200" spc="-150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saffron,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sage,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thyme,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turmeric,</a:t>
            </a:r>
            <a:r>
              <a:rPr sz="1200" spc="-35" dirty="0">
                <a:latin typeface="Century"/>
                <a:cs typeface="Century"/>
              </a:rPr>
              <a:t> or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blends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like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Italian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seasoning.</a:t>
            </a:r>
            <a:endParaRPr sz="1200">
              <a:latin typeface="Century"/>
              <a:cs typeface="Century"/>
            </a:endParaRPr>
          </a:p>
          <a:p>
            <a:pPr marL="213360" indent="-200660">
              <a:lnSpc>
                <a:spcPts val="1420"/>
              </a:lnSpc>
              <a:spcBef>
                <a:spcPts val="155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60" baseline="4629" dirty="0">
                <a:latin typeface="Book Antiqua"/>
                <a:cs typeface="Book Antiqua"/>
              </a:rPr>
              <a:t>Honey</a:t>
            </a:r>
            <a:endParaRPr sz="1800" baseline="4629">
              <a:latin typeface="Book Antiqua"/>
              <a:cs typeface="Book Antiqua"/>
            </a:endParaRPr>
          </a:p>
          <a:p>
            <a:pPr marL="213360" marR="238760" indent="-200660">
              <a:lnSpc>
                <a:spcPts val="1200"/>
              </a:lnSpc>
              <a:spcBef>
                <a:spcPts val="220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44" baseline="4629" dirty="0">
                <a:latin typeface="Book Antiqua"/>
                <a:cs typeface="Book Antiqua"/>
              </a:rPr>
              <a:t>Nuts: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Almonds,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7" baseline="4629" dirty="0">
                <a:latin typeface="Century"/>
                <a:cs typeface="Century"/>
              </a:rPr>
              <a:t>hazelnuts,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peanuts,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pine</a:t>
            </a:r>
            <a:r>
              <a:rPr sz="1800" spc="-60" baseline="4629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nuts,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pistachios,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walnuts</a:t>
            </a:r>
            <a:endParaRPr sz="1200">
              <a:latin typeface="Century"/>
              <a:cs typeface="Century"/>
            </a:endParaRPr>
          </a:p>
          <a:p>
            <a:pPr marL="213360" marR="237490" indent="-200660">
              <a:lnSpc>
                <a:spcPts val="1200"/>
              </a:lnSpc>
              <a:spcBef>
                <a:spcPts val="395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30" baseline="4629" dirty="0">
                <a:latin typeface="Book Antiqua"/>
                <a:cs typeface="Book Antiqua"/>
              </a:rPr>
              <a:t>Oil: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Extra-virgin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olive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67" baseline="4629" dirty="0">
                <a:latin typeface="Century"/>
                <a:cs typeface="Century"/>
              </a:rPr>
              <a:t>oil,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grapeseed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67" baseline="4629" dirty="0">
                <a:latin typeface="Century"/>
                <a:cs typeface="Century"/>
              </a:rPr>
              <a:t>oil,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peanut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endParaRPr sz="1200">
              <a:latin typeface="Century"/>
              <a:cs typeface="Century"/>
            </a:endParaRPr>
          </a:p>
          <a:p>
            <a:pPr marL="213360" indent="-200660">
              <a:lnSpc>
                <a:spcPct val="100000"/>
              </a:lnSpc>
              <a:spcBef>
                <a:spcPts val="254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52" baseline="4629" dirty="0">
                <a:latin typeface="Book Antiqua"/>
                <a:cs typeface="Book Antiqua"/>
              </a:rPr>
              <a:t>Olives: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75" baseline="4629" dirty="0">
                <a:latin typeface="Century"/>
                <a:cs typeface="Century"/>
              </a:rPr>
              <a:t>(all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67" baseline="4629" dirty="0">
                <a:latin typeface="Century"/>
                <a:cs typeface="Century"/>
              </a:rPr>
              <a:t>types)</a:t>
            </a:r>
            <a:endParaRPr sz="1800" baseline="4629">
              <a:latin typeface="Century"/>
              <a:cs typeface="Century"/>
            </a:endParaRPr>
          </a:p>
          <a:p>
            <a:pPr marL="213360" indent="-200660">
              <a:lnSpc>
                <a:spcPct val="100000"/>
              </a:lnSpc>
              <a:spcBef>
                <a:spcPts val="260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22" baseline="4629" dirty="0">
                <a:latin typeface="Book Antiqua"/>
                <a:cs typeface="Book Antiqua"/>
              </a:rPr>
              <a:t>Pastas: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spc="-75" baseline="4629" dirty="0">
                <a:latin typeface="Century"/>
                <a:cs typeface="Century"/>
              </a:rPr>
              <a:t>(all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types,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including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whole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grain)</a:t>
            </a:r>
            <a:endParaRPr sz="1800" baseline="4629">
              <a:latin typeface="Century"/>
              <a:cs typeface="Century"/>
            </a:endParaRPr>
          </a:p>
          <a:p>
            <a:pPr marL="213360" indent="-200660">
              <a:lnSpc>
                <a:spcPct val="100000"/>
              </a:lnSpc>
              <a:spcBef>
                <a:spcPts val="260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30" baseline="4629" dirty="0">
                <a:latin typeface="Book Antiqua"/>
                <a:cs typeface="Book Antiqua"/>
              </a:rPr>
              <a:t>Potatoes</a:t>
            </a:r>
            <a:endParaRPr sz="1800" baseline="4629">
              <a:latin typeface="Book Antiqua"/>
              <a:cs typeface="Book Antiqua"/>
            </a:endParaRPr>
          </a:p>
          <a:p>
            <a:pPr marL="213360" indent="-200660">
              <a:lnSpc>
                <a:spcPct val="100000"/>
              </a:lnSpc>
              <a:spcBef>
                <a:spcPts val="260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67" baseline="4629" dirty="0">
                <a:latin typeface="Book Antiqua"/>
                <a:cs typeface="Book Antiqua"/>
              </a:rPr>
              <a:t>Red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-37" baseline="4629" dirty="0">
                <a:latin typeface="Book Antiqua"/>
                <a:cs typeface="Book Antiqua"/>
              </a:rPr>
              <a:t>W</a:t>
            </a:r>
            <a:r>
              <a:rPr sz="1800" b="1" spc="-82" baseline="4629" dirty="0">
                <a:latin typeface="Book Antiqua"/>
                <a:cs typeface="Book Antiqua"/>
              </a:rPr>
              <a:t>ine</a:t>
            </a:r>
            <a:endParaRPr sz="1800" baseline="4629">
              <a:latin typeface="Book Antiqua"/>
              <a:cs typeface="Book Antiqua"/>
            </a:endParaRPr>
          </a:p>
          <a:p>
            <a:pPr marL="213360" indent="-200660">
              <a:lnSpc>
                <a:spcPct val="100000"/>
              </a:lnSpc>
              <a:spcBef>
                <a:spcPts val="260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15" baseline="4629" dirty="0">
                <a:latin typeface="Book Antiqua"/>
                <a:cs typeface="Book Antiqua"/>
              </a:rPr>
              <a:t>Salt: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Koshe</a:t>
            </a:r>
            <a:r>
              <a:rPr sz="1800" spc="-209" baseline="4629" dirty="0">
                <a:latin typeface="Century"/>
                <a:cs typeface="Century"/>
              </a:rPr>
              <a:t>r</a:t>
            </a:r>
            <a:r>
              <a:rPr sz="1800" spc="-60" baseline="4629" dirty="0">
                <a:latin typeface="Century"/>
                <a:cs typeface="Century"/>
              </a:rPr>
              <a:t>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42" baseline="4629" dirty="0">
                <a:latin typeface="Century"/>
                <a:cs typeface="Century"/>
              </a:rPr>
              <a:t>sea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7" baseline="4629" dirty="0">
                <a:latin typeface="Century"/>
                <a:cs typeface="Century"/>
              </a:rPr>
              <a:t>and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iodized</a:t>
            </a:r>
            <a:endParaRPr sz="1800" baseline="4629">
              <a:latin typeface="Century"/>
              <a:cs typeface="Century"/>
            </a:endParaRPr>
          </a:p>
          <a:p>
            <a:pPr marL="213360" indent="-200660">
              <a:lnSpc>
                <a:spcPct val="100000"/>
              </a:lnSpc>
              <a:spcBef>
                <a:spcPts val="259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52" baseline="4629" dirty="0">
                <a:latin typeface="Book Antiqua"/>
                <a:cs typeface="Book Antiqua"/>
              </a:rPr>
              <a:t>Seeds: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Fennel,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flax,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35" baseline="4629" dirty="0">
                <a:latin typeface="Century"/>
                <a:cs typeface="Century"/>
              </a:rPr>
              <a:t>sesame,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sunflower</a:t>
            </a:r>
            <a:endParaRPr sz="1800" baseline="4629">
              <a:latin typeface="Century"/>
              <a:cs typeface="Century"/>
            </a:endParaRPr>
          </a:p>
          <a:p>
            <a:pPr marL="213360" marR="415290" indent="-200660">
              <a:lnSpc>
                <a:spcPts val="1300"/>
              </a:lnSpc>
              <a:spcBef>
                <a:spcPts val="320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172" baseline="4629" dirty="0">
                <a:latin typeface="Book Antiqua"/>
                <a:cs typeface="Book Antiqua"/>
              </a:rPr>
              <a:t>T</a:t>
            </a:r>
            <a:r>
              <a:rPr sz="1800" b="1" spc="-60" baseline="4629" dirty="0">
                <a:latin typeface="Book Antiqua"/>
                <a:cs typeface="Book Antiqua"/>
              </a:rPr>
              <a:t>omatoes: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Canned,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paste,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sauce,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sun-</a:t>
            </a:r>
            <a:r>
              <a:rPr sz="1800" spc="-60" baseline="4629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dried</a:t>
            </a:r>
            <a:endParaRPr sz="1200">
              <a:latin typeface="Century"/>
              <a:cs typeface="Century"/>
            </a:endParaRPr>
          </a:p>
          <a:p>
            <a:pPr marL="213360" marR="351790" indent="-200660">
              <a:lnSpc>
                <a:spcPct val="69700"/>
              </a:lnSpc>
              <a:spcBef>
                <a:spcPts val="670"/>
              </a:spcBef>
              <a:buClr>
                <a:srgbClr val="942663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209" baseline="4629" dirty="0">
                <a:latin typeface="Book Antiqua"/>
                <a:cs typeface="Book Antiqua"/>
              </a:rPr>
              <a:t>V</a:t>
            </a:r>
            <a:r>
              <a:rPr sz="1800" b="1" spc="-52" baseline="4629" dirty="0">
                <a:latin typeface="Book Antiqua"/>
                <a:cs typeface="Book Antiqua"/>
              </a:rPr>
              <a:t>inegars: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Balsamic,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champagne,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75" baseline="4629" dirty="0">
                <a:latin typeface="Century"/>
                <a:cs typeface="Century"/>
              </a:rPr>
              <a:t>cide</a:t>
            </a:r>
            <a:r>
              <a:rPr sz="1800" spc="-209" baseline="4629" dirty="0">
                <a:latin typeface="Century"/>
                <a:cs typeface="Century"/>
              </a:rPr>
              <a:t>r</a:t>
            </a:r>
            <a:r>
              <a:rPr sz="1800" spc="-60" baseline="4629" dirty="0">
                <a:latin typeface="Century"/>
                <a:cs typeface="Century"/>
              </a:rPr>
              <a:t>, </a:t>
            </a:r>
            <a:r>
              <a:rPr sz="1200" spc="-50" dirty="0">
                <a:latin typeface="Century"/>
                <a:cs typeface="Century"/>
              </a:rPr>
              <a:t>fig,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red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wine,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white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wine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700" y="1544031"/>
            <a:ext cx="3001010" cy="398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308610" indent="-200660">
              <a:lnSpc>
                <a:spcPts val="1200"/>
              </a:lnSpc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37" baseline="4629" dirty="0">
                <a:latin typeface="Book Antiqua"/>
                <a:cs typeface="Book Antiqua"/>
              </a:rPr>
              <a:t>Beans: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Chickpeas,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cannellini,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fava,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7" baseline="4629" dirty="0">
                <a:latin typeface="Century"/>
                <a:cs typeface="Century"/>
              </a:rPr>
              <a:t>and</a:t>
            </a:r>
            <a:r>
              <a:rPr sz="1800" spc="-60" baseline="4629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kidney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beans;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lentils.</a:t>
            </a:r>
            <a:endParaRPr sz="1200">
              <a:latin typeface="Century"/>
              <a:cs typeface="Century"/>
            </a:endParaRPr>
          </a:p>
          <a:p>
            <a:pPr marL="213360" marR="5080" indent="-200660">
              <a:lnSpc>
                <a:spcPts val="1200"/>
              </a:lnSpc>
              <a:spcBef>
                <a:spcPts val="395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22" baseline="4629" dirty="0">
                <a:latin typeface="Book Antiqua"/>
                <a:cs typeface="Book Antiqua"/>
              </a:rPr>
              <a:t>Breads: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Bread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crumbs,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60" baseline="4629" dirty="0">
                <a:latin typeface="Century"/>
                <a:cs typeface="Century"/>
              </a:rPr>
              <a:t>foccaccia,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lavash,</a:t>
            </a:r>
            <a:r>
              <a:rPr sz="1800" spc="-75" baseline="4629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pita,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other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breads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(mostly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whole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grain).</a:t>
            </a:r>
            <a:endParaRPr sz="1200">
              <a:latin typeface="Century"/>
              <a:cs typeface="Century"/>
            </a:endParaRPr>
          </a:p>
          <a:p>
            <a:pPr marL="213360" marR="494030" indent="-200660">
              <a:lnSpc>
                <a:spcPts val="1200"/>
              </a:lnSpc>
              <a:spcBef>
                <a:spcPts val="395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75" baseline="4629" dirty="0">
                <a:latin typeface="Book Antiqua"/>
                <a:cs typeface="Book Antiqua"/>
              </a:rPr>
              <a:t>Canned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-60" baseline="4629" dirty="0">
                <a:latin typeface="Book Antiqua"/>
                <a:cs typeface="Book Antiqua"/>
              </a:rPr>
              <a:t>Seafood</a:t>
            </a:r>
            <a:r>
              <a:rPr sz="1800" spc="-60" baseline="4629" dirty="0">
                <a:latin typeface="Century"/>
                <a:cs typeface="Century"/>
              </a:rPr>
              <a:t>: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Anchovies,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clams,</a:t>
            </a:r>
            <a:r>
              <a:rPr sz="1800" spc="-67" baseline="4629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salmon,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sardines,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tuna.</a:t>
            </a:r>
            <a:endParaRPr sz="1200">
              <a:latin typeface="Century"/>
              <a:cs typeface="Century"/>
            </a:endParaRPr>
          </a:p>
          <a:p>
            <a:pPr marL="213360" marR="46355" indent="-200660">
              <a:lnSpc>
                <a:spcPct val="76600"/>
              </a:lnSpc>
              <a:spcBef>
                <a:spcPts val="590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44" baseline="4629" dirty="0">
                <a:latin typeface="Book Antiqua"/>
                <a:cs typeface="Book Antiqua"/>
              </a:rPr>
              <a:t>Capers</a:t>
            </a:r>
            <a:r>
              <a:rPr sz="1800" spc="-60" baseline="4629" dirty="0">
                <a:latin typeface="Century"/>
                <a:cs typeface="Century"/>
              </a:rPr>
              <a:t>: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44" baseline="4629" dirty="0">
                <a:latin typeface="Century"/>
                <a:cs typeface="Century"/>
              </a:rPr>
              <a:t>Once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opened,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they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will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keep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7" baseline="4629" dirty="0">
                <a:latin typeface="Century"/>
                <a:cs typeface="Century"/>
              </a:rPr>
              <a:t>in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7" baseline="4629" dirty="0">
                <a:latin typeface="Century"/>
                <a:cs typeface="Century"/>
              </a:rPr>
              <a:t>the</a:t>
            </a:r>
            <a:r>
              <a:rPr sz="1800" spc="-75" baseline="4629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refrigerator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75" dirty="0">
                <a:latin typeface="Century"/>
                <a:cs typeface="Century"/>
              </a:rPr>
              <a:t>up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six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months.</a:t>
            </a:r>
            <a:endParaRPr sz="1200">
              <a:latin typeface="Century"/>
              <a:cs typeface="Century"/>
            </a:endParaRPr>
          </a:p>
          <a:p>
            <a:pPr marL="213360" marR="101600" indent="-200660">
              <a:lnSpc>
                <a:spcPct val="85100"/>
              </a:lnSpc>
              <a:spcBef>
                <a:spcPts val="370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37" baseline="4629" dirty="0">
                <a:latin typeface="Book Antiqua"/>
                <a:cs typeface="Book Antiqua"/>
              </a:rPr>
              <a:t>Cereals</a:t>
            </a:r>
            <a:r>
              <a:rPr sz="1800" spc="-60" baseline="4629" dirty="0">
                <a:latin typeface="Century"/>
                <a:cs typeface="Century"/>
              </a:rPr>
              <a:t>: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Oatmeal,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plus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other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hot</a:t>
            </a:r>
            <a:r>
              <a:rPr sz="1800" spc="-52" baseline="4629" dirty="0">
                <a:latin typeface="Century"/>
                <a:cs typeface="Century"/>
              </a:rPr>
              <a:t> or cold</a:t>
            </a:r>
            <a:r>
              <a:rPr sz="1800" spc="-30" baseline="4629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cereals.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best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choices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list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first</a:t>
            </a:r>
            <a:r>
              <a:rPr sz="1200" spc="-5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ingredient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whole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grain,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provide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least</a:t>
            </a:r>
            <a:r>
              <a:rPr sz="1200" spc="-5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3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grams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fiber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no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8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grams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sugar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serving.</a:t>
            </a:r>
            <a:endParaRPr sz="1200">
              <a:latin typeface="Century"/>
              <a:cs typeface="Century"/>
            </a:endParaRPr>
          </a:p>
          <a:p>
            <a:pPr marL="213360" marR="116205" indent="-200660">
              <a:lnSpc>
                <a:spcPct val="83400"/>
              </a:lnSpc>
              <a:spcBef>
                <a:spcPts val="595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22" baseline="4629" dirty="0">
                <a:latin typeface="Book Antiqua"/>
                <a:cs typeface="Book Antiqua"/>
              </a:rPr>
              <a:t>Crackers: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44" baseline="4629" dirty="0">
                <a:latin typeface="Century"/>
                <a:cs typeface="Century"/>
              </a:rPr>
              <a:t>Look</a:t>
            </a:r>
            <a:r>
              <a:rPr sz="1800" spc="-52" baseline="4629" dirty="0">
                <a:latin typeface="Century"/>
                <a:cs typeface="Century"/>
              </a:rPr>
              <a:t> for </a:t>
            </a:r>
            <a:r>
              <a:rPr sz="1800" spc="-120" baseline="4629" dirty="0">
                <a:latin typeface="Century"/>
                <a:cs typeface="Century"/>
              </a:rPr>
              <a:t>labels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50" baseline="4629" dirty="0">
                <a:latin typeface="Century"/>
                <a:cs typeface="Century"/>
              </a:rPr>
              <a:t>that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list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72" baseline="4629" dirty="0">
                <a:latin typeface="Century"/>
                <a:cs typeface="Century"/>
              </a:rPr>
              <a:t>a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whole</a:t>
            </a:r>
            <a:r>
              <a:rPr sz="1800" spc="-44" baseline="4629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grain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ingredient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first,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provide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2–3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grams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fiber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serving.</a:t>
            </a:r>
            <a:endParaRPr sz="1200">
              <a:latin typeface="Century"/>
              <a:cs typeface="Century"/>
            </a:endParaRPr>
          </a:p>
          <a:p>
            <a:pPr marL="213360" marR="158750" indent="-200660">
              <a:lnSpc>
                <a:spcPct val="76600"/>
              </a:lnSpc>
              <a:spcBef>
                <a:spcPts val="690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30" baseline="4629" dirty="0">
                <a:latin typeface="Book Antiqua"/>
                <a:cs typeface="Book Antiqua"/>
              </a:rPr>
              <a:t>Dried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7" baseline="4629" dirty="0">
                <a:latin typeface="Book Antiqua"/>
                <a:cs typeface="Book Antiqua"/>
              </a:rPr>
              <a:t>Fruit: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75" baseline="4629" dirty="0">
                <a:latin typeface="Century"/>
                <a:cs typeface="Century"/>
              </a:rPr>
              <a:t>Apricots,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blueberries,</a:t>
            </a:r>
            <a:r>
              <a:rPr sz="1800" spc="-60" baseline="4629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cherries,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cranberries,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figs,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raisins,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prunes.</a:t>
            </a:r>
            <a:endParaRPr sz="1200">
              <a:latin typeface="Century"/>
              <a:cs typeface="Century"/>
            </a:endParaRPr>
          </a:p>
          <a:p>
            <a:pPr marL="213360" marR="302895" indent="-200660" algn="just">
              <a:lnSpc>
                <a:spcPct val="83400"/>
              </a:lnSpc>
              <a:spcBef>
                <a:spcPts val="495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30" baseline="4629" dirty="0">
                <a:latin typeface="Book Antiqua"/>
                <a:cs typeface="Book Antiqua"/>
              </a:rPr>
              <a:t>Garlic: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Keep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72" baseline="4629" dirty="0">
                <a:latin typeface="Century"/>
                <a:cs typeface="Century"/>
              </a:rPr>
              <a:t>a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7" baseline="4629" dirty="0">
                <a:latin typeface="Century"/>
                <a:cs typeface="Century"/>
              </a:rPr>
              <a:t>head</a:t>
            </a:r>
            <a:r>
              <a:rPr sz="1800" spc="-52" baseline="4629" dirty="0">
                <a:latin typeface="Century"/>
                <a:cs typeface="Century"/>
              </a:rPr>
              <a:t> or </a:t>
            </a:r>
            <a:r>
              <a:rPr sz="1800" spc="-75" baseline="4629" dirty="0">
                <a:latin typeface="Century"/>
                <a:cs typeface="Century"/>
              </a:rPr>
              <a:t>two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within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7" baseline="4629" dirty="0">
                <a:latin typeface="Century"/>
                <a:cs typeface="Century"/>
              </a:rPr>
              <a:t>easy</a:t>
            </a:r>
            <a:r>
              <a:rPr sz="1800" spc="-67" baseline="4629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reach.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dirty="0">
                <a:latin typeface="Century"/>
                <a:cs typeface="Century"/>
              </a:rPr>
              <a:t>O</a:t>
            </a:r>
            <a:r>
              <a:rPr sz="1200" spc="-9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buy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peeled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garlic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cloves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65" dirty="0">
                <a:latin typeface="Century"/>
                <a:cs typeface="Century"/>
              </a:rPr>
              <a:t> store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refrigerato</a:t>
            </a:r>
            <a:r>
              <a:rPr sz="1200" spc="-155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  <a:p>
            <a:pPr marL="213360" marR="313690" indent="-200660">
              <a:lnSpc>
                <a:spcPct val="76600"/>
              </a:lnSpc>
              <a:spcBef>
                <a:spcPts val="390"/>
              </a:spcBef>
              <a:buClr>
                <a:srgbClr val="912561"/>
              </a:buClr>
              <a:buFont typeface="Arial Unicode MS"/>
              <a:buChar char="✓"/>
              <a:tabLst>
                <a:tab pos="213995" algn="l"/>
              </a:tabLst>
            </a:pPr>
            <a:r>
              <a:rPr sz="1800" b="1" spc="-44" baseline="4629" dirty="0">
                <a:latin typeface="Book Antiqua"/>
                <a:cs typeface="Book Antiqua"/>
              </a:rPr>
              <a:t>Grains: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Bulgu</a:t>
            </a:r>
            <a:r>
              <a:rPr sz="1800" spc="-225" baseline="4629" dirty="0">
                <a:latin typeface="Century"/>
                <a:cs typeface="Century"/>
              </a:rPr>
              <a:t>r</a:t>
            </a:r>
            <a:r>
              <a:rPr sz="1800" spc="-60" baseline="4629" dirty="0">
                <a:latin typeface="Century"/>
                <a:cs typeface="Century"/>
              </a:rPr>
              <a:t>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75" baseline="4629" dirty="0">
                <a:latin typeface="Century"/>
                <a:cs typeface="Century"/>
              </a:rPr>
              <a:t>couscous,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farro,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millet,</a:t>
            </a:r>
            <a:r>
              <a:rPr sz="1800" spc="-75" baseline="4629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oats,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polenta,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rice,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quinoa.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100" y="1226819"/>
            <a:ext cx="127762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14" dirty="0">
                <a:solidFill>
                  <a:srgbClr val="9A244F"/>
                </a:solidFill>
                <a:latin typeface="Palatino Linotype"/>
                <a:cs typeface="Palatino Linotype"/>
              </a:rPr>
              <a:t>In</a:t>
            </a:r>
            <a:r>
              <a:rPr sz="1300" spc="105" dirty="0">
                <a:solidFill>
                  <a:srgbClr val="9A244F"/>
                </a:solidFill>
                <a:latin typeface="Palatino Linotype"/>
                <a:cs typeface="Palatino Linotype"/>
              </a:rPr>
              <a:t> </a:t>
            </a:r>
            <a:r>
              <a:rPr sz="1300" spc="45" dirty="0">
                <a:solidFill>
                  <a:srgbClr val="9A244F"/>
                </a:solidFill>
                <a:latin typeface="Palatino Linotype"/>
                <a:cs typeface="Palatino Linotype"/>
              </a:rPr>
              <a:t>Th</a:t>
            </a:r>
            <a:r>
              <a:rPr sz="1300" spc="135" dirty="0">
                <a:solidFill>
                  <a:srgbClr val="9A244F"/>
                </a:solidFill>
                <a:latin typeface="Palatino Linotype"/>
                <a:cs typeface="Palatino Linotype"/>
              </a:rPr>
              <a:t>e</a:t>
            </a:r>
            <a:r>
              <a:rPr sz="1300" spc="105" dirty="0">
                <a:solidFill>
                  <a:srgbClr val="9A244F"/>
                </a:solidFill>
                <a:latin typeface="Palatino Linotype"/>
                <a:cs typeface="Palatino Linotype"/>
              </a:rPr>
              <a:t> </a:t>
            </a:r>
            <a:r>
              <a:rPr sz="1300" spc="135" dirty="0">
                <a:solidFill>
                  <a:srgbClr val="9A244F"/>
                </a:solidFill>
                <a:latin typeface="Palatino Linotype"/>
                <a:cs typeface="Palatino Linotype"/>
              </a:rPr>
              <a:t>Pa</a:t>
            </a:r>
            <a:r>
              <a:rPr sz="1300" spc="150" dirty="0">
                <a:solidFill>
                  <a:srgbClr val="9A244F"/>
                </a:solidFill>
                <a:latin typeface="Palatino Linotype"/>
                <a:cs typeface="Palatino Linotype"/>
              </a:rPr>
              <a:t>n</a:t>
            </a:r>
            <a:r>
              <a:rPr sz="1300" spc="275" dirty="0">
                <a:solidFill>
                  <a:srgbClr val="9A244F"/>
                </a:solidFill>
                <a:latin typeface="Palatino Linotype"/>
                <a:cs typeface="Palatino Linotype"/>
              </a:rPr>
              <a:t>t</a:t>
            </a:r>
            <a:r>
              <a:rPr sz="1300" spc="380" dirty="0">
                <a:solidFill>
                  <a:srgbClr val="9A244F"/>
                </a:solidFill>
                <a:latin typeface="Palatino Linotype"/>
                <a:cs typeface="Palatino Linotype"/>
              </a:rPr>
              <a:t>r</a:t>
            </a:r>
            <a:r>
              <a:rPr sz="1300" spc="135" dirty="0">
                <a:solidFill>
                  <a:srgbClr val="9A244F"/>
                </a:solidFill>
                <a:latin typeface="Palatino Linotype"/>
                <a:cs typeface="Palatino Linotype"/>
              </a:rPr>
              <a:t>y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0200" y="1435100"/>
            <a:ext cx="2349500" cy="76200"/>
          </a:xfrm>
          <a:custGeom>
            <a:avLst/>
            <a:gdLst/>
            <a:ahLst/>
            <a:cxnLst/>
            <a:rect l="l" t="t" r="r" b="b"/>
            <a:pathLst>
              <a:path w="2349500" h="76200">
                <a:moveTo>
                  <a:pt x="1113967" y="0"/>
                </a:moveTo>
                <a:lnTo>
                  <a:pt x="828844" y="5443"/>
                </a:lnTo>
                <a:lnTo>
                  <a:pt x="48625" y="5443"/>
                </a:lnTo>
                <a:lnTo>
                  <a:pt x="0" y="8164"/>
                </a:lnTo>
                <a:lnTo>
                  <a:pt x="0" y="73478"/>
                </a:lnTo>
                <a:lnTo>
                  <a:pt x="1527285" y="76200"/>
                </a:lnTo>
                <a:lnTo>
                  <a:pt x="1971546" y="76200"/>
                </a:lnTo>
                <a:lnTo>
                  <a:pt x="2077638" y="70756"/>
                </a:lnTo>
                <a:lnTo>
                  <a:pt x="2210254" y="62593"/>
                </a:lnTo>
                <a:lnTo>
                  <a:pt x="2347234" y="62593"/>
                </a:lnTo>
                <a:lnTo>
                  <a:pt x="2338461" y="30975"/>
                </a:lnTo>
                <a:lnTo>
                  <a:pt x="2078128" y="30975"/>
                </a:lnTo>
                <a:lnTo>
                  <a:pt x="1886174" y="26722"/>
                </a:lnTo>
                <a:lnTo>
                  <a:pt x="1538401" y="26722"/>
                </a:lnTo>
                <a:lnTo>
                  <a:pt x="1415046" y="21419"/>
                </a:lnTo>
                <a:lnTo>
                  <a:pt x="1113967" y="0"/>
                </a:lnTo>
                <a:close/>
              </a:path>
              <a:path w="2349500" h="76200">
                <a:moveTo>
                  <a:pt x="2347234" y="62593"/>
                </a:moveTo>
                <a:lnTo>
                  <a:pt x="2210254" y="62593"/>
                </a:lnTo>
                <a:lnTo>
                  <a:pt x="2349500" y="70756"/>
                </a:lnTo>
                <a:lnTo>
                  <a:pt x="2347234" y="62593"/>
                </a:lnTo>
                <a:close/>
              </a:path>
              <a:path w="2349500" h="76200">
                <a:moveTo>
                  <a:pt x="2337920" y="29025"/>
                </a:moveTo>
                <a:lnTo>
                  <a:pt x="2078128" y="30975"/>
                </a:lnTo>
                <a:lnTo>
                  <a:pt x="2338461" y="30975"/>
                </a:lnTo>
                <a:lnTo>
                  <a:pt x="2337920" y="29025"/>
                </a:lnTo>
                <a:close/>
              </a:path>
              <a:path w="2349500" h="76200">
                <a:moveTo>
                  <a:pt x="1798193" y="24772"/>
                </a:moveTo>
                <a:lnTo>
                  <a:pt x="1538401" y="26722"/>
                </a:lnTo>
                <a:lnTo>
                  <a:pt x="1886174" y="26722"/>
                </a:lnTo>
                <a:lnTo>
                  <a:pt x="1798193" y="24772"/>
                </a:lnTo>
                <a:close/>
              </a:path>
            </a:pathLst>
          </a:custGeom>
          <a:solidFill>
            <a:srgbClr val="E0B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26300" y="5201920"/>
            <a:ext cx="134556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14" dirty="0">
                <a:solidFill>
                  <a:srgbClr val="791A3D"/>
                </a:solidFill>
                <a:latin typeface="Palatino Linotype"/>
                <a:cs typeface="Palatino Linotype"/>
              </a:rPr>
              <a:t>In</a:t>
            </a:r>
            <a:r>
              <a:rPr sz="1300" spc="105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300" spc="45" dirty="0">
                <a:solidFill>
                  <a:srgbClr val="791A3D"/>
                </a:solidFill>
                <a:latin typeface="Palatino Linotype"/>
                <a:cs typeface="Palatino Linotype"/>
              </a:rPr>
              <a:t>Th</a:t>
            </a:r>
            <a:r>
              <a:rPr sz="1300" spc="13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300" spc="105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300" spc="200" dirty="0">
                <a:solidFill>
                  <a:srgbClr val="791A3D"/>
                </a:solidFill>
                <a:latin typeface="Palatino Linotype"/>
                <a:cs typeface="Palatino Linotype"/>
              </a:rPr>
              <a:t>Fr</a:t>
            </a:r>
            <a:r>
              <a:rPr sz="1300" spc="190" dirty="0">
                <a:solidFill>
                  <a:srgbClr val="791A3D"/>
                </a:solidFill>
                <a:latin typeface="Palatino Linotype"/>
                <a:cs typeface="Palatino Linotype"/>
              </a:rPr>
              <a:t>eezer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26300" y="5435600"/>
            <a:ext cx="2349500" cy="76200"/>
          </a:xfrm>
          <a:custGeom>
            <a:avLst/>
            <a:gdLst/>
            <a:ahLst/>
            <a:cxnLst/>
            <a:rect l="l" t="t" r="r" b="b"/>
            <a:pathLst>
              <a:path w="2349500" h="76200">
                <a:moveTo>
                  <a:pt x="1113967" y="0"/>
                </a:moveTo>
                <a:lnTo>
                  <a:pt x="828845" y="5443"/>
                </a:lnTo>
                <a:lnTo>
                  <a:pt x="48624" y="5443"/>
                </a:lnTo>
                <a:lnTo>
                  <a:pt x="0" y="8164"/>
                </a:lnTo>
                <a:lnTo>
                  <a:pt x="0" y="73478"/>
                </a:lnTo>
                <a:lnTo>
                  <a:pt x="1527285" y="76200"/>
                </a:lnTo>
                <a:lnTo>
                  <a:pt x="1971546" y="76200"/>
                </a:lnTo>
                <a:lnTo>
                  <a:pt x="2077638" y="70756"/>
                </a:lnTo>
                <a:lnTo>
                  <a:pt x="2210254" y="62593"/>
                </a:lnTo>
                <a:lnTo>
                  <a:pt x="2347234" y="62593"/>
                </a:lnTo>
                <a:lnTo>
                  <a:pt x="2338462" y="30975"/>
                </a:lnTo>
                <a:lnTo>
                  <a:pt x="2078128" y="30975"/>
                </a:lnTo>
                <a:lnTo>
                  <a:pt x="1886174" y="26722"/>
                </a:lnTo>
                <a:lnTo>
                  <a:pt x="1538401" y="26722"/>
                </a:lnTo>
                <a:lnTo>
                  <a:pt x="1415046" y="21421"/>
                </a:lnTo>
                <a:lnTo>
                  <a:pt x="1113967" y="0"/>
                </a:lnTo>
                <a:close/>
              </a:path>
              <a:path w="2349500" h="76200">
                <a:moveTo>
                  <a:pt x="2347234" y="62593"/>
                </a:moveTo>
                <a:lnTo>
                  <a:pt x="2210254" y="62593"/>
                </a:lnTo>
                <a:lnTo>
                  <a:pt x="2349500" y="70756"/>
                </a:lnTo>
                <a:lnTo>
                  <a:pt x="2347234" y="62593"/>
                </a:lnTo>
                <a:close/>
              </a:path>
              <a:path w="2349500" h="76200">
                <a:moveTo>
                  <a:pt x="2337921" y="29025"/>
                </a:moveTo>
                <a:lnTo>
                  <a:pt x="2078128" y="30975"/>
                </a:lnTo>
                <a:lnTo>
                  <a:pt x="2338462" y="30975"/>
                </a:lnTo>
                <a:lnTo>
                  <a:pt x="2337921" y="29025"/>
                </a:lnTo>
                <a:close/>
              </a:path>
              <a:path w="2349500" h="76200">
                <a:moveTo>
                  <a:pt x="1798193" y="24772"/>
                </a:moveTo>
                <a:lnTo>
                  <a:pt x="1538401" y="26722"/>
                </a:lnTo>
                <a:lnTo>
                  <a:pt x="1886174" y="26722"/>
                </a:lnTo>
                <a:lnTo>
                  <a:pt x="1798193" y="24772"/>
                </a:lnTo>
                <a:close/>
              </a:path>
            </a:pathLst>
          </a:custGeom>
          <a:solidFill>
            <a:srgbClr val="A9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30882" y="5633432"/>
            <a:ext cx="1702435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2115">
              <a:lnSpc>
                <a:spcPct val="118100"/>
              </a:lnSpc>
            </a:pPr>
            <a:r>
              <a:rPr sz="1200" b="1" spc="-15" dirty="0">
                <a:latin typeface="Book Antiqua"/>
                <a:cs typeface="Book Antiqua"/>
              </a:rPr>
              <a:t>Frozen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5" dirty="0">
                <a:latin typeface="Book Antiqua"/>
                <a:cs typeface="Book Antiqua"/>
              </a:rPr>
              <a:t>Fruit</a:t>
            </a:r>
            <a:r>
              <a:rPr sz="1200" b="1" dirty="0">
                <a:latin typeface="Book Antiqua"/>
                <a:cs typeface="Book Antiqua"/>
              </a:rPr>
              <a:t> </a:t>
            </a:r>
            <a:r>
              <a:rPr sz="1200" b="1" spc="-15" dirty="0">
                <a:latin typeface="Book Antiqua"/>
                <a:cs typeface="Book Antiqua"/>
              </a:rPr>
              <a:t>Frozen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Poultry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and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0" dirty="0">
                <a:latin typeface="Book Antiqua"/>
                <a:cs typeface="Book Antiqua"/>
              </a:rPr>
              <a:t>Meat</a:t>
            </a:r>
            <a:endParaRPr sz="1200">
              <a:latin typeface="Book Antiqua"/>
              <a:cs typeface="Book Antiqua"/>
            </a:endParaRPr>
          </a:p>
          <a:p>
            <a:pPr marL="113664" marR="106045" algn="ctr">
              <a:lnSpc>
                <a:spcPct val="118100"/>
              </a:lnSpc>
            </a:pPr>
            <a:r>
              <a:rPr sz="1200" b="1" spc="-15" dirty="0">
                <a:latin typeface="Book Antiqua"/>
                <a:cs typeface="Book Antiqua"/>
              </a:rPr>
              <a:t>Frozen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Seafood</a:t>
            </a:r>
            <a:r>
              <a:rPr sz="1200" b="1" spc="-20" dirty="0">
                <a:latin typeface="Book Antiqua"/>
                <a:cs typeface="Book Antiqua"/>
              </a:rPr>
              <a:t> </a:t>
            </a:r>
            <a:r>
              <a:rPr sz="1200" b="1" spc="-15" dirty="0">
                <a:latin typeface="Book Antiqua"/>
                <a:cs typeface="Book Antiqua"/>
              </a:rPr>
              <a:t>Frozen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165" dirty="0">
                <a:latin typeface="Book Antiqua"/>
                <a:cs typeface="Book Antiqua"/>
              </a:rPr>
              <a:t>V</a:t>
            </a:r>
            <a:r>
              <a:rPr sz="1200" b="1" spc="-50" dirty="0">
                <a:latin typeface="Book Antiqua"/>
                <a:cs typeface="Book Antiqua"/>
              </a:rPr>
              <a:t>egetables</a:t>
            </a:r>
            <a:r>
              <a:rPr sz="1200" b="1" spc="-25" dirty="0">
                <a:latin typeface="Book Antiqua"/>
                <a:cs typeface="Book Antiqua"/>
              </a:rPr>
              <a:t> </a:t>
            </a:r>
            <a:r>
              <a:rPr sz="1200" b="1" spc="-15" dirty="0">
                <a:latin typeface="Book Antiqua"/>
                <a:cs typeface="Book Antiqua"/>
              </a:rPr>
              <a:t>Frozen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Chicken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Stock</a:t>
            </a:r>
            <a:r>
              <a:rPr sz="1200" b="1" spc="-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Sorbet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and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Gelato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100" y="5676900"/>
            <a:ext cx="1866900" cy="1257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500" y="5702300"/>
            <a:ext cx="1785710" cy="1181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4800" y="5588000"/>
            <a:ext cx="6540500" cy="1701800"/>
          </a:xfrm>
          <a:prstGeom prst="rect">
            <a:avLst/>
          </a:prstGeom>
          <a:ln w="9525">
            <a:solidFill>
              <a:srgbClr val="5610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65020">
              <a:lnSpc>
                <a:spcPct val="100000"/>
              </a:lnSpc>
            </a:pPr>
            <a:r>
              <a:rPr sz="1300" dirty="0">
                <a:solidFill>
                  <a:srgbClr val="791A3D"/>
                </a:solidFill>
                <a:latin typeface="Palatino Linotype"/>
                <a:cs typeface="Palatino Linotype"/>
              </a:rPr>
              <a:t>On</a:t>
            </a:r>
            <a:r>
              <a:rPr sz="1300" spc="105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300" spc="45" dirty="0">
                <a:solidFill>
                  <a:srgbClr val="791A3D"/>
                </a:solidFill>
                <a:latin typeface="Palatino Linotype"/>
                <a:cs typeface="Palatino Linotype"/>
              </a:rPr>
              <a:t>h</a:t>
            </a:r>
            <a:r>
              <a:rPr sz="1300" spc="13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300" spc="105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300" spc="70" dirty="0">
                <a:solidFill>
                  <a:srgbClr val="791A3D"/>
                </a:solidFill>
                <a:latin typeface="Palatino Linotype"/>
                <a:cs typeface="Palatino Linotype"/>
              </a:rPr>
              <a:t>Cou</a:t>
            </a:r>
            <a:r>
              <a:rPr sz="1300" spc="165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1300" spc="275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3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er</a:t>
            </a:r>
            <a:endParaRPr sz="1300">
              <a:latin typeface="Palatino Linotype"/>
              <a:cs typeface="Palatino Linotype"/>
            </a:endParaRPr>
          </a:p>
          <a:p>
            <a:pPr marL="2331720" marR="310515" indent="-228600">
              <a:lnSpc>
                <a:spcPct val="90400"/>
              </a:lnSpc>
              <a:spcBef>
                <a:spcPts val="775"/>
              </a:spcBef>
              <a:buClr>
                <a:srgbClr val="802583"/>
              </a:buClr>
              <a:buFont typeface="Arial Unicode MS"/>
              <a:buChar char="✓"/>
              <a:tabLst>
                <a:tab pos="2332355" algn="l"/>
              </a:tabLst>
            </a:pPr>
            <a:r>
              <a:rPr sz="1800" b="1" baseline="4629" dirty="0">
                <a:latin typeface="Book Antiqua"/>
                <a:cs typeface="Book Antiqua"/>
              </a:rPr>
              <a:t>Fresh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7" baseline="4629" dirty="0">
                <a:latin typeface="Book Antiqua"/>
                <a:cs typeface="Book Antiqua"/>
              </a:rPr>
              <a:t>Fruit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-15" baseline="4629" dirty="0">
                <a:latin typeface="Book Antiqua"/>
                <a:cs typeface="Book Antiqua"/>
              </a:rPr>
              <a:t>~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A</a:t>
            </a:r>
            <a:r>
              <a:rPr sz="1800" spc="-67" baseline="4629" dirty="0">
                <a:latin typeface="Century"/>
                <a:cs typeface="Century"/>
              </a:rPr>
              <a:t>vocados,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apricots,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97" baseline="4629" dirty="0">
                <a:latin typeface="Century"/>
                <a:cs typeface="Century"/>
              </a:rPr>
              <a:t>cherries,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clementines,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figs,</a:t>
            </a:r>
            <a:r>
              <a:rPr sz="1800" spc="-60" baseline="4629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grapefruit,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lemons,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limes,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oranges,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melons,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nectarines,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dates,</a:t>
            </a:r>
            <a:r>
              <a:rPr sz="1200" spc="-85" dirty="0">
                <a:latin typeface="Century"/>
                <a:cs typeface="Century"/>
              </a:rPr>
              <a:t> bananas,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plums,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apples,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peaches,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pears,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pomegranates,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and/or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tangerines.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These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fruits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keep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best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room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temperature.</a:t>
            </a:r>
            <a:endParaRPr sz="1200">
              <a:latin typeface="Century"/>
              <a:cs typeface="Century"/>
            </a:endParaRPr>
          </a:p>
          <a:p>
            <a:pPr marL="2331720" indent="-228600">
              <a:lnSpc>
                <a:spcPct val="100000"/>
              </a:lnSpc>
              <a:spcBef>
                <a:spcPts val="355"/>
              </a:spcBef>
              <a:buClr>
                <a:srgbClr val="802583"/>
              </a:buClr>
              <a:buFont typeface="Arial Unicode MS"/>
              <a:buChar char="✓"/>
              <a:tabLst>
                <a:tab pos="2332355" algn="l"/>
              </a:tabLst>
            </a:pPr>
            <a:r>
              <a:rPr sz="1800" b="1" spc="-172" baseline="4629" dirty="0">
                <a:latin typeface="Book Antiqua"/>
                <a:cs typeface="Book Antiqua"/>
              </a:rPr>
              <a:t>T</a:t>
            </a:r>
            <a:r>
              <a:rPr sz="1800" b="1" spc="-60" baseline="4629" dirty="0">
                <a:latin typeface="Book Antiqua"/>
                <a:cs typeface="Book Antiqua"/>
              </a:rPr>
              <a:t>omatoes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b="1" spc="-15" baseline="4629" dirty="0">
                <a:latin typeface="Book Antiqua"/>
                <a:cs typeface="Book Antiqua"/>
              </a:rPr>
              <a:t>~</a:t>
            </a:r>
            <a:r>
              <a:rPr sz="1800" b="1" baseline="4629" dirty="0">
                <a:latin typeface="Book Antiqua"/>
                <a:cs typeface="Book Antiqua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Store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04" baseline="4629" dirty="0">
                <a:latin typeface="Century"/>
                <a:cs typeface="Century"/>
              </a:rPr>
              <a:t>fresh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tomatoes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57" baseline="4629" dirty="0">
                <a:latin typeface="Century"/>
                <a:cs typeface="Century"/>
              </a:rPr>
              <a:t>at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room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20" baseline="4629" dirty="0">
                <a:latin typeface="Century"/>
                <a:cs typeface="Century"/>
              </a:rPr>
              <a:t>temperature.</a:t>
            </a:r>
            <a:endParaRPr sz="1800" baseline="4629">
              <a:latin typeface="Century"/>
              <a:cs typeface="Century"/>
            </a:endParaRPr>
          </a:p>
          <a:p>
            <a:pPr marL="2331720" marR="498475" indent="-228600">
              <a:lnSpc>
                <a:spcPts val="1300"/>
              </a:lnSpc>
              <a:spcBef>
                <a:spcPts val="320"/>
              </a:spcBef>
              <a:buClr>
                <a:srgbClr val="802583"/>
              </a:buClr>
              <a:buFont typeface="Arial Unicode MS"/>
              <a:buChar char="✓"/>
              <a:tabLst>
                <a:tab pos="2332355" algn="l"/>
              </a:tabLst>
            </a:pPr>
            <a:r>
              <a:rPr sz="1800" b="1" spc="-60" baseline="4629" dirty="0">
                <a:latin typeface="Book Antiqua"/>
                <a:cs typeface="Book Antiqua"/>
              </a:rPr>
              <a:t>Olive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-75" baseline="4629" dirty="0">
                <a:latin typeface="Book Antiqua"/>
                <a:cs typeface="Book Antiqua"/>
              </a:rPr>
              <a:t>oil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b="1" spc="-15" baseline="4629" dirty="0">
                <a:latin typeface="Book Antiqua"/>
                <a:cs typeface="Book Antiqua"/>
              </a:rPr>
              <a:t>~</a:t>
            </a:r>
            <a:r>
              <a:rPr sz="1800" b="1" spc="15" baseline="4629" dirty="0">
                <a:latin typeface="Book Antiqua"/>
                <a:cs typeface="Book Antiqua"/>
              </a:rPr>
              <a:t> </a:t>
            </a:r>
            <a:r>
              <a:rPr sz="1800" spc="-89" baseline="4629" dirty="0">
                <a:latin typeface="Century"/>
                <a:cs typeface="Century"/>
              </a:rPr>
              <a:t>Keep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57" baseline="4629" dirty="0">
                <a:latin typeface="Century"/>
                <a:cs typeface="Century"/>
              </a:rPr>
              <a:t>an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olive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75" baseline="4629" dirty="0">
                <a:latin typeface="Century"/>
                <a:cs typeface="Century"/>
              </a:rPr>
              <a:t>oil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12" baseline="4629" dirty="0">
                <a:latin typeface="Century"/>
                <a:cs typeface="Century"/>
              </a:rPr>
              <a:t>dispenser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135" baseline="4629" dirty="0">
                <a:latin typeface="Century"/>
                <a:cs typeface="Century"/>
              </a:rPr>
              <a:t>near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your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800" spc="-82" baseline="4629" dirty="0">
                <a:latin typeface="Century"/>
                <a:cs typeface="Century"/>
              </a:rPr>
              <a:t>stovetop,</a:t>
            </a:r>
            <a:r>
              <a:rPr sz="1800" spc="-52" baseline="4629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store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rest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5" dirty="0">
                <a:latin typeface="Century"/>
                <a:cs typeface="Century"/>
              </a:rPr>
              <a:t>cool,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dark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place.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74900" y="5880100"/>
            <a:ext cx="2349500" cy="76200"/>
          </a:xfrm>
          <a:custGeom>
            <a:avLst/>
            <a:gdLst/>
            <a:ahLst/>
            <a:cxnLst/>
            <a:rect l="l" t="t" r="r" b="b"/>
            <a:pathLst>
              <a:path w="2349500" h="76200">
                <a:moveTo>
                  <a:pt x="1113967" y="0"/>
                </a:moveTo>
                <a:lnTo>
                  <a:pt x="828845" y="5443"/>
                </a:lnTo>
                <a:lnTo>
                  <a:pt x="48625" y="5443"/>
                </a:lnTo>
                <a:lnTo>
                  <a:pt x="0" y="8164"/>
                </a:lnTo>
                <a:lnTo>
                  <a:pt x="0" y="73478"/>
                </a:lnTo>
                <a:lnTo>
                  <a:pt x="1527285" y="76200"/>
                </a:lnTo>
                <a:lnTo>
                  <a:pt x="1971546" y="76200"/>
                </a:lnTo>
                <a:lnTo>
                  <a:pt x="2077638" y="70756"/>
                </a:lnTo>
                <a:lnTo>
                  <a:pt x="2210253" y="62593"/>
                </a:lnTo>
                <a:lnTo>
                  <a:pt x="2347234" y="62593"/>
                </a:lnTo>
                <a:lnTo>
                  <a:pt x="2338462" y="30975"/>
                </a:lnTo>
                <a:lnTo>
                  <a:pt x="2078128" y="30975"/>
                </a:lnTo>
                <a:lnTo>
                  <a:pt x="1886174" y="26722"/>
                </a:lnTo>
                <a:lnTo>
                  <a:pt x="1538401" y="26722"/>
                </a:lnTo>
                <a:lnTo>
                  <a:pt x="1415046" y="21421"/>
                </a:lnTo>
                <a:lnTo>
                  <a:pt x="1113967" y="0"/>
                </a:lnTo>
                <a:close/>
              </a:path>
              <a:path w="2349500" h="76200">
                <a:moveTo>
                  <a:pt x="2347234" y="62593"/>
                </a:moveTo>
                <a:lnTo>
                  <a:pt x="2210253" y="62593"/>
                </a:lnTo>
                <a:lnTo>
                  <a:pt x="2349500" y="70756"/>
                </a:lnTo>
                <a:lnTo>
                  <a:pt x="2347234" y="62593"/>
                </a:lnTo>
                <a:close/>
              </a:path>
              <a:path w="2349500" h="76200">
                <a:moveTo>
                  <a:pt x="2337921" y="29025"/>
                </a:moveTo>
                <a:lnTo>
                  <a:pt x="2078128" y="30975"/>
                </a:lnTo>
                <a:lnTo>
                  <a:pt x="2338462" y="30975"/>
                </a:lnTo>
                <a:lnTo>
                  <a:pt x="2337921" y="29025"/>
                </a:lnTo>
                <a:close/>
              </a:path>
              <a:path w="2349500" h="76200">
                <a:moveTo>
                  <a:pt x="1798192" y="24772"/>
                </a:moveTo>
                <a:lnTo>
                  <a:pt x="1538401" y="26722"/>
                </a:lnTo>
                <a:lnTo>
                  <a:pt x="1886174" y="26722"/>
                </a:lnTo>
                <a:lnTo>
                  <a:pt x="1798192" y="24772"/>
                </a:lnTo>
                <a:close/>
              </a:path>
            </a:pathLst>
          </a:custGeom>
          <a:solidFill>
            <a:srgbClr val="A9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93100" y="7391400"/>
            <a:ext cx="876300" cy="279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35" y="6261100"/>
            <a:ext cx="4558665" cy="248920"/>
          </a:xfrm>
          <a:custGeom>
            <a:avLst/>
            <a:gdLst/>
            <a:ahLst/>
            <a:cxnLst/>
            <a:rect l="l" t="t" r="r" b="b"/>
            <a:pathLst>
              <a:path w="4558665" h="248920">
                <a:moveTo>
                  <a:pt x="125764" y="0"/>
                </a:moveTo>
                <a:lnTo>
                  <a:pt x="73407" y="7807"/>
                </a:lnTo>
                <a:lnTo>
                  <a:pt x="28355" y="27479"/>
                </a:lnTo>
                <a:lnTo>
                  <a:pt x="4258" y="66500"/>
                </a:lnTo>
                <a:lnTo>
                  <a:pt x="0" y="78676"/>
                </a:lnTo>
                <a:lnTo>
                  <a:pt x="6154" y="82701"/>
                </a:lnTo>
                <a:lnTo>
                  <a:pt x="20621" y="86368"/>
                </a:lnTo>
                <a:lnTo>
                  <a:pt x="35299" y="89430"/>
                </a:lnTo>
                <a:lnTo>
                  <a:pt x="50900" y="90493"/>
                </a:lnTo>
                <a:lnTo>
                  <a:pt x="66929" y="89918"/>
                </a:lnTo>
                <a:lnTo>
                  <a:pt x="112632" y="81992"/>
                </a:lnTo>
                <a:lnTo>
                  <a:pt x="149524" y="70484"/>
                </a:lnTo>
                <a:lnTo>
                  <a:pt x="148730" y="71811"/>
                </a:lnTo>
                <a:lnTo>
                  <a:pt x="120564" y="114548"/>
                </a:lnTo>
                <a:lnTo>
                  <a:pt x="98974" y="158791"/>
                </a:lnTo>
                <a:lnTo>
                  <a:pt x="87859" y="209662"/>
                </a:lnTo>
                <a:lnTo>
                  <a:pt x="87407" y="225833"/>
                </a:lnTo>
                <a:lnTo>
                  <a:pt x="87521" y="237229"/>
                </a:lnTo>
                <a:lnTo>
                  <a:pt x="92341" y="237717"/>
                </a:lnTo>
                <a:lnTo>
                  <a:pt x="103945" y="233490"/>
                </a:lnTo>
                <a:lnTo>
                  <a:pt x="142706" y="207663"/>
                </a:lnTo>
                <a:lnTo>
                  <a:pt x="176303" y="170294"/>
                </a:lnTo>
                <a:lnTo>
                  <a:pt x="201879" y="134623"/>
                </a:lnTo>
                <a:lnTo>
                  <a:pt x="214235" y="115027"/>
                </a:lnTo>
                <a:lnTo>
                  <a:pt x="214462" y="116957"/>
                </a:lnTo>
                <a:lnTo>
                  <a:pt x="221636" y="156499"/>
                </a:lnTo>
                <a:lnTo>
                  <a:pt x="240562" y="201227"/>
                </a:lnTo>
                <a:lnTo>
                  <a:pt x="281064" y="239726"/>
                </a:lnTo>
                <a:lnTo>
                  <a:pt x="305815" y="248808"/>
                </a:lnTo>
                <a:lnTo>
                  <a:pt x="313916" y="247981"/>
                </a:lnTo>
                <a:lnTo>
                  <a:pt x="333432" y="204530"/>
                </a:lnTo>
                <a:lnTo>
                  <a:pt x="334076" y="189343"/>
                </a:lnTo>
                <a:lnTo>
                  <a:pt x="333441" y="173749"/>
                </a:lnTo>
                <a:lnTo>
                  <a:pt x="326008" y="127387"/>
                </a:lnTo>
                <a:lnTo>
                  <a:pt x="314808" y="87659"/>
                </a:lnTo>
                <a:lnTo>
                  <a:pt x="304069" y="58355"/>
                </a:lnTo>
                <a:lnTo>
                  <a:pt x="475014" y="44450"/>
                </a:lnTo>
                <a:lnTo>
                  <a:pt x="2132364" y="44450"/>
                </a:lnTo>
                <a:lnTo>
                  <a:pt x="2564164" y="25400"/>
                </a:lnTo>
                <a:lnTo>
                  <a:pt x="2703864" y="25400"/>
                </a:lnTo>
                <a:lnTo>
                  <a:pt x="3180114" y="31750"/>
                </a:lnTo>
                <a:lnTo>
                  <a:pt x="3275364" y="31750"/>
                </a:lnTo>
                <a:lnTo>
                  <a:pt x="3542064" y="31750"/>
                </a:lnTo>
                <a:lnTo>
                  <a:pt x="3543991" y="31749"/>
                </a:lnTo>
                <a:lnTo>
                  <a:pt x="3549485" y="31749"/>
                </a:lnTo>
                <a:lnTo>
                  <a:pt x="3558115" y="31750"/>
                </a:lnTo>
                <a:lnTo>
                  <a:pt x="3569450" y="31750"/>
                </a:lnTo>
                <a:lnTo>
                  <a:pt x="3583058" y="31750"/>
                </a:lnTo>
                <a:lnTo>
                  <a:pt x="3598508" y="31750"/>
                </a:lnTo>
                <a:lnTo>
                  <a:pt x="3615370" y="31750"/>
                </a:lnTo>
                <a:lnTo>
                  <a:pt x="3633211" y="31750"/>
                </a:lnTo>
                <a:lnTo>
                  <a:pt x="3651601" y="31750"/>
                </a:lnTo>
                <a:lnTo>
                  <a:pt x="3670109" y="31750"/>
                </a:lnTo>
                <a:lnTo>
                  <a:pt x="3688303" y="31750"/>
                </a:lnTo>
                <a:lnTo>
                  <a:pt x="3705753" y="31750"/>
                </a:lnTo>
                <a:lnTo>
                  <a:pt x="3722026" y="31750"/>
                </a:lnTo>
                <a:lnTo>
                  <a:pt x="3736693" y="31749"/>
                </a:lnTo>
                <a:lnTo>
                  <a:pt x="3749321" y="31750"/>
                </a:lnTo>
                <a:lnTo>
                  <a:pt x="3759479" y="31750"/>
                </a:lnTo>
                <a:lnTo>
                  <a:pt x="3766738" y="31750"/>
                </a:lnTo>
                <a:lnTo>
                  <a:pt x="3770664" y="31750"/>
                </a:lnTo>
                <a:lnTo>
                  <a:pt x="3819770" y="36728"/>
                </a:lnTo>
                <a:lnTo>
                  <a:pt x="3871714" y="42709"/>
                </a:lnTo>
                <a:lnTo>
                  <a:pt x="3925793" y="49095"/>
                </a:lnTo>
                <a:lnTo>
                  <a:pt x="3969960" y="54381"/>
                </a:lnTo>
                <a:lnTo>
                  <a:pt x="3992167" y="57059"/>
                </a:lnTo>
                <a:lnTo>
                  <a:pt x="4329464" y="50800"/>
                </a:lnTo>
                <a:lnTo>
                  <a:pt x="4513614" y="31750"/>
                </a:lnTo>
                <a:lnTo>
                  <a:pt x="4558064" y="44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342" y="601371"/>
            <a:ext cx="9601200" cy="101600"/>
          </a:xfrm>
          <a:custGeom>
            <a:avLst/>
            <a:gdLst/>
            <a:ahLst/>
            <a:cxnLst/>
            <a:rect l="l" t="t" r="r" b="b"/>
            <a:pathLst>
              <a:path w="9601200" h="101600">
                <a:moveTo>
                  <a:pt x="9601200" y="83456"/>
                </a:moveTo>
                <a:lnTo>
                  <a:pt x="569026" y="83456"/>
                </a:lnTo>
                <a:lnTo>
                  <a:pt x="1544501" y="101600"/>
                </a:lnTo>
                <a:lnTo>
                  <a:pt x="3359967" y="101600"/>
                </a:lnTo>
                <a:lnTo>
                  <a:pt x="9601200" y="97971"/>
                </a:lnTo>
                <a:lnTo>
                  <a:pt x="9601200" y="83456"/>
                </a:lnTo>
                <a:close/>
              </a:path>
              <a:path w="9601200" h="101600">
                <a:moveTo>
                  <a:pt x="1418050" y="0"/>
                </a:moveTo>
                <a:lnTo>
                  <a:pt x="0" y="3628"/>
                </a:lnTo>
                <a:lnTo>
                  <a:pt x="0" y="94343"/>
                </a:lnTo>
                <a:lnTo>
                  <a:pt x="569026" y="83456"/>
                </a:lnTo>
                <a:lnTo>
                  <a:pt x="9601200" y="83456"/>
                </a:lnTo>
                <a:lnTo>
                  <a:pt x="9601200" y="25400"/>
                </a:lnTo>
                <a:lnTo>
                  <a:pt x="2221914" y="25400"/>
                </a:lnTo>
                <a:lnTo>
                  <a:pt x="1418050" y="0"/>
                </a:lnTo>
                <a:close/>
              </a:path>
              <a:path w="9601200" h="101600">
                <a:moveTo>
                  <a:pt x="3956090" y="3628"/>
                </a:moveTo>
                <a:lnTo>
                  <a:pt x="3061906" y="3628"/>
                </a:lnTo>
                <a:lnTo>
                  <a:pt x="2221914" y="25400"/>
                </a:lnTo>
                <a:lnTo>
                  <a:pt x="9601200" y="25400"/>
                </a:lnTo>
                <a:lnTo>
                  <a:pt x="9601200" y="19956"/>
                </a:lnTo>
                <a:lnTo>
                  <a:pt x="7081224" y="19956"/>
                </a:lnTo>
                <a:lnTo>
                  <a:pt x="6585769" y="12700"/>
                </a:lnTo>
                <a:lnTo>
                  <a:pt x="5048985" y="12700"/>
                </a:lnTo>
                <a:lnTo>
                  <a:pt x="3956090" y="3628"/>
                </a:lnTo>
                <a:close/>
              </a:path>
              <a:path w="9601200" h="101600">
                <a:moveTo>
                  <a:pt x="9402490" y="7256"/>
                </a:moveTo>
                <a:lnTo>
                  <a:pt x="7848958" y="7256"/>
                </a:lnTo>
                <a:lnTo>
                  <a:pt x="7081224" y="19956"/>
                </a:lnTo>
                <a:lnTo>
                  <a:pt x="9601200" y="19956"/>
                </a:lnTo>
                <a:lnTo>
                  <a:pt x="9601200" y="10885"/>
                </a:lnTo>
                <a:lnTo>
                  <a:pt x="9402490" y="7256"/>
                </a:lnTo>
                <a:close/>
              </a:path>
              <a:path w="9601200" h="101600">
                <a:moveTo>
                  <a:pt x="6214135" y="7256"/>
                </a:moveTo>
                <a:lnTo>
                  <a:pt x="5048985" y="12700"/>
                </a:lnTo>
                <a:lnTo>
                  <a:pt x="6585769" y="12700"/>
                </a:lnTo>
                <a:lnTo>
                  <a:pt x="6214135" y="7256"/>
                </a:lnTo>
                <a:close/>
              </a:path>
            </a:pathLst>
          </a:custGeom>
          <a:solidFill>
            <a:srgbClr val="D2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4872564"/>
            <a:ext cx="4673600" cy="2438400"/>
          </a:xfrm>
          <a:custGeom>
            <a:avLst/>
            <a:gdLst/>
            <a:ahLst/>
            <a:cxnLst/>
            <a:rect l="l" t="t" r="r" b="b"/>
            <a:pathLst>
              <a:path w="4673600" h="2438400">
                <a:moveTo>
                  <a:pt x="4673455" y="2403564"/>
                </a:moveTo>
                <a:lnTo>
                  <a:pt x="1208689" y="2403564"/>
                </a:lnTo>
                <a:lnTo>
                  <a:pt x="2300986" y="2410532"/>
                </a:lnTo>
                <a:lnTo>
                  <a:pt x="3214218" y="2438399"/>
                </a:lnTo>
                <a:lnTo>
                  <a:pt x="4673600" y="2410532"/>
                </a:lnTo>
                <a:lnTo>
                  <a:pt x="4673455" y="2403564"/>
                </a:lnTo>
                <a:close/>
              </a:path>
              <a:path w="4673600" h="2438400">
                <a:moveTo>
                  <a:pt x="1450427" y="0"/>
                </a:moveTo>
                <a:lnTo>
                  <a:pt x="501382" y="13934"/>
                </a:lnTo>
                <a:lnTo>
                  <a:pt x="17906" y="27866"/>
                </a:lnTo>
                <a:lnTo>
                  <a:pt x="0" y="654884"/>
                </a:lnTo>
                <a:lnTo>
                  <a:pt x="0" y="1936787"/>
                </a:lnTo>
                <a:lnTo>
                  <a:pt x="17906" y="2382665"/>
                </a:lnTo>
                <a:lnTo>
                  <a:pt x="635681" y="2424466"/>
                </a:lnTo>
                <a:lnTo>
                  <a:pt x="1208689" y="2403564"/>
                </a:lnTo>
                <a:lnTo>
                  <a:pt x="4673455" y="2403564"/>
                </a:lnTo>
                <a:lnTo>
                  <a:pt x="4660900" y="1797448"/>
                </a:lnTo>
                <a:lnTo>
                  <a:pt x="4664646" y="1421239"/>
                </a:lnTo>
                <a:lnTo>
                  <a:pt x="4664646" y="640951"/>
                </a:lnTo>
                <a:lnTo>
                  <a:pt x="4646739" y="487679"/>
                </a:lnTo>
                <a:lnTo>
                  <a:pt x="4646739" y="292607"/>
                </a:lnTo>
                <a:lnTo>
                  <a:pt x="4663751" y="27866"/>
                </a:lnTo>
                <a:lnTo>
                  <a:pt x="2363659" y="27866"/>
                </a:lnTo>
                <a:lnTo>
                  <a:pt x="1450427" y="0"/>
                </a:lnTo>
                <a:close/>
              </a:path>
              <a:path w="4673600" h="2438400">
                <a:moveTo>
                  <a:pt x="4664646" y="13934"/>
                </a:moveTo>
                <a:lnTo>
                  <a:pt x="3572349" y="13934"/>
                </a:lnTo>
                <a:lnTo>
                  <a:pt x="2363659" y="27866"/>
                </a:lnTo>
                <a:lnTo>
                  <a:pt x="4663751" y="27866"/>
                </a:lnTo>
                <a:lnTo>
                  <a:pt x="4664646" y="13934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041" y="4952627"/>
            <a:ext cx="4549140" cy="2315210"/>
          </a:xfrm>
          <a:custGeom>
            <a:avLst/>
            <a:gdLst/>
            <a:ahLst/>
            <a:cxnLst/>
            <a:rect l="l" t="t" r="r" b="b"/>
            <a:pathLst>
              <a:path w="4549140" h="2315209">
                <a:moveTo>
                  <a:pt x="0" y="0"/>
                </a:moveTo>
                <a:lnTo>
                  <a:pt x="4548557" y="0"/>
                </a:lnTo>
                <a:lnTo>
                  <a:pt x="4548557" y="2314635"/>
                </a:lnTo>
                <a:lnTo>
                  <a:pt x="0" y="2314635"/>
                </a:lnTo>
                <a:lnTo>
                  <a:pt x="0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8174" y="5289365"/>
            <a:ext cx="0" cy="1978025"/>
          </a:xfrm>
          <a:custGeom>
            <a:avLst/>
            <a:gdLst/>
            <a:ahLst/>
            <a:cxnLst/>
            <a:rect l="l" t="t" r="r" b="b"/>
            <a:pathLst>
              <a:path h="1978025">
                <a:moveTo>
                  <a:pt x="0" y="1977898"/>
                </a:moveTo>
                <a:lnTo>
                  <a:pt x="0" y="0"/>
                </a:lnTo>
              </a:path>
            </a:pathLst>
          </a:custGeom>
          <a:ln w="12700">
            <a:solidFill>
              <a:srgbClr val="542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7240" y="5289365"/>
            <a:ext cx="0" cy="1978025"/>
          </a:xfrm>
          <a:custGeom>
            <a:avLst/>
            <a:gdLst/>
            <a:ahLst/>
            <a:cxnLst/>
            <a:rect l="l" t="t" r="r" b="b"/>
            <a:pathLst>
              <a:path h="1978025">
                <a:moveTo>
                  <a:pt x="0" y="1977898"/>
                </a:moveTo>
                <a:lnTo>
                  <a:pt x="0" y="0"/>
                </a:lnTo>
              </a:path>
            </a:pathLst>
          </a:custGeom>
          <a:ln w="12700">
            <a:solidFill>
              <a:srgbClr val="542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815" y="5289365"/>
            <a:ext cx="0" cy="1978025"/>
          </a:xfrm>
          <a:custGeom>
            <a:avLst/>
            <a:gdLst/>
            <a:ahLst/>
            <a:cxnLst/>
            <a:rect l="l" t="t" r="r" b="b"/>
            <a:pathLst>
              <a:path h="1978025">
                <a:moveTo>
                  <a:pt x="0" y="1977898"/>
                </a:moveTo>
                <a:lnTo>
                  <a:pt x="0" y="0"/>
                </a:lnTo>
              </a:path>
            </a:pathLst>
          </a:custGeom>
          <a:ln w="12700">
            <a:solidFill>
              <a:srgbClr val="542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041" y="6855783"/>
            <a:ext cx="4549140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0" y="0"/>
                </a:moveTo>
                <a:lnTo>
                  <a:pt x="4548557" y="0"/>
                </a:lnTo>
              </a:path>
            </a:pathLst>
          </a:custGeom>
          <a:ln w="12700">
            <a:solidFill>
              <a:srgbClr val="542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041" y="6471735"/>
            <a:ext cx="4549140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0" y="0"/>
                </a:moveTo>
                <a:lnTo>
                  <a:pt x="4548557" y="0"/>
                </a:lnTo>
              </a:path>
            </a:pathLst>
          </a:custGeom>
          <a:ln w="12700">
            <a:solidFill>
              <a:srgbClr val="542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041" y="6078543"/>
            <a:ext cx="4549140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0" y="0"/>
                </a:moveTo>
                <a:lnTo>
                  <a:pt x="4548557" y="0"/>
                </a:lnTo>
              </a:path>
            </a:pathLst>
          </a:custGeom>
          <a:ln w="12700">
            <a:solidFill>
              <a:srgbClr val="542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041" y="5685351"/>
            <a:ext cx="4549140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0" y="0"/>
                </a:moveTo>
                <a:lnTo>
                  <a:pt x="4548557" y="0"/>
                </a:lnTo>
              </a:path>
            </a:pathLst>
          </a:custGeom>
          <a:ln w="12700">
            <a:solidFill>
              <a:srgbClr val="542F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041" y="5283015"/>
            <a:ext cx="4549140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0" y="0"/>
                </a:moveTo>
                <a:lnTo>
                  <a:pt x="4548557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041" y="5283015"/>
            <a:ext cx="4549140" cy="0"/>
          </a:xfrm>
          <a:custGeom>
            <a:avLst/>
            <a:gdLst/>
            <a:ahLst/>
            <a:cxnLst/>
            <a:rect l="l" t="t" r="r" b="b"/>
            <a:pathLst>
              <a:path w="4549140">
                <a:moveTo>
                  <a:pt x="0" y="0"/>
                </a:moveTo>
                <a:lnTo>
                  <a:pt x="4548557" y="0"/>
                </a:lnTo>
              </a:path>
            </a:pathLst>
          </a:custGeom>
          <a:ln w="12700">
            <a:solidFill>
              <a:srgbClr val="542F15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000" y="3962400"/>
            <a:ext cx="4610100" cy="76200"/>
          </a:xfrm>
          <a:custGeom>
            <a:avLst/>
            <a:gdLst/>
            <a:ahLst/>
            <a:cxnLst/>
            <a:rect l="l" t="t" r="r" b="b"/>
            <a:pathLst>
              <a:path w="4610100" h="76200">
                <a:moveTo>
                  <a:pt x="2986826" y="0"/>
                </a:moveTo>
                <a:lnTo>
                  <a:pt x="454519" y="20320"/>
                </a:lnTo>
                <a:lnTo>
                  <a:pt x="0" y="35560"/>
                </a:lnTo>
                <a:lnTo>
                  <a:pt x="16235" y="66039"/>
                </a:lnTo>
                <a:lnTo>
                  <a:pt x="2856964" y="76200"/>
                </a:lnTo>
                <a:lnTo>
                  <a:pt x="4610100" y="76200"/>
                </a:lnTo>
                <a:lnTo>
                  <a:pt x="4610100" y="5079"/>
                </a:lnTo>
                <a:lnTo>
                  <a:pt x="3879626" y="5079"/>
                </a:lnTo>
                <a:lnTo>
                  <a:pt x="2986826" y="0"/>
                </a:lnTo>
                <a:close/>
              </a:path>
              <a:path w="4610100" h="76200">
                <a:moveTo>
                  <a:pt x="4610100" y="0"/>
                </a:moveTo>
                <a:lnTo>
                  <a:pt x="3879626" y="5079"/>
                </a:lnTo>
                <a:lnTo>
                  <a:pt x="4610100" y="5079"/>
                </a:lnTo>
                <a:lnTo>
                  <a:pt x="4610100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9400" y="1397000"/>
            <a:ext cx="2895600" cy="63500"/>
          </a:xfrm>
          <a:custGeom>
            <a:avLst/>
            <a:gdLst/>
            <a:ahLst/>
            <a:cxnLst/>
            <a:rect l="l" t="t" r="r" b="b"/>
            <a:pathLst>
              <a:path w="2895600" h="63500">
                <a:moveTo>
                  <a:pt x="0" y="0"/>
                </a:moveTo>
                <a:lnTo>
                  <a:pt x="0" y="63500"/>
                </a:lnTo>
                <a:lnTo>
                  <a:pt x="1101143" y="63500"/>
                </a:lnTo>
                <a:lnTo>
                  <a:pt x="2885403" y="55032"/>
                </a:lnTo>
                <a:lnTo>
                  <a:pt x="2895600" y="29632"/>
                </a:lnTo>
                <a:lnTo>
                  <a:pt x="2610117" y="16932"/>
                </a:lnTo>
                <a:lnTo>
                  <a:pt x="1753673" y="12700"/>
                </a:lnTo>
                <a:lnTo>
                  <a:pt x="1264251" y="4232"/>
                </a:lnTo>
                <a:lnTo>
                  <a:pt x="458810" y="4232"/>
                </a:lnTo>
                <a:lnTo>
                  <a:pt x="0" y="0"/>
                </a:lnTo>
                <a:close/>
              </a:path>
              <a:path w="2895600" h="63500">
                <a:moveTo>
                  <a:pt x="1019577" y="0"/>
                </a:moveTo>
                <a:lnTo>
                  <a:pt x="458810" y="4232"/>
                </a:lnTo>
                <a:lnTo>
                  <a:pt x="1264251" y="4232"/>
                </a:lnTo>
                <a:lnTo>
                  <a:pt x="1019577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000" y="1409700"/>
            <a:ext cx="1587500" cy="10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79600" y="1397000"/>
            <a:ext cx="2921000" cy="76200"/>
          </a:xfrm>
          <a:custGeom>
            <a:avLst/>
            <a:gdLst/>
            <a:ahLst/>
            <a:cxnLst/>
            <a:rect l="l" t="t" r="r" b="b"/>
            <a:pathLst>
              <a:path w="2921000" h="76200">
                <a:moveTo>
                  <a:pt x="1892479" y="0"/>
                </a:moveTo>
                <a:lnTo>
                  <a:pt x="1151944" y="15239"/>
                </a:lnTo>
                <a:lnTo>
                  <a:pt x="287986" y="20320"/>
                </a:lnTo>
                <a:lnTo>
                  <a:pt x="0" y="35560"/>
                </a:lnTo>
                <a:lnTo>
                  <a:pt x="10285" y="66039"/>
                </a:lnTo>
                <a:lnTo>
                  <a:pt x="1810197" y="76200"/>
                </a:lnTo>
                <a:lnTo>
                  <a:pt x="2921000" y="76200"/>
                </a:lnTo>
                <a:lnTo>
                  <a:pt x="2921000" y="5079"/>
                </a:lnTo>
                <a:lnTo>
                  <a:pt x="2458166" y="5079"/>
                </a:lnTo>
                <a:lnTo>
                  <a:pt x="1892479" y="0"/>
                </a:lnTo>
                <a:close/>
              </a:path>
              <a:path w="2921000" h="76200">
                <a:moveTo>
                  <a:pt x="2921000" y="0"/>
                </a:moveTo>
                <a:lnTo>
                  <a:pt x="2458166" y="5079"/>
                </a:lnTo>
                <a:lnTo>
                  <a:pt x="2921000" y="5079"/>
                </a:lnTo>
                <a:lnTo>
                  <a:pt x="2921000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5900" y="4109720"/>
            <a:ext cx="4391025" cy="108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14" dirty="0">
                <a:latin typeface="Palatino Linotype"/>
                <a:cs typeface="Palatino Linotype"/>
              </a:rPr>
              <a:t>iv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200" dirty="0">
                <a:latin typeface="Palatino Linotype"/>
                <a:cs typeface="Palatino Linotype"/>
              </a:rPr>
              <a:t>il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30" dirty="0">
                <a:latin typeface="Palatino Linotype"/>
                <a:cs typeface="Palatino Linotype"/>
              </a:rPr>
              <a:t>G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95" dirty="0">
                <a:latin typeface="Palatino Linotype"/>
                <a:cs typeface="Palatino Linotype"/>
              </a:rPr>
              <a:t>d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75" dirty="0">
                <a:latin typeface="Palatino Linotype"/>
                <a:cs typeface="Palatino Linotype"/>
              </a:rPr>
              <a:t>s</a:t>
            </a:r>
            <a:endParaRPr sz="1300">
              <a:latin typeface="Palatino Linotype"/>
              <a:cs typeface="Palatino Linotype"/>
            </a:endParaRPr>
          </a:p>
          <a:p>
            <a:pPr marL="12700" marR="5080">
              <a:lnSpc>
                <a:spcPct val="86800"/>
              </a:lnSpc>
              <a:spcBef>
                <a:spcPts val="330"/>
              </a:spcBef>
            </a:pPr>
            <a:r>
              <a:rPr sz="1200" spc="-4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graded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taste,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acidity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level,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processing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method.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table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below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lists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0" dirty="0">
                <a:latin typeface="Century"/>
                <a:cs typeface="Century"/>
              </a:rPr>
              <a:t>main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types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order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decreasing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qualit</a:t>
            </a:r>
            <a:r>
              <a:rPr sz="1200" spc="-15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5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  <a:tabLst>
                <a:tab pos="1337310" algn="l"/>
                <a:tab pos="3001010" algn="l"/>
                <a:tab pos="3901440" algn="l"/>
              </a:tabLst>
            </a:pPr>
            <a:r>
              <a:rPr sz="1000" spc="95" dirty="0">
                <a:solidFill>
                  <a:srgbClr val="FFFFFF"/>
                </a:solidFill>
                <a:latin typeface="Palatino Linotype"/>
                <a:cs typeface="Palatino Linotype"/>
              </a:rPr>
              <a:t>Gr</a:t>
            </a:r>
            <a:r>
              <a:rPr sz="1000" spc="114" dirty="0">
                <a:solidFill>
                  <a:srgbClr val="FFFFFF"/>
                </a:solidFill>
                <a:latin typeface="Palatino Linotype"/>
                <a:cs typeface="Palatino Linotype"/>
              </a:rPr>
              <a:t>ad</a:t>
            </a:r>
            <a:r>
              <a:rPr sz="1000" spc="105" dirty="0">
                <a:solidFill>
                  <a:srgbClr val="FFFFFF"/>
                </a:solidFill>
                <a:latin typeface="Palatino Linotype"/>
                <a:cs typeface="Palatino Linotype"/>
              </a:rPr>
              <a:t>e	</a:t>
            </a:r>
            <a:r>
              <a:rPr sz="1000" spc="-95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1000" spc="10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000" spc="135" dirty="0">
                <a:solidFill>
                  <a:srgbClr val="FFFFFF"/>
                </a:solidFill>
                <a:latin typeface="Palatino Linotype"/>
                <a:cs typeface="Palatino Linotype"/>
              </a:rPr>
              <a:t>sc</a:t>
            </a:r>
            <a:r>
              <a:rPr sz="1000" spc="29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000" spc="65" dirty="0">
                <a:solidFill>
                  <a:srgbClr val="FFFFFF"/>
                </a:solidFill>
                <a:latin typeface="Palatino Linotype"/>
                <a:cs typeface="Palatino Linotype"/>
              </a:rPr>
              <a:t>ip</a:t>
            </a:r>
            <a:r>
              <a:rPr sz="1000" spc="215" dirty="0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sz="1000" spc="100" dirty="0">
                <a:solidFill>
                  <a:srgbClr val="FFFFFF"/>
                </a:solidFill>
                <a:latin typeface="Palatino Linotype"/>
                <a:cs typeface="Palatino Linotype"/>
              </a:rPr>
              <a:t>io</a:t>
            </a:r>
            <a:r>
              <a:rPr sz="1000" spc="125" dirty="0">
                <a:solidFill>
                  <a:srgbClr val="FFFFFF"/>
                </a:solidFill>
                <a:latin typeface="Palatino Linotype"/>
                <a:cs typeface="Palatino Linotype"/>
              </a:rPr>
              <a:t>n	</a:t>
            </a:r>
            <a:r>
              <a:rPr sz="1000" spc="114" dirty="0">
                <a:solidFill>
                  <a:srgbClr val="FFFFFF"/>
                </a:solidFill>
                <a:latin typeface="Palatino Linotype"/>
                <a:cs typeface="Palatino Linotype"/>
              </a:rPr>
              <a:t>Tast</a:t>
            </a:r>
            <a:r>
              <a:rPr sz="1000" spc="105" dirty="0">
                <a:solidFill>
                  <a:srgbClr val="FFFFFF"/>
                </a:solidFill>
                <a:latin typeface="Palatino Linotype"/>
                <a:cs typeface="Palatino Linotype"/>
              </a:rPr>
              <a:t>e	</a:t>
            </a:r>
            <a:r>
              <a:rPr sz="1000" spc="60" dirty="0">
                <a:solidFill>
                  <a:srgbClr val="FFFFFF"/>
                </a:solidFill>
                <a:latin typeface="Palatino Linotype"/>
                <a:cs typeface="Palatino Linotype"/>
              </a:rPr>
              <a:t>Us</a:t>
            </a:r>
            <a:r>
              <a:rPr sz="1000" spc="40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000" spc="13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002" y="5354742"/>
            <a:ext cx="3740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</a:pPr>
            <a:r>
              <a:rPr sz="1000" b="1" spc="30" dirty="0">
                <a:solidFill>
                  <a:srgbClr val="FFFFFF"/>
                </a:solidFill>
                <a:latin typeface="Book Antiqua"/>
                <a:cs typeface="Book Antiqua"/>
              </a:rPr>
              <a:t>Extra </a:t>
            </a:r>
            <a:r>
              <a:rPr sz="1000" b="1" spc="-120" dirty="0">
                <a:solidFill>
                  <a:srgbClr val="FFFFFF"/>
                </a:solidFill>
                <a:latin typeface="Book Antiqua"/>
                <a:cs typeface="Book Antiqua"/>
              </a:rPr>
              <a:t>V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irgin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1183" y="5354742"/>
            <a:ext cx="266827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5080" indent="-10795">
              <a:lnSpc>
                <a:spcPts val="1100"/>
              </a:lnSpc>
              <a:tabLst>
                <a:tab pos="2167890" algn="l"/>
              </a:tabLst>
            </a:pP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Highest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oil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made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first</a:t>
            </a:r>
            <a:r>
              <a:rPr sz="1000" b="1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Superior</a:t>
            </a:r>
            <a:r>
              <a:rPr sz="1000" b="1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pressing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heat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chemicals</a:t>
            </a:r>
            <a:endParaRPr sz="1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800">
              <a:latin typeface="Times New Roman"/>
              <a:cs typeface="Times New Roman"/>
            </a:endParaRPr>
          </a:p>
          <a:p>
            <a:pPr marL="562610" marR="96520" indent="-544830">
              <a:lnSpc>
                <a:spcPts val="1100"/>
              </a:lnSpc>
              <a:tabLst>
                <a:tab pos="2259330" algn="l"/>
              </a:tabLst>
            </a:pPr>
            <a:r>
              <a:rPr sz="1000" b="1" spc="-20" dirty="0">
                <a:solidFill>
                  <a:srgbClr val="FFFFFF"/>
                </a:solidFill>
                <a:latin typeface="Book Antiqua"/>
                <a:cs typeface="Book Antiqua"/>
              </a:rPr>
              <a:t>Lacks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Book Antiqua"/>
                <a:cs typeface="Book Antiqua"/>
              </a:rPr>
              <a:t>perfect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Book Antiqua"/>
                <a:cs typeface="Book Antiqua"/>
              </a:rPr>
              <a:t>taste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Book Antiqua"/>
                <a:cs typeface="Book Antiqua"/>
              </a:rPr>
              <a:t>extra-virgin,</a:t>
            </a:r>
            <a:r>
              <a:rPr sz="1000" b="1" dirty="0">
                <a:solidFill>
                  <a:srgbClr val="FFFFFF"/>
                </a:solidFill>
                <a:latin typeface="Book Antiqua"/>
                <a:cs typeface="Book Antiqua"/>
              </a:rPr>
              <a:t>	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Good</a:t>
            </a:r>
            <a:r>
              <a:rPr sz="1000" b="1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but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refined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0256" y="5354742"/>
            <a:ext cx="9290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5080" indent="-28575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Dips,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salads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000" b="1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drizzled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60" dirty="0">
                <a:solidFill>
                  <a:srgbClr val="FFFFFF"/>
                </a:solidFill>
                <a:latin typeface="Book Antiqua"/>
                <a:cs typeface="Book Antiqua"/>
              </a:rPr>
              <a:t>fish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002" y="5757078"/>
            <a:ext cx="3740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20" dirty="0">
                <a:solidFill>
                  <a:srgbClr val="FFFFFF"/>
                </a:solidFill>
                <a:latin typeface="Book Antiqua"/>
                <a:cs typeface="Book Antiqua"/>
              </a:rPr>
              <a:t>V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irgin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9656" y="5757078"/>
            <a:ext cx="8699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marR="5080" indent="-8001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Book Antiqua"/>
                <a:cs typeface="Book Antiqua"/>
              </a:rPr>
              <a:t>Frying,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grilling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roasting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8211" y="6150270"/>
            <a:ext cx="331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Olive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6250" y="6150270"/>
            <a:ext cx="151257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 marR="5080" indent="-74930">
              <a:lnSpc>
                <a:spcPts val="1100"/>
              </a:lnSpc>
            </a:pP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Blend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virgin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refined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 (chemically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Book Antiqua"/>
                <a:cs typeface="Book Antiqua"/>
              </a:rPr>
              <a:t>treated)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oils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07764" y="6150270"/>
            <a:ext cx="38989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ts val="1100"/>
              </a:lnSpc>
            </a:pPr>
            <a:r>
              <a:rPr sz="1000" b="1" spc="-15" dirty="0">
                <a:solidFill>
                  <a:srgbClr val="FFFFFF"/>
                </a:solidFill>
                <a:latin typeface="Book Antiqua"/>
                <a:cs typeface="Book Antiqua"/>
              </a:rPr>
              <a:t>Lacks </a:t>
            </a:r>
            <a:r>
              <a:rPr sz="1000" b="1" spc="-5" dirty="0">
                <a:solidFill>
                  <a:srgbClr val="FFFFFF"/>
                </a:solidFill>
                <a:latin typeface="Book Antiqua"/>
                <a:cs typeface="Book Antiqua"/>
              </a:rPr>
              <a:t>Flavor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9593" y="6150270"/>
            <a:ext cx="82994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When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flavor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60619" y="6302670"/>
            <a:ext cx="6280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needed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152" y="6543462"/>
            <a:ext cx="251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Book Antiqua"/>
                <a:cs typeface="Book Antiqua"/>
              </a:rPr>
              <a:t>Lite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1464" y="6543462"/>
            <a:ext cx="200215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7470">
              <a:lnSpc>
                <a:spcPts val="1100"/>
              </a:lnSpc>
            </a:pP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word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“lite”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means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oil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has</a:t>
            </a:r>
            <a:r>
              <a:rPr sz="1000" b="1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60" dirty="0">
                <a:solidFill>
                  <a:srgbClr val="FFFFFF"/>
                </a:solidFill>
                <a:latin typeface="Book Antiqua"/>
                <a:cs typeface="Book Antiqua"/>
              </a:rPr>
              <a:t>been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refined,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Book Antiqua"/>
                <a:cs typeface="Book Antiqua"/>
              </a:rPr>
              <a:t>it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lower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Book Antiqua"/>
                <a:cs typeface="Book Antiqua"/>
              </a:rPr>
              <a:t>fat.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07764" y="6543462"/>
            <a:ext cx="3898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Book Antiqua"/>
                <a:cs typeface="Book Antiqua"/>
              </a:rPr>
              <a:t>Lacks </a:t>
            </a:r>
            <a:r>
              <a:rPr sz="1000" b="1" spc="-5" dirty="0">
                <a:solidFill>
                  <a:srgbClr val="FFFFFF"/>
                </a:solidFill>
                <a:latin typeface="Book Antiqua"/>
                <a:cs typeface="Book Antiqua"/>
              </a:rPr>
              <a:t>Flavor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59593" y="6543462"/>
            <a:ext cx="82994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marR="5080" indent="-101600">
              <a:lnSpc>
                <a:spcPct val="100000"/>
              </a:lnSpc>
            </a:pP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When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flavor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 not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needed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7062" y="6927510"/>
            <a:ext cx="453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Pomace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5885" y="6927510"/>
            <a:ext cx="1853564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370" marR="5080" indent="-408305">
              <a:lnSpc>
                <a:spcPts val="1100"/>
              </a:lnSpc>
            </a:pP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Lowest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35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made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Book Antiqua"/>
                <a:cs typeface="Book Antiqua"/>
              </a:rPr>
              <a:t>blending</a:t>
            </a:r>
            <a:r>
              <a:rPr sz="1000" b="1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Book Antiqua"/>
                <a:cs typeface="Book Antiqua"/>
              </a:rPr>
              <a:t>virgin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pomace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07764" y="6927510"/>
            <a:ext cx="3898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Book Antiqua"/>
                <a:cs typeface="Book Antiqua"/>
              </a:rPr>
              <a:t>Lacks </a:t>
            </a:r>
            <a:r>
              <a:rPr sz="1000" b="1" spc="-5" dirty="0">
                <a:solidFill>
                  <a:srgbClr val="FFFFFF"/>
                </a:solidFill>
                <a:latin typeface="Book Antiqua"/>
                <a:cs typeface="Book Antiqua"/>
              </a:rPr>
              <a:t>Flavor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97197" y="6927510"/>
            <a:ext cx="5549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5080" indent="-4953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Book Antiqua"/>
                <a:cs typeface="Book Antiqua"/>
              </a:rPr>
              <a:t>Frying</a:t>
            </a:r>
            <a:r>
              <a:rPr sz="10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00" b="1" dirty="0">
                <a:solidFill>
                  <a:srgbClr val="FFFFFF"/>
                </a:solidFill>
                <a:latin typeface="Book Antiqua"/>
                <a:cs typeface="Book Antiqua"/>
              </a:rPr>
              <a:t>or </a:t>
            </a:r>
            <a:r>
              <a:rPr sz="1000" b="1" spc="-45" dirty="0">
                <a:solidFill>
                  <a:srgbClr val="FFFFFF"/>
                </a:solidFill>
                <a:latin typeface="Book Antiqua"/>
                <a:cs typeface="Book Antiqua"/>
              </a:rPr>
              <a:t>cooking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2110" y="1518919"/>
            <a:ext cx="4530725" cy="2400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0364">
              <a:lnSpc>
                <a:spcPct val="100000"/>
              </a:lnSpc>
            </a:pP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14" dirty="0">
                <a:latin typeface="Palatino Linotype"/>
                <a:cs typeface="Palatino Linotype"/>
              </a:rPr>
              <a:t>iv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200" dirty="0">
                <a:latin typeface="Palatino Linotype"/>
                <a:cs typeface="Palatino Linotype"/>
              </a:rPr>
              <a:t>il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25" dirty="0">
                <a:latin typeface="Palatino Linotype"/>
                <a:cs typeface="Palatino Linotype"/>
              </a:rPr>
              <a:t>F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120" dirty="0">
                <a:latin typeface="Palatino Linotype"/>
                <a:cs typeface="Palatino Linotype"/>
              </a:rPr>
              <a:t>v</a:t>
            </a:r>
            <a:r>
              <a:rPr sz="1300" spc="155" dirty="0">
                <a:latin typeface="Palatino Linotype"/>
                <a:cs typeface="Palatino Linotype"/>
              </a:rPr>
              <a:t>o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175" dirty="0">
                <a:latin typeface="Palatino Linotype"/>
                <a:cs typeface="Palatino Linotype"/>
              </a:rPr>
              <a:t>s</a:t>
            </a:r>
            <a:endParaRPr sz="1300">
              <a:latin typeface="Palatino Linotype"/>
              <a:cs typeface="Palatino Linotype"/>
            </a:endParaRPr>
          </a:p>
          <a:p>
            <a:pPr marL="1650364" marR="44450">
              <a:lnSpc>
                <a:spcPct val="86800"/>
              </a:lnSpc>
              <a:spcBef>
                <a:spcPts val="330"/>
              </a:spcBef>
            </a:pPr>
            <a:r>
              <a:rPr sz="1200" spc="-50" dirty="0">
                <a:latin typeface="Century"/>
                <a:cs typeface="Century"/>
              </a:rPr>
              <a:t>Olives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fruit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tree.</a:t>
            </a:r>
            <a:r>
              <a:rPr sz="1200" spc="-35" dirty="0">
                <a:latin typeface="Century"/>
                <a:cs typeface="Century"/>
              </a:rPr>
              <a:t> Soon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after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being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picked,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they’re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cleaned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water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bath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then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crushed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into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mash.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This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110" dirty="0">
                <a:latin typeface="Century"/>
                <a:cs typeface="Century"/>
              </a:rPr>
              <a:t>mash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has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three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unique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parts: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solids,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wate</a:t>
            </a:r>
            <a:r>
              <a:rPr sz="1200" spc="-155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First,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endParaRPr sz="1200">
              <a:latin typeface="Century"/>
              <a:cs typeface="Century"/>
            </a:endParaRPr>
          </a:p>
          <a:p>
            <a:pPr marL="12700" marR="5080">
              <a:lnSpc>
                <a:spcPct val="86800"/>
              </a:lnSpc>
              <a:spcBef>
                <a:spcPts val="50"/>
              </a:spcBef>
            </a:pP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solids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separated.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Next,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water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quickly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separated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keep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water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from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changing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oil</a:t>
            </a:r>
            <a:r>
              <a:rPr sz="1200" spc="-90" dirty="0">
                <a:latin typeface="Century"/>
                <a:cs typeface="Century"/>
              </a:rPr>
              <a:t>’s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taste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odo</a:t>
            </a:r>
            <a:r>
              <a:rPr sz="1200" spc="-12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. </a:t>
            </a:r>
            <a:r>
              <a:rPr sz="1200" spc="-75" dirty="0">
                <a:latin typeface="Century"/>
                <a:cs typeface="Century"/>
              </a:rPr>
              <a:t>Finall</a:t>
            </a:r>
            <a:r>
              <a:rPr sz="1200" spc="-15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bottled.</a:t>
            </a:r>
            <a:endParaRPr sz="1200">
              <a:latin typeface="Century"/>
              <a:cs typeface="Century"/>
            </a:endParaRPr>
          </a:p>
          <a:p>
            <a:pPr marL="12700" marR="7620">
              <a:lnSpc>
                <a:spcPct val="86800"/>
              </a:lnSpc>
              <a:spcBef>
                <a:spcPts val="750"/>
              </a:spcBef>
            </a:pP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best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quality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oils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obtained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from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first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pressing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olives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30" dirty="0">
                <a:latin typeface="Century"/>
                <a:cs typeface="Century"/>
              </a:rPr>
              <a:t>“cold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pressed.”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This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means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they’re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not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during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pressing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process.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Heating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produces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larger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amounts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decreases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important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flavor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compounds,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including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flavenols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polyphenols,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abundant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extra-virgin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34000" y="1544319"/>
            <a:ext cx="2887345" cy="102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95" dirty="0">
                <a:latin typeface="Palatino Linotype"/>
                <a:cs typeface="Palatino Linotype"/>
              </a:rPr>
              <a:t>B</a:t>
            </a:r>
            <a:r>
              <a:rPr sz="1300" spc="130" dirty="0">
                <a:latin typeface="Palatino Linotype"/>
                <a:cs typeface="Palatino Linotype"/>
              </a:rPr>
              <a:t>u</a:t>
            </a:r>
            <a:r>
              <a:rPr sz="1300" spc="135" dirty="0">
                <a:latin typeface="Palatino Linotype"/>
                <a:cs typeface="Palatino Linotype"/>
              </a:rPr>
              <a:t>ying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165" dirty="0">
                <a:latin typeface="Palatino Linotype"/>
                <a:cs typeface="Palatino Linotype"/>
              </a:rPr>
              <a:t>n</a:t>
            </a:r>
            <a:r>
              <a:rPr sz="1300" spc="95" dirty="0">
                <a:latin typeface="Palatino Linotype"/>
                <a:cs typeface="Palatino Linotype"/>
              </a:rPr>
              <a:t>d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40" dirty="0">
                <a:latin typeface="Palatino Linotype"/>
                <a:cs typeface="Palatino Linotype"/>
              </a:rPr>
              <a:t>S</a:t>
            </a:r>
            <a:r>
              <a:rPr sz="1300" spc="275" dirty="0">
                <a:latin typeface="Palatino Linotype"/>
                <a:cs typeface="Palatino Linotype"/>
              </a:rPr>
              <a:t>t</a:t>
            </a:r>
            <a:r>
              <a:rPr sz="1300" spc="155" dirty="0">
                <a:latin typeface="Palatino Linotype"/>
                <a:cs typeface="Palatino Linotype"/>
              </a:rPr>
              <a:t>o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135" dirty="0">
                <a:latin typeface="Palatino Linotype"/>
                <a:cs typeface="Palatino Linotype"/>
              </a:rPr>
              <a:t>ing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14" dirty="0">
                <a:latin typeface="Palatino Linotype"/>
                <a:cs typeface="Palatino Linotype"/>
              </a:rPr>
              <a:t>iv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200" dirty="0">
                <a:latin typeface="Palatino Linotype"/>
                <a:cs typeface="Palatino Linotype"/>
              </a:rPr>
              <a:t>il</a:t>
            </a:r>
            <a:endParaRPr sz="1300">
              <a:latin typeface="Palatino Linotype"/>
              <a:cs typeface="Palatino Linotype"/>
            </a:endParaRPr>
          </a:p>
          <a:p>
            <a:pPr marL="12700" marR="5080">
              <a:lnSpc>
                <a:spcPct val="86800"/>
              </a:lnSpc>
              <a:spcBef>
                <a:spcPts val="330"/>
              </a:spcBef>
            </a:pP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four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foes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age,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heat,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ai</a:t>
            </a:r>
            <a:r>
              <a:rPr sz="1200" spc="-18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light.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you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buy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make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sure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no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18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months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old.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" dirty="0">
                <a:latin typeface="Century"/>
                <a:cs typeface="Century"/>
              </a:rPr>
              <a:t>(Look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6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bottling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date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label.)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home,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store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5" dirty="0">
                <a:latin typeface="Century"/>
                <a:cs typeface="Century"/>
              </a:rPr>
              <a:t>cool,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dark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place.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961464" y="-30886"/>
            <a:ext cx="3290059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5" dirty="0"/>
              <a:t>O</a:t>
            </a:r>
            <a:r>
              <a:rPr spc="555" dirty="0"/>
              <a:t>l</a:t>
            </a:r>
            <a:r>
              <a:rPr spc="215" dirty="0"/>
              <a:t>iv</a:t>
            </a:r>
            <a:r>
              <a:rPr spc="250" dirty="0"/>
              <a:t>e</a:t>
            </a:r>
            <a:r>
              <a:rPr spc="200" dirty="0"/>
              <a:t> </a:t>
            </a:r>
            <a:r>
              <a:rPr spc="-305" dirty="0"/>
              <a:t>O</a:t>
            </a:r>
            <a:r>
              <a:rPr spc="375" dirty="0"/>
              <a:t>il</a:t>
            </a:r>
            <a:r>
              <a:rPr spc="200" dirty="0"/>
              <a:t> </a:t>
            </a:r>
            <a:r>
              <a:rPr spc="395" dirty="0"/>
              <a:t>101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4"/>
              </a:rPr>
              <a:t>www.</a:t>
            </a:r>
            <a:r>
              <a:rPr u="sng" dirty="0">
                <a:solidFill>
                  <a:srgbClr val="021EAA"/>
                </a:solidFill>
                <a:hlinkClick r:id="rId4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4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4"/>
              </a:rPr>
              <a:t>r</a:t>
            </a:r>
            <a:r>
              <a:rPr u="sng" dirty="0">
                <a:solidFill>
                  <a:srgbClr val="021EAA"/>
                </a:solidFill>
                <a:hlinkClick r:id="rId4"/>
              </a:rPr>
              <a:t>g</a:t>
            </a:r>
          </a:p>
        </p:txBody>
      </p:sp>
      <p:sp>
        <p:nvSpPr>
          <p:cNvPr id="41" name="object 41"/>
          <p:cNvSpPr/>
          <p:nvPr/>
        </p:nvSpPr>
        <p:spPr>
          <a:xfrm>
            <a:off x="822795" y="5079974"/>
            <a:ext cx="635" cy="310515"/>
          </a:xfrm>
          <a:custGeom>
            <a:avLst/>
            <a:gdLst/>
            <a:ahLst/>
            <a:cxnLst/>
            <a:rect l="l" t="t" r="r" b="b"/>
            <a:pathLst>
              <a:path w="634" h="310514">
                <a:moveTo>
                  <a:pt x="0" y="0"/>
                </a:moveTo>
                <a:lnTo>
                  <a:pt x="328" y="30992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86100" y="5080000"/>
            <a:ext cx="635" cy="310515"/>
          </a:xfrm>
          <a:custGeom>
            <a:avLst/>
            <a:gdLst/>
            <a:ahLst/>
            <a:cxnLst/>
            <a:rect l="l" t="t" r="r" b="b"/>
            <a:pathLst>
              <a:path w="635" h="310514">
                <a:moveTo>
                  <a:pt x="0" y="0"/>
                </a:moveTo>
                <a:lnTo>
                  <a:pt x="328" y="30992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8400" y="5105400"/>
            <a:ext cx="635" cy="310515"/>
          </a:xfrm>
          <a:custGeom>
            <a:avLst/>
            <a:gdLst/>
            <a:ahLst/>
            <a:cxnLst/>
            <a:rect l="l" t="t" r="r" b="b"/>
            <a:pathLst>
              <a:path w="635" h="310514">
                <a:moveTo>
                  <a:pt x="0" y="0"/>
                </a:moveTo>
                <a:lnTo>
                  <a:pt x="328" y="309920"/>
                </a:lnTo>
              </a:path>
            </a:pathLst>
          </a:custGeom>
          <a:ln w="952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59400" y="2654300"/>
            <a:ext cx="4419600" cy="63500"/>
          </a:xfrm>
          <a:custGeom>
            <a:avLst/>
            <a:gdLst/>
            <a:ahLst/>
            <a:cxnLst/>
            <a:rect l="l" t="t" r="r" b="b"/>
            <a:pathLst>
              <a:path w="4419600" h="63500">
                <a:moveTo>
                  <a:pt x="0" y="0"/>
                </a:moveTo>
                <a:lnTo>
                  <a:pt x="0" y="63500"/>
                </a:lnTo>
                <a:lnTo>
                  <a:pt x="1680692" y="63500"/>
                </a:lnTo>
                <a:lnTo>
                  <a:pt x="4404036" y="55032"/>
                </a:lnTo>
                <a:lnTo>
                  <a:pt x="4419600" y="29632"/>
                </a:lnTo>
                <a:lnTo>
                  <a:pt x="3983861" y="16932"/>
                </a:lnTo>
                <a:lnTo>
                  <a:pt x="700288" y="4232"/>
                </a:lnTo>
                <a:lnTo>
                  <a:pt x="0" y="0"/>
                </a:lnTo>
                <a:close/>
              </a:path>
              <a:path w="4419600" h="63500">
                <a:moveTo>
                  <a:pt x="1556197" y="0"/>
                </a:moveTo>
                <a:lnTo>
                  <a:pt x="700288" y="4232"/>
                </a:lnTo>
                <a:lnTo>
                  <a:pt x="1929646" y="4232"/>
                </a:lnTo>
                <a:lnTo>
                  <a:pt x="1556197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34000" y="2814320"/>
            <a:ext cx="4543425" cy="1029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40" dirty="0">
                <a:latin typeface="Palatino Linotype"/>
                <a:cs typeface="Palatino Linotype"/>
              </a:rPr>
              <a:t>S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130" dirty="0">
                <a:latin typeface="Palatino Linotype"/>
                <a:cs typeface="Palatino Linotype"/>
              </a:rPr>
              <a:t>u</a:t>
            </a:r>
            <a:r>
              <a:rPr sz="1300" spc="275" dirty="0">
                <a:latin typeface="Palatino Linotype"/>
                <a:cs typeface="Palatino Linotype"/>
              </a:rPr>
              <a:t>t</a:t>
            </a:r>
            <a:r>
              <a:rPr sz="1300" spc="135" dirty="0">
                <a:latin typeface="Palatino Linotype"/>
                <a:cs typeface="Palatino Linotype"/>
              </a:rPr>
              <a:t>eing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185" dirty="0">
                <a:latin typeface="Palatino Linotype"/>
                <a:cs typeface="Palatino Linotype"/>
              </a:rPr>
              <a:t>wit</a:t>
            </a:r>
            <a:r>
              <a:rPr sz="1300" spc="165" dirty="0">
                <a:latin typeface="Palatino Linotype"/>
                <a:cs typeface="Palatino Linotype"/>
              </a:rPr>
              <a:t>h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14" dirty="0">
                <a:latin typeface="Palatino Linotype"/>
                <a:cs typeface="Palatino Linotype"/>
              </a:rPr>
              <a:t>iv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200" dirty="0">
                <a:latin typeface="Palatino Linotype"/>
                <a:cs typeface="Palatino Linotype"/>
              </a:rPr>
              <a:t>il</a:t>
            </a:r>
            <a:endParaRPr sz="1300">
              <a:latin typeface="Palatino Linotype"/>
              <a:cs typeface="Palatino Linotype"/>
            </a:endParaRPr>
          </a:p>
          <a:p>
            <a:pPr marL="12700" marR="5080">
              <a:lnSpc>
                <a:spcPct val="86800"/>
              </a:lnSpc>
              <a:spcBef>
                <a:spcPts val="330"/>
              </a:spcBef>
            </a:pPr>
            <a:r>
              <a:rPr sz="1200" spc="-60" dirty="0">
                <a:latin typeface="Century"/>
                <a:cs typeface="Century"/>
              </a:rPr>
              <a:t>There</a:t>
            </a:r>
            <a:r>
              <a:rPr sz="1200" spc="-9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no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better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way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bring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flavor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vegetables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seafood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sautéing.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It</a:t>
            </a:r>
            <a:r>
              <a:rPr sz="1200" spc="-90" dirty="0">
                <a:latin typeface="Century"/>
                <a:cs typeface="Century"/>
              </a:rPr>
              <a:t>’s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eas</a:t>
            </a:r>
            <a:r>
              <a:rPr sz="1200" spc="-15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way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prepare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your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favorite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dishes.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T</a:t>
            </a:r>
            <a:r>
              <a:rPr sz="1200" dirty="0">
                <a:latin typeface="Century"/>
                <a:cs typeface="Century"/>
              </a:rPr>
              <a:t>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sauté,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into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cold </a:t>
            </a:r>
            <a:r>
              <a:rPr sz="1200" spc="-75" dirty="0">
                <a:latin typeface="Century"/>
                <a:cs typeface="Century"/>
              </a:rPr>
              <a:t>skillet</a:t>
            </a:r>
            <a:r>
              <a:rPr sz="1200" spc="-35" dirty="0">
                <a:latin typeface="Century"/>
                <a:cs typeface="Century"/>
              </a:rPr>
              <a:t> or </a:t>
            </a:r>
            <a:r>
              <a:rPr sz="1200" spc="-95" dirty="0">
                <a:latin typeface="Century"/>
                <a:cs typeface="Century"/>
              </a:rPr>
              <a:t>sauté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heat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over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low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heat.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through,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add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0" dirty="0">
                <a:latin typeface="Century"/>
                <a:cs typeface="Century"/>
              </a:rPr>
              <a:t>food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item.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Sti</a:t>
            </a:r>
            <a:r>
              <a:rPr sz="1200" spc="-16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toss,</a:t>
            </a:r>
            <a:r>
              <a:rPr sz="1200" spc="-35" dirty="0">
                <a:latin typeface="Century"/>
                <a:cs typeface="Century"/>
              </a:rPr>
              <a:t> or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turn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until</a:t>
            </a:r>
            <a:r>
              <a:rPr sz="1200" spc="-35" dirty="0">
                <a:latin typeface="Century"/>
                <a:cs typeface="Century"/>
              </a:rPr>
              <a:t> cooked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30" dirty="0">
                <a:latin typeface="Century"/>
                <a:cs typeface="Century"/>
              </a:rPr>
              <a:t>enjoy!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59400" y="3924300"/>
            <a:ext cx="2895600" cy="63500"/>
          </a:xfrm>
          <a:custGeom>
            <a:avLst/>
            <a:gdLst/>
            <a:ahLst/>
            <a:cxnLst/>
            <a:rect l="l" t="t" r="r" b="b"/>
            <a:pathLst>
              <a:path w="2895600" h="63500">
                <a:moveTo>
                  <a:pt x="0" y="0"/>
                </a:moveTo>
                <a:lnTo>
                  <a:pt x="0" y="63500"/>
                </a:lnTo>
                <a:lnTo>
                  <a:pt x="1101143" y="63500"/>
                </a:lnTo>
                <a:lnTo>
                  <a:pt x="2885403" y="55032"/>
                </a:lnTo>
                <a:lnTo>
                  <a:pt x="2895600" y="29632"/>
                </a:lnTo>
                <a:lnTo>
                  <a:pt x="2610117" y="16932"/>
                </a:lnTo>
                <a:lnTo>
                  <a:pt x="1753673" y="12700"/>
                </a:lnTo>
                <a:lnTo>
                  <a:pt x="1264251" y="4232"/>
                </a:lnTo>
                <a:lnTo>
                  <a:pt x="458810" y="4232"/>
                </a:lnTo>
                <a:lnTo>
                  <a:pt x="0" y="0"/>
                </a:lnTo>
                <a:close/>
              </a:path>
              <a:path w="2895600" h="63500">
                <a:moveTo>
                  <a:pt x="1019577" y="0"/>
                </a:moveTo>
                <a:lnTo>
                  <a:pt x="458810" y="4232"/>
                </a:lnTo>
                <a:lnTo>
                  <a:pt x="1264251" y="4232"/>
                </a:lnTo>
                <a:lnTo>
                  <a:pt x="1019577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346700" y="4084320"/>
            <a:ext cx="3686810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95" dirty="0">
                <a:latin typeface="Palatino Linotype"/>
                <a:cs typeface="Palatino Linotype"/>
              </a:rPr>
              <a:t>B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165" dirty="0">
                <a:latin typeface="Palatino Linotype"/>
                <a:cs typeface="Palatino Linotype"/>
              </a:rPr>
              <a:t>k</a:t>
            </a:r>
            <a:r>
              <a:rPr sz="1300" spc="135" dirty="0">
                <a:latin typeface="Palatino Linotype"/>
                <a:cs typeface="Palatino Linotype"/>
              </a:rPr>
              <a:t>ing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185" dirty="0">
                <a:latin typeface="Palatino Linotype"/>
                <a:cs typeface="Palatino Linotype"/>
              </a:rPr>
              <a:t>wit</a:t>
            </a:r>
            <a:r>
              <a:rPr sz="1300" spc="165" dirty="0">
                <a:latin typeface="Palatino Linotype"/>
                <a:cs typeface="Palatino Linotype"/>
              </a:rPr>
              <a:t>h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14" dirty="0">
                <a:latin typeface="Palatino Linotype"/>
                <a:cs typeface="Palatino Linotype"/>
              </a:rPr>
              <a:t>iv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200" dirty="0">
                <a:latin typeface="Palatino Linotype"/>
                <a:cs typeface="Palatino Linotype"/>
              </a:rPr>
              <a:t>il</a:t>
            </a:r>
            <a:endParaRPr sz="1300">
              <a:latin typeface="Palatino Linotype"/>
              <a:cs typeface="Palatino Linotype"/>
            </a:endParaRPr>
          </a:p>
          <a:p>
            <a:pPr marL="12700" marR="808990">
              <a:lnSpc>
                <a:spcPct val="86800"/>
              </a:lnSpc>
              <a:spcBef>
                <a:spcPts val="330"/>
              </a:spcBef>
            </a:pPr>
            <a:r>
              <a:rPr sz="1200" spc="-75" dirty="0">
                <a:latin typeface="Century"/>
                <a:cs typeface="Century"/>
              </a:rPr>
              <a:t>Baking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with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instead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butte</a:t>
            </a:r>
            <a:r>
              <a:rPr sz="1200" spc="-16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cuts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amount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cholesterol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saturated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fat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your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favorite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recipes.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produces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lighte</a:t>
            </a:r>
            <a:r>
              <a:rPr sz="1200" spc="-100" dirty="0">
                <a:latin typeface="Century"/>
                <a:cs typeface="Century"/>
              </a:rPr>
              <a:t>r</a:t>
            </a:r>
            <a:r>
              <a:rPr sz="1200" spc="-80" dirty="0">
                <a:latin typeface="Century"/>
                <a:cs typeface="Century"/>
              </a:rPr>
              <a:t>-tasting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breads,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brownies,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biscotti,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cakes.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Even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30" dirty="0">
                <a:latin typeface="Century"/>
                <a:cs typeface="Century"/>
              </a:rPr>
              <a:t>good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news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–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Y</a:t>
            </a:r>
            <a:r>
              <a:rPr sz="1200" spc="-50" dirty="0">
                <a:latin typeface="Century"/>
                <a:cs typeface="Century"/>
              </a:rPr>
              <a:t>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need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less</a:t>
            </a:r>
            <a:endParaRPr sz="1200">
              <a:latin typeface="Century"/>
              <a:cs typeface="Century"/>
            </a:endParaRPr>
          </a:p>
          <a:p>
            <a:pPr marL="12700">
              <a:lnSpc>
                <a:spcPts val="1300"/>
              </a:lnSpc>
            </a:pP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butter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when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baking!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See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chart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next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page.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46700" y="5359400"/>
            <a:ext cx="4419600" cy="63500"/>
          </a:xfrm>
          <a:custGeom>
            <a:avLst/>
            <a:gdLst/>
            <a:ahLst/>
            <a:cxnLst/>
            <a:rect l="l" t="t" r="r" b="b"/>
            <a:pathLst>
              <a:path w="4419600" h="63500">
                <a:moveTo>
                  <a:pt x="0" y="0"/>
                </a:moveTo>
                <a:lnTo>
                  <a:pt x="0" y="63500"/>
                </a:lnTo>
                <a:lnTo>
                  <a:pt x="1680692" y="63500"/>
                </a:lnTo>
                <a:lnTo>
                  <a:pt x="4404036" y="55032"/>
                </a:lnTo>
                <a:lnTo>
                  <a:pt x="4419600" y="29632"/>
                </a:lnTo>
                <a:lnTo>
                  <a:pt x="3983861" y="16932"/>
                </a:lnTo>
                <a:lnTo>
                  <a:pt x="700288" y="4232"/>
                </a:lnTo>
                <a:lnTo>
                  <a:pt x="0" y="0"/>
                </a:lnTo>
                <a:close/>
              </a:path>
              <a:path w="4419600" h="63500">
                <a:moveTo>
                  <a:pt x="1556197" y="0"/>
                </a:moveTo>
                <a:lnTo>
                  <a:pt x="700288" y="4232"/>
                </a:lnTo>
                <a:lnTo>
                  <a:pt x="1929646" y="4232"/>
                </a:lnTo>
                <a:lnTo>
                  <a:pt x="1556197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21300" y="5532120"/>
            <a:ext cx="4467225" cy="161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sz="1300" spc="25" dirty="0">
                <a:latin typeface="Palatino Linotype"/>
                <a:cs typeface="Palatino Linotype"/>
              </a:rPr>
              <a:t>F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135" dirty="0">
                <a:latin typeface="Palatino Linotype"/>
                <a:cs typeface="Palatino Linotype"/>
              </a:rPr>
              <a:t>ying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185" dirty="0">
                <a:latin typeface="Palatino Linotype"/>
                <a:cs typeface="Palatino Linotype"/>
              </a:rPr>
              <a:t>wit</a:t>
            </a:r>
            <a:r>
              <a:rPr sz="1300" spc="165" dirty="0">
                <a:latin typeface="Palatino Linotype"/>
                <a:cs typeface="Palatino Linotype"/>
              </a:rPr>
              <a:t>h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14" dirty="0">
                <a:latin typeface="Palatino Linotype"/>
                <a:cs typeface="Palatino Linotype"/>
              </a:rPr>
              <a:t>iv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200" dirty="0">
                <a:latin typeface="Palatino Linotype"/>
                <a:cs typeface="Palatino Linotype"/>
              </a:rPr>
              <a:t>il</a:t>
            </a:r>
            <a:endParaRPr sz="1300">
              <a:latin typeface="Palatino Linotype"/>
              <a:cs typeface="Palatino Linotype"/>
            </a:endParaRPr>
          </a:p>
          <a:p>
            <a:pPr marL="12700" marR="5080">
              <a:lnSpc>
                <a:spcPts val="1400"/>
              </a:lnSpc>
              <a:spcBef>
                <a:spcPts val="50"/>
              </a:spcBef>
            </a:pPr>
            <a:r>
              <a:rPr sz="1200" spc="-65" dirty="0">
                <a:latin typeface="Century"/>
                <a:cs typeface="Century"/>
              </a:rPr>
              <a:t>Frying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leaves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0" dirty="0">
                <a:latin typeface="Century"/>
                <a:cs typeface="Century"/>
              </a:rPr>
              <a:t>food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less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greas</a:t>
            </a:r>
            <a:r>
              <a:rPr sz="1200" spc="-150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crunchie</a:t>
            </a:r>
            <a:r>
              <a:rPr sz="1200" spc="-15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frying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other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fats.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Also,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60" dirty="0">
                <a:latin typeface="Century"/>
                <a:cs typeface="Century"/>
              </a:rPr>
              <a:t>fried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have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less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cholesterol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saturated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fat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60" dirty="0">
                <a:latin typeface="Century"/>
                <a:cs typeface="Century"/>
              </a:rPr>
              <a:t>fried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most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other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fats.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Here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some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tips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when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frying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with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oil:</a:t>
            </a:r>
            <a:endParaRPr sz="1200">
              <a:latin typeface="Century"/>
              <a:cs typeface="Century"/>
            </a:endParaRPr>
          </a:p>
          <a:p>
            <a:pPr marL="195580" indent="-182880">
              <a:lnSpc>
                <a:spcPts val="1340"/>
              </a:lnSpc>
              <a:buClr>
                <a:srgbClr val="8C1A2B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200" spc="-30" dirty="0">
                <a:latin typeface="Century"/>
                <a:cs typeface="Century"/>
              </a:rPr>
              <a:t>Deep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fry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350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365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dirty="0">
                <a:latin typeface="Century"/>
                <a:cs typeface="Century"/>
              </a:rPr>
              <a:t>º</a:t>
            </a:r>
            <a:r>
              <a:rPr sz="1200" spc="-204" dirty="0">
                <a:latin typeface="Century"/>
                <a:cs typeface="Century"/>
              </a:rPr>
              <a:t>F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heat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slowl</a:t>
            </a:r>
            <a:r>
              <a:rPr sz="1200" spc="-130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  <a:p>
            <a:pPr marL="195580" indent="-182880">
              <a:lnSpc>
                <a:spcPts val="1400"/>
              </a:lnSpc>
              <a:buClr>
                <a:srgbClr val="8C1A2B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200" spc="-65" dirty="0">
                <a:latin typeface="Century"/>
                <a:cs typeface="Century"/>
              </a:rPr>
              <a:t>Use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enough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properly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cover</a:t>
            </a:r>
            <a:r>
              <a:rPr sz="1200" spc="-35" dirty="0">
                <a:latin typeface="Century"/>
                <a:cs typeface="Century"/>
              </a:rPr>
              <a:t> foods.</a:t>
            </a:r>
            <a:endParaRPr sz="1200">
              <a:latin typeface="Century"/>
              <a:cs typeface="Century"/>
            </a:endParaRPr>
          </a:p>
          <a:p>
            <a:pPr marL="195580" indent="-182880">
              <a:lnSpc>
                <a:spcPts val="1400"/>
              </a:lnSpc>
              <a:buClr>
                <a:srgbClr val="8C1A2B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200" spc="-75" dirty="0">
                <a:latin typeface="Century"/>
                <a:cs typeface="Century"/>
              </a:rPr>
              <a:t>A</a:t>
            </a:r>
            <a:r>
              <a:rPr sz="1200" spc="-45" dirty="0">
                <a:latin typeface="Century"/>
                <a:cs typeface="Century"/>
              </a:rPr>
              <a:t>void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putting</a:t>
            </a:r>
            <a:r>
              <a:rPr sz="1200" spc="-35" dirty="0">
                <a:latin typeface="Century"/>
                <a:cs typeface="Century"/>
              </a:rPr>
              <a:t> too </a:t>
            </a:r>
            <a:r>
              <a:rPr sz="1200" spc="-85" dirty="0">
                <a:latin typeface="Century"/>
                <a:cs typeface="Century"/>
              </a:rPr>
              <a:t>much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0" dirty="0">
                <a:latin typeface="Century"/>
                <a:cs typeface="Century"/>
              </a:rPr>
              <a:t>food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once.</a:t>
            </a:r>
            <a:endParaRPr sz="1200">
              <a:latin typeface="Century"/>
              <a:cs typeface="Century"/>
            </a:endParaRPr>
          </a:p>
          <a:p>
            <a:pPr marL="195580" indent="-182880">
              <a:lnSpc>
                <a:spcPts val="1420"/>
              </a:lnSpc>
              <a:buClr>
                <a:srgbClr val="8C1A2B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200" spc="-60" dirty="0">
                <a:latin typeface="Century"/>
                <a:cs typeface="Century"/>
              </a:rPr>
              <a:t>Place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0" dirty="0">
                <a:latin typeface="Century"/>
                <a:cs typeface="Century"/>
              </a:rPr>
              <a:t>food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wire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racks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after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cooking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drain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excess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fat.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4525" y="775666"/>
            <a:ext cx="930592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200" spc="-4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has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been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hallmark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50" dirty="0">
                <a:latin typeface="Century"/>
                <a:cs typeface="Century"/>
              </a:rPr>
              <a:t>over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2,500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years.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adds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vibrant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flavors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textures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foods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high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</a:t>
            </a:r>
            <a:r>
              <a:rPr sz="1200" spc="-16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monounsaturated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fats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along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with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antioxidants.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Simply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drizzle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on</a:t>
            </a:r>
            <a:r>
              <a:rPr sz="1200" spc="-35" dirty="0">
                <a:latin typeface="Century"/>
                <a:cs typeface="Century"/>
              </a:rPr>
              <a:t> cooked </a:t>
            </a:r>
            <a:r>
              <a:rPr sz="1200" spc="-75" dirty="0">
                <a:latin typeface="Century"/>
                <a:cs typeface="Century"/>
              </a:rPr>
              <a:t>fish</a:t>
            </a:r>
            <a:r>
              <a:rPr sz="1200" spc="-35" dirty="0">
                <a:latin typeface="Century"/>
                <a:cs typeface="Century"/>
              </a:rPr>
              <a:t> or </a:t>
            </a:r>
            <a:r>
              <a:rPr sz="1200" spc="-70" dirty="0">
                <a:latin typeface="Century"/>
                <a:cs typeface="Century"/>
              </a:rPr>
              <a:t>vegetables,</a:t>
            </a:r>
            <a:r>
              <a:rPr sz="1200" spc="-35" dirty="0">
                <a:latin typeface="Century"/>
                <a:cs typeface="Century"/>
              </a:rPr>
              <a:t> or </a:t>
            </a:r>
            <a:r>
              <a:rPr sz="1200" spc="-85" dirty="0">
                <a:latin typeface="Century"/>
                <a:cs typeface="Century"/>
              </a:rPr>
              <a:t>use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dip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60" dirty="0">
                <a:latin typeface="Century"/>
                <a:cs typeface="Century"/>
              </a:rPr>
              <a:t>bread.</a:t>
            </a:r>
            <a:endParaRPr sz="1200" dirty="0">
              <a:latin typeface="Century"/>
              <a:cs typeface="Century"/>
            </a:endParaRPr>
          </a:p>
          <a:p>
            <a:pPr marL="12700">
              <a:lnSpc>
                <a:spcPts val="1180"/>
              </a:lnSpc>
            </a:pPr>
            <a:r>
              <a:rPr sz="1200" spc="-100" dirty="0">
                <a:latin typeface="Century"/>
                <a:cs typeface="Century"/>
              </a:rPr>
              <a:t>V</a:t>
            </a:r>
            <a:r>
              <a:rPr sz="1200" spc="-75" dirty="0">
                <a:latin typeface="Century"/>
                <a:cs typeface="Century"/>
              </a:rPr>
              <a:t>egetables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roasted,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grilled,</a:t>
            </a:r>
            <a:r>
              <a:rPr sz="1200" spc="-35" dirty="0">
                <a:latin typeface="Century"/>
                <a:cs typeface="Century"/>
              </a:rPr>
              <a:t> or </a:t>
            </a:r>
            <a:r>
              <a:rPr sz="1200" spc="-80" dirty="0">
                <a:latin typeface="Century"/>
                <a:cs typeface="Century"/>
              </a:rPr>
              <a:t>sautéed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simply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tastier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–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so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you’ll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find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yourself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them!</a:t>
            </a:r>
            <a:endParaRPr sz="1200" dirty="0">
              <a:latin typeface="Century"/>
              <a:cs typeface="Century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281851" y="1521457"/>
            <a:ext cx="1586048" cy="1051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18500" y="3898900"/>
            <a:ext cx="1587500" cy="1052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05800" y="7391400"/>
            <a:ext cx="8763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201419"/>
            <a:ext cx="2084705" cy="103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5" dirty="0">
                <a:latin typeface="Palatino Linotype"/>
                <a:cs typeface="Palatino Linotype"/>
              </a:rPr>
              <a:t>Avoc</a:t>
            </a:r>
            <a:r>
              <a:rPr sz="1300" spc="150" dirty="0">
                <a:latin typeface="Palatino Linotype"/>
                <a:cs typeface="Palatino Linotype"/>
              </a:rPr>
              <a:t>ad</a:t>
            </a:r>
            <a:r>
              <a:rPr sz="1300" spc="160" dirty="0">
                <a:latin typeface="Palatino Linotype"/>
                <a:cs typeface="Palatino Linotype"/>
              </a:rPr>
              <a:t>os</a:t>
            </a:r>
            <a:endParaRPr sz="1300">
              <a:latin typeface="Palatino Linotype"/>
              <a:cs typeface="Palatino Linotype"/>
            </a:endParaRPr>
          </a:p>
          <a:p>
            <a:pPr marL="149860" marR="134620" indent="-137160" algn="just">
              <a:lnSpc>
                <a:spcPts val="1300"/>
              </a:lnSpc>
              <a:spcBef>
                <a:spcPts val="100"/>
              </a:spcBef>
              <a:buClr>
                <a:srgbClr val="761D60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55" dirty="0">
                <a:latin typeface="Century"/>
                <a:cs typeface="Century"/>
              </a:rPr>
              <a:t>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mashed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avocado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1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butte</a:t>
            </a:r>
            <a:r>
              <a:rPr sz="1100" spc="-15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60" dirty="0">
                <a:latin typeface="Century"/>
                <a:cs typeface="Century"/>
              </a:rPr>
              <a:t>jelly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5" dirty="0">
                <a:latin typeface="Century"/>
                <a:cs typeface="Century"/>
              </a:rPr>
              <a:t>cream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cheese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bagels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0" dirty="0">
                <a:latin typeface="Century"/>
                <a:cs typeface="Century"/>
              </a:rPr>
              <a:t>toast.</a:t>
            </a:r>
            <a:endParaRPr sz="1100">
              <a:latin typeface="Century"/>
              <a:cs typeface="Century"/>
            </a:endParaRPr>
          </a:p>
          <a:p>
            <a:pPr marL="149860" marR="5080" indent="-137160">
              <a:lnSpc>
                <a:spcPts val="1300"/>
              </a:lnSpc>
              <a:spcBef>
                <a:spcPts val="100"/>
              </a:spcBef>
              <a:buClr>
                <a:srgbClr val="761D60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45" dirty="0">
                <a:latin typeface="Century"/>
                <a:cs typeface="Century"/>
              </a:rPr>
              <a:t>Enjoy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guacamole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sou</a:t>
            </a:r>
            <a:r>
              <a:rPr sz="1100" spc="-75" dirty="0">
                <a:latin typeface="Century"/>
                <a:cs typeface="Century"/>
              </a:rPr>
              <a:t>r</a:t>
            </a:r>
            <a:r>
              <a:rPr sz="1100" dirty="0">
                <a:latin typeface="Century"/>
                <a:cs typeface="Century"/>
              </a:rPr>
              <a:t>- </a:t>
            </a:r>
            <a:r>
              <a:rPr sz="1100" spc="-75" dirty="0">
                <a:latin typeface="Century"/>
                <a:cs typeface="Century"/>
              </a:rPr>
              <a:t>cream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dip.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00" y="2433320"/>
            <a:ext cx="3390900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35" dirty="0">
                <a:latin typeface="Palatino Linotype"/>
                <a:cs typeface="Palatino Linotype"/>
              </a:rPr>
              <a:t>B</a:t>
            </a:r>
            <a:r>
              <a:rPr sz="1300" spc="100" dirty="0">
                <a:latin typeface="Palatino Linotype"/>
                <a:cs typeface="Palatino Linotype"/>
              </a:rPr>
              <a:t>e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170" dirty="0">
                <a:latin typeface="Palatino Linotype"/>
                <a:cs typeface="Palatino Linotype"/>
              </a:rPr>
              <a:t>ns</a:t>
            </a:r>
            <a:endParaRPr sz="1300">
              <a:latin typeface="Palatino Linotype"/>
              <a:cs typeface="Palatino Linotype"/>
            </a:endParaRPr>
          </a:p>
          <a:p>
            <a:pPr marL="149860" marR="85090" indent="-137160">
              <a:lnSpc>
                <a:spcPts val="1100"/>
              </a:lnSpc>
              <a:spcBef>
                <a:spcPts val="259"/>
              </a:spcBef>
              <a:buClr>
                <a:srgbClr val="521035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35" dirty="0">
                <a:latin typeface="Century"/>
                <a:cs typeface="Century"/>
              </a:rPr>
              <a:t>Add </a:t>
            </a:r>
            <a:r>
              <a:rPr sz="1100" spc="-75" dirty="0">
                <a:latin typeface="Century"/>
                <a:cs typeface="Century"/>
              </a:rPr>
              <a:t>beans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chilies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casseroles,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half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ground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turkey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half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beans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ground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beef.</a:t>
            </a:r>
            <a:endParaRPr sz="1100">
              <a:latin typeface="Century"/>
              <a:cs typeface="Century"/>
            </a:endParaRPr>
          </a:p>
          <a:p>
            <a:pPr marL="149860" marR="5080" indent="-137160">
              <a:lnSpc>
                <a:spcPct val="75800"/>
              </a:lnSpc>
              <a:spcBef>
                <a:spcPts val="400"/>
              </a:spcBef>
              <a:buClr>
                <a:srgbClr val="521035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70" dirty="0">
                <a:latin typeface="Century"/>
                <a:cs typeface="Century"/>
              </a:rPr>
              <a:t>Puree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cooked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beans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base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healthy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dips.</a:t>
            </a:r>
            <a:endParaRPr sz="1100">
              <a:latin typeface="Century"/>
              <a:cs typeface="Century"/>
            </a:endParaRPr>
          </a:p>
          <a:p>
            <a:pPr marL="149860" marR="216535" indent="-137160">
              <a:lnSpc>
                <a:spcPct val="75800"/>
              </a:lnSpc>
              <a:spcBef>
                <a:spcPts val="500"/>
              </a:spcBef>
              <a:buClr>
                <a:srgbClr val="521035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60" dirty="0">
                <a:latin typeface="Century"/>
                <a:cs typeface="Century"/>
              </a:rPr>
              <a:t>Combine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hummus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herbs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sandwich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spread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butter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mayo.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00" y="3703320"/>
            <a:ext cx="3414395" cy="201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" dirty="0">
                <a:latin typeface="Palatino Linotype"/>
                <a:cs typeface="Palatino Linotype"/>
              </a:rPr>
              <a:t>F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130" dirty="0">
                <a:latin typeface="Palatino Linotype"/>
                <a:cs typeface="Palatino Linotype"/>
              </a:rPr>
              <a:t>u</a:t>
            </a:r>
            <a:r>
              <a:rPr sz="1300" spc="195" dirty="0">
                <a:latin typeface="Palatino Linotype"/>
                <a:cs typeface="Palatino Linotype"/>
              </a:rPr>
              <a:t>it</a:t>
            </a:r>
            <a:endParaRPr sz="1300">
              <a:latin typeface="Palatino Linotype"/>
              <a:cs typeface="Palatino Linotype"/>
            </a:endParaRPr>
          </a:p>
          <a:p>
            <a:pPr marL="149860" marR="187325" indent="-137160">
              <a:lnSpc>
                <a:spcPct val="87100"/>
              </a:lnSpc>
              <a:spcBef>
                <a:spcPts val="310"/>
              </a:spcBef>
              <a:buClr>
                <a:srgbClr val="5F1A3E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80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bowl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fresh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berries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yogurt,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ice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cream,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reach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grapes,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oranges,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0" dirty="0">
                <a:latin typeface="Century"/>
                <a:cs typeface="Century"/>
              </a:rPr>
              <a:t>melon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chunks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cookies.</a:t>
            </a:r>
            <a:endParaRPr sz="1100">
              <a:latin typeface="Century"/>
              <a:cs typeface="Century"/>
            </a:endParaRPr>
          </a:p>
          <a:p>
            <a:pPr marL="149860" marR="5080" indent="-137160">
              <a:lnSpc>
                <a:spcPct val="87100"/>
              </a:lnSpc>
              <a:spcBef>
                <a:spcPts val="450"/>
              </a:spcBef>
              <a:buClr>
                <a:srgbClr val="5F1A3E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45" dirty="0">
                <a:latin typeface="Century"/>
                <a:cs typeface="Century"/>
              </a:rPr>
              <a:t>Reduce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oil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muffins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quick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breads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by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half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substitute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unsweetened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applesauce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90" dirty="0">
                <a:latin typeface="Century"/>
                <a:cs typeface="Century"/>
              </a:rPr>
              <a:t>mashed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banana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up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difference.</a:t>
            </a:r>
            <a:endParaRPr sz="1100">
              <a:latin typeface="Century"/>
              <a:cs typeface="Century"/>
            </a:endParaRPr>
          </a:p>
          <a:p>
            <a:pPr marL="149860" marR="1590675" indent="-137160">
              <a:lnSpc>
                <a:spcPct val="87100"/>
              </a:lnSpc>
              <a:spcBef>
                <a:spcPts val="450"/>
              </a:spcBef>
              <a:buClr>
                <a:srgbClr val="5F1A3E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60" dirty="0">
                <a:latin typeface="Century"/>
                <a:cs typeface="Century"/>
              </a:rPr>
              <a:t>Serve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sandwich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apples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5" dirty="0">
                <a:latin typeface="Century"/>
                <a:cs typeface="Century"/>
              </a:rPr>
              <a:t>pears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side,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chips.</a:t>
            </a:r>
            <a:endParaRPr sz="1100">
              <a:latin typeface="Century"/>
              <a:cs typeface="Century"/>
            </a:endParaRPr>
          </a:p>
          <a:p>
            <a:pPr marL="149860" marR="1590675" indent="-137160">
              <a:lnSpc>
                <a:spcPts val="1200"/>
              </a:lnSpc>
              <a:spcBef>
                <a:spcPts val="420"/>
              </a:spcBef>
              <a:buClr>
                <a:srgbClr val="5F1A3E"/>
              </a:buClr>
              <a:buSzPct val="90909"/>
              <a:buFont typeface="Arial Unicode MS"/>
              <a:buChar char="❖"/>
              <a:tabLst>
                <a:tab pos="149860" algn="l"/>
              </a:tabLst>
            </a:pPr>
            <a:r>
              <a:rPr sz="1100" spc="-60" dirty="0">
                <a:latin typeface="Century"/>
                <a:cs typeface="Century"/>
              </a:rPr>
              <a:t>End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meal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sweet,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fresh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fruit.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00" y="5875020"/>
            <a:ext cx="3524250" cy="93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65" dirty="0">
                <a:latin typeface="Palatino Linotype"/>
                <a:cs typeface="Palatino Linotype"/>
              </a:rPr>
              <a:t>H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165" dirty="0">
                <a:latin typeface="Palatino Linotype"/>
                <a:cs typeface="Palatino Linotype"/>
              </a:rPr>
              <a:t>b</a:t>
            </a:r>
            <a:r>
              <a:rPr sz="1300" spc="175" dirty="0">
                <a:latin typeface="Palatino Linotype"/>
                <a:cs typeface="Palatino Linotype"/>
              </a:rPr>
              <a:t>s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165" dirty="0">
                <a:latin typeface="Palatino Linotype"/>
                <a:cs typeface="Palatino Linotype"/>
              </a:rPr>
              <a:t>n</a:t>
            </a:r>
            <a:r>
              <a:rPr sz="1300" spc="95" dirty="0">
                <a:latin typeface="Palatino Linotype"/>
                <a:cs typeface="Palatino Linotype"/>
              </a:rPr>
              <a:t>d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40" dirty="0">
                <a:latin typeface="Palatino Linotype"/>
                <a:cs typeface="Palatino Linotype"/>
              </a:rPr>
              <a:t>S</a:t>
            </a:r>
            <a:r>
              <a:rPr sz="1300" spc="70" dirty="0">
                <a:latin typeface="Palatino Linotype"/>
                <a:cs typeface="Palatino Linotype"/>
              </a:rPr>
              <a:t>p</a:t>
            </a:r>
            <a:r>
              <a:rPr sz="1300" spc="140" dirty="0">
                <a:latin typeface="Palatino Linotype"/>
                <a:cs typeface="Palatino Linotype"/>
              </a:rPr>
              <a:t>ic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75" dirty="0">
                <a:latin typeface="Palatino Linotype"/>
                <a:cs typeface="Palatino Linotype"/>
              </a:rPr>
              <a:t>s</a:t>
            </a:r>
            <a:endParaRPr sz="1300">
              <a:latin typeface="Palatino Linotype"/>
              <a:cs typeface="Palatino Linotype"/>
            </a:endParaRPr>
          </a:p>
          <a:p>
            <a:pPr marL="149860" marR="76835" indent="-137160">
              <a:lnSpc>
                <a:spcPts val="1300"/>
              </a:lnSpc>
              <a:spcBef>
                <a:spcPts val="300"/>
              </a:spcBef>
              <a:buClr>
                <a:srgbClr val="5C1135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60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fresh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0" dirty="0">
                <a:latin typeface="Century"/>
                <a:cs typeface="Century"/>
              </a:rPr>
              <a:t>dried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herbs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spices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add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flavor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grain</a:t>
            </a:r>
            <a:r>
              <a:rPr sz="1100" spc="-65" dirty="0">
                <a:latin typeface="Century"/>
                <a:cs typeface="Century"/>
              </a:rPr>
              <a:t> dishes,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soups,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dressings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sauces.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Y</a:t>
            </a:r>
            <a:r>
              <a:rPr sz="1100" spc="-40" dirty="0">
                <a:latin typeface="Century"/>
                <a:cs typeface="Century"/>
              </a:rPr>
              <a:t>ou’ll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less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salt.</a:t>
            </a:r>
            <a:endParaRPr sz="1100">
              <a:latin typeface="Century"/>
              <a:cs typeface="Century"/>
            </a:endParaRPr>
          </a:p>
          <a:p>
            <a:pPr marL="149860" marR="5080" indent="-137160">
              <a:lnSpc>
                <a:spcPts val="1300"/>
              </a:lnSpc>
              <a:spcBef>
                <a:spcPts val="400"/>
              </a:spcBef>
              <a:buClr>
                <a:srgbClr val="5C1135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45" dirty="0">
                <a:latin typeface="Century"/>
                <a:cs typeface="Century"/>
              </a:rPr>
              <a:t>Reduce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sugar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by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about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half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baked</a:t>
            </a:r>
            <a:r>
              <a:rPr sz="1100" spc="-35" dirty="0">
                <a:latin typeface="Century"/>
                <a:cs typeface="Century"/>
              </a:rPr>
              <a:t> goods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add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cinnamon,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cloves,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ginger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nutmeg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enhance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taste.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0200" y="1201419"/>
            <a:ext cx="3520440" cy="14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14" dirty="0">
                <a:latin typeface="Palatino Linotype"/>
                <a:cs typeface="Palatino Linotype"/>
              </a:rPr>
              <a:t>iv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65" dirty="0">
                <a:latin typeface="Palatino Linotype"/>
                <a:cs typeface="Palatino Linotype"/>
              </a:rPr>
              <a:t>O</a:t>
            </a:r>
            <a:r>
              <a:rPr sz="1300" spc="200" dirty="0">
                <a:latin typeface="Palatino Linotype"/>
                <a:cs typeface="Palatino Linotype"/>
              </a:rPr>
              <a:t>il</a:t>
            </a:r>
            <a:endParaRPr sz="1300">
              <a:latin typeface="Palatino Linotype"/>
              <a:cs typeface="Palatino Linotype"/>
            </a:endParaRPr>
          </a:p>
          <a:p>
            <a:pPr marL="149860" marR="5080" indent="-137160">
              <a:lnSpc>
                <a:spcPts val="1300"/>
              </a:lnSpc>
              <a:spcBef>
                <a:spcPts val="200"/>
              </a:spcBef>
              <a:buClr>
                <a:srgbClr val="621740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20" dirty="0">
                <a:latin typeface="Century"/>
                <a:cs typeface="Century"/>
              </a:rPr>
              <a:t>Dip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into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oil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rather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than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spreading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butte</a:t>
            </a:r>
            <a:r>
              <a:rPr sz="1100" spc="-15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or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oil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butter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cooked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veggies.</a:t>
            </a:r>
            <a:endParaRPr sz="1100">
              <a:latin typeface="Century"/>
              <a:cs typeface="Century"/>
            </a:endParaRPr>
          </a:p>
          <a:p>
            <a:pPr marL="149860" marR="80645" indent="-137160">
              <a:lnSpc>
                <a:spcPts val="1300"/>
              </a:lnSpc>
              <a:spcBef>
                <a:spcPts val="400"/>
              </a:spcBef>
              <a:buClr>
                <a:srgbClr val="621740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60" dirty="0">
                <a:latin typeface="Century"/>
                <a:cs typeface="Century"/>
              </a:rPr>
              <a:t>oss</a:t>
            </a:r>
            <a:r>
              <a:rPr sz="1100" spc="-35" dirty="0">
                <a:latin typeface="Century"/>
                <a:cs typeface="Century"/>
              </a:rPr>
              <a:t> popcorn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oil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sprinkling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Parmesan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cheese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herbs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butter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salt.</a:t>
            </a:r>
            <a:endParaRPr sz="1100">
              <a:latin typeface="Century"/>
              <a:cs typeface="Century"/>
            </a:endParaRPr>
          </a:p>
          <a:p>
            <a:pPr marL="149860" marR="66675" indent="-137160">
              <a:lnSpc>
                <a:spcPts val="1300"/>
              </a:lnSpc>
              <a:spcBef>
                <a:spcPts val="400"/>
              </a:spcBef>
              <a:buClr>
                <a:srgbClr val="621740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70" dirty="0">
                <a:latin typeface="Century"/>
                <a:cs typeface="Century"/>
              </a:rPr>
              <a:t>Substitute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oil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butter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baking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lighte</a:t>
            </a:r>
            <a:r>
              <a:rPr sz="1100" spc="-90" dirty="0">
                <a:latin typeface="Century"/>
                <a:cs typeface="Century"/>
              </a:rPr>
              <a:t>r</a:t>
            </a:r>
            <a:r>
              <a:rPr sz="1100" spc="-70" dirty="0">
                <a:latin typeface="Century"/>
                <a:cs typeface="Century"/>
              </a:rPr>
              <a:t>-tasting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breads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cakes.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chart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right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shows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how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switch.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0200" y="2852420"/>
            <a:ext cx="3495675" cy="201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60" dirty="0">
                <a:latin typeface="Palatino Linotype"/>
                <a:cs typeface="Palatino Linotype"/>
              </a:rPr>
              <a:t>Wh</a:t>
            </a:r>
            <a:r>
              <a:rPr sz="1300" spc="155" dirty="0">
                <a:latin typeface="Palatino Linotype"/>
                <a:cs typeface="Palatino Linotype"/>
              </a:rPr>
              <a:t>o</a:t>
            </a:r>
            <a:r>
              <a:rPr sz="1300" spc="300" dirty="0">
                <a:latin typeface="Palatino Linotype"/>
                <a:cs typeface="Palatino Linotype"/>
              </a:rPr>
              <a:t>l</a:t>
            </a:r>
            <a:r>
              <a:rPr sz="1300" spc="135" dirty="0">
                <a:latin typeface="Palatino Linotype"/>
                <a:cs typeface="Palatino Linotype"/>
              </a:rPr>
              <a:t>e</a:t>
            </a:r>
            <a:r>
              <a:rPr sz="1300" spc="105" dirty="0">
                <a:latin typeface="Palatino Linotype"/>
                <a:cs typeface="Palatino Linotype"/>
              </a:rPr>
              <a:t> </a:t>
            </a:r>
            <a:r>
              <a:rPr sz="1300" spc="-130" dirty="0">
                <a:latin typeface="Palatino Linotype"/>
                <a:cs typeface="Palatino Linotype"/>
              </a:rPr>
              <a:t>G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210" dirty="0">
                <a:latin typeface="Palatino Linotype"/>
                <a:cs typeface="Palatino Linotype"/>
              </a:rPr>
              <a:t>a</a:t>
            </a:r>
            <a:r>
              <a:rPr sz="1300" spc="135" dirty="0">
                <a:latin typeface="Palatino Linotype"/>
                <a:cs typeface="Palatino Linotype"/>
              </a:rPr>
              <a:t>in</a:t>
            </a:r>
            <a:r>
              <a:rPr sz="1300" spc="175" dirty="0">
                <a:latin typeface="Palatino Linotype"/>
                <a:cs typeface="Palatino Linotype"/>
              </a:rPr>
              <a:t>s</a:t>
            </a:r>
            <a:endParaRPr sz="1300">
              <a:latin typeface="Palatino Linotype"/>
              <a:cs typeface="Palatino Linotype"/>
            </a:endParaRPr>
          </a:p>
          <a:p>
            <a:pPr marL="149860" indent="-137160">
              <a:lnSpc>
                <a:spcPct val="100000"/>
              </a:lnSpc>
              <a:spcBef>
                <a:spcPts val="140"/>
              </a:spcBef>
              <a:buClr>
                <a:srgbClr val="601032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55" dirty="0">
                <a:latin typeface="Century"/>
                <a:cs typeface="Century"/>
              </a:rPr>
              <a:t>Stuff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peppers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cooked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grains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meat.</a:t>
            </a:r>
            <a:endParaRPr sz="1100">
              <a:latin typeface="Century"/>
              <a:cs typeface="Century"/>
            </a:endParaRPr>
          </a:p>
          <a:p>
            <a:pPr marL="149860" marR="5080" indent="-137160">
              <a:lnSpc>
                <a:spcPts val="1300"/>
              </a:lnSpc>
              <a:spcBef>
                <a:spcPts val="440"/>
              </a:spcBef>
              <a:buClr>
                <a:srgbClr val="601032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30" dirty="0">
                <a:latin typeface="Century"/>
                <a:cs typeface="Century"/>
              </a:rPr>
              <a:t>Cook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brown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rice,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quinoa,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wheat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couscous,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0" dirty="0">
                <a:latin typeface="Century"/>
                <a:cs typeface="Century"/>
              </a:rPr>
              <a:t>other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grains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white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rice.</a:t>
            </a:r>
            <a:endParaRPr sz="1100">
              <a:latin typeface="Century"/>
              <a:cs typeface="Century"/>
            </a:endParaRPr>
          </a:p>
          <a:p>
            <a:pPr marL="149860" marR="136525" indent="-137160">
              <a:lnSpc>
                <a:spcPts val="1300"/>
              </a:lnSpc>
              <a:spcBef>
                <a:spcPts val="400"/>
              </a:spcBef>
              <a:buClr>
                <a:srgbClr val="601032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55" dirty="0">
                <a:latin typeface="Century"/>
                <a:cs typeface="Century"/>
              </a:rPr>
              <a:t>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wheat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flour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place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half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white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flour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recipes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cookies,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muffins,</a:t>
            </a:r>
            <a:endParaRPr sz="1100">
              <a:latin typeface="Century"/>
              <a:cs typeface="Century"/>
            </a:endParaRPr>
          </a:p>
          <a:p>
            <a:pPr marL="149860">
              <a:lnSpc>
                <a:spcPts val="1260"/>
              </a:lnSpc>
            </a:pPr>
            <a:r>
              <a:rPr sz="1100" spc="-50" dirty="0">
                <a:latin typeface="Century"/>
                <a:cs typeface="Century"/>
              </a:rPr>
              <a:t>quick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breads,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pancakes.</a:t>
            </a:r>
            <a:endParaRPr sz="1100">
              <a:latin typeface="Century"/>
              <a:cs typeface="Century"/>
            </a:endParaRPr>
          </a:p>
          <a:p>
            <a:pPr marL="149860" marR="1557020" indent="-137160">
              <a:lnSpc>
                <a:spcPts val="1300"/>
              </a:lnSpc>
              <a:spcBef>
                <a:spcPts val="440"/>
              </a:spcBef>
              <a:buClr>
                <a:srgbClr val="601032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60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grain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pasta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enriched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pasta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triple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amount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fiber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reduce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number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calories.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0200" y="5049520"/>
            <a:ext cx="3434079" cy="164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5" dirty="0">
                <a:latin typeface="Palatino Linotype"/>
                <a:cs typeface="Palatino Linotype"/>
              </a:rPr>
              <a:t>Yogu</a:t>
            </a:r>
            <a:r>
              <a:rPr sz="1300" spc="380" dirty="0">
                <a:latin typeface="Palatino Linotype"/>
                <a:cs typeface="Palatino Linotype"/>
              </a:rPr>
              <a:t>r</a:t>
            </a:r>
            <a:r>
              <a:rPr sz="1300" spc="275" dirty="0">
                <a:latin typeface="Palatino Linotype"/>
                <a:cs typeface="Palatino Linotype"/>
              </a:rPr>
              <a:t>t</a:t>
            </a:r>
            <a:endParaRPr sz="1300">
              <a:latin typeface="Palatino Linotype"/>
              <a:cs typeface="Palatino Linotype"/>
            </a:endParaRPr>
          </a:p>
          <a:p>
            <a:pPr marL="149860" marR="125095" indent="-137160">
              <a:lnSpc>
                <a:spcPts val="1300"/>
              </a:lnSpc>
              <a:spcBef>
                <a:spcPts val="300"/>
              </a:spcBef>
              <a:buClr>
                <a:srgbClr val="67184A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60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Greek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mayonnaise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potato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pasta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salads,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2/3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1/3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mayonnaise.</a:t>
            </a:r>
            <a:endParaRPr sz="1100">
              <a:latin typeface="Century"/>
              <a:cs typeface="Century"/>
            </a:endParaRPr>
          </a:p>
          <a:p>
            <a:pPr marL="149860" marR="157480" indent="-137160">
              <a:lnSpc>
                <a:spcPts val="1300"/>
              </a:lnSpc>
              <a:spcBef>
                <a:spcPts val="400"/>
              </a:spcBef>
              <a:buClr>
                <a:srgbClr val="67184A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60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Greek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place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cream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baking,</a:t>
            </a:r>
            <a:r>
              <a:rPr sz="1100" spc="-35" dirty="0">
                <a:latin typeface="Century"/>
                <a:cs typeface="Century"/>
              </a:rPr>
              <a:t> or</a:t>
            </a:r>
            <a:r>
              <a:rPr sz="1100" spc="-2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cream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dressing.</a:t>
            </a:r>
            <a:endParaRPr sz="1100">
              <a:latin typeface="Century"/>
              <a:cs typeface="Century"/>
            </a:endParaRPr>
          </a:p>
          <a:p>
            <a:pPr marL="149860" marR="5080" indent="-137160">
              <a:lnSpc>
                <a:spcPts val="1300"/>
              </a:lnSpc>
              <a:spcBef>
                <a:spcPts val="400"/>
              </a:spcBef>
              <a:buClr>
                <a:srgbClr val="67184A"/>
              </a:buClr>
              <a:buFont typeface="Arial Unicode MS"/>
              <a:buChar char="❖"/>
              <a:tabLst>
                <a:tab pos="149860" algn="l"/>
              </a:tabLst>
            </a:pPr>
            <a:r>
              <a:rPr sz="1100" spc="-55" dirty="0">
                <a:latin typeface="Century"/>
                <a:cs typeface="Century"/>
              </a:rPr>
              <a:t>Fruit-flavored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contain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up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5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teaspoons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1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sugar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serving.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Buy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plain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flavor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it</a:t>
            </a:r>
            <a:r>
              <a:rPr sz="1100" spc="-6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teaspoon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jam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85" dirty="0">
                <a:latin typeface="Century"/>
                <a:cs typeface="Century"/>
              </a:rPr>
              <a:t>maple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syrup,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50" dirty="0">
                <a:latin typeface="Century"/>
                <a:cs typeface="Century"/>
              </a:rPr>
              <a:t>your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favorite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fresh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fruit.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300" y="601886"/>
            <a:ext cx="9601200" cy="101600"/>
          </a:xfrm>
          <a:custGeom>
            <a:avLst/>
            <a:gdLst/>
            <a:ahLst/>
            <a:cxnLst/>
            <a:rect l="l" t="t" r="r" b="b"/>
            <a:pathLst>
              <a:path w="9601200" h="101600">
                <a:moveTo>
                  <a:pt x="9601200" y="83456"/>
                </a:moveTo>
                <a:lnTo>
                  <a:pt x="569026" y="83456"/>
                </a:lnTo>
                <a:lnTo>
                  <a:pt x="1544501" y="101600"/>
                </a:lnTo>
                <a:lnTo>
                  <a:pt x="3359967" y="101600"/>
                </a:lnTo>
                <a:lnTo>
                  <a:pt x="9601200" y="97971"/>
                </a:lnTo>
                <a:lnTo>
                  <a:pt x="9601200" y="83456"/>
                </a:lnTo>
                <a:close/>
              </a:path>
              <a:path w="9601200" h="101600">
                <a:moveTo>
                  <a:pt x="1418050" y="0"/>
                </a:moveTo>
                <a:lnTo>
                  <a:pt x="0" y="3628"/>
                </a:lnTo>
                <a:lnTo>
                  <a:pt x="0" y="94343"/>
                </a:lnTo>
                <a:lnTo>
                  <a:pt x="569026" y="83456"/>
                </a:lnTo>
                <a:lnTo>
                  <a:pt x="9601200" y="83456"/>
                </a:lnTo>
                <a:lnTo>
                  <a:pt x="9601200" y="25400"/>
                </a:lnTo>
                <a:lnTo>
                  <a:pt x="2221914" y="25400"/>
                </a:lnTo>
                <a:lnTo>
                  <a:pt x="1418050" y="0"/>
                </a:lnTo>
                <a:close/>
              </a:path>
              <a:path w="9601200" h="101600">
                <a:moveTo>
                  <a:pt x="3956090" y="3628"/>
                </a:moveTo>
                <a:lnTo>
                  <a:pt x="3061906" y="3628"/>
                </a:lnTo>
                <a:lnTo>
                  <a:pt x="2221914" y="25400"/>
                </a:lnTo>
                <a:lnTo>
                  <a:pt x="9601200" y="25400"/>
                </a:lnTo>
                <a:lnTo>
                  <a:pt x="9601200" y="19956"/>
                </a:lnTo>
                <a:lnTo>
                  <a:pt x="7081224" y="19956"/>
                </a:lnTo>
                <a:lnTo>
                  <a:pt x="6585769" y="12700"/>
                </a:lnTo>
                <a:lnTo>
                  <a:pt x="5048985" y="12700"/>
                </a:lnTo>
                <a:lnTo>
                  <a:pt x="3956090" y="3628"/>
                </a:lnTo>
                <a:close/>
              </a:path>
              <a:path w="9601200" h="101600">
                <a:moveTo>
                  <a:pt x="9402490" y="7256"/>
                </a:moveTo>
                <a:lnTo>
                  <a:pt x="7848958" y="7256"/>
                </a:lnTo>
                <a:lnTo>
                  <a:pt x="7081224" y="19956"/>
                </a:lnTo>
                <a:lnTo>
                  <a:pt x="9601200" y="19956"/>
                </a:lnTo>
                <a:lnTo>
                  <a:pt x="9601200" y="10885"/>
                </a:lnTo>
                <a:lnTo>
                  <a:pt x="9402490" y="7256"/>
                </a:lnTo>
                <a:close/>
              </a:path>
              <a:path w="9601200" h="101600">
                <a:moveTo>
                  <a:pt x="6214135" y="7256"/>
                </a:moveTo>
                <a:lnTo>
                  <a:pt x="5048985" y="12700"/>
                </a:lnTo>
                <a:lnTo>
                  <a:pt x="6585769" y="12700"/>
                </a:lnTo>
                <a:lnTo>
                  <a:pt x="6214135" y="7256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5700" y="1231900"/>
            <a:ext cx="1511300" cy="104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1629" y="1244600"/>
            <a:ext cx="1447800" cy="975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1629" y="1244702"/>
            <a:ext cx="1447800" cy="975360"/>
          </a:xfrm>
          <a:custGeom>
            <a:avLst/>
            <a:gdLst/>
            <a:ahLst/>
            <a:cxnLst/>
            <a:rect l="l" t="t" r="r" b="b"/>
            <a:pathLst>
              <a:path w="1447800" h="975360">
                <a:moveTo>
                  <a:pt x="934800" y="969433"/>
                </a:moveTo>
                <a:lnTo>
                  <a:pt x="1151399" y="963613"/>
                </a:lnTo>
                <a:lnTo>
                  <a:pt x="1436399" y="963613"/>
                </a:lnTo>
                <a:lnTo>
                  <a:pt x="1447800" y="649288"/>
                </a:lnTo>
                <a:lnTo>
                  <a:pt x="1447800" y="416455"/>
                </a:lnTo>
                <a:lnTo>
                  <a:pt x="1436399" y="212725"/>
                </a:lnTo>
                <a:lnTo>
                  <a:pt x="1436399" y="20639"/>
                </a:lnTo>
                <a:lnTo>
                  <a:pt x="1197000" y="3176"/>
                </a:lnTo>
                <a:lnTo>
                  <a:pt x="815099" y="3176"/>
                </a:lnTo>
                <a:lnTo>
                  <a:pt x="507298" y="8996"/>
                </a:lnTo>
                <a:lnTo>
                  <a:pt x="379558" y="0"/>
                </a:lnTo>
                <a:lnTo>
                  <a:pt x="235800" y="0"/>
                </a:lnTo>
                <a:lnTo>
                  <a:pt x="108300" y="3176"/>
                </a:lnTo>
                <a:lnTo>
                  <a:pt x="61653" y="0"/>
                </a:lnTo>
                <a:lnTo>
                  <a:pt x="22466" y="0"/>
                </a:lnTo>
                <a:lnTo>
                  <a:pt x="0" y="177800"/>
                </a:lnTo>
                <a:lnTo>
                  <a:pt x="0" y="509588"/>
                </a:lnTo>
                <a:lnTo>
                  <a:pt x="11399" y="788989"/>
                </a:lnTo>
                <a:lnTo>
                  <a:pt x="5701" y="951970"/>
                </a:lnTo>
                <a:lnTo>
                  <a:pt x="256499" y="969433"/>
                </a:lnTo>
                <a:lnTo>
                  <a:pt x="638399" y="975255"/>
                </a:lnTo>
                <a:lnTo>
                  <a:pt x="934800" y="969433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23200" y="1206500"/>
            <a:ext cx="1841500" cy="398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1300" y="1253064"/>
            <a:ext cx="1739900" cy="3873500"/>
          </a:xfrm>
          <a:custGeom>
            <a:avLst/>
            <a:gdLst/>
            <a:ahLst/>
            <a:cxnLst/>
            <a:rect l="l" t="t" r="r" b="b"/>
            <a:pathLst>
              <a:path w="1739900" h="3873500">
                <a:moveTo>
                  <a:pt x="1739846" y="3818161"/>
                </a:moveTo>
                <a:lnTo>
                  <a:pt x="449973" y="3818161"/>
                </a:lnTo>
                <a:lnTo>
                  <a:pt x="856617" y="3829230"/>
                </a:lnTo>
                <a:lnTo>
                  <a:pt x="1196596" y="3873500"/>
                </a:lnTo>
                <a:lnTo>
                  <a:pt x="1486581" y="3851362"/>
                </a:lnTo>
                <a:lnTo>
                  <a:pt x="1739900" y="3829230"/>
                </a:lnTo>
                <a:lnTo>
                  <a:pt x="1739846" y="3818161"/>
                </a:lnTo>
                <a:close/>
              </a:path>
              <a:path w="1739900" h="3873500">
                <a:moveTo>
                  <a:pt x="539968" y="0"/>
                </a:moveTo>
                <a:lnTo>
                  <a:pt x="186655" y="22134"/>
                </a:lnTo>
                <a:lnTo>
                  <a:pt x="6666" y="44268"/>
                </a:lnTo>
                <a:lnTo>
                  <a:pt x="0" y="1040311"/>
                </a:lnTo>
                <a:lnTo>
                  <a:pt x="0" y="3076667"/>
                </a:lnTo>
                <a:lnTo>
                  <a:pt x="6666" y="3784961"/>
                </a:lnTo>
                <a:lnTo>
                  <a:pt x="236653" y="3851362"/>
                </a:lnTo>
                <a:lnTo>
                  <a:pt x="449973" y="3818161"/>
                </a:lnTo>
                <a:lnTo>
                  <a:pt x="1739846" y="3818161"/>
                </a:lnTo>
                <a:lnTo>
                  <a:pt x="1735170" y="2855321"/>
                </a:lnTo>
                <a:lnTo>
                  <a:pt x="1736566" y="2257699"/>
                </a:lnTo>
                <a:lnTo>
                  <a:pt x="1736566" y="1018178"/>
                </a:lnTo>
                <a:lnTo>
                  <a:pt x="1729900" y="774698"/>
                </a:lnTo>
                <a:lnTo>
                  <a:pt x="1729900" y="464819"/>
                </a:lnTo>
                <a:lnTo>
                  <a:pt x="1736232" y="44268"/>
                </a:lnTo>
                <a:lnTo>
                  <a:pt x="879949" y="44268"/>
                </a:lnTo>
                <a:lnTo>
                  <a:pt x="539968" y="0"/>
                </a:lnTo>
                <a:close/>
              </a:path>
              <a:path w="1739900" h="3873500">
                <a:moveTo>
                  <a:pt x="1736566" y="22134"/>
                </a:moveTo>
                <a:lnTo>
                  <a:pt x="1329923" y="22134"/>
                </a:lnTo>
                <a:lnTo>
                  <a:pt x="879949" y="44268"/>
                </a:lnTo>
                <a:lnTo>
                  <a:pt x="1736232" y="44268"/>
                </a:lnTo>
                <a:lnTo>
                  <a:pt x="1736566" y="22134"/>
                </a:lnTo>
                <a:close/>
              </a:path>
            </a:pathLst>
          </a:custGeom>
          <a:solidFill>
            <a:srgbClr val="FFF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1300" y="1253064"/>
            <a:ext cx="1739900" cy="3873500"/>
          </a:xfrm>
          <a:custGeom>
            <a:avLst/>
            <a:gdLst/>
            <a:ahLst/>
            <a:cxnLst/>
            <a:rect l="l" t="t" r="r" b="b"/>
            <a:pathLst>
              <a:path w="1739900" h="3873500">
                <a:moveTo>
                  <a:pt x="186655" y="22134"/>
                </a:moveTo>
                <a:lnTo>
                  <a:pt x="539968" y="0"/>
                </a:lnTo>
                <a:lnTo>
                  <a:pt x="879949" y="44268"/>
                </a:lnTo>
                <a:lnTo>
                  <a:pt x="1329923" y="22134"/>
                </a:lnTo>
                <a:lnTo>
                  <a:pt x="1696567" y="22134"/>
                </a:lnTo>
                <a:lnTo>
                  <a:pt x="1736566" y="22134"/>
                </a:lnTo>
                <a:lnTo>
                  <a:pt x="1729900" y="464819"/>
                </a:lnTo>
                <a:lnTo>
                  <a:pt x="1729900" y="774698"/>
                </a:lnTo>
                <a:lnTo>
                  <a:pt x="1736566" y="1018178"/>
                </a:lnTo>
                <a:lnTo>
                  <a:pt x="1736566" y="2257699"/>
                </a:lnTo>
                <a:lnTo>
                  <a:pt x="1735170" y="2855321"/>
                </a:lnTo>
                <a:lnTo>
                  <a:pt x="1739900" y="3829230"/>
                </a:lnTo>
                <a:lnTo>
                  <a:pt x="1486581" y="3851362"/>
                </a:lnTo>
                <a:lnTo>
                  <a:pt x="1196596" y="3873499"/>
                </a:lnTo>
                <a:lnTo>
                  <a:pt x="856617" y="3829230"/>
                </a:lnTo>
                <a:lnTo>
                  <a:pt x="449973" y="3818161"/>
                </a:lnTo>
                <a:lnTo>
                  <a:pt x="236653" y="3851362"/>
                </a:lnTo>
                <a:lnTo>
                  <a:pt x="6666" y="3784961"/>
                </a:lnTo>
                <a:lnTo>
                  <a:pt x="0" y="3076667"/>
                </a:lnTo>
                <a:lnTo>
                  <a:pt x="0" y="2169161"/>
                </a:lnTo>
                <a:lnTo>
                  <a:pt x="0" y="1040311"/>
                </a:lnTo>
                <a:lnTo>
                  <a:pt x="6666" y="44268"/>
                </a:lnTo>
                <a:lnTo>
                  <a:pt x="186655" y="22134"/>
                </a:lnTo>
                <a:close/>
              </a:path>
            </a:pathLst>
          </a:custGeom>
          <a:ln w="12700">
            <a:solidFill>
              <a:srgbClr val="9A2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99400" y="1615765"/>
            <a:ext cx="1663700" cy="3416300"/>
          </a:xfrm>
          <a:custGeom>
            <a:avLst/>
            <a:gdLst/>
            <a:ahLst/>
            <a:cxnLst/>
            <a:rect l="l" t="t" r="r" b="b"/>
            <a:pathLst>
              <a:path w="1663700" h="3416300">
                <a:moveTo>
                  <a:pt x="0" y="0"/>
                </a:moveTo>
                <a:lnTo>
                  <a:pt x="1663700" y="0"/>
                </a:lnTo>
                <a:lnTo>
                  <a:pt x="16637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solidFill>
            <a:srgbClr val="FFF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70294" y="1917854"/>
            <a:ext cx="0" cy="3114675"/>
          </a:xfrm>
          <a:custGeom>
            <a:avLst/>
            <a:gdLst/>
            <a:ahLst/>
            <a:cxnLst/>
            <a:rect l="l" t="t" r="r" b="b"/>
            <a:pathLst>
              <a:path h="3114675">
                <a:moveTo>
                  <a:pt x="0" y="3114212"/>
                </a:moveTo>
                <a:lnTo>
                  <a:pt x="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99400" y="4749800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99400" y="4367950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99400" y="4073662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99400" y="3658461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99400" y="3366601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9400" y="3075583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9400" y="27845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99400" y="2493546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99400" y="2202528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12700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99400" y="1913091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ln w="9525">
            <a:solidFill>
              <a:srgbClr val="862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09425" y="1694505"/>
            <a:ext cx="55118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5" dirty="0">
                <a:latin typeface="Palatino Linotype"/>
                <a:cs typeface="Palatino Linotype"/>
              </a:rPr>
              <a:t>Butte</a:t>
            </a:r>
            <a:r>
              <a:rPr sz="1100" spc="320" dirty="0">
                <a:latin typeface="Palatino Linotype"/>
                <a:cs typeface="Palatino Linotype"/>
              </a:rPr>
              <a:t>r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04171" y="1704665"/>
            <a:ext cx="625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>
                <a:latin typeface="Palatino Linotype"/>
                <a:cs typeface="Palatino Linotype"/>
              </a:rPr>
              <a:t>O</a:t>
            </a:r>
            <a:r>
              <a:rPr sz="1000" spc="229" dirty="0">
                <a:latin typeface="Palatino Linotype"/>
                <a:cs typeface="Palatino Linotype"/>
              </a:rPr>
              <a:t>l</a:t>
            </a:r>
            <a:r>
              <a:rPr sz="1000" spc="85" dirty="0">
                <a:latin typeface="Palatino Linotype"/>
                <a:cs typeface="Palatino Linotype"/>
              </a:rPr>
              <a:t>iv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-130" dirty="0">
                <a:latin typeface="Palatino Linotype"/>
                <a:cs typeface="Palatino Linotype"/>
              </a:rPr>
              <a:t>O</a:t>
            </a:r>
            <a:r>
              <a:rPr sz="1000" spc="155" dirty="0">
                <a:latin typeface="Palatino Linotype"/>
                <a:cs typeface="Palatino Linotype"/>
              </a:rPr>
              <a:t>il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36004" y="1983230"/>
            <a:ext cx="2914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1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30" dirty="0">
                <a:latin typeface="Book Antiqua"/>
                <a:cs typeface="Book Antiqua"/>
              </a:rPr>
              <a:t>tsp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23595" y="1983230"/>
            <a:ext cx="3930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3/4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30" dirty="0">
                <a:latin typeface="Book Antiqua"/>
                <a:cs typeface="Book Antiqua"/>
              </a:rPr>
              <a:t>tsp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36004" y="2274254"/>
            <a:ext cx="2914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30" dirty="0">
                <a:latin typeface="Book Antiqua"/>
                <a:cs typeface="Book Antiqua"/>
              </a:rPr>
              <a:t>tsp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74129" y="2274254"/>
            <a:ext cx="4914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1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dirty="0">
                <a:latin typeface="Book Antiqua"/>
                <a:cs typeface="Book Antiqua"/>
              </a:rPr>
              <a:t>1/2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30" dirty="0">
                <a:latin typeface="Book Antiqua"/>
                <a:cs typeface="Book Antiqua"/>
              </a:rPr>
              <a:t>tsp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83109" y="2565272"/>
            <a:ext cx="397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1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50" dirty="0">
                <a:latin typeface="Book Antiqua"/>
                <a:cs typeface="Book Antiqua"/>
              </a:rPr>
              <a:t>Tbsp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74129" y="2565272"/>
            <a:ext cx="4914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dirty="0">
                <a:latin typeface="Book Antiqua"/>
                <a:cs typeface="Book Antiqua"/>
              </a:rPr>
              <a:t>1/4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30" dirty="0">
                <a:latin typeface="Book Antiqua"/>
                <a:cs typeface="Book Antiqua"/>
              </a:rPr>
              <a:t>tsp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83109" y="2856290"/>
            <a:ext cx="397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50" dirty="0">
                <a:latin typeface="Book Antiqua"/>
                <a:cs typeface="Book Antiqua"/>
              </a:rPr>
              <a:t>Tbsp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21234" y="2856290"/>
            <a:ext cx="597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1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dirty="0">
                <a:latin typeface="Book Antiqua"/>
                <a:cs typeface="Book Antiqua"/>
              </a:rPr>
              <a:t>1/2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50" dirty="0">
                <a:latin typeface="Book Antiqua"/>
                <a:cs typeface="Book Antiqua"/>
              </a:rPr>
              <a:t>Tbsp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71299" y="3147308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1/4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21309" y="3147308"/>
            <a:ext cx="3975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3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50" dirty="0">
                <a:latin typeface="Book Antiqua"/>
                <a:cs typeface="Book Antiqua"/>
              </a:rPr>
              <a:t>Tbsp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71299" y="3438327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1/3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09499" y="3438327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1/4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71299" y="3730186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1/2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21934" y="3730186"/>
            <a:ext cx="5962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 marR="5080" indent="-149225">
              <a:lnSpc>
                <a:spcPts val="1100"/>
              </a:lnSpc>
            </a:pPr>
            <a:r>
              <a:rPr sz="1000" b="1" dirty="0">
                <a:latin typeface="Book Antiqua"/>
                <a:cs typeface="Book Antiqua"/>
              </a:rPr>
              <a:t>1/4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5" dirty="0">
                <a:latin typeface="Book Antiqua"/>
                <a:cs typeface="Book Antiqua"/>
              </a:rPr>
              <a:t>+1</a:t>
            </a:r>
            <a:r>
              <a:rPr sz="1000" b="1" dirty="0">
                <a:latin typeface="Book Antiqua"/>
                <a:cs typeface="Book Antiqua"/>
              </a:rPr>
              <a:t> </a:t>
            </a:r>
            <a:r>
              <a:rPr sz="1000" b="1" spc="-50" dirty="0">
                <a:latin typeface="Book Antiqua"/>
                <a:cs typeface="Book Antiqua"/>
              </a:rPr>
              <a:t>Tbsp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71299" y="4145387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2/3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09499" y="4145387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1/2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71299" y="4439675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3/4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05424" y="4439675"/>
            <a:ext cx="62928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 marR="5080" indent="-165735">
              <a:lnSpc>
                <a:spcPts val="1100"/>
              </a:lnSpc>
            </a:pPr>
            <a:r>
              <a:rPr sz="1000" b="1" dirty="0">
                <a:latin typeface="Book Antiqua"/>
                <a:cs typeface="Book Antiqua"/>
              </a:rPr>
              <a:t>1/2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10" dirty="0">
                <a:latin typeface="Book Antiqua"/>
                <a:cs typeface="Book Antiqua"/>
              </a:rPr>
              <a:t>+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15" dirty="0">
                <a:latin typeface="Book Antiqua"/>
                <a:cs typeface="Book Antiqua"/>
              </a:rPr>
              <a:t>1</a:t>
            </a:r>
            <a:r>
              <a:rPr sz="1000" b="1" spc="5" dirty="0">
                <a:latin typeface="Book Antiqua"/>
                <a:cs typeface="Book Antiqua"/>
              </a:rPr>
              <a:t> </a:t>
            </a:r>
            <a:r>
              <a:rPr sz="1000" b="1" spc="-50" dirty="0">
                <a:latin typeface="Book Antiqua"/>
                <a:cs typeface="Book Antiqua"/>
              </a:rPr>
              <a:t>Tbsp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121908" y="4821526"/>
            <a:ext cx="3200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latin typeface="Book Antiqua"/>
                <a:cs typeface="Book Antiqua"/>
              </a:rPr>
              <a:t>1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09499" y="4821526"/>
            <a:ext cx="4210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Book Antiqua"/>
                <a:cs typeface="Book Antiqua"/>
              </a:rPr>
              <a:t>3/4</a:t>
            </a:r>
            <a:r>
              <a:rPr sz="1000" b="1" spc="10" dirty="0">
                <a:latin typeface="Book Antiqua"/>
                <a:cs typeface="Book Antiqua"/>
              </a:rPr>
              <a:t> </a:t>
            </a:r>
            <a:r>
              <a:rPr sz="1000" b="1" spc="-45" dirty="0">
                <a:latin typeface="Book Antiqua"/>
                <a:cs typeface="Book Antiqua"/>
              </a:rPr>
              <a:t>cup</a:t>
            </a:r>
            <a:endParaRPr sz="1000">
              <a:latin typeface="Book Antiqua"/>
              <a:cs typeface="Book Antiqua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582930" y="-10615"/>
            <a:ext cx="5196840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5" dirty="0"/>
              <a:t>H</a:t>
            </a:r>
            <a:r>
              <a:rPr spc="250" dirty="0"/>
              <a:t>e</a:t>
            </a:r>
            <a:r>
              <a:rPr spc="395" dirty="0"/>
              <a:t>a</a:t>
            </a:r>
            <a:r>
              <a:rPr spc="555" dirty="0"/>
              <a:t>l</a:t>
            </a:r>
            <a:r>
              <a:rPr spc="515" dirty="0"/>
              <a:t>t</a:t>
            </a:r>
            <a:r>
              <a:rPr spc="300" dirty="0"/>
              <a:t>h</a:t>
            </a:r>
            <a:r>
              <a:rPr spc="250" dirty="0"/>
              <a:t>y</a:t>
            </a:r>
            <a:r>
              <a:rPr spc="200" dirty="0"/>
              <a:t> </a:t>
            </a:r>
            <a:r>
              <a:rPr spc="-105" dirty="0"/>
              <a:t>N</a:t>
            </a:r>
            <a:r>
              <a:rPr spc="250" dirty="0"/>
              <a:t>e</a:t>
            </a:r>
            <a:r>
              <a:rPr spc="340" dirty="0"/>
              <a:t>w</a:t>
            </a:r>
            <a:r>
              <a:rPr spc="200" dirty="0"/>
              <a:t> </a:t>
            </a:r>
            <a:r>
              <a:rPr spc="-305" dirty="0"/>
              <a:t>H</a:t>
            </a:r>
            <a:r>
              <a:rPr spc="395" dirty="0"/>
              <a:t>a</a:t>
            </a:r>
            <a:r>
              <a:rPr spc="305" dirty="0"/>
              <a:t>b</a:t>
            </a:r>
            <a:r>
              <a:rPr spc="360" dirty="0"/>
              <a:t>it</a:t>
            </a:r>
            <a:r>
              <a:rPr spc="325" dirty="0"/>
              <a:t>s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6"/>
              </a:rPr>
              <a:t>www.</a:t>
            </a:r>
            <a:r>
              <a:rPr u="sng" dirty="0">
                <a:solidFill>
                  <a:srgbClr val="021EAA"/>
                </a:solidFill>
                <a:hlinkClick r:id="rId6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6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6"/>
              </a:rPr>
              <a:t>r</a:t>
            </a:r>
            <a:r>
              <a:rPr u="sng" dirty="0">
                <a:solidFill>
                  <a:srgbClr val="021EAA"/>
                </a:solidFill>
                <a:hlinkClick r:id="rId6"/>
              </a:rPr>
              <a:t>g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41300" y="729174"/>
            <a:ext cx="80613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you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adopt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you’ll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open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your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tastebuds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whole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new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world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flavors,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while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improving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your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health.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13700" y="5334000"/>
            <a:ext cx="1663700" cy="191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77200" y="5397500"/>
            <a:ext cx="1536700" cy="180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89900" y="5410200"/>
            <a:ext cx="1475611" cy="1739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89900" y="5410200"/>
            <a:ext cx="1475740" cy="1739900"/>
          </a:xfrm>
          <a:custGeom>
            <a:avLst/>
            <a:gdLst/>
            <a:ahLst/>
            <a:cxnLst/>
            <a:rect l="l" t="t" r="r" b="b"/>
            <a:pathLst>
              <a:path w="1475740" h="1739900">
                <a:moveTo>
                  <a:pt x="17566" y="609650"/>
                </a:moveTo>
                <a:lnTo>
                  <a:pt x="0" y="410999"/>
                </a:lnTo>
                <a:lnTo>
                  <a:pt x="8783" y="130149"/>
                </a:lnTo>
                <a:lnTo>
                  <a:pt x="0" y="27399"/>
                </a:lnTo>
                <a:lnTo>
                  <a:pt x="272285" y="0"/>
                </a:lnTo>
                <a:lnTo>
                  <a:pt x="772938" y="0"/>
                </a:lnTo>
                <a:lnTo>
                  <a:pt x="1194542" y="13700"/>
                </a:lnTo>
                <a:lnTo>
                  <a:pt x="1440477" y="6850"/>
                </a:lnTo>
                <a:lnTo>
                  <a:pt x="1466827" y="308249"/>
                </a:lnTo>
                <a:lnTo>
                  <a:pt x="1475611" y="767200"/>
                </a:lnTo>
                <a:lnTo>
                  <a:pt x="1466827" y="1123399"/>
                </a:lnTo>
                <a:lnTo>
                  <a:pt x="1458043" y="1383699"/>
                </a:lnTo>
                <a:lnTo>
                  <a:pt x="1458043" y="1726200"/>
                </a:lnTo>
                <a:lnTo>
                  <a:pt x="983740" y="1739900"/>
                </a:lnTo>
                <a:lnTo>
                  <a:pt x="632404" y="1739900"/>
                </a:lnTo>
                <a:lnTo>
                  <a:pt x="324986" y="1726200"/>
                </a:lnTo>
                <a:lnTo>
                  <a:pt x="35134" y="1726200"/>
                </a:lnTo>
                <a:lnTo>
                  <a:pt x="8783" y="1438499"/>
                </a:lnTo>
                <a:lnTo>
                  <a:pt x="8783" y="979549"/>
                </a:lnTo>
                <a:lnTo>
                  <a:pt x="17566" y="6096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93100" y="7366000"/>
            <a:ext cx="876300" cy="27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909176" y="1386839"/>
            <a:ext cx="165735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80" dirty="0">
                <a:solidFill>
                  <a:srgbClr val="791A3D"/>
                </a:solidFill>
                <a:latin typeface="Palatino Linotype"/>
                <a:cs typeface="Palatino Linotype"/>
              </a:rPr>
              <a:t>B</a:t>
            </a:r>
            <a:r>
              <a:rPr sz="1100" spc="180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1100" spc="140" dirty="0">
                <a:solidFill>
                  <a:srgbClr val="791A3D"/>
                </a:solidFill>
                <a:latin typeface="Palatino Linotype"/>
                <a:cs typeface="Palatino Linotype"/>
              </a:rPr>
              <a:t>k</a:t>
            </a:r>
            <a:r>
              <a:rPr sz="1100" spc="114" dirty="0">
                <a:solidFill>
                  <a:srgbClr val="791A3D"/>
                </a:solidFill>
                <a:latin typeface="Palatino Linotype"/>
                <a:cs typeface="Palatino Linotype"/>
              </a:rPr>
              <a:t>ing</a:t>
            </a:r>
            <a:r>
              <a:rPr sz="1100" spc="9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100" spc="30" dirty="0">
                <a:solidFill>
                  <a:srgbClr val="791A3D"/>
                </a:solidFill>
                <a:latin typeface="Palatino Linotype"/>
                <a:cs typeface="Palatino Linotype"/>
              </a:rPr>
              <a:t>S</a:t>
            </a:r>
            <a:r>
              <a:rPr sz="1100" spc="110" dirty="0">
                <a:solidFill>
                  <a:srgbClr val="791A3D"/>
                </a:solidFill>
                <a:latin typeface="Palatino Linotype"/>
                <a:cs typeface="Palatino Linotype"/>
              </a:rPr>
              <a:t>u</a:t>
            </a:r>
            <a:r>
              <a:rPr sz="1100" spc="140" dirty="0">
                <a:solidFill>
                  <a:srgbClr val="791A3D"/>
                </a:solidFill>
                <a:latin typeface="Palatino Linotype"/>
                <a:cs typeface="Palatino Linotype"/>
              </a:rPr>
              <a:t>b</a:t>
            </a:r>
            <a:r>
              <a:rPr sz="1100" spc="145" dirty="0">
                <a:solidFill>
                  <a:srgbClr val="791A3D"/>
                </a:solidFill>
                <a:latin typeface="Palatino Linotype"/>
                <a:cs typeface="Palatino Linotype"/>
              </a:rPr>
              <a:t>s</a:t>
            </a:r>
            <a:r>
              <a:rPr sz="1100" spc="235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100" spc="165" dirty="0">
                <a:solidFill>
                  <a:srgbClr val="791A3D"/>
                </a:solidFill>
                <a:latin typeface="Palatino Linotype"/>
                <a:cs typeface="Palatino Linotype"/>
              </a:rPr>
              <a:t>it</a:t>
            </a:r>
            <a:r>
              <a:rPr sz="1100" spc="110" dirty="0">
                <a:solidFill>
                  <a:srgbClr val="791A3D"/>
                </a:solidFill>
                <a:latin typeface="Palatino Linotype"/>
                <a:cs typeface="Palatino Linotype"/>
              </a:rPr>
              <a:t>u</a:t>
            </a:r>
            <a:r>
              <a:rPr sz="1100" spc="235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100" spc="110" dirty="0">
                <a:solidFill>
                  <a:srgbClr val="791A3D"/>
                </a:solidFill>
                <a:latin typeface="Palatino Linotype"/>
                <a:cs typeface="Palatino Linotype"/>
              </a:rPr>
              <a:t>io</a:t>
            </a:r>
            <a:r>
              <a:rPr sz="1100" spc="140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1100" spc="145" dirty="0">
                <a:solidFill>
                  <a:srgbClr val="791A3D"/>
                </a:solidFill>
                <a:latin typeface="Palatino Linotype"/>
                <a:cs typeface="Palatino Linotype"/>
              </a:rPr>
              <a:t>s</a:t>
            </a:r>
            <a:endParaRPr sz="1100">
              <a:latin typeface="Palatino Linotype"/>
              <a:cs typeface="Palatino Linotype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21400" y="3924300"/>
            <a:ext cx="1511300" cy="1041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34100" y="3937000"/>
            <a:ext cx="1447800" cy="977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34100" y="3937000"/>
            <a:ext cx="1447800" cy="977900"/>
          </a:xfrm>
          <a:custGeom>
            <a:avLst/>
            <a:gdLst/>
            <a:ahLst/>
            <a:cxnLst/>
            <a:rect l="l" t="t" r="r" b="b"/>
            <a:pathLst>
              <a:path w="1447800" h="977900">
                <a:moveTo>
                  <a:pt x="507298" y="11642"/>
                </a:moveTo>
                <a:lnTo>
                  <a:pt x="341999" y="0"/>
                </a:lnTo>
                <a:lnTo>
                  <a:pt x="108300" y="5820"/>
                </a:lnTo>
                <a:lnTo>
                  <a:pt x="22800" y="0"/>
                </a:lnTo>
                <a:lnTo>
                  <a:pt x="0" y="180445"/>
                </a:lnTo>
                <a:lnTo>
                  <a:pt x="0" y="512232"/>
                </a:lnTo>
                <a:lnTo>
                  <a:pt x="11400" y="791632"/>
                </a:lnTo>
                <a:lnTo>
                  <a:pt x="5701" y="954615"/>
                </a:lnTo>
                <a:lnTo>
                  <a:pt x="256500" y="972078"/>
                </a:lnTo>
                <a:lnTo>
                  <a:pt x="638401" y="977900"/>
                </a:lnTo>
                <a:lnTo>
                  <a:pt x="934800" y="972078"/>
                </a:lnTo>
                <a:lnTo>
                  <a:pt x="1151399" y="966257"/>
                </a:lnTo>
                <a:lnTo>
                  <a:pt x="1436400" y="966257"/>
                </a:lnTo>
                <a:lnTo>
                  <a:pt x="1447800" y="651932"/>
                </a:lnTo>
                <a:lnTo>
                  <a:pt x="1447800" y="419100"/>
                </a:lnTo>
                <a:lnTo>
                  <a:pt x="1436400" y="215370"/>
                </a:lnTo>
                <a:lnTo>
                  <a:pt x="1436400" y="23282"/>
                </a:lnTo>
                <a:lnTo>
                  <a:pt x="1197000" y="5820"/>
                </a:lnTo>
                <a:lnTo>
                  <a:pt x="815099" y="5820"/>
                </a:lnTo>
                <a:lnTo>
                  <a:pt x="507298" y="1164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35200" y="4813300"/>
            <a:ext cx="1473200" cy="1041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8700" y="4876800"/>
            <a:ext cx="1358900" cy="914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11400" y="4889500"/>
            <a:ext cx="1289052" cy="852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11400" y="4889500"/>
            <a:ext cx="1289050" cy="852805"/>
          </a:xfrm>
          <a:custGeom>
            <a:avLst/>
            <a:gdLst/>
            <a:ahLst/>
            <a:cxnLst/>
            <a:rect l="l" t="t" r="r" b="b"/>
            <a:pathLst>
              <a:path w="1289050" h="852804">
                <a:moveTo>
                  <a:pt x="837378" y="10149"/>
                </a:moveTo>
                <a:lnTo>
                  <a:pt x="984552" y="0"/>
                </a:lnTo>
                <a:lnTo>
                  <a:pt x="1192625" y="5075"/>
                </a:lnTo>
                <a:lnTo>
                  <a:pt x="1268749" y="0"/>
                </a:lnTo>
                <a:lnTo>
                  <a:pt x="1289052" y="157325"/>
                </a:lnTo>
                <a:lnTo>
                  <a:pt x="1289052" y="446600"/>
                </a:lnTo>
                <a:lnTo>
                  <a:pt x="1278901" y="690201"/>
                </a:lnTo>
                <a:lnTo>
                  <a:pt x="1283976" y="832300"/>
                </a:lnTo>
                <a:lnTo>
                  <a:pt x="1060675" y="847524"/>
                </a:lnTo>
                <a:lnTo>
                  <a:pt x="720651" y="852601"/>
                </a:lnTo>
                <a:lnTo>
                  <a:pt x="456749" y="847524"/>
                </a:lnTo>
                <a:lnTo>
                  <a:pt x="263900" y="842450"/>
                </a:lnTo>
                <a:lnTo>
                  <a:pt x="10149" y="842450"/>
                </a:lnTo>
                <a:lnTo>
                  <a:pt x="0" y="568400"/>
                </a:lnTo>
                <a:lnTo>
                  <a:pt x="0" y="365400"/>
                </a:lnTo>
                <a:lnTo>
                  <a:pt x="10149" y="187775"/>
                </a:lnTo>
                <a:lnTo>
                  <a:pt x="10149" y="20300"/>
                </a:lnTo>
                <a:lnTo>
                  <a:pt x="223300" y="5075"/>
                </a:lnTo>
                <a:lnTo>
                  <a:pt x="563326" y="5075"/>
                </a:lnTo>
                <a:lnTo>
                  <a:pt x="837378" y="1014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8700" y="3606800"/>
            <a:ext cx="5842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1400" y="2247900"/>
            <a:ext cx="54610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6800" y="2730500"/>
            <a:ext cx="508000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9800" y="4051300"/>
            <a:ext cx="7493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4700" y="4521200"/>
            <a:ext cx="11049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0600" y="4940300"/>
            <a:ext cx="64770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7100" y="5359400"/>
            <a:ext cx="800100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85200" y="5842000"/>
            <a:ext cx="711200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85200" y="6261100"/>
            <a:ext cx="736600" cy="317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99500" y="3175000"/>
            <a:ext cx="482600" cy="330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1100" y="3225800"/>
            <a:ext cx="711200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9200" y="6362700"/>
            <a:ext cx="635000" cy="393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" y="670557"/>
            <a:ext cx="9601200" cy="88900"/>
          </a:xfrm>
          <a:custGeom>
            <a:avLst/>
            <a:gdLst/>
            <a:ahLst/>
            <a:cxnLst/>
            <a:rect l="l" t="t" r="r" b="b"/>
            <a:pathLst>
              <a:path w="9601200" h="88900">
                <a:moveTo>
                  <a:pt x="9601200" y="73025"/>
                </a:moveTo>
                <a:lnTo>
                  <a:pt x="569026" y="73025"/>
                </a:lnTo>
                <a:lnTo>
                  <a:pt x="1544501" y="88900"/>
                </a:lnTo>
                <a:lnTo>
                  <a:pt x="3359967" y="88900"/>
                </a:lnTo>
                <a:lnTo>
                  <a:pt x="9601200" y="85725"/>
                </a:lnTo>
                <a:lnTo>
                  <a:pt x="9601200" y="73025"/>
                </a:lnTo>
                <a:close/>
              </a:path>
              <a:path w="9601200" h="88900">
                <a:moveTo>
                  <a:pt x="2221914" y="0"/>
                </a:moveTo>
                <a:lnTo>
                  <a:pt x="1418050" y="0"/>
                </a:lnTo>
                <a:lnTo>
                  <a:pt x="0" y="3175"/>
                </a:lnTo>
                <a:lnTo>
                  <a:pt x="0" y="82550"/>
                </a:lnTo>
                <a:lnTo>
                  <a:pt x="569026" y="73025"/>
                </a:lnTo>
                <a:lnTo>
                  <a:pt x="9601200" y="73025"/>
                </a:lnTo>
                <a:lnTo>
                  <a:pt x="9601200" y="9525"/>
                </a:lnTo>
                <a:lnTo>
                  <a:pt x="9402490" y="6350"/>
                </a:lnTo>
                <a:lnTo>
                  <a:pt x="6214135" y="6350"/>
                </a:lnTo>
                <a:lnTo>
                  <a:pt x="3061906" y="3175"/>
                </a:lnTo>
                <a:lnTo>
                  <a:pt x="2221914" y="0"/>
                </a:lnTo>
                <a:close/>
              </a:path>
              <a:path w="9601200" h="88900">
                <a:moveTo>
                  <a:pt x="5048985" y="0"/>
                </a:moveTo>
                <a:lnTo>
                  <a:pt x="3956090" y="3175"/>
                </a:lnTo>
                <a:lnTo>
                  <a:pt x="5631560" y="3175"/>
                </a:lnTo>
                <a:lnTo>
                  <a:pt x="5048985" y="0"/>
                </a:lnTo>
                <a:close/>
              </a:path>
            </a:pathLst>
          </a:custGeom>
          <a:solidFill>
            <a:srgbClr val="7A4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9100" y="1983737"/>
            <a:ext cx="23075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14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g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a </a:t>
            </a:r>
            <a:r>
              <a:rPr sz="1200" u="sng" spc="25" dirty="0">
                <a:solidFill>
                  <a:srgbClr val="021EAA"/>
                </a:solidFill>
                <a:latin typeface="Palatino Linotype"/>
                <a:cs typeface="Palatino Linotype"/>
              </a:rPr>
              <a:t>F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oo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70" dirty="0">
                <a:solidFill>
                  <a:srgbClr val="021EAA"/>
                </a:solidFill>
                <a:latin typeface="Palatino Linotype"/>
                <a:cs typeface="Palatino Linotype"/>
              </a:rPr>
              <a:t>I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900" y="326388"/>
            <a:ext cx="68802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20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2400" spc="300" dirty="0">
                <a:solidFill>
                  <a:srgbClr val="791A3D"/>
                </a:solidFill>
                <a:latin typeface="Palatino Linotype"/>
                <a:cs typeface="Palatino Linotype"/>
              </a:rPr>
              <a:t>h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2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2400" spc="15" dirty="0">
                <a:solidFill>
                  <a:srgbClr val="791A3D"/>
                </a:solidFill>
                <a:latin typeface="Palatino Linotype"/>
                <a:cs typeface="Palatino Linotype"/>
              </a:rPr>
              <a:t>M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175" dirty="0">
                <a:solidFill>
                  <a:srgbClr val="791A3D"/>
                </a:solidFill>
                <a:latin typeface="Palatino Linotype"/>
                <a:cs typeface="Palatino Linotype"/>
              </a:rPr>
              <a:t>d</a:t>
            </a:r>
            <a:r>
              <a:rPr sz="2400" spc="360" dirty="0">
                <a:solidFill>
                  <a:srgbClr val="791A3D"/>
                </a:solidFill>
                <a:latin typeface="Palatino Linotype"/>
                <a:cs typeface="Palatino Linotype"/>
              </a:rPr>
              <a:t>it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700" dirty="0">
                <a:solidFill>
                  <a:srgbClr val="791A3D"/>
                </a:solidFill>
                <a:latin typeface="Palatino Linotype"/>
                <a:cs typeface="Palatino Linotype"/>
              </a:rPr>
              <a:t>rr</a:t>
            </a:r>
            <a:r>
              <a:rPr sz="2400" spc="3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300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3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305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2400" spc="2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2400" spc="50" dirty="0">
                <a:solidFill>
                  <a:srgbClr val="791A3D"/>
                </a:solidFill>
                <a:latin typeface="Palatino Linotype"/>
                <a:cs typeface="Palatino Linotype"/>
              </a:rPr>
              <a:t>F</a:t>
            </a:r>
            <a:r>
              <a:rPr sz="2400" spc="285" dirty="0">
                <a:solidFill>
                  <a:srgbClr val="791A3D"/>
                </a:solidFill>
                <a:latin typeface="Palatino Linotype"/>
                <a:cs typeface="Palatino Linotype"/>
              </a:rPr>
              <a:t>oo</a:t>
            </a:r>
            <a:r>
              <a:rPr sz="2400" spc="175" dirty="0">
                <a:solidFill>
                  <a:srgbClr val="791A3D"/>
                </a:solidFill>
                <a:latin typeface="Palatino Linotype"/>
                <a:cs typeface="Palatino Linotype"/>
              </a:rPr>
              <a:t>d</a:t>
            </a:r>
            <a:r>
              <a:rPr sz="2400" spc="325" dirty="0">
                <a:solidFill>
                  <a:srgbClr val="791A3D"/>
                </a:solidFill>
                <a:latin typeface="Palatino Linotype"/>
                <a:cs typeface="Palatino Linotype"/>
              </a:rPr>
              <a:t>s</a:t>
            </a:r>
            <a:r>
              <a:rPr sz="2400" spc="2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2400" spc="-280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555" dirty="0">
                <a:solidFill>
                  <a:srgbClr val="791A3D"/>
                </a:solidFill>
                <a:latin typeface="Palatino Linotype"/>
                <a:cs typeface="Palatino Linotype"/>
              </a:rPr>
              <a:t>ll</a:t>
            </a:r>
            <a:r>
              <a:rPr sz="2400" spc="290" dirty="0">
                <a:solidFill>
                  <a:srgbClr val="791A3D"/>
                </a:solidFill>
                <a:latin typeface="Palatino Linotype"/>
                <a:cs typeface="Palatino Linotype"/>
              </a:rPr>
              <a:t>ia</a:t>
            </a:r>
            <a:r>
              <a:rPr sz="2400" spc="300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2400" spc="330" dirty="0">
                <a:solidFill>
                  <a:srgbClr val="791A3D"/>
                </a:solidFill>
                <a:latin typeface="Palatino Linotype"/>
                <a:cs typeface="Palatino Linotype"/>
              </a:rPr>
              <a:t>c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2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2400" spc="195" dirty="0">
                <a:solidFill>
                  <a:srgbClr val="791A3D"/>
                </a:solidFill>
                <a:latin typeface="Palatino Linotype"/>
                <a:cs typeface="Palatino Linotype"/>
              </a:rPr>
              <a:t>(</a:t>
            </a:r>
            <a:r>
              <a:rPr sz="2400" spc="15" dirty="0">
                <a:solidFill>
                  <a:srgbClr val="791A3D"/>
                </a:solidFill>
                <a:latin typeface="Palatino Linotype"/>
                <a:cs typeface="Palatino Linotype"/>
              </a:rPr>
              <a:t>M</a:t>
            </a:r>
            <a:r>
              <a:rPr sz="2400" spc="50" dirty="0">
                <a:solidFill>
                  <a:srgbClr val="791A3D"/>
                </a:solidFill>
                <a:latin typeface="Palatino Linotype"/>
                <a:cs typeface="Palatino Linotype"/>
              </a:rPr>
              <a:t>F</a:t>
            </a:r>
            <a:r>
              <a:rPr sz="2400" spc="-280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195" dirty="0">
                <a:solidFill>
                  <a:srgbClr val="791A3D"/>
                </a:solidFill>
                <a:latin typeface="Palatino Linotype"/>
                <a:cs typeface="Palatino Linotype"/>
              </a:rPr>
              <a:t>)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700" y="833317"/>
            <a:ext cx="8830310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400"/>
              </a:lnSpc>
            </a:pP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Foods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Alliance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5" dirty="0">
                <a:latin typeface="Century"/>
                <a:cs typeface="Century"/>
              </a:rPr>
              <a:t>(M</a:t>
            </a:r>
            <a:r>
              <a:rPr sz="1200" spc="-40" dirty="0">
                <a:latin typeface="Century"/>
                <a:cs typeface="Century"/>
              </a:rPr>
              <a:t>F</a:t>
            </a:r>
            <a:r>
              <a:rPr sz="1200" spc="15" dirty="0">
                <a:latin typeface="Century"/>
                <a:cs typeface="Century"/>
              </a:rPr>
              <a:t>A)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helps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consumers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families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bring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gold-standard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into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their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daily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meals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frequently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easil</a:t>
            </a:r>
            <a:r>
              <a:rPr sz="1200" spc="-16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Companies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offering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products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underwrite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some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5" dirty="0">
                <a:latin typeface="Century"/>
                <a:cs typeface="Century"/>
              </a:rPr>
              <a:t>M</a:t>
            </a:r>
            <a:r>
              <a:rPr sz="1200" spc="-65" dirty="0">
                <a:latin typeface="Century"/>
                <a:cs typeface="Century"/>
              </a:rPr>
              <a:t>F</a:t>
            </a:r>
            <a:r>
              <a:rPr sz="1200" spc="-165" dirty="0">
                <a:latin typeface="Century"/>
                <a:cs typeface="Century"/>
              </a:rPr>
              <a:t>A</a:t>
            </a:r>
            <a:r>
              <a:rPr sz="1200" spc="-5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educational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programs.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Oldways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dirty="0">
                <a:latin typeface="Century"/>
                <a:cs typeface="Century"/>
              </a:rPr>
              <a:t>/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5" dirty="0">
                <a:latin typeface="Century"/>
                <a:cs typeface="Century"/>
              </a:rPr>
              <a:t>M</a:t>
            </a:r>
            <a:r>
              <a:rPr sz="1200" spc="-65" dirty="0">
                <a:latin typeface="Century"/>
                <a:cs typeface="Century"/>
              </a:rPr>
              <a:t>F</a:t>
            </a:r>
            <a:r>
              <a:rPr sz="1200" spc="-30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website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u="sng" spc="-85" dirty="0">
                <a:solidFill>
                  <a:srgbClr val="021EAA"/>
                </a:solidFill>
                <a:latin typeface="Century"/>
                <a:cs typeface="Century"/>
              </a:rPr>
              <a:t>lists</a:t>
            </a:r>
            <a:r>
              <a:rPr sz="1200" u="sng" spc="-40" dirty="0">
                <a:solidFill>
                  <a:srgbClr val="021EAA"/>
                </a:solidFill>
                <a:latin typeface="Century"/>
                <a:cs typeface="Century"/>
              </a:rPr>
              <a:t> </a:t>
            </a:r>
            <a:r>
              <a:rPr sz="1200" u="sng" spc="-90" dirty="0">
                <a:solidFill>
                  <a:srgbClr val="021EAA"/>
                </a:solidFill>
                <a:latin typeface="Century"/>
                <a:cs typeface="Century"/>
              </a:rPr>
              <a:t>all</a:t>
            </a:r>
            <a:r>
              <a:rPr sz="1200" u="sng" spc="-40" dirty="0">
                <a:solidFill>
                  <a:srgbClr val="021EAA"/>
                </a:solidFill>
                <a:latin typeface="Century"/>
                <a:cs typeface="Century"/>
              </a:rPr>
              <a:t> </a:t>
            </a:r>
            <a:r>
              <a:rPr sz="1200" u="sng" spc="-25" dirty="0">
                <a:solidFill>
                  <a:srgbClr val="021EAA"/>
                </a:solidFill>
                <a:latin typeface="Century"/>
                <a:cs typeface="Century"/>
              </a:rPr>
              <a:t>M</a:t>
            </a:r>
            <a:r>
              <a:rPr sz="1200" u="sng" spc="-65" dirty="0">
                <a:solidFill>
                  <a:srgbClr val="021EAA"/>
                </a:solidFill>
                <a:latin typeface="Century"/>
                <a:cs typeface="Century"/>
              </a:rPr>
              <a:t>F</a:t>
            </a:r>
            <a:r>
              <a:rPr sz="1200" u="sng" spc="-30" dirty="0">
                <a:solidFill>
                  <a:srgbClr val="021EAA"/>
                </a:solidFill>
                <a:latin typeface="Century"/>
                <a:cs typeface="Century"/>
              </a:rPr>
              <a:t>A</a:t>
            </a:r>
            <a:r>
              <a:rPr sz="1200" u="sng" spc="-75" dirty="0">
                <a:solidFill>
                  <a:srgbClr val="021EAA"/>
                </a:solidFill>
                <a:latin typeface="Century"/>
                <a:cs typeface="Century"/>
              </a:rPr>
              <a:t> member </a:t>
            </a:r>
            <a:r>
              <a:rPr sz="1200" u="sng" spc="-55" dirty="0">
                <a:solidFill>
                  <a:srgbClr val="021EAA"/>
                </a:solidFill>
                <a:latin typeface="Century"/>
                <a:cs typeface="Century"/>
              </a:rPr>
              <a:t>products</a:t>
            </a:r>
            <a:r>
              <a:rPr sz="1200" spc="-35" dirty="0">
                <a:solidFill>
                  <a:srgbClr val="021EAA"/>
                </a:solidFill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meet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5" dirty="0">
                <a:latin typeface="Century"/>
                <a:cs typeface="Century"/>
              </a:rPr>
              <a:t>M</a:t>
            </a:r>
            <a:r>
              <a:rPr sz="1200" spc="-65" dirty="0">
                <a:latin typeface="Century"/>
                <a:cs typeface="Century"/>
              </a:rPr>
              <a:t>F</a:t>
            </a:r>
            <a:r>
              <a:rPr sz="1200" spc="-165" dirty="0">
                <a:latin typeface="Century"/>
                <a:cs typeface="Century"/>
              </a:rPr>
              <a:t>A</a:t>
            </a:r>
            <a:r>
              <a:rPr sz="1200" spc="-5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strict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program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criteria.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2294255">
              <a:lnSpc>
                <a:spcPct val="100000"/>
              </a:lnSpc>
            </a:pPr>
            <a:r>
              <a:rPr sz="1200" b="1" spc="-45" dirty="0">
                <a:latin typeface="Book Antiqua"/>
                <a:cs typeface="Book Antiqua"/>
              </a:rPr>
              <a:t>W</a:t>
            </a:r>
            <a:r>
              <a:rPr sz="1200" b="1" spc="-65" dirty="0">
                <a:latin typeface="Book Antiqua"/>
                <a:cs typeface="Book Antiqua"/>
              </a:rPr>
              <a:t>e’d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like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to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thank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the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following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members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for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supporting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the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20" dirty="0">
                <a:latin typeface="Book Antiqua"/>
                <a:cs typeface="Book Antiqua"/>
              </a:rPr>
              <a:t>M</a:t>
            </a:r>
            <a:r>
              <a:rPr sz="1200" b="1" spc="-35" dirty="0">
                <a:latin typeface="Book Antiqua"/>
                <a:cs typeface="Book Antiqua"/>
              </a:rPr>
              <a:t>F</a:t>
            </a:r>
            <a:r>
              <a:rPr sz="1200" b="1" spc="-45" dirty="0">
                <a:latin typeface="Book Antiqua"/>
                <a:cs typeface="Book Antiqua"/>
              </a:rPr>
              <a:t>A: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59100" y="1943100"/>
            <a:ext cx="1981200" cy="266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3700" y="7137400"/>
            <a:ext cx="4432300" cy="63500"/>
          </a:xfrm>
          <a:custGeom>
            <a:avLst/>
            <a:gdLst/>
            <a:ahLst/>
            <a:cxnLst/>
            <a:rect l="l" t="t" r="r" b="b"/>
            <a:pathLst>
              <a:path w="4432300" h="63500">
                <a:moveTo>
                  <a:pt x="0" y="0"/>
                </a:moveTo>
                <a:lnTo>
                  <a:pt x="0" y="63500"/>
                </a:lnTo>
                <a:lnTo>
                  <a:pt x="1685522" y="63500"/>
                </a:lnTo>
                <a:lnTo>
                  <a:pt x="4416689" y="55033"/>
                </a:lnTo>
                <a:lnTo>
                  <a:pt x="4432300" y="29633"/>
                </a:lnTo>
                <a:lnTo>
                  <a:pt x="3995310" y="16933"/>
                </a:lnTo>
                <a:lnTo>
                  <a:pt x="702300" y="4233"/>
                </a:lnTo>
                <a:lnTo>
                  <a:pt x="0" y="0"/>
                </a:lnTo>
                <a:close/>
              </a:path>
              <a:path w="4432300" h="63500">
                <a:moveTo>
                  <a:pt x="1560668" y="0"/>
                </a:moveTo>
                <a:lnTo>
                  <a:pt x="702300" y="4233"/>
                </a:lnTo>
                <a:lnTo>
                  <a:pt x="1935269" y="4233"/>
                </a:lnTo>
                <a:lnTo>
                  <a:pt x="156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9100" y="2392679"/>
            <a:ext cx="1528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14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80" dirty="0">
                <a:solidFill>
                  <a:srgbClr val="021EAA"/>
                </a:solidFill>
                <a:latin typeface="Palatino Linotype"/>
                <a:cs typeface="Palatino Linotype"/>
              </a:rPr>
              <a:t>wa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00" dirty="0">
                <a:solidFill>
                  <a:srgbClr val="021EAA"/>
                </a:solidFill>
                <a:latin typeface="Palatino Linotype"/>
                <a:cs typeface="Palatino Linotype"/>
              </a:rPr>
              <a:t>i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 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14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kh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700" y="4208779"/>
            <a:ext cx="27146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65" dirty="0">
                <a:solidFill>
                  <a:srgbClr val="021EAA"/>
                </a:solidFill>
                <a:latin typeface="Palatino Linotype"/>
                <a:cs typeface="Palatino Linotype"/>
              </a:rPr>
              <a:t>if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ia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14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14" dirty="0">
                <a:solidFill>
                  <a:srgbClr val="021EAA"/>
                </a:solidFill>
                <a:latin typeface="Palatino Linotype"/>
                <a:cs typeface="Palatino Linotype"/>
              </a:rPr>
              <a:t>v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6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80" dirty="0">
                <a:solidFill>
                  <a:srgbClr val="021EAA"/>
                </a:solidFill>
                <a:latin typeface="Palatino Linotype"/>
                <a:cs typeface="Palatino Linotype"/>
              </a:rPr>
              <a:t>mm</a:t>
            </a:r>
            <a:r>
              <a:rPr sz="1200" u="sng" spc="130" dirty="0">
                <a:solidFill>
                  <a:srgbClr val="021EAA"/>
                </a:solidFill>
                <a:latin typeface="Palatino Linotype"/>
                <a:cs typeface="Palatino Linotype"/>
              </a:rPr>
              <a:t>is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59400" y="7137400"/>
            <a:ext cx="4432300" cy="63500"/>
          </a:xfrm>
          <a:custGeom>
            <a:avLst/>
            <a:gdLst/>
            <a:ahLst/>
            <a:cxnLst/>
            <a:rect l="l" t="t" r="r" b="b"/>
            <a:pathLst>
              <a:path w="4432300" h="63500">
                <a:moveTo>
                  <a:pt x="2871631" y="0"/>
                </a:moveTo>
                <a:lnTo>
                  <a:pt x="436989" y="16933"/>
                </a:lnTo>
                <a:lnTo>
                  <a:pt x="0" y="29633"/>
                </a:lnTo>
                <a:lnTo>
                  <a:pt x="15610" y="55033"/>
                </a:lnTo>
                <a:lnTo>
                  <a:pt x="2746777" y="63500"/>
                </a:lnTo>
                <a:lnTo>
                  <a:pt x="4432300" y="63500"/>
                </a:lnTo>
                <a:lnTo>
                  <a:pt x="4432300" y="4233"/>
                </a:lnTo>
                <a:lnTo>
                  <a:pt x="3729998" y="4233"/>
                </a:lnTo>
                <a:lnTo>
                  <a:pt x="2871631" y="0"/>
                </a:lnTo>
                <a:close/>
              </a:path>
              <a:path w="4432300" h="63500">
                <a:moveTo>
                  <a:pt x="4432300" y="0"/>
                </a:moveTo>
                <a:lnTo>
                  <a:pt x="3729998" y="4233"/>
                </a:lnTo>
                <a:lnTo>
                  <a:pt x="4432300" y="4233"/>
                </a:lnTo>
                <a:lnTo>
                  <a:pt x="4432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1000" y="5262879"/>
            <a:ext cx="670814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20"/>
              </a:lnSpc>
            </a:pP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60" dirty="0">
                <a:solidFill>
                  <a:srgbClr val="021EAA"/>
                </a:solidFill>
                <a:latin typeface="Palatino Linotype"/>
                <a:cs typeface="Palatino Linotype"/>
              </a:rPr>
              <a:t>’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1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80" dirty="0">
                <a:solidFill>
                  <a:srgbClr val="021EAA"/>
                </a:solidFill>
                <a:latin typeface="Palatino Linotype"/>
                <a:cs typeface="Palatino Linotype"/>
              </a:rPr>
              <a:t>it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rr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ne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25" dirty="0">
                <a:solidFill>
                  <a:srgbClr val="021EAA"/>
                </a:solidFill>
                <a:latin typeface="Palatino Linotype"/>
                <a:cs typeface="Palatino Linotype"/>
              </a:rPr>
              <a:t>F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oo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endParaRPr sz="1200">
              <a:latin typeface="Palatino Linotype"/>
              <a:cs typeface="Palatino Linotype"/>
            </a:endParaRPr>
          </a:p>
          <a:p>
            <a:pPr marL="12700" indent="4991100">
              <a:lnSpc>
                <a:spcPts val="1320"/>
              </a:lnSpc>
            </a:pPr>
            <a:r>
              <a:rPr sz="1200" u="sng" spc="6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90" dirty="0">
                <a:solidFill>
                  <a:srgbClr val="021EAA"/>
                </a:solidFill>
                <a:latin typeface="Palatino Linotype"/>
                <a:cs typeface="Palatino Linotype"/>
              </a:rPr>
              <a:t>id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en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310" dirty="0">
                <a:solidFill>
                  <a:srgbClr val="021EAA"/>
                </a:solidFill>
                <a:latin typeface="Palatino Linotype"/>
                <a:cs typeface="Palatino Linotype"/>
              </a:rPr>
              <a:t>/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2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on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é</a:t>
            </a:r>
            <a:endParaRPr sz="12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u="sng" spc="-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40" dirty="0">
                <a:solidFill>
                  <a:srgbClr val="021EAA"/>
                </a:solidFill>
                <a:latin typeface="Palatino Linotype"/>
                <a:cs typeface="Palatino Linotype"/>
              </a:rPr>
              <a:t>We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ll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295" dirty="0">
                <a:solidFill>
                  <a:srgbClr val="021EAA"/>
                </a:solidFill>
                <a:latin typeface="Palatino Linotype"/>
                <a:cs typeface="Palatino Linotype"/>
              </a:rPr>
              <a:t>j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y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65" dirty="0">
                <a:solidFill>
                  <a:srgbClr val="021EAA"/>
                </a:solidFill>
                <a:latin typeface="Palatino Linotype"/>
                <a:cs typeface="Palatino Linotype"/>
              </a:rPr>
              <a:t>if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400" y="6888480"/>
            <a:ext cx="9493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90" dirty="0">
                <a:solidFill>
                  <a:srgbClr val="021EAA"/>
                </a:solidFill>
                <a:latin typeface="Palatino Linotype"/>
                <a:cs typeface="Palatino Linotype"/>
              </a:rPr>
              <a:t>Food</a:t>
            </a:r>
            <a:r>
              <a:rPr sz="1200" u="sng" spc="1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u="sng" spc="225" dirty="0">
                <a:solidFill>
                  <a:srgbClr val="021EAA"/>
                </a:solidFill>
                <a:latin typeface="Palatino Linotype"/>
                <a:cs typeface="Palatino Linotype"/>
              </a:rPr>
              <a:t>at</a:t>
            </a:r>
            <a:r>
              <a:rPr sz="1200" u="sng" spc="16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h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72100" y="2405379"/>
            <a:ext cx="21558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70" dirty="0">
                <a:solidFill>
                  <a:srgbClr val="021EAA"/>
                </a:solidFill>
                <a:latin typeface="Palatino Linotype"/>
                <a:cs typeface="Palatino Linotype"/>
              </a:rPr>
              <a:t>I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ll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6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72100" y="2837179"/>
            <a:ext cx="19710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in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y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155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05" dirty="0">
                <a:solidFill>
                  <a:srgbClr val="021EAA"/>
                </a:solidFill>
                <a:latin typeface="Palatino Linotype"/>
                <a:cs typeface="Palatino Linotype"/>
              </a:rPr>
              <a:t>iv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8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u="sng" spc="6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y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84800" y="1986279"/>
            <a:ext cx="4197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100" dirty="0">
                <a:solidFill>
                  <a:srgbClr val="021EAA"/>
                </a:solidFill>
                <a:latin typeface="Palatino Linotype"/>
                <a:cs typeface="Palatino Linotype"/>
              </a:rPr>
              <a:t>Gaea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84800" y="4081779"/>
            <a:ext cx="2405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25" dirty="0">
                <a:solidFill>
                  <a:srgbClr val="021EAA"/>
                </a:solidFill>
                <a:latin typeface="Palatino Linotype"/>
                <a:cs typeface="Palatino Linotype"/>
              </a:rPr>
              <a:t>F</a:t>
            </a:r>
            <a:r>
              <a:rPr sz="1200" u="sng" spc="130" dirty="0">
                <a:solidFill>
                  <a:srgbClr val="021EAA"/>
                </a:solidFill>
                <a:latin typeface="Palatino Linotype"/>
                <a:cs typeface="Palatino Linotype"/>
              </a:rPr>
              <a:t>is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he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14" dirty="0">
                <a:solidFill>
                  <a:srgbClr val="021EAA"/>
                </a:solidFill>
                <a:latin typeface="Palatino Linotype"/>
                <a:cs typeface="Palatino Linotype"/>
              </a:rPr>
              <a:t>ie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70" dirty="0">
                <a:solidFill>
                  <a:srgbClr val="021EAA"/>
                </a:solidFill>
                <a:latin typeface="Palatino Linotype"/>
                <a:cs typeface="Palatino Linotype"/>
              </a:rPr>
              <a:t>I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80" dirty="0">
                <a:solidFill>
                  <a:srgbClr val="021EAA"/>
                </a:solidFill>
                <a:latin typeface="Palatino Linotype"/>
                <a:cs typeface="Palatino Linotype"/>
              </a:rPr>
              <a:t>it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72100" y="4526279"/>
            <a:ext cx="17608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60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he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6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70" dirty="0">
                <a:solidFill>
                  <a:srgbClr val="021EAA"/>
                </a:solidFill>
                <a:latin typeface="Palatino Linotype"/>
                <a:cs typeface="Palatino Linotype"/>
              </a:rPr>
              <a:t>I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80" dirty="0">
                <a:solidFill>
                  <a:srgbClr val="021EAA"/>
                </a:solidFill>
                <a:latin typeface="Palatino Linotype"/>
                <a:cs typeface="Palatino Linotype"/>
              </a:rPr>
              <a:t>it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84800" y="4970779"/>
            <a:ext cx="83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6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8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u="sng" spc="6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ia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72100" y="5821679"/>
            <a:ext cx="166941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u="sng" spc="35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on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y</a:t>
            </a:r>
            <a:r>
              <a:rPr sz="1200" u="sng" spc="229" dirty="0">
                <a:solidFill>
                  <a:srgbClr val="021EAA"/>
                </a:solidFill>
                <a:latin typeface="Palatino Linotype"/>
                <a:cs typeface="Palatino Linotype"/>
              </a:rPr>
              <a:t>f</a:t>
            </a:r>
            <a:r>
              <a:rPr sz="1200" u="sng" spc="114" dirty="0">
                <a:solidFill>
                  <a:srgbClr val="021EAA"/>
                </a:solidFill>
                <a:latin typeface="Palatino Linotype"/>
                <a:cs typeface="Palatino Linotype"/>
              </a:rPr>
              <a:t>ie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155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g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30" dirty="0">
                <a:solidFill>
                  <a:srgbClr val="021EAA"/>
                </a:solidFill>
                <a:latin typeface="Palatino Linotype"/>
                <a:cs typeface="Palatino Linotype"/>
              </a:rPr>
              <a:t>ic</a:t>
            </a:r>
            <a:r>
              <a:rPr sz="1200" spc="9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spc="-155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spc="125" dirty="0">
                <a:solidFill>
                  <a:srgbClr val="021EAA"/>
                </a:solidFill>
                <a:latin typeface="Palatino Linotype"/>
                <a:cs typeface="Palatino Linotype"/>
              </a:rPr>
              <a:t>ik</a:t>
            </a:r>
            <a:r>
              <a:rPr sz="1200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spc="10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spc="-120" dirty="0">
                <a:solidFill>
                  <a:srgbClr val="021EAA"/>
                </a:solidFill>
                <a:latin typeface="Palatino Linotype"/>
                <a:cs typeface="Palatino Linotype"/>
              </a:rPr>
              <a:t>G</a:t>
            </a:r>
            <a:r>
              <a:rPr sz="1200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ee</a:t>
            </a:r>
            <a:r>
              <a:rPr sz="1200" spc="150" dirty="0">
                <a:solidFill>
                  <a:srgbClr val="021EAA"/>
                </a:solidFill>
                <a:latin typeface="Palatino Linotype"/>
                <a:cs typeface="Palatino Linotype"/>
              </a:rPr>
              <a:t>k</a:t>
            </a:r>
            <a:r>
              <a:rPr sz="1200" spc="10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spc="-10" dirty="0">
                <a:solidFill>
                  <a:srgbClr val="021EAA"/>
                </a:solidFill>
                <a:latin typeface="Palatino Linotype"/>
                <a:cs typeface="Palatino Linotype"/>
              </a:rPr>
              <a:t>Y</a:t>
            </a:r>
            <a:r>
              <a:rPr sz="1200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spc="125" dirty="0">
                <a:solidFill>
                  <a:srgbClr val="021EAA"/>
                </a:solidFill>
                <a:latin typeface="Palatino Linotype"/>
                <a:cs typeface="Palatino Linotype"/>
              </a:rPr>
              <a:t>g</a:t>
            </a:r>
            <a:r>
              <a:rPr sz="1200" spc="120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84800" y="6152094"/>
            <a:ext cx="1644014" cy="0"/>
          </a:xfrm>
          <a:custGeom>
            <a:avLst/>
            <a:gdLst/>
            <a:ahLst/>
            <a:cxnLst/>
            <a:rect l="l" t="t" r="r" b="b"/>
            <a:pathLst>
              <a:path w="1644015">
                <a:moveTo>
                  <a:pt x="0" y="0"/>
                </a:moveTo>
                <a:lnTo>
                  <a:pt x="1643583" y="0"/>
                </a:lnTo>
              </a:path>
            </a:pathLst>
          </a:custGeom>
          <a:ln w="7441">
            <a:solidFill>
              <a:srgbClr val="021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72100" y="6443979"/>
            <a:ext cx="14097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spc="-2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spc="10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spc="10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spc="9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spc="180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spc="27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spc="195" dirty="0">
                <a:solidFill>
                  <a:srgbClr val="021EAA"/>
                </a:solidFill>
                <a:latin typeface="Palatino Linotype"/>
                <a:cs typeface="Palatino Linotype"/>
              </a:rPr>
              <a:t>to</a:t>
            </a:r>
            <a:r>
              <a:rPr sz="1200" spc="10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spc="120" dirty="0">
                <a:solidFill>
                  <a:srgbClr val="021EAA"/>
                </a:solidFill>
                <a:latin typeface="Palatino Linotype"/>
                <a:cs typeface="Palatino Linotype"/>
              </a:rPr>
              <a:t>B</a:t>
            </a:r>
            <a:r>
              <a:rPr sz="1200" spc="105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spc="19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spc="215" dirty="0">
                <a:solidFill>
                  <a:srgbClr val="021EAA"/>
                </a:solidFill>
                <a:latin typeface="Palatino Linotype"/>
                <a:cs typeface="Palatino Linotype"/>
              </a:rPr>
              <a:t>rd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84800" y="6596595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3953" y="0"/>
                </a:lnTo>
              </a:path>
            </a:pathLst>
          </a:custGeom>
          <a:ln w="7441">
            <a:solidFill>
              <a:srgbClr val="021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72100" y="3256279"/>
            <a:ext cx="1524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spc="16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spc="8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spc="130" dirty="0">
                <a:solidFill>
                  <a:srgbClr val="021EAA"/>
                </a:solidFill>
                <a:latin typeface="Palatino Linotype"/>
                <a:cs typeface="Palatino Linotype"/>
              </a:rPr>
              <a:t>ic</a:t>
            </a:r>
            <a:r>
              <a:rPr sz="1200" spc="150" dirty="0">
                <a:solidFill>
                  <a:srgbClr val="021EAA"/>
                </a:solidFill>
                <a:latin typeface="Palatino Linotype"/>
                <a:cs typeface="Palatino Linotype"/>
              </a:rPr>
              <a:t>k</a:t>
            </a:r>
            <a:r>
              <a:rPr sz="1200" spc="10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spc="35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spc="6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spc="130" dirty="0">
                <a:solidFill>
                  <a:srgbClr val="021EAA"/>
                </a:solidFill>
                <a:latin typeface="Palatino Linotype"/>
                <a:cs typeface="Palatino Linotype"/>
              </a:rPr>
              <a:t>ic</a:t>
            </a:r>
            <a:r>
              <a:rPr sz="1200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800" y="3408894"/>
            <a:ext cx="1498600" cy="0"/>
          </a:xfrm>
          <a:custGeom>
            <a:avLst/>
            <a:gdLst/>
            <a:ahLst/>
            <a:cxnLst/>
            <a:rect l="l" t="t" r="r" b="b"/>
            <a:pathLst>
              <a:path w="1498600">
                <a:moveTo>
                  <a:pt x="0" y="0"/>
                </a:moveTo>
                <a:lnTo>
                  <a:pt x="1498253" y="0"/>
                </a:lnTo>
              </a:path>
            </a:pathLst>
          </a:custGeom>
          <a:ln w="7441">
            <a:solidFill>
              <a:srgbClr val="021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06400" y="3205479"/>
            <a:ext cx="222313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Ba</a:t>
            </a:r>
            <a:r>
              <a:rPr sz="1200" u="sng" spc="210" dirty="0">
                <a:solidFill>
                  <a:srgbClr val="021EAA"/>
                </a:solidFill>
                <a:latin typeface="Palatino Linotype"/>
                <a:cs typeface="Palatino Linotype"/>
              </a:rPr>
              <a:t>rd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70" dirty="0">
                <a:solidFill>
                  <a:srgbClr val="021EAA"/>
                </a:solidFill>
                <a:latin typeface="Palatino Linotype"/>
                <a:cs typeface="Palatino Linotype"/>
              </a:rPr>
              <a:t>V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0" dirty="0">
                <a:solidFill>
                  <a:srgbClr val="021EAA"/>
                </a:solidFill>
                <a:latin typeface="Palatino Linotype"/>
                <a:cs typeface="Palatino Linotype"/>
              </a:rPr>
              <a:t>ll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y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9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u="sng" spc="40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55" dirty="0">
                <a:solidFill>
                  <a:srgbClr val="021EAA"/>
                </a:solidFill>
                <a:latin typeface="Palatino Linotype"/>
                <a:cs typeface="Palatino Linotype"/>
              </a:rPr>
              <a:t>dj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9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45" dirty="0">
                <a:solidFill>
                  <a:srgbClr val="021EAA"/>
                </a:solidFill>
                <a:latin typeface="Palatino Linotype"/>
                <a:cs typeface="Palatino Linotype"/>
              </a:rPr>
              <a:t>Da</a:t>
            </a:r>
            <a:r>
              <a:rPr sz="1200" u="sng" spc="190" dirty="0">
                <a:solidFill>
                  <a:srgbClr val="021EAA"/>
                </a:solidFill>
                <a:latin typeface="Palatino Linotype"/>
                <a:cs typeface="Palatino Linotype"/>
              </a:rPr>
              <a:t>te</a:t>
            </a:r>
            <a:r>
              <a:rPr sz="1200" spc="12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120" dirty="0">
                <a:solidFill>
                  <a:srgbClr val="021EAA"/>
                </a:solidFill>
                <a:latin typeface="Palatino Linotype"/>
                <a:cs typeface="Palatino Linotype"/>
              </a:rPr>
              <a:t>G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we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14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ss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cia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6400" y="3802379"/>
            <a:ext cx="655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B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85" dirty="0">
                <a:solidFill>
                  <a:srgbClr val="021EAA"/>
                </a:solidFill>
                <a:latin typeface="Palatino Linotype"/>
                <a:cs typeface="Palatino Linotype"/>
              </a:rPr>
              <a:t>il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6400" y="4665979"/>
            <a:ext cx="17633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65" dirty="0">
                <a:solidFill>
                  <a:srgbClr val="021EAA"/>
                </a:solidFill>
                <a:latin typeface="Palatino Linotype"/>
                <a:cs typeface="Palatino Linotype"/>
              </a:rPr>
              <a:t>if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45" dirty="0">
                <a:solidFill>
                  <a:srgbClr val="021EAA"/>
                </a:solidFill>
                <a:latin typeface="Palatino Linotype"/>
                <a:cs typeface="Palatino Linotype"/>
              </a:rPr>
              <a:t>ia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80" dirty="0">
                <a:solidFill>
                  <a:srgbClr val="021EAA"/>
                </a:solidFill>
                <a:latin typeface="Palatino Linotype"/>
                <a:cs typeface="Palatino Linotype"/>
              </a:rPr>
              <a:t>Wa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spc="1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B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85" dirty="0">
                <a:solidFill>
                  <a:srgbClr val="021EAA"/>
                </a:solidFill>
                <a:latin typeface="Palatino Linotype"/>
                <a:cs typeface="Palatino Linotype"/>
              </a:rPr>
              <a:t>d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65" dirty="0">
                <a:solidFill>
                  <a:srgbClr val="021EAA"/>
                </a:solidFill>
                <a:latin typeface="Palatino Linotype"/>
                <a:cs typeface="Palatino Linotype"/>
              </a:rPr>
              <a:t>&amp;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80" dirty="0">
                <a:solidFill>
                  <a:srgbClr val="021EAA"/>
                </a:solidFill>
                <a:latin typeface="Palatino Linotype"/>
                <a:cs typeface="Palatino Linotype"/>
              </a:rPr>
              <a:t>mm</a:t>
            </a:r>
            <a:r>
              <a:rPr sz="1200" u="sng" spc="130" dirty="0">
                <a:solidFill>
                  <a:srgbClr val="021EAA"/>
                </a:solidFill>
                <a:latin typeface="Palatino Linotype"/>
                <a:cs typeface="Palatino Linotype"/>
              </a:rPr>
              <a:t>is</a:t>
            </a:r>
            <a:r>
              <a:rPr sz="1200" u="sng" spc="160" dirty="0">
                <a:solidFill>
                  <a:srgbClr val="021EAA"/>
                </a:solidFill>
                <a:latin typeface="Palatino Linotype"/>
                <a:cs typeface="Palatino Linotype"/>
              </a:rPr>
              <a:t>s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6400" y="6075679"/>
            <a:ext cx="18224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-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gg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80" dirty="0">
                <a:solidFill>
                  <a:srgbClr val="021EAA"/>
                </a:solidFill>
                <a:latin typeface="Palatino Linotype"/>
                <a:cs typeface="Palatino Linotype"/>
              </a:rPr>
              <a:t>it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io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-55" dirty="0">
                <a:solidFill>
                  <a:srgbClr val="021EAA"/>
                </a:solidFill>
                <a:latin typeface="Palatino Linotype"/>
                <a:cs typeface="Palatino Linotype"/>
              </a:rPr>
              <a:t>C</a:t>
            </a:r>
            <a:r>
              <a:rPr sz="1200" u="sng" spc="140" dirty="0">
                <a:solidFill>
                  <a:srgbClr val="021EAA"/>
                </a:solidFill>
                <a:latin typeface="Palatino Linotype"/>
                <a:cs typeface="Palatino Linotype"/>
              </a:rPr>
              <a:t>en</a:t>
            </a:r>
            <a:r>
              <a:rPr sz="1200" u="sng" spc="254" dirty="0">
                <a:solidFill>
                  <a:srgbClr val="021EAA"/>
                </a:solidFill>
                <a:latin typeface="Palatino Linotype"/>
                <a:cs typeface="Palatino Linotype"/>
              </a:rPr>
              <a:t>t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35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6400" y="6482079"/>
            <a:ext cx="14306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25" dirty="0">
                <a:solidFill>
                  <a:srgbClr val="021EAA"/>
                </a:solidFill>
                <a:latin typeface="Palatino Linotype"/>
                <a:cs typeface="Palatino Linotype"/>
              </a:rPr>
              <a:t>F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229" dirty="0">
                <a:solidFill>
                  <a:srgbClr val="021EAA"/>
                </a:solidFill>
                <a:latin typeface="Palatino Linotype"/>
                <a:cs typeface="Palatino Linotype"/>
              </a:rPr>
              <a:t>f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95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20" dirty="0">
                <a:solidFill>
                  <a:srgbClr val="021EAA"/>
                </a:solidFill>
                <a:latin typeface="Palatino Linotype"/>
                <a:cs typeface="Palatino Linotype"/>
              </a:rPr>
              <a:t>R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65" dirty="0">
                <a:solidFill>
                  <a:srgbClr val="021EAA"/>
                </a:solidFill>
                <a:latin typeface="Palatino Linotype"/>
                <a:cs typeface="Palatino Linotype"/>
              </a:rPr>
              <a:t>p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u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b</a:t>
            </a:r>
            <a:r>
              <a:rPr sz="1200" u="sng" spc="275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u="sng" spc="130" dirty="0">
                <a:solidFill>
                  <a:srgbClr val="021EAA"/>
                </a:solidFill>
                <a:latin typeface="Palatino Linotype"/>
                <a:cs typeface="Palatino Linotype"/>
              </a:rPr>
              <a:t>ic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84800" y="3688079"/>
            <a:ext cx="12515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u="sng" spc="10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r>
              <a:rPr sz="1200" u="sng" spc="50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35" dirty="0">
                <a:solidFill>
                  <a:srgbClr val="021EAA"/>
                </a:solidFill>
                <a:latin typeface="Palatino Linotype"/>
                <a:cs typeface="Palatino Linotype"/>
              </a:rPr>
              <a:t>o</a:t>
            </a:r>
            <a:r>
              <a:rPr sz="1200" u="sng" spc="150" dirty="0">
                <a:solidFill>
                  <a:srgbClr val="021EAA"/>
                </a:solidFill>
                <a:latin typeface="Palatino Linotype"/>
                <a:cs typeface="Palatino Linotype"/>
              </a:rPr>
              <a:t>n</a:t>
            </a:r>
            <a:r>
              <a:rPr sz="1200" u="sng" spc="120" dirty="0">
                <a:solidFill>
                  <a:srgbClr val="021EAA"/>
                </a:solidFill>
                <a:latin typeface="Palatino Linotype"/>
                <a:cs typeface="Palatino Linotype"/>
              </a:rPr>
              <a:t>e</a:t>
            </a:r>
            <a:r>
              <a:rPr sz="1200" u="sng" spc="125" dirty="0">
                <a:solidFill>
                  <a:srgbClr val="021EAA"/>
                </a:solidFill>
                <a:latin typeface="Palatino Linotype"/>
                <a:cs typeface="Palatino Linotype"/>
              </a:rPr>
              <a:t>y</a:t>
            </a:r>
            <a:r>
              <a:rPr sz="1200" u="sng" spc="90" dirty="0">
                <a:solidFill>
                  <a:srgbClr val="021EAA"/>
                </a:solidFill>
                <a:latin typeface="Palatino Linotype"/>
                <a:cs typeface="Palatino Linotype"/>
              </a:rPr>
              <a:t> </a:t>
            </a:r>
            <a:r>
              <a:rPr sz="1200" u="sng" spc="20" dirty="0">
                <a:solidFill>
                  <a:srgbClr val="021EAA"/>
                </a:solidFill>
                <a:latin typeface="Palatino Linotype"/>
                <a:cs typeface="Palatino Linotype"/>
              </a:rPr>
              <a:t>F</a:t>
            </a:r>
            <a:r>
              <a:rPr sz="1200" u="sng" spc="190" dirty="0">
                <a:solidFill>
                  <a:srgbClr val="021EAA"/>
                </a:solidFill>
                <a:latin typeface="Palatino Linotype"/>
                <a:cs typeface="Palatino Linotype"/>
              </a:rPr>
              <a:t>a</a:t>
            </a:r>
            <a:r>
              <a:rPr sz="1200" u="sng" spc="195" dirty="0">
                <a:solidFill>
                  <a:srgbClr val="021EAA"/>
                </a:solidFill>
                <a:latin typeface="Palatino Linotype"/>
                <a:cs typeface="Palatino Linotype"/>
              </a:rPr>
              <a:t>rms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46500" y="5943600"/>
            <a:ext cx="660400" cy="368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97300" y="4699000"/>
            <a:ext cx="546100" cy="342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57600" y="3721100"/>
            <a:ext cx="825500" cy="368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08400" y="2298700"/>
            <a:ext cx="749300" cy="3810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95700" y="4165600"/>
            <a:ext cx="762000" cy="381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33800" y="5130800"/>
            <a:ext cx="685800" cy="381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70300" y="6807200"/>
            <a:ext cx="800100" cy="3175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23300" y="1803400"/>
            <a:ext cx="622300" cy="355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98900" y="5537305"/>
            <a:ext cx="355599" cy="3427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80400" y="7378700"/>
            <a:ext cx="876300" cy="279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06400" y="2786379"/>
            <a:ext cx="6451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40" dirty="0">
                <a:solidFill>
                  <a:srgbClr val="021EAA"/>
                </a:solidFill>
                <a:latin typeface="Palatino Linotype"/>
                <a:cs typeface="Palatino Linotype"/>
              </a:rPr>
              <a:t>Ba</a:t>
            </a:r>
            <a:r>
              <a:rPr sz="1200" spc="270" dirty="0">
                <a:solidFill>
                  <a:srgbClr val="021EAA"/>
                </a:solidFill>
                <a:latin typeface="Palatino Linotype"/>
                <a:cs typeface="Palatino Linotype"/>
              </a:rPr>
              <a:t>l</a:t>
            </a:r>
            <a:r>
              <a:rPr sz="1200" spc="175" dirty="0">
                <a:solidFill>
                  <a:srgbClr val="021EAA"/>
                </a:solidFill>
                <a:latin typeface="Palatino Linotype"/>
                <a:cs typeface="Palatino Linotype"/>
              </a:rPr>
              <a:t>sa</a:t>
            </a:r>
            <a:r>
              <a:rPr sz="1200" spc="80" dirty="0">
                <a:solidFill>
                  <a:srgbClr val="021EAA"/>
                </a:solidFill>
                <a:latin typeface="Palatino Linotype"/>
                <a:cs typeface="Palatino Linotype"/>
              </a:rPr>
              <a:t>m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9100" y="2938994"/>
            <a:ext cx="619760" cy="0"/>
          </a:xfrm>
          <a:custGeom>
            <a:avLst/>
            <a:gdLst/>
            <a:ahLst/>
            <a:cxnLst/>
            <a:rect l="l" t="t" r="r" b="b"/>
            <a:pathLst>
              <a:path w="619760">
                <a:moveTo>
                  <a:pt x="0" y="0"/>
                </a:moveTo>
                <a:lnTo>
                  <a:pt x="619645" y="0"/>
                </a:lnTo>
              </a:path>
            </a:pathLst>
          </a:custGeom>
          <a:ln w="7441">
            <a:solidFill>
              <a:srgbClr val="021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95700" y="2768600"/>
            <a:ext cx="749300" cy="342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28"/>
              </a:rPr>
              <a:t>www.</a:t>
            </a:r>
            <a:r>
              <a:rPr u="sng" dirty="0">
                <a:solidFill>
                  <a:srgbClr val="021EAA"/>
                </a:solidFill>
                <a:hlinkClick r:id="rId28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28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28"/>
              </a:rPr>
              <a:t>r</a:t>
            </a:r>
            <a:r>
              <a:rPr u="sng" dirty="0">
                <a:solidFill>
                  <a:srgbClr val="021EAA"/>
                </a:solidFill>
                <a:hlinkClick r:id="rId28"/>
              </a:rPr>
              <a:t>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3517"/>
            <a:ext cx="9626600" cy="369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 Simple Steps from </a:t>
            </a:r>
            <a:r>
              <a:rPr lang="en-US" dirty="0" err="1" smtClean="0"/>
              <a:t>Oldways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92110" y="1518919"/>
            <a:ext cx="9474179" cy="503428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Eat lots of vegetables</a:t>
            </a:r>
          </a:p>
          <a:p>
            <a:pPr marL="342900" indent="-342900">
              <a:buAutoNum type="arabicPeriod"/>
            </a:pPr>
            <a:r>
              <a:rPr lang="en-US" dirty="0" smtClean="0"/>
              <a:t>Change the way you think about meat</a:t>
            </a:r>
          </a:p>
          <a:p>
            <a:pPr marL="342900" indent="-342900">
              <a:buAutoNum type="arabicPeriod"/>
            </a:pPr>
            <a:r>
              <a:rPr lang="en-US" dirty="0" smtClean="0"/>
              <a:t>Always eat breakfast</a:t>
            </a:r>
          </a:p>
          <a:p>
            <a:pPr marL="342900" indent="-342900">
              <a:buAutoNum type="arabicPeriod"/>
            </a:pPr>
            <a:r>
              <a:rPr lang="en-US" dirty="0" smtClean="0"/>
              <a:t>Eat seafood twice a week</a:t>
            </a:r>
          </a:p>
          <a:p>
            <a:pPr marL="342900" indent="-342900">
              <a:buAutoNum type="arabicPeriod"/>
            </a:pPr>
            <a:r>
              <a:rPr lang="en-US" dirty="0" smtClean="0"/>
              <a:t>Cook a vegetarian meal one night a week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good fats</a:t>
            </a:r>
          </a:p>
          <a:p>
            <a:pPr marL="342900" indent="-342900">
              <a:buAutoNum type="arabicPeriod"/>
            </a:pPr>
            <a:r>
              <a:rPr lang="en-US" dirty="0" smtClean="0"/>
              <a:t>Enjoy some dairy products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dessert, eat fresh fruit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9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3517"/>
            <a:ext cx="9626600" cy="369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Mediterranean Diet Fits Great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MyPlate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 descr="http://www.choosemyplate.gov/images/MyPlateImages/JPG/myplate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150100" cy="650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2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3517"/>
            <a:ext cx="9626600" cy="369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Cooking and Recipe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92110" y="1518919"/>
            <a:ext cx="9474179" cy="47089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List </a:t>
            </a:r>
            <a:r>
              <a:rPr lang="en-US" dirty="0"/>
              <a:t>for Stocking Your Pantry: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oldwayspt.org/sites/default/files/MedDietGroceryList.pdf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Recipes: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oldwayspt.org/recipes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http://allrecipes.com/recipes/healthy-recipes/special-diets/mediterranean-diet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www.mayoclinic.org/healthy-living/nutrition-and-healthy-eating/in-depth/mediterranean-diet-recipes/art-20046682</a:t>
            </a:r>
            <a:r>
              <a:rPr lang="en-US" dirty="0" smtClean="0"/>
              <a:t> 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www.eatingwell.com/recipes_menus/collections/healthy_mediterranean_recipes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Mediterranean Diet Cookbook for Dummies</a:t>
            </a:r>
          </a:p>
          <a:p>
            <a:endParaRPr lang="en-US" dirty="0"/>
          </a:p>
          <a:p>
            <a:r>
              <a:rPr lang="en-US" dirty="0" smtClean="0"/>
              <a:t>Modify non-traditional Med recipes to have Mediterranean ingredients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2133600"/>
            <a:ext cx="8549640" cy="369332"/>
          </a:xfrm>
        </p:spPr>
        <p:txBody>
          <a:bodyPr/>
          <a:lstStyle/>
          <a:p>
            <a:r>
              <a:rPr lang="en-US" dirty="0" smtClean="0"/>
              <a:t>Mediterranean Diet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352544"/>
            <a:ext cx="7040879" cy="276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Martha Archuleta, PhD, 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6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3517"/>
            <a:ext cx="9626600" cy="369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Mediterranean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10" y="1518918"/>
            <a:ext cx="9474179" cy="41198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traditional diets of Crete, Greece and S. Italy around 1960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chronic disease and longevity observed in this population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Oldways</a:t>
            </a:r>
            <a:r>
              <a:rPr lang="en-US" dirty="0"/>
              <a:t>: Health through Heritage; Harvard </a:t>
            </a:r>
            <a:r>
              <a:rPr lang="en-US" dirty="0" smtClean="0"/>
              <a:t>School of Public Health created Med Diet Food Pyramid in 1995, updated in 2008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oldwayspt.org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Highlighted in 2010 Dietary Guidelines as a traditional healthy eating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 ongoing over past 50+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recent research articles: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oldwayspt.org/resources/health-studies?tid_1=1320&amp;tid=All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2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3600" y="1231900"/>
            <a:ext cx="5245100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746" y="-81160"/>
            <a:ext cx="698248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2800" spc="-175" dirty="0"/>
              <a:t>U</a:t>
            </a:r>
            <a:r>
              <a:rPr sz="2800" spc="300" dirty="0"/>
              <a:t>n</a:t>
            </a:r>
            <a:r>
              <a:rPr sz="2800" spc="175" dirty="0"/>
              <a:t>d</a:t>
            </a:r>
            <a:r>
              <a:rPr sz="2800" spc="250" dirty="0"/>
              <a:t>e</a:t>
            </a:r>
            <a:r>
              <a:rPr sz="2800" spc="700" dirty="0"/>
              <a:t>r</a:t>
            </a:r>
            <a:r>
              <a:rPr sz="2800" spc="325" dirty="0"/>
              <a:t>s</a:t>
            </a:r>
            <a:r>
              <a:rPr sz="2800" spc="515" dirty="0"/>
              <a:t>t</a:t>
            </a:r>
            <a:r>
              <a:rPr sz="2800" spc="395" dirty="0"/>
              <a:t>a</a:t>
            </a:r>
            <a:r>
              <a:rPr sz="2800" spc="300" dirty="0"/>
              <a:t>n</a:t>
            </a:r>
            <a:r>
              <a:rPr sz="2800" spc="175" dirty="0"/>
              <a:t>d</a:t>
            </a:r>
            <a:r>
              <a:rPr sz="2800" spc="165" dirty="0"/>
              <a:t>i</a:t>
            </a:r>
            <a:r>
              <a:rPr sz="2800" spc="330" dirty="0"/>
              <a:t>n</a:t>
            </a:r>
            <a:r>
              <a:rPr sz="2800" spc="250" dirty="0"/>
              <a:t>g</a:t>
            </a:r>
            <a:r>
              <a:rPr sz="2800" spc="200" dirty="0"/>
              <a:t> </a:t>
            </a:r>
            <a:r>
              <a:rPr sz="2800" spc="515" dirty="0" smtClean="0"/>
              <a:t>t</a:t>
            </a:r>
            <a:r>
              <a:rPr sz="2800" spc="300" dirty="0" smtClean="0"/>
              <a:t>h</a:t>
            </a:r>
            <a:r>
              <a:rPr sz="2800" spc="250" dirty="0" smtClean="0"/>
              <a:t>e</a:t>
            </a:r>
            <a:r>
              <a:rPr lang="en-US" sz="2800" spc="250" dirty="0" smtClean="0"/>
              <a:t> P</a:t>
            </a:r>
            <a:r>
              <a:rPr sz="2800" spc="250" dirty="0" smtClean="0"/>
              <a:t>y</a:t>
            </a:r>
            <a:r>
              <a:rPr sz="2800" spc="700" dirty="0" smtClean="0"/>
              <a:t>r</a:t>
            </a:r>
            <a:r>
              <a:rPr sz="2800" spc="395" dirty="0" smtClean="0"/>
              <a:t>a</a:t>
            </a:r>
            <a:r>
              <a:rPr sz="2800" spc="160" dirty="0" smtClean="0"/>
              <a:t>m</a:t>
            </a:r>
            <a:r>
              <a:rPr sz="2800" spc="180" dirty="0" smtClean="0"/>
              <a:t>id</a:t>
            </a:r>
            <a:endParaRPr sz="2800" spc="180"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11"/>
          </p:nvPr>
        </p:nvSpPr>
        <p:spPr>
          <a:xfrm>
            <a:off x="2156365" y="7324196"/>
            <a:ext cx="5085270" cy="413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4"/>
              </a:rPr>
              <a:t>www.</a:t>
            </a:r>
            <a:r>
              <a:rPr u="sng" dirty="0">
                <a:solidFill>
                  <a:srgbClr val="021EAA"/>
                </a:solidFill>
                <a:hlinkClick r:id="rId4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4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4"/>
              </a:rPr>
              <a:t>r</a:t>
            </a:r>
            <a:r>
              <a:rPr u="sng" dirty="0">
                <a:solidFill>
                  <a:srgbClr val="021EAA"/>
                </a:solidFill>
                <a:hlinkClick r:id="rId4"/>
              </a:rPr>
              <a:t>g</a:t>
            </a:r>
          </a:p>
        </p:txBody>
      </p:sp>
      <p:sp>
        <p:nvSpPr>
          <p:cNvPr id="4" name="object 4"/>
          <p:cNvSpPr/>
          <p:nvPr/>
        </p:nvSpPr>
        <p:spPr>
          <a:xfrm>
            <a:off x="4196555" y="2101469"/>
            <a:ext cx="649605" cy="928369"/>
          </a:xfrm>
          <a:custGeom>
            <a:avLst/>
            <a:gdLst/>
            <a:ahLst/>
            <a:cxnLst/>
            <a:rect l="l" t="t" r="r" b="b"/>
            <a:pathLst>
              <a:path w="649604" h="928369">
                <a:moveTo>
                  <a:pt x="225002" y="0"/>
                </a:moveTo>
                <a:lnTo>
                  <a:pt x="0" y="117857"/>
                </a:lnTo>
                <a:lnTo>
                  <a:pt x="424287" y="927861"/>
                </a:lnTo>
                <a:lnTo>
                  <a:pt x="649290" y="810003"/>
                </a:lnTo>
                <a:lnTo>
                  <a:pt x="225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8049" y="1273555"/>
            <a:ext cx="229235" cy="234315"/>
          </a:xfrm>
          <a:custGeom>
            <a:avLst/>
            <a:gdLst/>
            <a:ahLst/>
            <a:cxnLst/>
            <a:rect l="l" t="t" r="r" b="b"/>
            <a:pathLst>
              <a:path w="229235" h="234315">
                <a:moveTo>
                  <a:pt x="146250" y="0"/>
                </a:moveTo>
                <a:lnTo>
                  <a:pt x="0" y="76607"/>
                </a:lnTo>
                <a:lnTo>
                  <a:pt x="82500" y="234107"/>
                </a:lnTo>
                <a:lnTo>
                  <a:pt x="228751" y="157501"/>
                </a:lnTo>
                <a:lnTo>
                  <a:pt x="146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0560" y="690936"/>
            <a:ext cx="8834119" cy="1378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8000"/>
              </a:lnSpc>
            </a:pP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Pyramid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depicts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traditional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drinks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make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up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</a:t>
            </a:r>
            <a:r>
              <a:rPr sz="1200" spc="-16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balanced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contains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many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50" dirty="0">
                <a:latin typeface="Century"/>
                <a:cs typeface="Century"/>
              </a:rPr>
              <a:t>you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will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find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other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dietary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pyramids.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principal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difference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frequency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some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eaten.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Almost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all</a:t>
            </a:r>
            <a:r>
              <a:rPr sz="1200" spc="-35" dirty="0">
                <a:latin typeface="Century"/>
                <a:cs typeface="Century"/>
              </a:rPr>
              <a:t> foods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part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balanced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–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your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overall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health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well-being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greatly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affected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by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how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often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you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different</a:t>
            </a:r>
            <a:r>
              <a:rPr sz="1200" spc="-35" dirty="0">
                <a:latin typeface="Century"/>
                <a:cs typeface="Century"/>
              </a:rPr>
              <a:t> foods,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portion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size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you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choose.</a:t>
            </a:r>
            <a:endParaRPr sz="1200" dirty="0">
              <a:latin typeface="Century"/>
              <a:cs typeface="Century"/>
            </a:endParaRPr>
          </a:p>
          <a:p>
            <a:pPr marL="3621404" marR="1381760" indent="-93980">
              <a:lnSpc>
                <a:spcPct val="90300"/>
              </a:lnSpc>
              <a:spcBef>
                <a:spcPts val="500"/>
              </a:spcBef>
            </a:pPr>
            <a:r>
              <a:rPr sz="1000" spc="5" dirty="0">
                <a:latin typeface="Palatino Linotype"/>
                <a:cs typeface="Palatino Linotype"/>
              </a:rPr>
              <a:t>M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25" dirty="0">
                <a:latin typeface="Palatino Linotype"/>
                <a:cs typeface="Palatino Linotype"/>
              </a:rPr>
              <a:t>n</a:t>
            </a:r>
            <a:r>
              <a:rPr sz="1000" spc="70" dirty="0">
                <a:latin typeface="Palatino Linotype"/>
                <a:cs typeface="Palatino Linotype"/>
              </a:rPr>
              <a:t>d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120" dirty="0">
                <a:latin typeface="Palatino Linotype"/>
                <a:cs typeface="Palatino Linotype"/>
              </a:rPr>
              <a:t>we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200" spc="-75" dirty="0">
                <a:latin typeface="Century"/>
                <a:cs typeface="Century"/>
              </a:rPr>
              <a:t>These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“sometimes”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less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often.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5" dirty="0">
                <a:latin typeface="Century"/>
                <a:cs typeface="Century"/>
              </a:rPr>
              <a:t>If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you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meat,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choose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small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portions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lean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cuts,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round,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shoulde</a:t>
            </a:r>
            <a:r>
              <a:rPr sz="1200" spc="-15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tenderloin,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strip,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T</a:t>
            </a:r>
            <a:r>
              <a:rPr sz="1200" spc="-40" dirty="0">
                <a:latin typeface="Century"/>
                <a:cs typeface="Century"/>
              </a:rPr>
              <a:t>-bone,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flank.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Enjoy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sweets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 smtClean="0">
                <a:latin typeface="Century"/>
                <a:cs typeface="Century"/>
              </a:rPr>
              <a:t>a</a:t>
            </a:r>
            <a:r>
              <a:rPr lang="en-US" sz="1200" spc="-114" dirty="0" smtClean="0">
                <a:latin typeface="Century"/>
                <a:cs typeface="Century"/>
              </a:rPr>
              <a:t> </a:t>
            </a:r>
            <a:r>
              <a:rPr sz="1200" spc="-65" dirty="0" smtClean="0">
                <a:latin typeface="Century"/>
                <a:cs typeface="Century"/>
              </a:rPr>
              <a:t>celebration</a:t>
            </a:r>
            <a:r>
              <a:rPr sz="1200" spc="-35" dirty="0" smtClean="0">
                <a:latin typeface="Century"/>
                <a:cs typeface="Century"/>
              </a:rPr>
              <a:t> </a:t>
            </a:r>
            <a:r>
              <a:rPr sz="1200" spc="-35" dirty="0">
                <a:latin typeface="Century"/>
                <a:cs typeface="Century"/>
              </a:rPr>
              <a:t>or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treat.</a:t>
            </a:r>
            <a:endParaRPr sz="1200" dirty="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400" y="2616200"/>
            <a:ext cx="1626870" cy="145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700"/>
              </a:lnSpc>
            </a:pPr>
            <a:r>
              <a:rPr sz="1000" spc="60" dirty="0">
                <a:latin typeface="Palatino Linotype"/>
                <a:cs typeface="Palatino Linotype"/>
              </a:rPr>
              <a:t>Win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25" dirty="0">
                <a:latin typeface="Palatino Linotype"/>
                <a:cs typeface="Palatino Linotype"/>
              </a:rPr>
              <a:t>n</a:t>
            </a:r>
            <a:r>
              <a:rPr sz="1000" spc="70" dirty="0">
                <a:latin typeface="Palatino Linotype"/>
                <a:cs typeface="Palatino Linotype"/>
              </a:rPr>
              <a:t>d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65" dirty="0">
                <a:latin typeface="Palatino Linotype"/>
                <a:cs typeface="Palatino Linotype"/>
              </a:rPr>
              <a:t>Wa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290" dirty="0">
                <a:latin typeface="Palatino Linotype"/>
                <a:cs typeface="Palatino Linotype"/>
              </a:rPr>
              <a:t>r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245" dirty="0">
                <a:latin typeface="Palatino Linotype"/>
                <a:cs typeface="Palatino Linotype"/>
              </a:rPr>
              <a:t>-</a:t>
            </a:r>
            <a:r>
              <a:rPr sz="1000" spc="185" dirty="0">
                <a:latin typeface="Palatino Linotype"/>
                <a:cs typeface="Palatino Linotype"/>
              </a:rPr>
              <a:t> </a:t>
            </a:r>
            <a:r>
              <a:rPr sz="1200" spc="-15" dirty="0">
                <a:latin typeface="Century"/>
                <a:cs typeface="Century"/>
              </a:rPr>
              <a:t>W</a:t>
            </a:r>
            <a:r>
              <a:rPr sz="1200" spc="-80" dirty="0">
                <a:latin typeface="Century"/>
                <a:cs typeface="Century"/>
              </a:rPr>
              <a:t>ine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be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consumed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regularly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moderately:</a:t>
            </a:r>
            <a:endParaRPr sz="1200">
              <a:latin typeface="Century"/>
              <a:cs typeface="Century"/>
            </a:endParaRPr>
          </a:p>
          <a:p>
            <a:pPr marL="12700" marR="48260">
              <a:lnSpc>
                <a:spcPct val="87500"/>
              </a:lnSpc>
              <a:spcBef>
                <a:spcPts val="40"/>
              </a:spcBef>
            </a:pPr>
            <a:r>
              <a:rPr sz="1200" spc="-75" dirty="0">
                <a:latin typeface="Century"/>
                <a:cs typeface="Century"/>
              </a:rPr>
              <a:t>up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one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glass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day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35" dirty="0">
                <a:latin typeface="Century"/>
                <a:cs typeface="Century"/>
              </a:rPr>
              <a:t>for </a:t>
            </a:r>
            <a:r>
              <a:rPr sz="1200" spc="-65" dirty="0">
                <a:latin typeface="Century"/>
                <a:cs typeface="Century"/>
              </a:rPr>
              <a:t>women,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two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85" dirty="0">
                <a:latin typeface="Century"/>
                <a:cs typeface="Century"/>
              </a:rPr>
              <a:t>men.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35" dirty="0">
                <a:latin typeface="Century"/>
                <a:cs typeface="Century"/>
              </a:rPr>
              <a:t>W</a:t>
            </a:r>
            <a:r>
              <a:rPr sz="1200" spc="-85" dirty="0">
                <a:latin typeface="Century"/>
                <a:cs typeface="Century"/>
              </a:rPr>
              <a:t>ater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essential</a:t>
            </a:r>
            <a:r>
              <a:rPr sz="1200" spc="-35" dirty="0">
                <a:latin typeface="Century"/>
                <a:cs typeface="Century"/>
              </a:rPr>
              <a:t> for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proper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hydration,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contributes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health,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well-being,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energ</a:t>
            </a:r>
            <a:r>
              <a:rPr sz="1200" spc="-14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6899" y="2395417"/>
            <a:ext cx="473202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ct val="93800"/>
              </a:lnSpc>
            </a:pPr>
            <a:r>
              <a:rPr sz="1000" spc="80" dirty="0">
                <a:latin typeface="Palatino Linotype"/>
                <a:cs typeface="Palatino Linotype"/>
              </a:rPr>
              <a:t>Yogu</a:t>
            </a:r>
            <a:r>
              <a:rPr sz="1000" spc="290" dirty="0">
                <a:latin typeface="Palatino Linotype"/>
                <a:cs typeface="Palatino Linotype"/>
              </a:rPr>
              <a:t>r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80" dirty="0">
                <a:latin typeface="Palatino Linotype"/>
                <a:cs typeface="Palatino Linotype"/>
              </a:rPr>
              <a:t>, </a:t>
            </a:r>
            <a:r>
              <a:rPr sz="1000" spc="135" dirty="0">
                <a:latin typeface="Palatino Linotype"/>
                <a:cs typeface="Palatino Linotype"/>
              </a:rPr>
              <a:t>c</a:t>
            </a:r>
            <a:r>
              <a:rPr sz="1000" spc="125" dirty="0">
                <a:latin typeface="Palatino Linotype"/>
                <a:cs typeface="Palatino Linotype"/>
              </a:rPr>
              <a:t>h</a:t>
            </a:r>
            <a:r>
              <a:rPr sz="1000" spc="110" dirty="0">
                <a:latin typeface="Palatino Linotype"/>
                <a:cs typeface="Palatino Linotype"/>
              </a:rPr>
              <a:t>ee</a:t>
            </a:r>
            <a:r>
              <a:rPr sz="1000" spc="105" dirty="0">
                <a:latin typeface="Palatino Linotype"/>
                <a:cs typeface="Palatino Linotype"/>
              </a:rPr>
              <a:t>s</a:t>
            </a:r>
            <a:r>
              <a:rPr sz="1000" spc="114" dirty="0">
                <a:latin typeface="Palatino Linotype"/>
                <a:cs typeface="Palatino Linotype"/>
              </a:rPr>
              <a:t>e</a:t>
            </a:r>
            <a:r>
              <a:rPr sz="1000" spc="65" dirty="0">
                <a:latin typeface="Palatino Linotype"/>
                <a:cs typeface="Palatino Linotype"/>
              </a:rPr>
              <a:t>,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50" dirty="0">
                <a:latin typeface="Palatino Linotype"/>
                <a:cs typeface="Palatino Linotype"/>
              </a:rPr>
              <a:t>p</a:t>
            </a:r>
            <a:r>
              <a:rPr sz="1000" spc="105" dirty="0">
                <a:latin typeface="Palatino Linotype"/>
                <a:cs typeface="Palatino Linotype"/>
              </a:rPr>
              <a:t>ou</a:t>
            </a:r>
            <a:r>
              <a:rPr sz="1000" spc="200" dirty="0">
                <a:latin typeface="Palatino Linotype"/>
                <a:cs typeface="Palatino Linotype"/>
              </a:rPr>
              <a:t>l</a:t>
            </a:r>
            <a:r>
              <a:rPr sz="1000" spc="229" dirty="0">
                <a:latin typeface="Palatino Linotype"/>
                <a:cs typeface="Palatino Linotype"/>
              </a:rPr>
              <a:t>t</a:t>
            </a:r>
            <a:r>
              <a:rPr sz="1000" spc="290" dirty="0">
                <a:latin typeface="Palatino Linotype"/>
                <a:cs typeface="Palatino Linotype"/>
              </a:rPr>
              <a:t>r</a:t>
            </a:r>
            <a:r>
              <a:rPr sz="1000" spc="95" dirty="0">
                <a:latin typeface="Palatino Linotype"/>
                <a:cs typeface="Palatino Linotype"/>
              </a:rPr>
              <a:t>y,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45" dirty="0">
                <a:latin typeface="Palatino Linotype"/>
                <a:cs typeface="Palatino Linotype"/>
              </a:rPr>
              <a:t>an</a:t>
            </a:r>
            <a:r>
              <a:rPr sz="1000" spc="70" dirty="0">
                <a:latin typeface="Palatino Linotype"/>
                <a:cs typeface="Palatino Linotype"/>
              </a:rPr>
              <a:t>d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14" dirty="0">
                <a:latin typeface="Palatino Linotype"/>
                <a:cs typeface="Palatino Linotype"/>
              </a:rPr>
              <a:t>egg</a:t>
            </a:r>
            <a:r>
              <a:rPr sz="1000" spc="95" dirty="0">
                <a:latin typeface="Palatino Linotype"/>
                <a:cs typeface="Palatino Linotype"/>
              </a:rPr>
              <a:t>s</a:t>
            </a:r>
            <a:r>
              <a:rPr sz="1000" spc="20" dirty="0">
                <a:latin typeface="Palatino Linotype"/>
                <a:cs typeface="Palatino Linotype"/>
              </a:rPr>
              <a:t> </a:t>
            </a:r>
            <a:r>
              <a:rPr sz="1200" spc="-60" dirty="0">
                <a:latin typeface="Century"/>
                <a:cs typeface="Century"/>
              </a:rPr>
              <a:t>form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central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part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eaten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moderate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portion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sizes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several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times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week.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Cheese,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70" dirty="0">
                <a:latin typeface="Century"/>
                <a:cs typeface="Century"/>
              </a:rPr>
              <a:t>example,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eaten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regularly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small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amounts.</a:t>
            </a:r>
            <a:endParaRPr sz="1200" dirty="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8772" y="3259016"/>
            <a:ext cx="417893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 marR="5080" indent="-93980">
              <a:lnSpc>
                <a:spcPct val="90300"/>
              </a:lnSpc>
            </a:pPr>
            <a:r>
              <a:rPr sz="1000" spc="20" dirty="0">
                <a:latin typeface="Palatino Linotype"/>
                <a:cs typeface="Palatino Linotype"/>
              </a:rPr>
              <a:t>F</a:t>
            </a:r>
            <a:r>
              <a:rPr sz="1000" spc="110" dirty="0">
                <a:latin typeface="Palatino Linotype"/>
                <a:cs typeface="Palatino Linotype"/>
              </a:rPr>
              <a:t>is</a:t>
            </a:r>
            <a:r>
              <a:rPr sz="1000" spc="125" dirty="0">
                <a:latin typeface="Palatino Linotype"/>
                <a:cs typeface="Palatino Linotype"/>
              </a:rPr>
              <a:t>h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25" dirty="0">
                <a:latin typeface="Palatino Linotype"/>
                <a:cs typeface="Palatino Linotype"/>
              </a:rPr>
              <a:t>n</a:t>
            </a:r>
            <a:r>
              <a:rPr sz="1000" spc="70" dirty="0">
                <a:latin typeface="Palatino Linotype"/>
                <a:cs typeface="Palatino Linotype"/>
              </a:rPr>
              <a:t>d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30" dirty="0">
                <a:latin typeface="Palatino Linotype"/>
                <a:cs typeface="Palatino Linotype"/>
              </a:rPr>
              <a:t>S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90" dirty="0">
                <a:latin typeface="Palatino Linotype"/>
                <a:cs typeface="Palatino Linotype"/>
              </a:rPr>
              <a:t>f</a:t>
            </a:r>
            <a:r>
              <a:rPr sz="1000" spc="120" dirty="0">
                <a:latin typeface="Palatino Linotype"/>
                <a:cs typeface="Palatino Linotype"/>
              </a:rPr>
              <a:t>oo</a:t>
            </a:r>
            <a:r>
              <a:rPr sz="1000" spc="70" dirty="0">
                <a:latin typeface="Palatino Linotype"/>
                <a:cs typeface="Palatino Linotype"/>
              </a:rPr>
              <a:t>d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200" spc="-35" dirty="0">
                <a:latin typeface="Century"/>
                <a:cs typeface="Century"/>
              </a:rPr>
              <a:t>occupy </a:t>
            </a:r>
            <a:r>
              <a:rPr sz="1200" spc="-80" dirty="0">
                <a:latin typeface="Century"/>
                <a:cs typeface="Century"/>
              </a:rPr>
              <a:t>their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own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section,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since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they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important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sources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protein.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Fish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tuna,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herring,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salmon,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sardines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rich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heart-healthy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omega-3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fatty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acids,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endParaRPr sz="1200">
              <a:latin typeface="Century"/>
              <a:cs typeface="Century"/>
            </a:endParaRPr>
          </a:p>
          <a:p>
            <a:pPr marL="366395" marR="149225" indent="-86995">
              <a:lnSpc>
                <a:spcPts val="1200"/>
              </a:lnSpc>
              <a:spcBef>
                <a:spcPts val="100"/>
              </a:spcBef>
            </a:pPr>
            <a:r>
              <a:rPr sz="1200" spc="-80" dirty="0">
                <a:latin typeface="Century"/>
                <a:cs typeface="Century"/>
              </a:rPr>
              <a:t>shellfish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including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mussels,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oysters,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shrimp,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clams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have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similar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benefits.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Enjoy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least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twice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week.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42829" y="4483100"/>
            <a:ext cx="3594100" cy="115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189865" indent="-87630">
              <a:lnSpc>
                <a:spcPct val="108300"/>
              </a:lnSpc>
            </a:pPr>
            <a:r>
              <a:rPr sz="1000" spc="45" dirty="0">
                <a:latin typeface="Palatino Linotype"/>
                <a:cs typeface="Palatino Linotype"/>
              </a:rPr>
              <a:t>Wh</a:t>
            </a:r>
            <a:r>
              <a:rPr sz="1000" spc="120" dirty="0">
                <a:latin typeface="Palatino Linotype"/>
                <a:cs typeface="Palatino Linotype"/>
              </a:rPr>
              <a:t>o</a:t>
            </a:r>
            <a:r>
              <a:rPr sz="1000" spc="229" dirty="0">
                <a:latin typeface="Palatino Linotype"/>
                <a:cs typeface="Palatino Linotype"/>
              </a:rPr>
              <a:t>l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-100" dirty="0">
                <a:latin typeface="Palatino Linotype"/>
                <a:cs typeface="Palatino Linotype"/>
              </a:rPr>
              <a:t>G</a:t>
            </a:r>
            <a:r>
              <a:rPr sz="1000" spc="290" dirty="0">
                <a:latin typeface="Palatino Linotype"/>
                <a:cs typeface="Palatino Linotype"/>
              </a:rPr>
              <a:t>r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00" dirty="0">
                <a:latin typeface="Palatino Linotype"/>
                <a:cs typeface="Palatino Linotype"/>
              </a:rPr>
              <a:t>in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, </a:t>
            </a:r>
            <a:r>
              <a:rPr sz="1000" spc="20" dirty="0">
                <a:latin typeface="Palatino Linotype"/>
                <a:cs typeface="Palatino Linotype"/>
              </a:rPr>
              <a:t>F</a:t>
            </a:r>
            <a:r>
              <a:rPr sz="1000" spc="290" dirty="0">
                <a:latin typeface="Palatino Linotype"/>
                <a:cs typeface="Palatino Linotype"/>
              </a:rPr>
              <a:t>r</a:t>
            </a:r>
            <a:r>
              <a:rPr sz="1000" spc="100" dirty="0">
                <a:latin typeface="Palatino Linotype"/>
                <a:cs typeface="Palatino Linotype"/>
              </a:rPr>
              <a:t>u</a:t>
            </a:r>
            <a:r>
              <a:rPr sz="1000" spc="150" dirty="0">
                <a:latin typeface="Palatino Linotype"/>
                <a:cs typeface="Palatino Linotype"/>
              </a:rPr>
              <a:t>it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, </a:t>
            </a:r>
            <a:r>
              <a:rPr sz="1000" spc="-60" dirty="0">
                <a:latin typeface="Palatino Linotype"/>
                <a:cs typeface="Palatino Linotype"/>
              </a:rPr>
              <a:t>V</a:t>
            </a:r>
            <a:r>
              <a:rPr sz="1000" spc="105" dirty="0">
                <a:latin typeface="Palatino Linotype"/>
                <a:cs typeface="Palatino Linotype"/>
              </a:rPr>
              <a:t>ege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25" dirty="0">
                <a:latin typeface="Palatino Linotype"/>
                <a:cs typeface="Palatino Linotype"/>
              </a:rPr>
              <a:t>b</a:t>
            </a:r>
            <a:r>
              <a:rPr sz="1000" spc="229" dirty="0">
                <a:latin typeface="Palatino Linotype"/>
                <a:cs typeface="Palatino Linotype"/>
              </a:rPr>
              <a:t>l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, </a:t>
            </a:r>
            <a:r>
              <a:rPr sz="1000" spc="70" dirty="0">
                <a:latin typeface="Palatino Linotype"/>
                <a:cs typeface="Palatino Linotype"/>
              </a:rPr>
              <a:t>B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25" dirty="0">
                <a:latin typeface="Palatino Linotype"/>
                <a:cs typeface="Palatino Linotype"/>
              </a:rPr>
              <a:t>n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, </a:t>
            </a:r>
            <a:r>
              <a:rPr sz="1000" spc="-125" dirty="0">
                <a:latin typeface="Palatino Linotype"/>
                <a:cs typeface="Palatino Linotype"/>
              </a:rPr>
              <a:t>H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290" dirty="0">
                <a:latin typeface="Palatino Linotype"/>
                <a:cs typeface="Palatino Linotype"/>
              </a:rPr>
              <a:t>r</a:t>
            </a:r>
            <a:r>
              <a:rPr sz="1000" spc="125" dirty="0">
                <a:latin typeface="Palatino Linotype"/>
                <a:cs typeface="Palatino Linotype"/>
              </a:rPr>
              <a:t>b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25" dirty="0">
                <a:latin typeface="Palatino Linotype"/>
                <a:cs typeface="Palatino Linotype"/>
              </a:rPr>
              <a:t>n</a:t>
            </a:r>
            <a:r>
              <a:rPr sz="1000" spc="70" dirty="0">
                <a:latin typeface="Palatino Linotype"/>
                <a:cs typeface="Palatino Linotype"/>
              </a:rPr>
              <a:t>d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-125" dirty="0">
                <a:latin typeface="Palatino Linotype"/>
                <a:cs typeface="Palatino Linotype"/>
              </a:rPr>
              <a:t>H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229" dirty="0">
                <a:latin typeface="Palatino Linotype"/>
                <a:cs typeface="Palatino Linotype"/>
              </a:rPr>
              <a:t>l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125" dirty="0">
                <a:latin typeface="Palatino Linotype"/>
                <a:cs typeface="Palatino Linotype"/>
              </a:rPr>
              <a:t>h</a:t>
            </a:r>
            <a:r>
              <a:rPr sz="1000" spc="105" dirty="0">
                <a:latin typeface="Palatino Linotype"/>
                <a:cs typeface="Palatino Linotype"/>
              </a:rPr>
              <a:t>y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20" dirty="0">
                <a:latin typeface="Palatino Linotype"/>
                <a:cs typeface="Palatino Linotype"/>
              </a:rPr>
              <a:t>F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, </a:t>
            </a:r>
            <a:r>
              <a:rPr sz="1000" spc="30" dirty="0">
                <a:latin typeface="Palatino Linotype"/>
                <a:cs typeface="Palatino Linotype"/>
              </a:rPr>
              <a:t>S</a:t>
            </a:r>
            <a:r>
              <a:rPr sz="1000" spc="100" dirty="0">
                <a:latin typeface="Palatino Linotype"/>
                <a:cs typeface="Palatino Linotype"/>
              </a:rPr>
              <a:t>u</a:t>
            </a:r>
            <a:r>
              <a:rPr sz="1000" spc="135" dirty="0">
                <a:latin typeface="Palatino Linotype"/>
                <a:cs typeface="Palatino Linotype"/>
              </a:rPr>
              <a:t>c</a:t>
            </a:r>
            <a:r>
              <a:rPr sz="1000" spc="125" dirty="0">
                <a:latin typeface="Palatino Linotype"/>
                <a:cs typeface="Palatino Linotype"/>
              </a:rPr>
              <a:t>h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-50" dirty="0">
                <a:latin typeface="Palatino Linotype"/>
                <a:cs typeface="Palatino Linotype"/>
              </a:rPr>
              <a:t>T</a:t>
            </a:r>
            <a:r>
              <a:rPr sz="1000" spc="120" dirty="0">
                <a:latin typeface="Palatino Linotype"/>
                <a:cs typeface="Palatino Linotype"/>
              </a:rPr>
              <a:t>ho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20" dirty="0">
                <a:latin typeface="Palatino Linotype"/>
                <a:cs typeface="Palatino Linotype"/>
              </a:rPr>
              <a:t>F</a:t>
            </a:r>
            <a:r>
              <a:rPr sz="1000" spc="120" dirty="0">
                <a:latin typeface="Palatino Linotype"/>
                <a:cs typeface="Palatino Linotype"/>
              </a:rPr>
              <a:t>o</a:t>
            </a:r>
            <a:r>
              <a:rPr sz="1000" spc="100" dirty="0">
                <a:latin typeface="Palatino Linotype"/>
                <a:cs typeface="Palatino Linotype"/>
              </a:rPr>
              <a:t>u</a:t>
            </a:r>
            <a:r>
              <a:rPr sz="1000" spc="125" dirty="0">
                <a:latin typeface="Palatino Linotype"/>
                <a:cs typeface="Palatino Linotype"/>
              </a:rPr>
              <a:t>n</a:t>
            </a:r>
            <a:r>
              <a:rPr sz="1000" spc="70" dirty="0">
                <a:latin typeface="Palatino Linotype"/>
                <a:cs typeface="Palatino Linotype"/>
              </a:rPr>
              <a:t>d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100" dirty="0">
                <a:latin typeface="Palatino Linotype"/>
                <a:cs typeface="Palatino Linotype"/>
              </a:rPr>
              <a:t>in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-130" dirty="0">
                <a:latin typeface="Palatino Linotype"/>
                <a:cs typeface="Palatino Linotype"/>
              </a:rPr>
              <a:t>O</a:t>
            </a:r>
            <a:r>
              <a:rPr sz="1000" spc="229" dirty="0">
                <a:latin typeface="Palatino Linotype"/>
                <a:cs typeface="Palatino Linotype"/>
              </a:rPr>
              <a:t>l</a:t>
            </a:r>
            <a:r>
              <a:rPr sz="1000" spc="85" dirty="0">
                <a:latin typeface="Palatino Linotype"/>
                <a:cs typeface="Palatino Linotype"/>
              </a:rPr>
              <a:t>iv</a:t>
            </a:r>
            <a:r>
              <a:rPr sz="1000" spc="105" dirty="0">
                <a:latin typeface="Palatino Linotype"/>
                <a:cs typeface="Palatino Linotype"/>
              </a:rPr>
              <a:t>e</a:t>
            </a:r>
            <a:endParaRPr sz="1000">
              <a:latin typeface="Palatino Linotype"/>
              <a:cs typeface="Palatino Linotype"/>
            </a:endParaRPr>
          </a:p>
          <a:p>
            <a:pPr marL="287655" indent="-93980">
              <a:lnSpc>
                <a:spcPts val="1320"/>
              </a:lnSpc>
            </a:pPr>
            <a:r>
              <a:rPr sz="1000" spc="-130" dirty="0">
                <a:latin typeface="Palatino Linotype"/>
                <a:cs typeface="Palatino Linotype"/>
              </a:rPr>
              <a:t>O</a:t>
            </a:r>
            <a:r>
              <a:rPr sz="1000" spc="155" dirty="0">
                <a:latin typeface="Palatino Linotype"/>
                <a:cs typeface="Palatino Linotype"/>
              </a:rPr>
              <a:t>il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200" spc="-80" dirty="0">
                <a:latin typeface="Century"/>
                <a:cs typeface="Century"/>
              </a:rPr>
              <a:t>represent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core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diet.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Base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every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meal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on</a:t>
            </a:r>
            <a:endParaRPr sz="1200">
              <a:latin typeface="Century"/>
              <a:cs typeface="Century"/>
            </a:endParaRPr>
          </a:p>
          <a:p>
            <a:pPr marL="374650" marR="5080" indent="-86995">
              <a:lnSpc>
                <a:spcPct val="86800"/>
              </a:lnSpc>
              <a:spcBef>
                <a:spcPts val="170"/>
              </a:spcBef>
            </a:pPr>
            <a:r>
              <a:rPr sz="1200" spc="-70" dirty="0">
                <a:latin typeface="Century"/>
                <a:cs typeface="Century"/>
              </a:rPr>
              <a:t>fruits,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vegetables,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whole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grains,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legumes,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herbs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spices.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0" dirty="0">
                <a:latin typeface="Century"/>
                <a:cs typeface="Century"/>
              </a:rPr>
              <a:t>main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source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dietary</a:t>
            </a:r>
            <a:r>
              <a:rPr sz="1200" spc="-45" dirty="0">
                <a:latin typeface="Century"/>
                <a:cs typeface="Century"/>
              </a:rPr>
              <a:t>  </a:t>
            </a:r>
            <a:r>
              <a:rPr sz="1200" spc="-70" dirty="0">
                <a:latin typeface="Century"/>
                <a:cs typeface="Century"/>
              </a:rPr>
              <a:t>fat,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used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90" dirty="0">
                <a:latin typeface="Century"/>
                <a:cs typeface="Century"/>
              </a:rPr>
              <a:t>almost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all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cooking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baking,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endParaRPr sz="1200">
              <a:latin typeface="Century"/>
              <a:cs typeface="Century"/>
            </a:endParaRPr>
          </a:p>
          <a:p>
            <a:pPr marL="548005">
              <a:lnSpc>
                <a:spcPts val="1300"/>
              </a:lnSpc>
            </a:pPr>
            <a:r>
              <a:rPr sz="1200" spc="-35" dirty="0">
                <a:latin typeface="Century"/>
                <a:cs typeface="Century"/>
              </a:rPr>
              <a:t>for </a:t>
            </a:r>
            <a:r>
              <a:rPr sz="1200" spc="-75" dirty="0">
                <a:latin typeface="Century"/>
                <a:cs typeface="Century"/>
              </a:rPr>
              <a:t>dressing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salads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vegetables.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6500" y="6180016"/>
            <a:ext cx="352171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8900"/>
              </a:lnSpc>
            </a:pPr>
            <a:r>
              <a:rPr sz="1000" spc="-95" dirty="0">
                <a:latin typeface="Palatino Linotype"/>
                <a:cs typeface="Palatino Linotype"/>
              </a:rPr>
              <a:t>D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155" dirty="0">
                <a:latin typeface="Palatino Linotype"/>
                <a:cs typeface="Palatino Linotype"/>
              </a:rPr>
              <a:t>il</a:t>
            </a:r>
            <a:r>
              <a:rPr sz="1000" spc="105" dirty="0">
                <a:latin typeface="Palatino Linotype"/>
                <a:cs typeface="Palatino Linotype"/>
              </a:rPr>
              <a:t>y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50" dirty="0">
                <a:latin typeface="Palatino Linotype"/>
                <a:cs typeface="Palatino Linotype"/>
              </a:rPr>
              <a:t>P</a:t>
            </a:r>
            <a:r>
              <a:rPr sz="1000" spc="125" dirty="0">
                <a:latin typeface="Palatino Linotype"/>
                <a:cs typeface="Palatino Linotype"/>
              </a:rPr>
              <a:t>h</a:t>
            </a:r>
            <a:r>
              <a:rPr sz="1000" spc="105" dirty="0">
                <a:latin typeface="Palatino Linotype"/>
                <a:cs typeface="Palatino Linotype"/>
              </a:rPr>
              <a:t>y</a:t>
            </a:r>
            <a:r>
              <a:rPr sz="1000" spc="135" dirty="0">
                <a:latin typeface="Palatino Linotype"/>
                <a:cs typeface="Palatino Linotype"/>
              </a:rPr>
              <a:t>s</a:t>
            </a:r>
            <a:r>
              <a:rPr sz="1000" spc="110" dirty="0">
                <a:latin typeface="Palatino Linotype"/>
                <a:cs typeface="Palatino Linotype"/>
              </a:rPr>
              <a:t>ic</a:t>
            </a:r>
            <a:r>
              <a:rPr sz="1000" spc="165" dirty="0">
                <a:latin typeface="Palatino Linotype"/>
                <a:cs typeface="Palatino Linotype"/>
              </a:rPr>
              <a:t>a</a:t>
            </a:r>
            <a:r>
              <a:rPr sz="1000" spc="229" dirty="0">
                <a:latin typeface="Palatino Linotype"/>
                <a:cs typeface="Palatino Linotype"/>
              </a:rPr>
              <a:t>l</a:t>
            </a:r>
            <a:r>
              <a:rPr sz="1000" spc="80" dirty="0">
                <a:latin typeface="Palatino Linotype"/>
                <a:cs typeface="Palatino Linotype"/>
              </a:rPr>
              <a:t> </a:t>
            </a:r>
            <a:r>
              <a:rPr sz="1000" spc="-120" dirty="0">
                <a:latin typeface="Palatino Linotype"/>
                <a:cs typeface="Palatino Linotype"/>
              </a:rPr>
              <a:t>A</a:t>
            </a:r>
            <a:r>
              <a:rPr sz="1000" spc="135" dirty="0">
                <a:latin typeface="Palatino Linotype"/>
                <a:cs typeface="Palatino Linotype"/>
              </a:rPr>
              <a:t>c</a:t>
            </a:r>
            <a:r>
              <a:rPr sz="1000" spc="215" dirty="0">
                <a:latin typeface="Palatino Linotype"/>
                <a:cs typeface="Palatino Linotype"/>
              </a:rPr>
              <a:t>t</a:t>
            </a:r>
            <a:r>
              <a:rPr sz="1000" spc="85" dirty="0">
                <a:latin typeface="Palatino Linotype"/>
                <a:cs typeface="Palatino Linotype"/>
              </a:rPr>
              <a:t>iv</a:t>
            </a:r>
            <a:r>
              <a:rPr sz="1000" spc="150" dirty="0">
                <a:latin typeface="Palatino Linotype"/>
                <a:cs typeface="Palatino Linotype"/>
              </a:rPr>
              <a:t>it</a:t>
            </a:r>
            <a:r>
              <a:rPr sz="1000" spc="105" dirty="0">
                <a:latin typeface="Palatino Linotype"/>
                <a:cs typeface="Palatino Linotype"/>
              </a:rPr>
              <a:t>y</a:t>
            </a:r>
            <a:r>
              <a:rPr sz="1000" spc="80" dirty="0">
                <a:latin typeface="Palatino Linotype"/>
                <a:cs typeface="Palatino Linotype"/>
              </a:rPr>
              <a:t>, </a:t>
            </a:r>
            <a:r>
              <a:rPr sz="1200" spc="-60" dirty="0">
                <a:latin typeface="Century"/>
                <a:cs typeface="Century"/>
              </a:rPr>
              <a:t>which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important</a:t>
            </a:r>
            <a:r>
              <a:rPr sz="1200" spc="-35" dirty="0">
                <a:latin typeface="Century"/>
                <a:cs typeface="Century"/>
              </a:rPr>
              <a:t> for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overall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30" dirty="0">
                <a:latin typeface="Century"/>
                <a:cs typeface="Century"/>
              </a:rPr>
              <a:t>good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health,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includes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strenuous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exercise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60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running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aerobics,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leisurely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activities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60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walking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house-o</a:t>
            </a:r>
            <a:r>
              <a:rPr sz="1200" spc="-75" dirty="0">
                <a:latin typeface="Century"/>
                <a:cs typeface="Century"/>
              </a:rPr>
              <a:t>r</a:t>
            </a:r>
            <a:r>
              <a:rPr sz="1200" spc="-60" dirty="0">
                <a:latin typeface="Century"/>
                <a:cs typeface="Century"/>
              </a:rPr>
              <a:t>-yard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work,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simple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changes,</a:t>
            </a:r>
            <a:r>
              <a:rPr sz="1200" spc="-65" dirty="0">
                <a:latin typeface="Century"/>
                <a:cs typeface="Century"/>
              </a:rPr>
              <a:t> such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taking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stairs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instead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elevato</a:t>
            </a:r>
            <a:r>
              <a:rPr sz="1200" spc="-155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Add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physical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activity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each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da</a:t>
            </a:r>
            <a:r>
              <a:rPr sz="1200" spc="-14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6700" y="1435100"/>
            <a:ext cx="558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0" y="1993900"/>
            <a:ext cx="419100" cy="48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8300" y="2159000"/>
            <a:ext cx="4229100" cy="63500"/>
          </a:xfrm>
          <a:custGeom>
            <a:avLst/>
            <a:gdLst/>
            <a:ahLst/>
            <a:cxnLst/>
            <a:rect l="l" t="t" r="r" b="b"/>
            <a:pathLst>
              <a:path w="4229100" h="63500">
                <a:moveTo>
                  <a:pt x="0" y="0"/>
                </a:moveTo>
                <a:lnTo>
                  <a:pt x="0" y="63500"/>
                </a:lnTo>
                <a:lnTo>
                  <a:pt x="1608249" y="63500"/>
                </a:lnTo>
                <a:lnTo>
                  <a:pt x="4214207" y="55032"/>
                </a:lnTo>
                <a:lnTo>
                  <a:pt x="4229100" y="29632"/>
                </a:lnTo>
                <a:lnTo>
                  <a:pt x="3812145" y="16932"/>
                </a:lnTo>
                <a:lnTo>
                  <a:pt x="670104" y="4232"/>
                </a:lnTo>
                <a:lnTo>
                  <a:pt x="0" y="0"/>
                </a:lnTo>
                <a:close/>
              </a:path>
              <a:path w="4229100" h="63500">
                <a:moveTo>
                  <a:pt x="1489119" y="0"/>
                </a:moveTo>
                <a:lnTo>
                  <a:pt x="670104" y="4232"/>
                </a:lnTo>
                <a:lnTo>
                  <a:pt x="1846472" y="4232"/>
                </a:lnTo>
                <a:lnTo>
                  <a:pt x="1489119" y="0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9000" y="3136900"/>
            <a:ext cx="4356100" cy="63500"/>
          </a:xfrm>
          <a:custGeom>
            <a:avLst/>
            <a:gdLst/>
            <a:ahLst/>
            <a:cxnLst/>
            <a:rect l="l" t="t" r="r" b="b"/>
            <a:pathLst>
              <a:path w="4356100" h="63500">
                <a:moveTo>
                  <a:pt x="0" y="0"/>
                </a:moveTo>
                <a:lnTo>
                  <a:pt x="0" y="63500"/>
                </a:lnTo>
                <a:lnTo>
                  <a:pt x="1656544" y="63500"/>
                </a:lnTo>
                <a:lnTo>
                  <a:pt x="4340758" y="55032"/>
                </a:lnTo>
                <a:lnTo>
                  <a:pt x="4356100" y="29632"/>
                </a:lnTo>
                <a:lnTo>
                  <a:pt x="3926622" y="16932"/>
                </a:lnTo>
                <a:lnTo>
                  <a:pt x="690227" y="4232"/>
                </a:lnTo>
                <a:lnTo>
                  <a:pt x="0" y="0"/>
                </a:lnTo>
                <a:close/>
              </a:path>
              <a:path w="4356100" h="63500">
                <a:moveTo>
                  <a:pt x="1533837" y="0"/>
                </a:moveTo>
                <a:lnTo>
                  <a:pt x="690227" y="4232"/>
                </a:lnTo>
                <a:lnTo>
                  <a:pt x="1901921" y="4232"/>
                </a:lnTo>
                <a:lnTo>
                  <a:pt x="1533837" y="0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3200" y="4165600"/>
            <a:ext cx="4076700" cy="63500"/>
          </a:xfrm>
          <a:custGeom>
            <a:avLst/>
            <a:gdLst/>
            <a:ahLst/>
            <a:cxnLst/>
            <a:rect l="l" t="t" r="r" b="b"/>
            <a:pathLst>
              <a:path w="4076700" h="63500">
                <a:moveTo>
                  <a:pt x="0" y="0"/>
                </a:moveTo>
                <a:lnTo>
                  <a:pt x="0" y="63500"/>
                </a:lnTo>
                <a:lnTo>
                  <a:pt x="1550294" y="63500"/>
                </a:lnTo>
                <a:lnTo>
                  <a:pt x="4062343" y="55032"/>
                </a:lnTo>
                <a:lnTo>
                  <a:pt x="4076700" y="29632"/>
                </a:lnTo>
                <a:lnTo>
                  <a:pt x="3674769" y="16932"/>
                </a:lnTo>
                <a:lnTo>
                  <a:pt x="645956" y="4232"/>
                </a:lnTo>
                <a:lnTo>
                  <a:pt x="0" y="0"/>
                </a:lnTo>
                <a:close/>
              </a:path>
              <a:path w="4076700" h="63500">
                <a:moveTo>
                  <a:pt x="1435456" y="0"/>
                </a:moveTo>
                <a:lnTo>
                  <a:pt x="645956" y="4232"/>
                </a:lnTo>
                <a:lnTo>
                  <a:pt x="1779932" y="4232"/>
                </a:lnTo>
                <a:lnTo>
                  <a:pt x="1435456" y="0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3800" y="6007100"/>
            <a:ext cx="3251200" cy="50800"/>
          </a:xfrm>
          <a:custGeom>
            <a:avLst/>
            <a:gdLst/>
            <a:ahLst/>
            <a:cxnLst/>
            <a:rect l="l" t="t" r="r" b="b"/>
            <a:pathLst>
              <a:path w="3251200" h="50800">
                <a:moveTo>
                  <a:pt x="0" y="0"/>
                </a:moveTo>
                <a:lnTo>
                  <a:pt x="0" y="50800"/>
                </a:lnTo>
                <a:lnTo>
                  <a:pt x="1236371" y="50800"/>
                </a:lnTo>
                <a:lnTo>
                  <a:pt x="3239749" y="44027"/>
                </a:lnTo>
                <a:lnTo>
                  <a:pt x="3251200" y="23707"/>
                </a:lnTo>
                <a:lnTo>
                  <a:pt x="2930655" y="13547"/>
                </a:lnTo>
                <a:lnTo>
                  <a:pt x="515155" y="3387"/>
                </a:lnTo>
                <a:lnTo>
                  <a:pt x="0" y="0"/>
                </a:lnTo>
                <a:close/>
              </a:path>
              <a:path w="3251200" h="50800">
                <a:moveTo>
                  <a:pt x="1144788" y="0"/>
                </a:moveTo>
                <a:lnTo>
                  <a:pt x="515155" y="3387"/>
                </a:lnTo>
                <a:lnTo>
                  <a:pt x="1419571" y="3387"/>
                </a:lnTo>
                <a:lnTo>
                  <a:pt x="1144788" y="0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000" y="2527300"/>
            <a:ext cx="1600200" cy="50800"/>
          </a:xfrm>
          <a:custGeom>
            <a:avLst/>
            <a:gdLst/>
            <a:ahLst/>
            <a:cxnLst/>
            <a:rect l="l" t="t" r="r" b="b"/>
            <a:pathLst>
              <a:path w="1600200" h="50800">
                <a:moveTo>
                  <a:pt x="0" y="0"/>
                </a:moveTo>
                <a:lnTo>
                  <a:pt x="0" y="50800"/>
                </a:lnTo>
                <a:lnTo>
                  <a:pt x="608526" y="50800"/>
                </a:lnTo>
                <a:lnTo>
                  <a:pt x="1594565" y="44027"/>
                </a:lnTo>
                <a:lnTo>
                  <a:pt x="1600200" y="23707"/>
                </a:lnTo>
                <a:lnTo>
                  <a:pt x="1442432" y="13547"/>
                </a:lnTo>
                <a:lnTo>
                  <a:pt x="969135" y="10160"/>
                </a:lnTo>
                <a:lnTo>
                  <a:pt x="698695" y="3387"/>
                </a:lnTo>
                <a:lnTo>
                  <a:pt x="253552" y="3387"/>
                </a:lnTo>
                <a:lnTo>
                  <a:pt x="0" y="0"/>
                </a:lnTo>
                <a:close/>
              </a:path>
              <a:path w="1600200" h="50800">
                <a:moveTo>
                  <a:pt x="563450" y="0"/>
                </a:moveTo>
                <a:lnTo>
                  <a:pt x="253552" y="3387"/>
                </a:lnTo>
                <a:lnTo>
                  <a:pt x="698695" y="3387"/>
                </a:lnTo>
                <a:lnTo>
                  <a:pt x="563450" y="0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600" y="519105"/>
            <a:ext cx="9321800" cy="114300"/>
          </a:xfrm>
          <a:custGeom>
            <a:avLst/>
            <a:gdLst/>
            <a:ahLst/>
            <a:cxnLst/>
            <a:rect l="l" t="t" r="r" b="b"/>
            <a:pathLst>
              <a:path w="9321800" h="114300">
                <a:moveTo>
                  <a:pt x="9321800" y="94190"/>
                </a:moveTo>
                <a:lnTo>
                  <a:pt x="552467" y="94190"/>
                </a:lnTo>
                <a:lnTo>
                  <a:pt x="1499556" y="114281"/>
                </a:lnTo>
                <a:lnTo>
                  <a:pt x="3262190" y="114281"/>
                </a:lnTo>
                <a:lnTo>
                  <a:pt x="9321800" y="110263"/>
                </a:lnTo>
                <a:lnTo>
                  <a:pt x="9321800" y="94190"/>
                </a:lnTo>
                <a:close/>
              </a:path>
              <a:path w="9321800" h="114300">
                <a:moveTo>
                  <a:pt x="0" y="5786"/>
                </a:moveTo>
                <a:lnTo>
                  <a:pt x="0" y="106244"/>
                </a:lnTo>
                <a:lnTo>
                  <a:pt x="552467" y="94190"/>
                </a:lnTo>
                <a:lnTo>
                  <a:pt x="9321800" y="94190"/>
                </a:lnTo>
                <a:lnTo>
                  <a:pt x="9321800" y="29896"/>
                </a:lnTo>
                <a:lnTo>
                  <a:pt x="2157256" y="29896"/>
                </a:lnTo>
                <a:lnTo>
                  <a:pt x="1376784" y="15832"/>
                </a:lnTo>
                <a:lnTo>
                  <a:pt x="0" y="5786"/>
                </a:lnTo>
                <a:close/>
              </a:path>
              <a:path w="9321800" h="114300">
                <a:moveTo>
                  <a:pt x="3840966" y="5786"/>
                </a:moveTo>
                <a:lnTo>
                  <a:pt x="2972803" y="5786"/>
                </a:lnTo>
                <a:lnTo>
                  <a:pt x="2157256" y="29896"/>
                </a:lnTo>
                <a:lnTo>
                  <a:pt x="4902056" y="29896"/>
                </a:lnTo>
                <a:lnTo>
                  <a:pt x="3840966" y="5786"/>
                </a:lnTo>
                <a:close/>
              </a:path>
              <a:path w="9321800" h="114300">
                <a:moveTo>
                  <a:pt x="6033300" y="9804"/>
                </a:moveTo>
                <a:lnTo>
                  <a:pt x="4902056" y="29896"/>
                </a:lnTo>
                <a:lnTo>
                  <a:pt x="9321800" y="29896"/>
                </a:lnTo>
                <a:lnTo>
                  <a:pt x="9321800" y="23868"/>
                </a:lnTo>
                <a:lnTo>
                  <a:pt x="6875155" y="23868"/>
                </a:lnTo>
                <a:lnTo>
                  <a:pt x="6033300" y="9804"/>
                </a:lnTo>
                <a:close/>
              </a:path>
              <a:path w="9321800" h="114300">
                <a:moveTo>
                  <a:pt x="8067294" y="0"/>
                </a:moveTo>
                <a:lnTo>
                  <a:pt x="7862503" y="1317"/>
                </a:lnTo>
                <a:lnTo>
                  <a:pt x="7734532" y="4434"/>
                </a:lnTo>
                <a:lnTo>
                  <a:pt x="7675409" y="6812"/>
                </a:lnTo>
                <a:lnTo>
                  <a:pt x="7581555" y="12028"/>
                </a:lnTo>
                <a:lnTo>
                  <a:pt x="7539384" y="14007"/>
                </a:lnTo>
                <a:lnTo>
                  <a:pt x="7447749" y="17287"/>
                </a:lnTo>
                <a:lnTo>
                  <a:pt x="7250982" y="21527"/>
                </a:lnTo>
                <a:lnTo>
                  <a:pt x="6875155" y="23868"/>
                </a:lnTo>
                <a:lnTo>
                  <a:pt x="9128871" y="23868"/>
                </a:lnTo>
                <a:lnTo>
                  <a:pt x="8391839" y="3439"/>
                </a:lnTo>
                <a:lnTo>
                  <a:pt x="8067294" y="0"/>
                </a:lnTo>
                <a:close/>
              </a:path>
              <a:path w="9321800" h="114300">
                <a:moveTo>
                  <a:pt x="9321800" y="13823"/>
                </a:moveTo>
                <a:lnTo>
                  <a:pt x="9128871" y="23868"/>
                </a:lnTo>
                <a:lnTo>
                  <a:pt x="9321800" y="23868"/>
                </a:lnTo>
                <a:lnTo>
                  <a:pt x="9321800" y="13823"/>
                </a:lnTo>
                <a:close/>
              </a:path>
            </a:pathLst>
          </a:custGeom>
          <a:solidFill>
            <a:srgbClr val="791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100" y="7391400"/>
            <a:ext cx="876300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9800" y="7366000"/>
            <a:ext cx="7112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28700" y="7026654"/>
            <a:ext cx="12973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Illustration </a:t>
            </a:r>
            <a:r>
              <a:rPr sz="700" spc="10" dirty="0">
                <a:latin typeface="Arial"/>
                <a:cs typeface="Arial"/>
              </a:rPr>
              <a:t>by </a:t>
            </a:r>
            <a:r>
              <a:rPr sz="700" spc="-5" dirty="0">
                <a:latin typeface="Arial"/>
                <a:cs typeface="Arial"/>
              </a:rPr>
              <a:t>Geo</a:t>
            </a:r>
            <a:r>
              <a:rPr sz="700" spc="-25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ge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10" dirty="0">
                <a:latin typeface="Arial"/>
                <a:cs typeface="Arial"/>
              </a:rPr>
              <a:t>Middleton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48585" y="7011086"/>
            <a:ext cx="351345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latin typeface="Arial"/>
                <a:cs typeface="Arial"/>
              </a:rPr>
              <a:t>© 2009 Oldways </a:t>
            </a:r>
            <a:r>
              <a:rPr sz="850" spc="-15" dirty="0">
                <a:latin typeface="Arial"/>
                <a:cs typeface="Arial"/>
              </a:rPr>
              <a:t>P</a:t>
            </a:r>
            <a:r>
              <a:rPr sz="850" spc="-30" dirty="0">
                <a:latin typeface="Arial"/>
                <a:cs typeface="Arial"/>
              </a:rPr>
              <a:t>r</a:t>
            </a:r>
            <a:r>
              <a:rPr sz="850" spc="-5" dirty="0">
                <a:latin typeface="Arial"/>
                <a:cs typeface="Arial"/>
              </a:rPr>
              <a:t>eservation</a:t>
            </a:r>
            <a:r>
              <a:rPr sz="850" dirty="0">
                <a:latin typeface="Arial"/>
                <a:cs typeface="Arial"/>
              </a:rPr>
              <a:t> and </a:t>
            </a:r>
            <a:r>
              <a:rPr sz="850" spc="-5" dirty="0">
                <a:latin typeface="Arial"/>
                <a:cs typeface="Arial"/>
              </a:rPr>
              <a:t>Exchange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-120" dirty="0">
                <a:latin typeface="Arial"/>
                <a:cs typeface="Arial"/>
              </a:rPr>
              <a:t>T</a:t>
            </a:r>
            <a:r>
              <a:rPr sz="850" spc="5" dirty="0">
                <a:latin typeface="Arial"/>
                <a:cs typeface="Arial"/>
              </a:rPr>
              <a:t>rust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125" dirty="0">
                <a:latin typeface="Arial"/>
                <a:cs typeface="Arial"/>
              </a:rPr>
              <a:t>•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20" dirty="0">
                <a:latin typeface="Arial"/>
                <a:cs typeface="Arial"/>
                <a:hlinkClick r:id="rId4"/>
              </a:rPr>
              <a:t>ww</a:t>
            </a:r>
            <a:r>
              <a:rPr sz="850" spc="-30" dirty="0">
                <a:latin typeface="Arial"/>
                <a:cs typeface="Arial"/>
                <a:hlinkClick r:id="rId4"/>
              </a:rPr>
              <a:t>w</a:t>
            </a:r>
            <a:r>
              <a:rPr sz="850" spc="5" dirty="0">
                <a:latin typeface="Arial"/>
                <a:cs typeface="Arial"/>
                <a:hlinkClick r:id="rId4"/>
              </a:rPr>
              <a:t>.oldwayspt.o</a:t>
            </a:r>
            <a:r>
              <a:rPr sz="850" spc="-20" dirty="0">
                <a:latin typeface="Arial"/>
                <a:cs typeface="Arial"/>
                <a:hlinkClick r:id="rId4"/>
              </a:rPr>
              <a:t>r</a:t>
            </a:r>
            <a:r>
              <a:rPr sz="850" spc="10" dirty="0">
                <a:latin typeface="Arial"/>
                <a:cs typeface="Arial"/>
                <a:hlinkClick r:id="rId4"/>
              </a:rPr>
              <a:t>g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223520"/>
            <a:ext cx="45923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20" dirty="0">
                <a:solidFill>
                  <a:srgbClr val="542F15"/>
                </a:solidFill>
                <a:latin typeface="Palatino Linotype"/>
                <a:cs typeface="Palatino Linotype"/>
              </a:rPr>
              <a:t>T</a:t>
            </a:r>
            <a:r>
              <a:rPr sz="2400" spc="300" dirty="0">
                <a:solidFill>
                  <a:srgbClr val="542F15"/>
                </a:solidFill>
                <a:latin typeface="Palatino Linotype"/>
                <a:cs typeface="Palatino Linotype"/>
              </a:rPr>
              <a:t>h</a:t>
            </a: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e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75" dirty="0">
                <a:solidFill>
                  <a:srgbClr val="542F15"/>
                </a:solidFill>
                <a:latin typeface="Palatino Linotype"/>
                <a:cs typeface="Palatino Linotype"/>
              </a:rPr>
              <a:t>S</a:t>
            </a:r>
            <a:r>
              <a:rPr sz="2400" spc="330" dirty="0">
                <a:solidFill>
                  <a:srgbClr val="542F15"/>
                </a:solidFill>
                <a:latin typeface="Palatino Linotype"/>
                <a:cs typeface="Palatino Linotype"/>
              </a:rPr>
              <a:t>c</a:t>
            </a:r>
            <a:r>
              <a:rPr sz="2400" spc="229" dirty="0">
                <a:solidFill>
                  <a:srgbClr val="542F15"/>
                </a:solidFill>
                <a:latin typeface="Palatino Linotype"/>
                <a:cs typeface="Palatino Linotype"/>
              </a:rPr>
              <a:t>ie</a:t>
            </a:r>
            <a:r>
              <a:rPr sz="2400" spc="300" dirty="0">
                <a:solidFill>
                  <a:srgbClr val="542F15"/>
                </a:solidFill>
                <a:latin typeface="Palatino Linotype"/>
                <a:cs typeface="Palatino Linotype"/>
              </a:rPr>
              <a:t>n</a:t>
            </a:r>
            <a:r>
              <a:rPr sz="2400" spc="330" dirty="0">
                <a:solidFill>
                  <a:srgbClr val="542F15"/>
                </a:solidFill>
                <a:latin typeface="Palatino Linotype"/>
                <a:cs typeface="Palatino Linotype"/>
              </a:rPr>
              <a:t>c</a:t>
            </a: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e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175" dirty="0">
                <a:solidFill>
                  <a:srgbClr val="542F15"/>
                </a:solidFill>
                <a:latin typeface="Palatino Linotype"/>
                <a:cs typeface="Palatino Linotype"/>
              </a:rPr>
              <a:t>B</a:t>
            </a: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e</a:t>
            </a:r>
            <a:r>
              <a:rPr sz="2400" spc="300" dirty="0">
                <a:solidFill>
                  <a:srgbClr val="542F15"/>
                </a:solidFill>
                <a:latin typeface="Palatino Linotype"/>
                <a:cs typeface="Palatino Linotype"/>
              </a:rPr>
              <a:t>h</a:t>
            </a:r>
            <a:r>
              <a:rPr sz="2400" spc="165" dirty="0">
                <a:solidFill>
                  <a:srgbClr val="542F15"/>
                </a:solidFill>
                <a:latin typeface="Palatino Linotype"/>
                <a:cs typeface="Palatino Linotype"/>
              </a:rPr>
              <a:t>i</a:t>
            </a:r>
            <a:r>
              <a:rPr sz="2400" spc="330" dirty="0">
                <a:solidFill>
                  <a:srgbClr val="542F15"/>
                </a:solidFill>
                <a:latin typeface="Palatino Linotype"/>
                <a:cs typeface="Palatino Linotype"/>
              </a:rPr>
              <a:t>n</a:t>
            </a:r>
            <a:r>
              <a:rPr sz="2400" spc="175" dirty="0">
                <a:solidFill>
                  <a:srgbClr val="542F15"/>
                </a:solidFill>
                <a:latin typeface="Palatino Linotype"/>
                <a:cs typeface="Palatino Linotype"/>
              </a:rPr>
              <a:t>d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515" dirty="0">
                <a:solidFill>
                  <a:srgbClr val="542F15"/>
                </a:solidFill>
                <a:latin typeface="Palatino Linotype"/>
                <a:cs typeface="Palatino Linotype"/>
              </a:rPr>
              <a:t>t</a:t>
            </a:r>
            <a:r>
              <a:rPr sz="2400" spc="300" dirty="0">
                <a:solidFill>
                  <a:srgbClr val="542F15"/>
                </a:solidFill>
                <a:latin typeface="Palatino Linotype"/>
                <a:cs typeface="Palatino Linotype"/>
              </a:rPr>
              <a:t>h</a:t>
            </a: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e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-225" dirty="0">
                <a:solidFill>
                  <a:srgbClr val="542F15"/>
                </a:solidFill>
                <a:latin typeface="Palatino Linotype"/>
                <a:cs typeface="Palatino Linotype"/>
              </a:rPr>
              <a:t>D</a:t>
            </a:r>
            <a:r>
              <a:rPr sz="2400" spc="229" dirty="0">
                <a:solidFill>
                  <a:srgbClr val="542F15"/>
                </a:solidFill>
                <a:latin typeface="Palatino Linotype"/>
                <a:cs typeface="Palatino Linotype"/>
              </a:rPr>
              <a:t>ie</a:t>
            </a:r>
            <a:r>
              <a:rPr sz="2400" spc="515" dirty="0">
                <a:solidFill>
                  <a:srgbClr val="542F15"/>
                </a:solidFill>
                <a:latin typeface="Palatino Linotype"/>
                <a:cs typeface="Palatino Linotype"/>
              </a:rPr>
              <a:t>t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000" y="508000"/>
            <a:ext cx="896620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" y="557904"/>
            <a:ext cx="8915400" cy="114300"/>
          </a:xfrm>
          <a:custGeom>
            <a:avLst/>
            <a:gdLst/>
            <a:ahLst/>
            <a:cxnLst/>
            <a:rect l="l" t="t" r="r" b="b"/>
            <a:pathLst>
              <a:path w="8915400" h="114300">
                <a:moveTo>
                  <a:pt x="0" y="798"/>
                </a:moveTo>
                <a:lnTo>
                  <a:pt x="0" y="114285"/>
                </a:lnTo>
                <a:lnTo>
                  <a:pt x="3390362" y="114285"/>
                </a:lnTo>
                <a:lnTo>
                  <a:pt x="8884006" y="99153"/>
                </a:lnTo>
                <a:lnTo>
                  <a:pt x="8915400" y="53758"/>
                </a:lnTo>
                <a:lnTo>
                  <a:pt x="7098380" y="35392"/>
                </a:lnTo>
                <a:lnTo>
                  <a:pt x="4036510" y="35392"/>
                </a:lnTo>
                <a:lnTo>
                  <a:pt x="3697633" y="33374"/>
                </a:lnTo>
                <a:lnTo>
                  <a:pt x="3473133" y="28066"/>
                </a:lnTo>
                <a:lnTo>
                  <a:pt x="3361416" y="23922"/>
                </a:lnTo>
                <a:lnTo>
                  <a:pt x="3331260" y="22493"/>
                </a:lnTo>
                <a:lnTo>
                  <a:pt x="1578964" y="22493"/>
                </a:lnTo>
                <a:lnTo>
                  <a:pt x="1495431" y="21619"/>
                </a:lnTo>
                <a:lnTo>
                  <a:pt x="0" y="798"/>
                </a:lnTo>
                <a:close/>
              </a:path>
              <a:path w="8915400" h="114300">
                <a:moveTo>
                  <a:pt x="5286342" y="23123"/>
                </a:moveTo>
                <a:lnTo>
                  <a:pt x="4036510" y="35392"/>
                </a:lnTo>
                <a:lnTo>
                  <a:pt x="7098380" y="35392"/>
                </a:lnTo>
                <a:lnTo>
                  <a:pt x="5286342" y="23123"/>
                </a:lnTo>
                <a:close/>
              </a:path>
              <a:path w="8915400" h="114300">
                <a:moveTo>
                  <a:pt x="2704645" y="0"/>
                </a:moveTo>
                <a:lnTo>
                  <a:pt x="2529442" y="1757"/>
                </a:lnTo>
                <a:lnTo>
                  <a:pt x="1748037" y="21677"/>
                </a:lnTo>
                <a:lnTo>
                  <a:pt x="1578964" y="22493"/>
                </a:lnTo>
                <a:lnTo>
                  <a:pt x="3331260" y="22493"/>
                </a:lnTo>
                <a:lnTo>
                  <a:pt x="3250101" y="18649"/>
                </a:lnTo>
                <a:lnTo>
                  <a:pt x="3052953" y="7300"/>
                </a:lnTo>
                <a:lnTo>
                  <a:pt x="2966296" y="3794"/>
                </a:lnTo>
                <a:lnTo>
                  <a:pt x="2879317" y="1496"/>
                </a:lnTo>
                <a:lnTo>
                  <a:pt x="2792079" y="275"/>
                </a:lnTo>
                <a:lnTo>
                  <a:pt x="2704645" y="0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57392" y="1249680"/>
            <a:ext cx="208153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4200"/>
              </a:lnSpc>
            </a:pPr>
            <a:r>
              <a:rPr sz="1200" spc="5" dirty="0">
                <a:solidFill>
                  <a:srgbClr val="791A3D"/>
                </a:solidFill>
                <a:latin typeface="Palatino Linotype"/>
                <a:cs typeface="Palatino Linotype"/>
              </a:rPr>
              <a:t>L</a:t>
            </a:r>
            <a:r>
              <a:rPr sz="1200" spc="105" dirty="0">
                <a:solidFill>
                  <a:srgbClr val="791A3D"/>
                </a:solidFill>
                <a:latin typeface="Palatino Linotype"/>
                <a:cs typeface="Palatino Linotype"/>
              </a:rPr>
              <a:t>iv</a:t>
            </a:r>
            <a:r>
              <a:rPr sz="1200" spc="12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200" spc="1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1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1200" spc="1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275" dirty="0">
                <a:solidFill>
                  <a:srgbClr val="791A3D"/>
                </a:solidFill>
                <a:latin typeface="Palatino Linotype"/>
                <a:cs typeface="Palatino Linotype"/>
              </a:rPr>
              <a:t>l</a:t>
            </a:r>
            <a:r>
              <a:rPr sz="1200" spc="145" dirty="0">
                <a:solidFill>
                  <a:srgbClr val="791A3D"/>
                </a:solidFill>
                <a:latin typeface="Palatino Linotype"/>
                <a:cs typeface="Palatino Linotype"/>
              </a:rPr>
              <a:t>on</a:t>
            </a:r>
            <a:r>
              <a:rPr sz="1200" spc="125" dirty="0">
                <a:solidFill>
                  <a:srgbClr val="791A3D"/>
                </a:solidFill>
                <a:latin typeface="Palatino Linotype"/>
                <a:cs typeface="Palatino Linotype"/>
              </a:rPr>
              <a:t>ge</a:t>
            </a:r>
            <a:r>
              <a:rPr sz="1200" spc="350" dirty="0">
                <a:solidFill>
                  <a:srgbClr val="791A3D"/>
                </a:solidFill>
                <a:latin typeface="Palatino Linotype"/>
                <a:cs typeface="Palatino Linotype"/>
              </a:rPr>
              <a:t>r</a:t>
            </a:r>
            <a:r>
              <a:rPr sz="1200" spc="95" dirty="0">
                <a:solidFill>
                  <a:srgbClr val="791A3D"/>
                </a:solidFill>
                <a:latin typeface="Palatino Linotype"/>
                <a:cs typeface="Palatino Linotype"/>
              </a:rPr>
              <a:t>,</a:t>
            </a:r>
            <a:r>
              <a:rPr sz="1200" spc="1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140" dirty="0">
                <a:solidFill>
                  <a:srgbClr val="791A3D"/>
                </a:solidFill>
                <a:latin typeface="Palatino Linotype"/>
                <a:cs typeface="Palatino Linotype"/>
              </a:rPr>
              <a:t>he</a:t>
            </a:r>
            <a:r>
              <a:rPr sz="1200" spc="1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1200" spc="275" dirty="0">
                <a:solidFill>
                  <a:srgbClr val="791A3D"/>
                </a:solidFill>
                <a:latin typeface="Palatino Linotype"/>
                <a:cs typeface="Palatino Linotype"/>
              </a:rPr>
              <a:t>l</a:t>
            </a:r>
            <a:r>
              <a:rPr sz="1200" spc="254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200" spc="150" dirty="0">
                <a:solidFill>
                  <a:srgbClr val="791A3D"/>
                </a:solidFill>
                <a:latin typeface="Palatino Linotype"/>
                <a:cs typeface="Palatino Linotype"/>
              </a:rPr>
              <a:t>h</a:t>
            </a:r>
            <a:r>
              <a:rPr sz="1200" spc="114" dirty="0">
                <a:solidFill>
                  <a:srgbClr val="791A3D"/>
                </a:solidFill>
                <a:latin typeface="Palatino Linotype"/>
                <a:cs typeface="Palatino Linotype"/>
              </a:rPr>
              <a:t>ie</a:t>
            </a:r>
            <a:r>
              <a:rPr sz="1200" spc="350" dirty="0">
                <a:solidFill>
                  <a:srgbClr val="791A3D"/>
                </a:solidFill>
                <a:latin typeface="Palatino Linotype"/>
                <a:cs typeface="Palatino Linotype"/>
              </a:rPr>
              <a:t>r</a:t>
            </a:r>
            <a:r>
              <a:rPr sz="1200" spc="22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275" dirty="0">
                <a:solidFill>
                  <a:srgbClr val="791A3D"/>
                </a:solidFill>
                <a:latin typeface="Palatino Linotype"/>
                <a:cs typeface="Palatino Linotype"/>
              </a:rPr>
              <a:t>l</a:t>
            </a:r>
            <a:r>
              <a:rPr sz="1200" spc="165" dirty="0">
                <a:solidFill>
                  <a:srgbClr val="791A3D"/>
                </a:solidFill>
                <a:latin typeface="Palatino Linotype"/>
                <a:cs typeface="Palatino Linotype"/>
              </a:rPr>
              <a:t>if</a:t>
            </a:r>
            <a:r>
              <a:rPr sz="1200" spc="12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200" spc="1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170" dirty="0">
                <a:solidFill>
                  <a:srgbClr val="791A3D"/>
                </a:solidFill>
                <a:latin typeface="Palatino Linotype"/>
                <a:cs typeface="Palatino Linotype"/>
              </a:rPr>
              <a:t>wit</a:t>
            </a:r>
            <a:r>
              <a:rPr sz="1200" spc="150" dirty="0">
                <a:solidFill>
                  <a:srgbClr val="791A3D"/>
                </a:solidFill>
                <a:latin typeface="Palatino Linotype"/>
                <a:cs typeface="Palatino Linotype"/>
              </a:rPr>
              <a:t>h</a:t>
            </a:r>
            <a:r>
              <a:rPr sz="1200" spc="1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254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1200" spc="140" dirty="0">
                <a:solidFill>
                  <a:srgbClr val="791A3D"/>
                </a:solidFill>
                <a:latin typeface="Palatino Linotype"/>
                <a:cs typeface="Palatino Linotype"/>
              </a:rPr>
              <a:t>he</a:t>
            </a:r>
            <a:r>
              <a:rPr sz="1200" spc="65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10" dirty="0">
                <a:solidFill>
                  <a:srgbClr val="791A3D"/>
                </a:solidFill>
                <a:latin typeface="Palatino Linotype"/>
                <a:cs typeface="Palatino Linotype"/>
              </a:rPr>
              <a:t>M</a:t>
            </a:r>
            <a:r>
              <a:rPr sz="1200" spc="12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200" spc="85" dirty="0">
                <a:solidFill>
                  <a:srgbClr val="791A3D"/>
                </a:solidFill>
                <a:latin typeface="Palatino Linotype"/>
                <a:cs typeface="Palatino Linotype"/>
              </a:rPr>
              <a:t>d</a:t>
            </a:r>
            <a:r>
              <a:rPr sz="1200" spc="180" dirty="0">
                <a:solidFill>
                  <a:srgbClr val="791A3D"/>
                </a:solidFill>
                <a:latin typeface="Palatino Linotype"/>
                <a:cs typeface="Palatino Linotype"/>
              </a:rPr>
              <a:t>it</a:t>
            </a:r>
            <a:r>
              <a:rPr sz="1200" spc="125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1200" spc="350" dirty="0">
                <a:solidFill>
                  <a:srgbClr val="791A3D"/>
                </a:solidFill>
                <a:latin typeface="Palatino Linotype"/>
                <a:cs typeface="Palatino Linotype"/>
              </a:rPr>
              <a:t>rr</a:t>
            </a:r>
            <a:r>
              <a:rPr sz="1200" spc="1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1200" spc="140" dirty="0">
                <a:solidFill>
                  <a:srgbClr val="791A3D"/>
                </a:solidFill>
                <a:latin typeface="Palatino Linotype"/>
                <a:cs typeface="Palatino Linotype"/>
              </a:rPr>
              <a:t>ne</a:t>
            </a:r>
            <a:r>
              <a:rPr sz="1200" spc="1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1200" spc="150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1200" spc="1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1200" spc="-114" dirty="0">
                <a:solidFill>
                  <a:srgbClr val="791A3D"/>
                </a:solidFill>
                <a:latin typeface="Palatino Linotype"/>
                <a:cs typeface="Palatino Linotype"/>
              </a:rPr>
              <a:t>D</a:t>
            </a:r>
            <a:r>
              <a:rPr sz="1200" spc="114" dirty="0">
                <a:solidFill>
                  <a:srgbClr val="791A3D"/>
                </a:solidFill>
                <a:latin typeface="Palatino Linotype"/>
                <a:cs typeface="Palatino Linotype"/>
              </a:rPr>
              <a:t>ie</a:t>
            </a:r>
            <a:r>
              <a:rPr sz="1200" spc="254" dirty="0">
                <a:solidFill>
                  <a:srgbClr val="9A244F"/>
                </a:solidFill>
                <a:latin typeface="Palatino Linotype"/>
                <a:cs typeface="Palatino Linotype"/>
              </a:rPr>
              <a:t>t</a:t>
            </a:r>
            <a:endParaRPr sz="1200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93000" y="2026631"/>
            <a:ext cx="18694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0" dirty="0">
                <a:latin typeface="Book Antiqua"/>
                <a:cs typeface="Book Antiqua"/>
              </a:rPr>
              <a:t>The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70" dirty="0">
                <a:latin typeface="Book Antiqua"/>
                <a:cs typeface="Book Antiqua"/>
              </a:rPr>
              <a:t>Med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15" dirty="0">
                <a:latin typeface="Book Antiqua"/>
                <a:cs typeface="Book Antiqua"/>
              </a:rPr>
              <a:t>Diet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can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help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you: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000" y="23941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1600" y="2382231"/>
            <a:ext cx="149923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6530">
              <a:lnSpc>
                <a:spcPct val="159700"/>
              </a:lnSpc>
            </a:pPr>
            <a:r>
              <a:rPr sz="1200" b="1" spc="-40" dirty="0">
                <a:latin typeface="Book Antiqua"/>
                <a:cs typeface="Book Antiqua"/>
              </a:rPr>
              <a:t>Lengthen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0" dirty="0">
                <a:latin typeface="Book Antiqua"/>
                <a:cs typeface="Book Antiqua"/>
              </a:rPr>
              <a:t>Y</a:t>
            </a:r>
            <a:r>
              <a:rPr sz="1200" b="1" spc="-35" dirty="0">
                <a:latin typeface="Book Antiqua"/>
                <a:cs typeface="Book Antiqua"/>
              </a:rPr>
              <a:t>our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Life</a:t>
            </a:r>
            <a:r>
              <a:rPr sz="1200" b="1" spc="-15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Prevent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Asthma</a:t>
            </a:r>
            <a:endParaRPr sz="12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b="1" spc="-15" dirty="0">
                <a:latin typeface="Book Antiqua"/>
                <a:cs typeface="Book Antiqua"/>
              </a:rPr>
              <a:t>Fight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Certain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Cancers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3000" y="26862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3000" y="29910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3000" y="33085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1600" y="3296632"/>
            <a:ext cx="156972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200" b="1" spc="5" dirty="0">
                <a:latin typeface="Book Antiqua"/>
                <a:cs typeface="Book Antiqua"/>
              </a:rPr>
              <a:t>Protect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dirty="0">
                <a:latin typeface="Book Antiqua"/>
                <a:cs typeface="Book Antiqua"/>
              </a:rPr>
              <a:t>From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Diabetes</a:t>
            </a:r>
            <a:r>
              <a:rPr sz="1200" b="1" spc="-2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Keep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Depression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140" dirty="0">
                <a:latin typeface="Book Antiqua"/>
                <a:cs typeface="Book Antiqua"/>
              </a:rPr>
              <a:t>A</a:t>
            </a:r>
            <a:r>
              <a:rPr sz="1200" b="1" spc="-55" dirty="0">
                <a:latin typeface="Book Antiqua"/>
                <a:cs typeface="Book Antiqua"/>
              </a:rPr>
              <a:t>way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93000" y="36133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93000" y="39308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21600" y="3918932"/>
            <a:ext cx="17360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Book Antiqua"/>
                <a:cs typeface="Book Antiqua"/>
              </a:rPr>
              <a:t>Prevent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Chronic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Diseases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93000" y="42483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21600" y="4236432"/>
            <a:ext cx="19792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6700"/>
              </a:lnSpc>
            </a:pPr>
            <a:r>
              <a:rPr sz="1200" b="1" spc="-30" dirty="0">
                <a:latin typeface="Book Antiqua"/>
                <a:cs typeface="Book Antiqua"/>
              </a:rPr>
              <a:t>Nurture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5" dirty="0">
                <a:latin typeface="Book Antiqua"/>
                <a:cs typeface="Book Antiqua"/>
              </a:rPr>
              <a:t>Healthier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Babies</a:t>
            </a:r>
            <a:r>
              <a:rPr sz="1200" b="1" spc="-2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W</a:t>
            </a:r>
            <a:r>
              <a:rPr sz="1200" b="1" spc="-20" dirty="0">
                <a:latin typeface="Book Antiqua"/>
                <a:cs typeface="Book Antiqua"/>
              </a:rPr>
              <a:t>ard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off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Parkinson</a:t>
            </a:r>
            <a:r>
              <a:rPr sz="1200" b="1" spc="-90" dirty="0">
                <a:latin typeface="Book Antiqua"/>
                <a:cs typeface="Book Antiqua"/>
              </a:rPr>
              <a:t>’</a:t>
            </a:r>
            <a:r>
              <a:rPr sz="1200" b="1" spc="-50" dirty="0">
                <a:latin typeface="Book Antiqua"/>
                <a:cs typeface="Book Antiqua"/>
              </a:rPr>
              <a:t>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Disease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93000" y="45531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93000" y="48706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21600" y="4858732"/>
            <a:ext cx="186880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1900"/>
              </a:lnSpc>
            </a:pPr>
            <a:r>
              <a:rPr sz="1200" b="1" spc="-40" dirty="0">
                <a:latin typeface="Book Antiqua"/>
                <a:cs typeface="Book Antiqua"/>
              </a:rPr>
              <a:t>Safeguard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from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Alzheimer</a:t>
            </a:r>
            <a:r>
              <a:rPr sz="1200" b="1" spc="-100" dirty="0">
                <a:latin typeface="Book Antiqua"/>
                <a:cs typeface="Book Antiqua"/>
              </a:rPr>
              <a:t>’</a:t>
            </a:r>
            <a:r>
              <a:rPr sz="1200" b="1" spc="-50" dirty="0">
                <a:latin typeface="Book Antiqua"/>
                <a:cs typeface="Book Antiqua"/>
              </a:rPr>
              <a:t>s</a:t>
            </a:r>
            <a:r>
              <a:rPr sz="1200" b="1" spc="-3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Disease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93000" y="54294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21600" y="5417532"/>
            <a:ext cx="17703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900"/>
              </a:lnSpc>
            </a:pPr>
            <a:r>
              <a:rPr sz="1200" b="1" spc="-70" dirty="0">
                <a:latin typeface="Book Antiqua"/>
                <a:cs typeface="Book Antiqua"/>
              </a:rPr>
              <a:t>Aid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0" dirty="0">
                <a:latin typeface="Book Antiqua"/>
                <a:cs typeface="Book Antiqua"/>
              </a:rPr>
              <a:t>Y</a:t>
            </a:r>
            <a:r>
              <a:rPr sz="1200" b="1" spc="-35" dirty="0">
                <a:latin typeface="Book Antiqua"/>
                <a:cs typeface="Book Antiqua"/>
              </a:rPr>
              <a:t>our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Weight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Loss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and</a:t>
            </a:r>
            <a:r>
              <a:rPr sz="1200" b="1" spc="-25" dirty="0">
                <a:latin typeface="Book Antiqua"/>
                <a:cs typeface="Book Antiqua"/>
              </a:rPr>
              <a:t> </a:t>
            </a:r>
            <a:r>
              <a:rPr sz="1200" b="1" spc="-55" dirty="0">
                <a:latin typeface="Book Antiqua"/>
                <a:cs typeface="Book Antiqua"/>
              </a:rPr>
              <a:t>Management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dirty="0">
                <a:latin typeface="Book Antiqua"/>
                <a:cs typeface="Book Antiqua"/>
              </a:rPr>
              <a:t>Efforts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93000" y="5988239"/>
            <a:ext cx="1162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6A1E4E"/>
                </a:solidFill>
                <a:latin typeface="Arial Unicode MS"/>
                <a:cs typeface="Arial Unicode MS"/>
              </a:rPr>
              <a:t>✦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21600" y="5976332"/>
            <a:ext cx="195389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900"/>
              </a:lnSpc>
            </a:pPr>
            <a:r>
              <a:rPr sz="1200" b="1" spc="-25" dirty="0">
                <a:latin typeface="Book Antiqua"/>
                <a:cs typeface="Book Antiqua"/>
              </a:rPr>
              <a:t>Lower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Risk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50" dirty="0">
                <a:latin typeface="Book Antiqua"/>
                <a:cs typeface="Book Antiqua"/>
              </a:rPr>
              <a:t>of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dirty="0">
                <a:latin typeface="Book Antiqua"/>
                <a:cs typeface="Book Antiqua"/>
              </a:rPr>
              <a:t>Heart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0" dirty="0">
                <a:latin typeface="Book Antiqua"/>
                <a:cs typeface="Book Antiqua"/>
              </a:rPr>
              <a:t>Disease</a:t>
            </a:r>
            <a:r>
              <a:rPr sz="1200" b="1" spc="-20" dirty="0">
                <a:latin typeface="Book Antiqua"/>
                <a:cs typeface="Book Antiqua"/>
              </a:rPr>
              <a:t> </a:t>
            </a:r>
            <a:r>
              <a:rPr sz="1200" b="1" spc="-60" dirty="0">
                <a:latin typeface="Book Antiqua"/>
                <a:cs typeface="Book Antiqua"/>
              </a:rPr>
              <a:t>and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45" dirty="0">
                <a:latin typeface="Book Antiqua"/>
                <a:cs typeface="Book Antiqua"/>
              </a:rPr>
              <a:t>High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35" dirty="0">
                <a:latin typeface="Book Antiqua"/>
                <a:cs typeface="Book Antiqua"/>
              </a:rPr>
              <a:t>Blood</a:t>
            </a:r>
            <a:r>
              <a:rPr sz="1200" b="1" spc="10" dirty="0">
                <a:latin typeface="Book Antiqua"/>
                <a:cs typeface="Book Antiqua"/>
              </a:rPr>
              <a:t> </a:t>
            </a:r>
            <a:r>
              <a:rPr sz="1200" b="1" spc="-20" dirty="0">
                <a:latin typeface="Book Antiqua"/>
                <a:cs typeface="Book Antiqua"/>
              </a:rPr>
              <a:t>Pressure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37000" y="1422400"/>
            <a:ext cx="457200" cy="539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3359" y="1666242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0" y="0"/>
                </a:moveTo>
                <a:lnTo>
                  <a:pt x="325120" y="325121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89699" y="1689100"/>
            <a:ext cx="482600" cy="495300"/>
          </a:xfrm>
          <a:custGeom>
            <a:avLst/>
            <a:gdLst/>
            <a:ahLst/>
            <a:cxnLst/>
            <a:rect l="l" t="t" r="r" b="b"/>
            <a:pathLst>
              <a:path w="482600" h="495300">
                <a:moveTo>
                  <a:pt x="411924" y="72534"/>
                </a:moveTo>
                <a:lnTo>
                  <a:pt x="437367" y="103231"/>
                </a:lnTo>
                <a:lnTo>
                  <a:pt x="457157" y="136811"/>
                </a:lnTo>
                <a:lnTo>
                  <a:pt x="471292" y="172556"/>
                </a:lnTo>
                <a:lnTo>
                  <a:pt x="479773" y="209742"/>
                </a:lnTo>
                <a:lnTo>
                  <a:pt x="482600" y="247649"/>
                </a:lnTo>
                <a:lnTo>
                  <a:pt x="481893" y="266648"/>
                </a:lnTo>
                <a:lnTo>
                  <a:pt x="471292" y="322743"/>
                </a:lnTo>
                <a:lnTo>
                  <a:pt x="457157" y="358487"/>
                </a:lnTo>
                <a:lnTo>
                  <a:pt x="437367" y="392068"/>
                </a:lnTo>
                <a:lnTo>
                  <a:pt x="411924" y="422765"/>
                </a:lnTo>
                <a:lnTo>
                  <a:pt x="382015" y="448877"/>
                </a:lnTo>
                <a:lnTo>
                  <a:pt x="349295" y="469187"/>
                </a:lnTo>
                <a:lnTo>
                  <a:pt x="296483" y="488771"/>
                </a:lnTo>
                <a:lnTo>
                  <a:pt x="241300" y="495299"/>
                </a:lnTo>
                <a:lnTo>
                  <a:pt x="222788" y="494574"/>
                </a:lnTo>
                <a:lnTo>
                  <a:pt x="168131" y="483694"/>
                </a:lnTo>
                <a:lnTo>
                  <a:pt x="116636" y="459757"/>
                </a:lnTo>
                <a:lnTo>
                  <a:pt x="85234" y="436546"/>
                </a:lnTo>
                <a:lnTo>
                  <a:pt x="57246" y="407822"/>
                </a:lnTo>
                <a:lnTo>
                  <a:pt x="34630" y="375593"/>
                </a:lnTo>
                <a:lnTo>
                  <a:pt x="17668" y="340840"/>
                </a:lnTo>
                <a:lnTo>
                  <a:pt x="6360" y="304285"/>
                </a:lnTo>
                <a:lnTo>
                  <a:pt x="0" y="247649"/>
                </a:lnTo>
                <a:lnTo>
                  <a:pt x="706" y="228650"/>
                </a:lnTo>
                <a:lnTo>
                  <a:pt x="11307" y="172556"/>
                </a:lnTo>
                <a:lnTo>
                  <a:pt x="25442" y="136811"/>
                </a:lnTo>
                <a:lnTo>
                  <a:pt x="45231" y="103231"/>
                </a:lnTo>
                <a:lnTo>
                  <a:pt x="70674" y="72534"/>
                </a:lnTo>
                <a:lnTo>
                  <a:pt x="100584" y="46422"/>
                </a:lnTo>
                <a:lnTo>
                  <a:pt x="133304" y="26112"/>
                </a:lnTo>
                <a:lnTo>
                  <a:pt x="186116" y="6528"/>
                </a:lnTo>
                <a:lnTo>
                  <a:pt x="241300" y="0"/>
                </a:lnTo>
                <a:lnTo>
                  <a:pt x="259811" y="725"/>
                </a:lnTo>
                <a:lnTo>
                  <a:pt x="314468" y="11605"/>
                </a:lnTo>
                <a:lnTo>
                  <a:pt x="365963" y="35542"/>
                </a:lnTo>
                <a:lnTo>
                  <a:pt x="397365" y="58753"/>
                </a:lnTo>
                <a:lnTo>
                  <a:pt x="411924" y="72534"/>
                </a:lnTo>
              </a:path>
            </a:pathLst>
          </a:custGeom>
          <a:ln w="25399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9900" y="4699000"/>
            <a:ext cx="156210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4477" y="4715929"/>
            <a:ext cx="1473199" cy="1737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5900" y="878263"/>
            <a:ext cx="6582409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5080" indent="-50800">
              <a:lnSpc>
                <a:spcPct val="90300"/>
              </a:lnSpc>
            </a:pPr>
            <a:r>
              <a:rPr sz="3600" b="1" spc="75" baseline="-2314" dirty="0">
                <a:latin typeface="Book Antiqua"/>
                <a:cs typeface="Book Antiqua"/>
              </a:rPr>
              <a:t>I</a:t>
            </a:r>
            <a:r>
              <a:rPr sz="1200" spc="-95" dirty="0">
                <a:latin typeface="Century"/>
                <a:cs typeface="Century"/>
              </a:rPr>
              <a:t>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has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been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clear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65" dirty="0">
                <a:latin typeface="Century"/>
                <a:cs typeface="Century"/>
              </a:rPr>
              <a:t>decades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offers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one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healthiest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patterns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on</a:t>
            </a:r>
            <a:r>
              <a:rPr sz="1200" spc="-2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earth.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But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why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so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healthy?</a:t>
            </a:r>
            <a:endParaRPr sz="1200">
              <a:latin typeface="Century"/>
              <a:cs typeface="Century"/>
            </a:endParaRPr>
          </a:p>
          <a:p>
            <a:pPr marL="63500">
              <a:lnSpc>
                <a:spcPts val="1420"/>
              </a:lnSpc>
              <a:spcBef>
                <a:spcPts val="360"/>
              </a:spcBef>
            </a:pPr>
            <a:r>
              <a:rPr sz="1200" b="1" spc="-15" dirty="0">
                <a:solidFill>
                  <a:srgbClr val="C4BC00"/>
                </a:solidFill>
                <a:latin typeface="Book Antiqua"/>
                <a:cs typeface="Book Antiqua"/>
              </a:rPr>
              <a:t>Is</a:t>
            </a:r>
            <a:r>
              <a:rPr sz="1200" b="1" spc="10" dirty="0">
                <a:solidFill>
                  <a:srgbClr val="C4BC00"/>
                </a:solidFill>
                <a:latin typeface="Book Antiqua"/>
                <a:cs typeface="Book Antiqua"/>
              </a:rPr>
              <a:t> </a:t>
            </a:r>
            <a:r>
              <a:rPr sz="1200" b="1" spc="-15" dirty="0">
                <a:solidFill>
                  <a:srgbClr val="C4BC00"/>
                </a:solidFill>
                <a:latin typeface="Book Antiqua"/>
                <a:cs typeface="Book Antiqua"/>
              </a:rPr>
              <a:t>it</a:t>
            </a:r>
            <a:r>
              <a:rPr sz="1200" b="1" spc="10" dirty="0">
                <a:solidFill>
                  <a:srgbClr val="C4BC00"/>
                </a:solidFill>
                <a:latin typeface="Book Antiqua"/>
                <a:cs typeface="Book Antiqua"/>
              </a:rPr>
              <a:t> </a:t>
            </a:r>
            <a:r>
              <a:rPr sz="1200" b="1" spc="-35" dirty="0">
                <a:solidFill>
                  <a:srgbClr val="C4BC00"/>
                </a:solidFill>
                <a:latin typeface="Book Antiqua"/>
                <a:cs typeface="Book Antiqua"/>
              </a:rPr>
              <a:t>the</a:t>
            </a:r>
            <a:r>
              <a:rPr sz="1200" b="1" spc="10" dirty="0">
                <a:solidFill>
                  <a:srgbClr val="C4BC00"/>
                </a:solidFill>
                <a:latin typeface="Book Antiqua"/>
                <a:cs typeface="Book Antiqua"/>
              </a:rPr>
              <a:t> </a:t>
            </a:r>
            <a:r>
              <a:rPr sz="1200" b="1" spc="-50" dirty="0">
                <a:solidFill>
                  <a:srgbClr val="C4BC00"/>
                </a:solidFill>
                <a:latin typeface="Book Antiqua"/>
                <a:cs typeface="Book Antiqua"/>
              </a:rPr>
              <a:t>olive</a:t>
            </a:r>
            <a:r>
              <a:rPr sz="1200" b="1" spc="10" dirty="0">
                <a:solidFill>
                  <a:srgbClr val="C4BC00"/>
                </a:solidFill>
                <a:latin typeface="Book Antiqua"/>
                <a:cs typeface="Book Antiqua"/>
              </a:rPr>
              <a:t> </a:t>
            </a:r>
            <a:r>
              <a:rPr sz="1200" b="1" spc="-35" dirty="0">
                <a:solidFill>
                  <a:srgbClr val="C4BC00"/>
                </a:solidFill>
                <a:latin typeface="Book Antiqua"/>
                <a:cs typeface="Book Antiqua"/>
              </a:rPr>
              <a:t>oil?</a:t>
            </a:r>
            <a:endParaRPr sz="1200">
              <a:latin typeface="Book Antiqua"/>
              <a:cs typeface="Book Antiqua"/>
            </a:endParaRPr>
          </a:p>
          <a:p>
            <a:pPr marL="1651000">
              <a:lnSpc>
                <a:spcPts val="1400"/>
              </a:lnSpc>
            </a:pPr>
            <a:r>
              <a:rPr sz="1200" b="1" spc="-50" dirty="0">
                <a:solidFill>
                  <a:srgbClr val="4F7A28"/>
                </a:solidFill>
                <a:latin typeface="Book Antiqua"/>
                <a:cs typeface="Book Antiqua"/>
              </a:rPr>
              <a:t>The</a:t>
            </a:r>
            <a:r>
              <a:rPr sz="1200" b="1" spc="10" dirty="0">
                <a:solidFill>
                  <a:srgbClr val="4F7A28"/>
                </a:solidFill>
                <a:latin typeface="Book Antiqua"/>
                <a:cs typeface="Book Antiqua"/>
              </a:rPr>
              <a:t> </a:t>
            </a:r>
            <a:r>
              <a:rPr sz="1200" b="1" spc="-55" dirty="0">
                <a:solidFill>
                  <a:srgbClr val="4F7A28"/>
                </a:solidFill>
                <a:latin typeface="Book Antiqua"/>
                <a:cs typeface="Book Antiqua"/>
              </a:rPr>
              <a:t>abundance</a:t>
            </a:r>
            <a:r>
              <a:rPr sz="1200" b="1" spc="10" dirty="0">
                <a:solidFill>
                  <a:srgbClr val="4F7A28"/>
                </a:solidFill>
                <a:latin typeface="Book Antiqua"/>
                <a:cs typeface="Book Antiqua"/>
              </a:rPr>
              <a:t> </a:t>
            </a:r>
            <a:r>
              <a:rPr sz="1200" b="1" spc="-50" dirty="0">
                <a:solidFill>
                  <a:srgbClr val="4F7A28"/>
                </a:solidFill>
                <a:latin typeface="Book Antiqua"/>
                <a:cs typeface="Book Antiqua"/>
              </a:rPr>
              <a:t>of</a:t>
            </a:r>
            <a:r>
              <a:rPr sz="1200" b="1" spc="10" dirty="0">
                <a:solidFill>
                  <a:srgbClr val="4F7A28"/>
                </a:solidFill>
                <a:latin typeface="Book Antiqua"/>
                <a:cs typeface="Book Antiqua"/>
              </a:rPr>
              <a:t> </a:t>
            </a:r>
            <a:r>
              <a:rPr sz="1200" b="1" spc="-40" dirty="0">
                <a:solidFill>
                  <a:srgbClr val="4F7A28"/>
                </a:solidFill>
                <a:latin typeface="Book Antiqua"/>
                <a:cs typeface="Book Antiqua"/>
              </a:rPr>
              <a:t>leafy</a:t>
            </a:r>
            <a:r>
              <a:rPr sz="1200" b="1" spc="10" dirty="0">
                <a:solidFill>
                  <a:srgbClr val="4F7A28"/>
                </a:solidFill>
                <a:latin typeface="Book Antiqua"/>
                <a:cs typeface="Book Antiqua"/>
              </a:rPr>
              <a:t> </a:t>
            </a:r>
            <a:r>
              <a:rPr sz="1200" b="1" spc="-40" dirty="0">
                <a:solidFill>
                  <a:srgbClr val="4F7A28"/>
                </a:solidFill>
                <a:latin typeface="Book Antiqua"/>
                <a:cs typeface="Book Antiqua"/>
              </a:rPr>
              <a:t>greens?</a:t>
            </a:r>
            <a:endParaRPr sz="1200">
              <a:latin typeface="Book Antiqua"/>
              <a:cs typeface="Book Antiqua"/>
            </a:endParaRPr>
          </a:p>
          <a:p>
            <a:pPr marL="4267200">
              <a:lnSpc>
                <a:spcPts val="1420"/>
              </a:lnSpc>
            </a:pPr>
            <a:r>
              <a:rPr sz="1200" b="1" spc="-50" dirty="0">
                <a:solidFill>
                  <a:srgbClr val="B51A00"/>
                </a:solidFill>
                <a:latin typeface="Book Antiqua"/>
                <a:cs typeface="Book Antiqua"/>
              </a:rPr>
              <a:t>The</a:t>
            </a:r>
            <a:r>
              <a:rPr sz="1200" b="1" spc="10" dirty="0">
                <a:solidFill>
                  <a:srgbClr val="B51A00"/>
                </a:solidFill>
                <a:latin typeface="Book Antiqua"/>
                <a:cs typeface="Book Antiqua"/>
              </a:rPr>
              <a:t> </a:t>
            </a:r>
            <a:r>
              <a:rPr sz="1200" b="1" spc="-35" dirty="0">
                <a:solidFill>
                  <a:srgbClr val="B51A00"/>
                </a:solidFill>
                <a:latin typeface="Book Antiqua"/>
                <a:cs typeface="Book Antiqua"/>
              </a:rPr>
              <a:t>lack</a:t>
            </a:r>
            <a:r>
              <a:rPr sz="1200" b="1" spc="10" dirty="0">
                <a:solidFill>
                  <a:srgbClr val="B51A00"/>
                </a:solidFill>
                <a:latin typeface="Book Antiqua"/>
                <a:cs typeface="Book Antiqua"/>
              </a:rPr>
              <a:t> </a:t>
            </a:r>
            <a:r>
              <a:rPr sz="1200" b="1" spc="-50" dirty="0">
                <a:solidFill>
                  <a:srgbClr val="B51A00"/>
                </a:solidFill>
                <a:latin typeface="Book Antiqua"/>
                <a:cs typeface="Book Antiqua"/>
              </a:rPr>
              <a:t>of</a:t>
            </a:r>
            <a:r>
              <a:rPr sz="1200" b="1" spc="10" dirty="0">
                <a:solidFill>
                  <a:srgbClr val="B51A00"/>
                </a:solidFill>
                <a:latin typeface="Book Antiqua"/>
                <a:cs typeface="Book Antiqua"/>
              </a:rPr>
              <a:t> </a:t>
            </a:r>
            <a:r>
              <a:rPr sz="1200" b="1" spc="-35" dirty="0">
                <a:solidFill>
                  <a:srgbClr val="B51A00"/>
                </a:solidFill>
                <a:latin typeface="Book Antiqua"/>
                <a:cs typeface="Book Antiqua"/>
              </a:rPr>
              <a:t>24-ounce</a:t>
            </a:r>
            <a:r>
              <a:rPr sz="1200" b="1" spc="10" dirty="0">
                <a:solidFill>
                  <a:srgbClr val="B51A00"/>
                </a:solidFill>
                <a:latin typeface="Book Antiqua"/>
                <a:cs typeface="Book Antiqua"/>
              </a:rPr>
              <a:t> </a:t>
            </a:r>
            <a:r>
              <a:rPr sz="1200" b="1" spc="-35" dirty="0">
                <a:solidFill>
                  <a:srgbClr val="B51A00"/>
                </a:solidFill>
                <a:latin typeface="Book Antiqua"/>
                <a:cs typeface="Book Antiqua"/>
              </a:rPr>
              <a:t>steaks?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8600" y="2349500"/>
            <a:ext cx="1752600" cy="2273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47900" y="2681663"/>
            <a:ext cx="4562475" cy="122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>
              <a:lnSpc>
                <a:spcPct val="95200"/>
              </a:lnSpc>
            </a:pPr>
            <a:r>
              <a:rPr sz="3600" b="1" spc="-270" baseline="-2314" dirty="0">
                <a:latin typeface="Book Antiqua"/>
                <a:cs typeface="Book Antiqua"/>
              </a:rPr>
              <a:t>A</a:t>
            </a:r>
            <a:r>
              <a:rPr sz="1200" spc="-70" dirty="0">
                <a:latin typeface="Century"/>
                <a:cs typeface="Century"/>
              </a:rPr>
              <a:t>lthough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research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continues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analyze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individual</a:t>
            </a:r>
            <a:r>
              <a:rPr sz="1200" spc="-35" dirty="0">
                <a:latin typeface="Century"/>
                <a:cs typeface="Century"/>
              </a:rPr>
              <a:t> foods, </a:t>
            </a:r>
            <a:r>
              <a:rPr sz="1200" spc="-85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also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repeatedly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shows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much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0" dirty="0">
                <a:latin typeface="Century"/>
                <a:cs typeface="Century"/>
              </a:rPr>
              <a:t>sum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its</a:t>
            </a:r>
            <a:r>
              <a:rPr sz="1200" spc="-6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nutrient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parts.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300" spc="-35" dirty="0">
                <a:latin typeface="Century"/>
                <a:cs typeface="Century"/>
              </a:rPr>
              <a:t>One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early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study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20" dirty="0">
                <a:latin typeface="Century"/>
                <a:cs typeface="Century"/>
              </a:rPr>
              <a:t>of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5" dirty="0">
                <a:latin typeface="Century"/>
                <a:cs typeface="Century"/>
              </a:rPr>
              <a:t>“whole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5" dirty="0">
                <a:latin typeface="Century"/>
                <a:cs typeface="Century"/>
              </a:rPr>
              <a:t>diet”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approach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was</a:t>
            </a:r>
            <a:r>
              <a:rPr sz="1300" spc="-45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published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in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1995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by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Antonia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30" dirty="0">
                <a:latin typeface="Century"/>
                <a:cs typeface="Century"/>
              </a:rPr>
              <a:t>T</a:t>
            </a:r>
            <a:r>
              <a:rPr sz="1300" spc="-50" dirty="0">
                <a:latin typeface="Century"/>
                <a:cs typeface="Century"/>
              </a:rPr>
              <a:t>richopoulou,</a:t>
            </a:r>
            <a:r>
              <a:rPr sz="1300" spc="-40" dirty="0">
                <a:latin typeface="Century"/>
                <a:cs typeface="Century"/>
              </a:rPr>
              <a:t> W</a:t>
            </a:r>
            <a:r>
              <a:rPr sz="1300" spc="-95" dirty="0">
                <a:latin typeface="Century"/>
                <a:cs typeface="Century"/>
              </a:rPr>
              <a:t>alter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5" dirty="0">
                <a:latin typeface="Century"/>
                <a:cs typeface="Century"/>
              </a:rPr>
              <a:t>W</a:t>
            </a:r>
            <a:r>
              <a:rPr sz="1300" spc="-75" dirty="0">
                <a:latin typeface="Century"/>
                <a:cs typeface="Century"/>
              </a:rPr>
              <a:t>illett,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Frank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5" dirty="0">
                <a:latin typeface="Century"/>
                <a:cs typeface="Century"/>
              </a:rPr>
              <a:t>Sacks,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and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others,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in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5" dirty="0">
                <a:latin typeface="Century"/>
                <a:cs typeface="Century"/>
              </a:rPr>
              <a:t>which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original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5" dirty="0">
                <a:latin typeface="Century"/>
                <a:cs typeface="Century"/>
              </a:rPr>
              <a:t>Oldways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Mediterranean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Diet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Pyramid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was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given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center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stage.</a:t>
            </a:r>
            <a:endParaRPr sz="1300">
              <a:latin typeface="Century"/>
              <a:cs typeface="Century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59000" y="4051300"/>
            <a:ext cx="4737100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71700" y="4089409"/>
            <a:ext cx="4686300" cy="76200"/>
          </a:xfrm>
          <a:custGeom>
            <a:avLst/>
            <a:gdLst/>
            <a:ahLst/>
            <a:cxnLst/>
            <a:rect l="l" t="t" r="r" b="b"/>
            <a:pathLst>
              <a:path w="4686300" h="76200">
                <a:moveTo>
                  <a:pt x="1907581" y="15414"/>
                </a:moveTo>
                <a:lnTo>
                  <a:pt x="0" y="35839"/>
                </a:lnTo>
                <a:lnTo>
                  <a:pt x="16501" y="66102"/>
                </a:lnTo>
                <a:lnTo>
                  <a:pt x="2904183" y="76190"/>
                </a:lnTo>
                <a:lnTo>
                  <a:pt x="4686300" y="76190"/>
                </a:lnTo>
                <a:lnTo>
                  <a:pt x="4686300" y="23594"/>
                </a:lnTo>
                <a:lnTo>
                  <a:pt x="2564543" y="23594"/>
                </a:lnTo>
                <a:lnTo>
                  <a:pt x="1967149" y="15555"/>
                </a:lnTo>
                <a:lnTo>
                  <a:pt x="1907581" y="15414"/>
                </a:lnTo>
                <a:close/>
              </a:path>
              <a:path w="4686300" h="76200">
                <a:moveTo>
                  <a:pt x="3264626" y="0"/>
                </a:moveTo>
                <a:lnTo>
                  <a:pt x="3218667" y="183"/>
                </a:lnTo>
                <a:lnTo>
                  <a:pt x="3172811" y="997"/>
                </a:lnTo>
                <a:lnTo>
                  <a:pt x="3127092" y="2529"/>
                </a:lnTo>
                <a:lnTo>
                  <a:pt x="3081541" y="4866"/>
                </a:lnTo>
                <a:lnTo>
                  <a:pt x="2977912" y="12432"/>
                </a:lnTo>
                <a:lnTo>
                  <a:pt x="2919400" y="15947"/>
                </a:lnTo>
                <a:lnTo>
                  <a:pt x="2860677" y="18710"/>
                </a:lnTo>
                <a:lnTo>
                  <a:pt x="2801761" y="20788"/>
                </a:lnTo>
                <a:lnTo>
                  <a:pt x="2683426" y="23158"/>
                </a:lnTo>
                <a:lnTo>
                  <a:pt x="2564543" y="23594"/>
                </a:lnTo>
                <a:lnTo>
                  <a:pt x="4686300" y="23594"/>
                </a:lnTo>
                <a:lnTo>
                  <a:pt x="4686300" y="14995"/>
                </a:lnTo>
                <a:lnTo>
                  <a:pt x="3856331" y="14995"/>
                </a:lnTo>
                <a:lnTo>
                  <a:pt x="3812060" y="14978"/>
                </a:lnTo>
                <a:lnTo>
                  <a:pt x="3722563" y="13499"/>
                </a:lnTo>
                <a:lnTo>
                  <a:pt x="3356720" y="1171"/>
                </a:lnTo>
                <a:lnTo>
                  <a:pt x="3264626" y="0"/>
                </a:lnTo>
                <a:close/>
              </a:path>
              <a:path w="4686300" h="76200">
                <a:moveTo>
                  <a:pt x="4686300" y="532"/>
                </a:moveTo>
                <a:lnTo>
                  <a:pt x="4537422" y="1795"/>
                </a:lnTo>
                <a:lnTo>
                  <a:pt x="3900240" y="14412"/>
                </a:lnTo>
                <a:lnTo>
                  <a:pt x="3856331" y="14995"/>
                </a:lnTo>
                <a:lnTo>
                  <a:pt x="4686300" y="14995"/>
                </a:lnTo>
                <a:lnTo>
                  <a:pt x="4686300" y="532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9400" y="6807200"/>
            <a:ext cx="5194300" cy="16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2100" y="6845311"/>
            <a:ext cx="5143500" cy="88900"/>
          </a:xfrm>
          <a:custGeom>
            <a:avLst/>
            <a:gdLst/>
            <a:ahLst/>
            <a:cxnLst/>
            <a:rect l="l" t="t" r="r" b="b"/>
            <a:pathLst>
              <a:path w="5143500" h="88900">
                <a:moveTo>
                  <a:pt x="0" y="620"/>
                </a:moveTo>
                <a:lnTo>
                  <a:pt x="0" y="88888"/>
                </a:lnTo>
                <a:lnTo>
                  <a:pt x="1955980" y="88888"/>
                </a:lnTo>
                <a:lnTo>
                  <a:pt x="5125388" y="77119"/>
                </a:lnTo>
                <a:lnTo>
                  <a:pt x="5143500" y="41812"/>
                </a:lnTo>
                <a:lnTo>
                  <a:pt x="4095572" y="27526"/>
                </a:lnTo>
                <a:lnTo>
                  <a:pt x="2328756" y="27526"/>
                </a:lnTo>
                <a:lnTo>
                  <a:pt x="2198275" y="27018"/>
                </a:lnTo>
                <a:lnTo>
                  <a:pt x="2068395" y="24253"/>
                </a:lnTo>
                <a:lnTo>
                  <a:pt x="2003732" y="21829"/>
                </a:lnTo>
                <a:lnTo>
                  <a:pt x="1939280" y="18605"/>
                </a:lnTo>
                <a:lnTo>
                  <a:pt x="1921871" y="17494"/>
                </a:lnTo>
                <a:lnTo>
                  <a:pt x="910940" y="17494"/>
                </a:lnTo>
                <a:lnTo>
                  <a:pt x="862748" y="16813"/>
                </a:lnTo>
                <a:lnTo>
                  <a:pt x="355204" y="4509"/>
                </a:lnTo>
                <a:lnTo>
                  <a:pt x="0" y="620"/>
                </a:lnTo>
                <a:close/>
              </a:path>
              <a:path w="5143500" h="88900">
                <a:moveTo>
                  <a:pt x="3049811" y="17984"/>
                </a:moveTo>
                <a:lnTo>
                  <a:pt x="2984432" y="18148"/>
                </a:lnTo>
                <a:lnTo>
                  <a:pt x="2328756" y="27526"/>
                </a:lnTo>
                <a:lnTo>
                  <a:pt x="4095572" y="27526"/>
                </a:lnTo>
                <a:lnTo>
                  <a:pt x="3049811" y="17984"/>
                </a:lnTo>
                <a:close/>
              </a:path>
              <a:path w="5143500" h="88900">
                <a:moveTo>
                  <a:pt x="1560372" y="0"/>
                </a:moveTo>
                <a:lnTo>
                  <a:pt x="1509853" y="418"/>
                </a:lnTo>
                <a:lnTo>
                  <a:pt x="1459294" y="1366"/>
                </a:lnTo>
                <a:lnTo>
                  <a:pt x="1057759" y="15749"/>
                </a:lnTo>
                <a:lnTo>
                  <a:pt x="959530" y="17474"/>
                </a:lnTo>
                <a:lnTo>
                  <a:pt x="910940" y="17494"/>
                </a:lnTo>
                <a:lnTo>
                  <a:pt x="1921871" y="17494"/>
                </a:lnTo>
                <a:lnTo>
                  <a:pt x="1875059" y="14504"/>
                </a:lnTo>
                <a:lnTo>
                  <a:pt x="1761320" y="5678"/>
                </a:lnTo>
                <a:lnTo>
                  <a:pt x="1711326" y="2950"/>
                </a:lnTo>
                <a:lnTo>
                  <a:pt x="1661145" y="1163"/>
                </a:lnTo>
                <a:lnTo>
                  <a:pt x="1610815" y="214"/>
                </a:lnTo>
                <a:lnTo>
                  <a:pt x="1560372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66700" y="4561263"/>
            <a:ext cx="5141595" cy="2015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100330" indent="-38100">
              <a:lnSpc>
                <a:spcPct val="95200"/>
              </a:lnSpc>
            </a:pPr>
            <a:r>
              <a:rPr sz="2400" b="1" spc="-335" dirty="0">
                <a:latin typeface="Book Antiqua"/>
                <a:cs typeface="Book Antiqua"/>
              </a:rPr>
              <a:t>T</a:t>
            </a:r>
            <a:r>
              <a:rPr sz="1300" spc="-90" dirty="0">
                <a:latin typeface="Century"/>
                <a:cs typeface="Century"/>
              </a:rPr>
              <a:t>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study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documented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00" dirty="0">
                <a:latin typeface="Century"/>
                <a:cs typeface="Century"/>
              </a:rPr>
              <a:t>health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benefits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20" dirty="0">
                <a:latin typeface="Century"/>
                <a:cs typeface="Century"/>
              </a:rPr>
              <a:t>of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25" dirty="0">
                <a:latin typeface="Century"/>
                <a:cs typeface="Century"/>
              </a:rPr>
              <a:t>a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diet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“characterized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by</a:t>
            </a:r>
            <a:r>
              <a:rPr sz="1300" spc="-25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abundant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0" dirty="0">
                <a:latin typeface="Century"/>
                <a:cs typeface="Century"/>
              </a:rPr>
              <a:t>plant</a:t>
            </a:r>
            <a:r>
              <a:rPr sz="1300" spc="-40" dirty="0">
                <a:latin typeface="Century"/>
                <a:cs typeface="Century"/>
              </a:rPr>
              <a:t> foods </a:t>
            </a:r>
            <a:r>
              <a:rPr sz="1300" spc="-55" dirty="0">
                <a:latin typeface="Century"/>
                <a:cs typeface="Century"/>
              </a:rPr>
              <a:t>(fruit,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vegetables,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breads,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other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forms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20" dirty="0">
                <a:latin typeface="Century"/>
                <a:cs typeface="Century"/>
              </a:rPr>
              <a:t>of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cereals,</a:t>
            </a:r>
            <a:r>
              <a:rPr sz="1300" spc="-45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potatoes,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beans,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0" dirty="0">
                <a:latin typeface="Century"/>
                <a:cs typeface="Century"/>
              </a:rPr>
              <a:t>nuts,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and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0" dirty="0">
                <a:latin typeface="Century"/>
                <a:cs typeface="Century"/>
              </a:rPr>
              <a:t>seeds)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fresh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fruit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14" dirty="0">
                <a:latin typeface="Century"/>
                <a:cs typeface="Century"/>
              </a:rPr>
              <a:t>as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typical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daily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dessert,</a:t>
            </a:r>
            <a:r>
              <a:rPr sz="1300" spc="-50" dirty="0">
                <a:latin typeface="Century"/>
                <a:cs typeface="Century"/>
              </a:rPr>
              <a:t> </a:t>
            </a:r>
            <a:r>
              <a:rPr sz="1300" spc="-60" dirty="0">
                <a:latin typeface="Century"/>
                <a:cs typeface="Century"/>
              </a:rPr>
              <a:t>olive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0" dirty="0">
                <a:latin typeface="Century"/>
                <a:cs typeface="Century"/>
              </a:rPr>
              <a:t>oil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14" dirty="0">
                <a:latin typeface="Century"/>
                <a:cs typeface="Century"/>
              </a:rPr>
              <a:t>as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principal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0" dirty="0">
                <a:latin typeface="Century"/>
                <a:cs typeface="Century"/>
              </a:rPr>
              <a:t>source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20" dirty="0">
                <a:latin typeface="Century"/>
                <a:cs typeface="Century"/>
              </a:rPr>
              <a:t>of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fat,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dairy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0" dirty="0">
                <a:latin typeface="Century"/>
                <a:cs typeface="Century"/>
              </a:rPr>
              <a:t>products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0" dirty="0">
                <a:latin typeface="Century"/>
                <a:cs typeface="Century"/>
              </a:rPr>
              <a:t>(principally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cheese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and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yogurt),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and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fish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and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5" dirty="0">
                <a:latin typeface="Century"/>
                <a:cs typeface="Century"/>
              </a:rPr>
              <a:t>poultry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consumed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in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low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5" dirty="0">
                <a:latin typeface="Century"/>
                <a:cs typeface="Century"/>
              </a:rPr>
              <a:t>to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moderate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amounts,</a:t>
            </a:r>
            <a:r>
              <a:rPr sz="1300" spc="-50" dirty="0">
                <a:latin typeface="Century"/>
                <a:cs typeface="Century"/>
              </a:rPr>
              <a:t> zero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5" dirty="0">
                <a:latin typeface="Century"/>
                <a:cs typeface="Century"/>
              </a:rPr>
              <a:t>to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0" dirty="0">
                <a:latin typeface="Century"/>
                <a:cs typeface="Century"/>
              </a:rPr>
              <a:t>four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eggs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consumed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weekl</a:t>
            </a:r>
            <a:r>
              <a:rPr sz="1300" spc="-145" dirty="0">
                <a:latin typeface="Century"/>
                <a:cs typeface="Century"/>
              </a:rPr>
              <a:t>y</a:t>
            </a:r>
            <a:r>
              <a:rPr sz="1300" spc="-40" dirty="0">
                <a:latin typeface="Century"/>
                <a:cs typeface="Century"/>
              </a:rPr>
              <a:t>, </a:t>
            </a:r>
            <a:r>
              <a:rPr sz="1300" spc="-70" dirty="0">
                <a:latin typeface="Century"/>
                <a:cs typeface="Century"/>
              </a:rPr>
              <a:t>red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14" dirty="0">
                <a:latin typeface="Century"/>
                <a:cs typeface="Century"/>
              </a:rPr>
              <a:t>meat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consumed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in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low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amounts,</a:t>
            </a:r>
            <a:r>
              <a:rPr sz="1300" spc="-5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and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wine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consumed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in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low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5" dirty="0">
                <a:latin typeface="Century"/>
                <a:cs typeface="Century"/>
              </a:rPr>
              <a:t>to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moderate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amounts,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normally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with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meals.”</a:t>
            </a:r>
            <a:endParaRPr sz="1300">
              <a:latin typeface="Century"/>
              <a:cs typeface="Century"/>
            </a:endParaRPr>
          </a:p>
          <a:p>
            <a:pPr marL="50800" marR="5080">
              <a:lnSpc>
                <a:spcPts val="1500"/>
              </a:lnSpc>
              <a:spcBef>
                <a:spcPts val="40"/>
              </a:spcBef>
            </a:pPr>
            <a:r>
              <a:rPr sz="1300" spc="-70" dirty="0">
                <a:latin typeface="Century"/>
                <a:cs typeface="Century"/>
              </a:rPr>
              <a:t>In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subsequent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years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body </a:t>
            </a:r>
            <a:r>
              <a:rPr sz="1300" spc="-20" dirty="0">
                <a:latin typeface="Century"/>
                <a:cs typeface="Century"/>
              </a:rPr>
              <a:t>of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5" dirty="0">
                <a:latin typeface="Century"/>
                <a:cs typeface="Century"/>
              </a:rPr>
              <a:t>scientific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65" dirty="0">
                <a:latin typeface="Century"/>
                <a:cs typeface="Century"/>
              </a:rPr>
              <a:t>evidence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5" dirty="0">
                <a:latin typeface="Century"/>
                <a:cs typeface="Century"/>
              </a:rPr>
              <a:t>supporting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90" dirty="0">
                <a:latin typeface="Century"/>
                <a:cs typeface="Century"/>
              </a:rPr>
              <a:t> healthfulness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20" dirty="0">
                <a:latin typeface="Century"/>
                <a:cs typeface="Century"/>
              </a:rPr>
              <a:t>of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5" dirty="0">
                <a:latin typeface="Century"/>
                <a:cs typeface="Century"/>
              </a:rPr>
              <a:t>traditional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80" dirty="0">
                <a:latin typeface="Century"/>
                <a:cs typeface="Century"/>
              </a:rPr>
              <a:t>Mediterranean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45" dirty="0">
                <a:latin typeface="Century"/>
                <a:cs typeface="Century"/>
              </a:rPr>
              <a:t>Diet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10" dirty="0">
                <a:latin typeface="Century"/>
                <a:cs typeface="Century"/>
              </a:rPr>
              <a:t>has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70" dirty="0">
                <a:latin typeface="Century"/>
                <a:cs typeface="Century"/>
              </a:rPr>
              <a:t>continued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55" dirty="0">
                <a:latin typeface="Century"/>
                <a:cs typeface="Century"/>
              </a:rPr>
              <a:t>to</a:t>
            </a:r>
            <a:r>
              <a:rPr sz="1300" spc="-40" dirty="0">
                <a:latin typeface="Century"/>
                <a:cs typeface="Century"/>
              </a:rPr>
              <a:t> gro</a:t>
            </a:r>
            <a:r>
              <a:rPr sz="1300" spc="-140" dirty="0">
                <a:latin typeface="Century"/>
                <a:cs typeface="Century"/>
              </a:rPr>
              <a:t>w</a:t>
            </a:r>
            <a:r>
              <a:rPr sz="1300" spc="-40" dirty="0">
                <a:latin typeface="Century"/>
                <a:cs typeface="Century"/>
              </a:rPr>
              <a:t>. </a:t>
            </a:r>
            <a:r>
              <a:rPr sz="1300" spc="-75" dirty="0">
                <a:latin typeface="Century"/>
                <a:cs typeface="Century"/>
              </a:rPr>
              <a:t>See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all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5" dirty="0">
                <a:latin typeface="Century"/>
                <a:cs typeface="Century"/>
              </a:rPr>
              <a:t>the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00" dirty="0">
                <a:latin typeface="Century"/>
                <a:cs typeface="Century"/>
              </a:rPr>
              <a:t>latest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90" dirty="0">
                <a:latin typeface="Century"/>
                <a:cs typeface="Century"/>
              </a:rPr>
              <a:t>studies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spc="-114" dirty="0">
                <a:latin typeface="Century"/>
                <a:cs typeface="Century"/>
              </a:rPr>
              <a:t>at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300" u="sng" spc="-55" dirty="0">
                <a:solidFill>
                  <a:srgbClr val="021EAA"/>
                </a:solidFill>
                <a:latin typeface="Century"/>
                <a:cs typeface="Century"/>
                <a:hlinkClick r:id="rId10"/>
              </a:rPr>
              <a:t>ww</a:t>
            </a:r>
            <a:r>
              <a:rPr sz="1300" u="sng" spc="-130" dirty="0">
                <a:solidFill>
                  <a:srgbClr val="021EAA"/>
                </a:solidFill>
                <a:latin typeface="Century"/>
                <a:cs typeface="Century"/>
                <a:hlinkClick r:id="rId10"/>
              </a:rPr>
              <a:t>w</a:t>
            </a:r>
            <a:r>
              <a:rPr sz="1300" u="sng" spc="-60" dirty="0">
                <a:solidFill>
                  <a:srgbClr val="021EAA"/>
                </a:solidFill>
                <a:latin typeface="Century"/>
                <a:cs typeface="Century"/>
                <a:hlinkClick r:id="rId10"/>
              </a:rPr>
              <a:t>.oldwayspt.or</a:t>
            </a:r>
            <a:r>
              <a:rPr sz="1300" u="sng" spc="-70" dirty="0">
                <a:solidFill>
                  <a:srgbClr val="021EAA"/>
                </a:solidFill>
                <a:latin typeface="Century"/>
                <a:cs typeface="Century"/>
                <a:hlinkClick r:id="rId10"/>
              </a:rPr>
              <a:t>g</a:t>
            </a:r>
            <a:r>
              <a:rPr sz="1300" spc="-40" dirty="0">
                <a:latin typeface="Century"/>
                <a:cs typeface="Century"/>
                <a:hlinkClick r:id="rId10"/>
              </a:rPr>
              <a:t>.</a:t>
            </a:r>
            <a:endParaRPr sz="1300">
              <a:latin typeface="Century"/>
              <a:cs typeface="Century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20000" y="1866900"/>
            <a:ext cx="1968500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32700" y="1892840"/>
            <a:ext cx="1917700" cy="50800"/>
          </a:xfrm>
          <a:custGeom>
            <a:avLst/>
            <a:gdLst/>
            <a:ahLst/>
            <a:cxnLst/>
            <a:rect l="l" t="t" r="r" b="b"/>
            <a:pathLst>
              <a:path w="1917700" h="50800">
                <a:moveTo>
                  <a:pt x="60471" y="7854"/>
                </a:moveTo>
                <a:lnTo>
                  <a:pt x="0" y="8289"/>
                </a:lnTo>
                <a:lnTo>
                  <a:pt x="0" y="50261"/>
                </a:lnTo>
                <a:lnTo>
                  <a:pt x="729267" y="50261"/>
                </a:lnTo>
                <a:lnTo>
                  <a:pt x="1910948" y="43537"/>
                </a:lnTo>
                <a:lnTo>
                  <a:pt x="1917700" y="23361"/>
                </a:lnTo>
                <a:lnTo>
                  <a:pt x="1803457" y="15198"/>
                </a:lnTo>
                <a:lnTo>
                  <a:pt x="843904" y="15192"/>
                </a:lnTo>
                <a:lnTo>
                  <a:pt x="819604" y="14907"/>
                </a:lnTo>
                <a:lnTo>
                  <a:pt x="795360" y="14301"/>
                </a:lnTo>
                <a:lnTo>
                  <a:pt x="770476" y="13287"/>
                </a:lnTo>
                <a:lnTo>
                  <a:pt x="338078" y="13287"/>
                </a:lnTo>
                <a:lnTo>
                  <a:pt x="320077" y="12980"/>
                </a:lnTo>
                <a:lnTo>
                  <a:pt x="273020" y="10692"/>
                </a:lnTo>
                <a:lnTo>
                  <a:pt x="250292" y="9849"/>
                </a:lnTo>
                <a:lnTo>
                  <a:pt x="171245" y="8236"/>
                </a:lnTo>
                <a:lnTo>
                  <a:pt x="60471" y="7854"/>
                </a:lnTo>
                <a:close/>
              </a:path>
              <a:path w="1917700" h="50800">
                <a:moveTo>
                  <a:pt x="1137090" y="9745"/>
                </a:moveTo>
                <a:lnTo>
                  <a:pt x="1112714" y="9839"/>
                </a:lnTo>
                <a:lnTo>
                  <a:pt x="1061142" y="10693"/>
                </a:lnTo>
                <a:lnTo>
                  <a:pt x="941511" y="13999"/>
                </a:lnTo>
                <a:lnTo>
                  <a:pt x="868252" y="15198"/>
                </a:lnTo>
                <a:lnTo>
                  <a:pt x="1803457" y="15198"/>
                </a:lnTo>
                <a:lnTo>
                  <a:pt x="1744184" y="10963"/>
                </a:lnTo>
                <a:lnTo>
                  <a:pt x="1367320" y="10963"/>
                </a:lnTo>
                <a:lnTo>
                  <a:pt x="1257353" y="10692"/>
                </a:lnTo>
                <a:lnTo>
                  <a:pt x="1137090" y="9745"/>
                </a:lnTo>
                <a:close/>
              </a:path>
              <a:path w="1917700" h="50800">
                <a:moveTo>
                  <a:pt x="600408" y="0"/>
                </a:moveTo>
                <a:lnTo>
                  <a:pt x="543631" y="1357"/>
                </a:lnTo>
                <a:lnTo>
                  <a:pt x="423858" y="9851"/>
                </a:lnTo>
                <a:lnTo>
                  <a:pt x="411599" y="10693"/>
                </a:lnTo>
                <a:lnTo>
                  <a:pt x="393024" y="11786"/>
                </a:lnTo>
                <a:lnTo>
                  <a:pt x="374568" y="12626"/>
                </a:lnTo>
                <a:lnTo>
                  <a:pt x="356247" y="13147"/>
                </a:lnTo>
                <a:lnTo>
                  <a:pt x="338078" y="13287"/>
                </a:lnTo>
                <a:lnTo>
                  <a:pt x="770476" y="13287"/>
                </a:lnTo>
                <a:lnTo>
                  <a:pt x="747070" y="11942"/>
                </a:lnTo>
                <a:lnTo>
                  <a:pt x="723039" y="10100"/>
                </a:lnTo>
                <a:lnTo>
                  <a:pt x="699096" y="7756"/>
                </a:lnTo>
                <a:lnTo>
                  <a:pt x="656677" y="2741"/>
                </a:lnTo>
                <a:lnTo>
                  <a:pt x="638004" y="1264"/>
                </a:lnTo>
                <a:lnTo>
                  <a:pt x="619243" y="372"/>
                </a:lnTo>
                <a:lnTo>
                  <a:pt x="600408" y="0"/>
                </a:lnTo>
                <a:close/>
              </a:path>
              <a:path w="1917700" h="50800">
                <a:moveTo>
                  <a:pt x="1728630" y="9851"/>
                </a:moveTo>
                <a:lnTo>
                  <a:pt x="1367320" y="10963"/>
                </a:lnTo>
                <a:lnTo>
                  <a:pt x="1744184" y="10963"/>
                </a:lnTo>
                <a:lnTo>
                  <a:pt x="1728630" y="9851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80400" y="7391400"/>
            <a:ext cx="876300" cy="279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10"/>
              </a:rPr>
              <a:t>www.</a:t>
            </a:r>
            <a:r>
              <a:rPr u="sng" dirty="0">
                <a:solidFill>
                  <a:srgbClr val="021EAA"/>
                </a:solidFill>
                <a:hlinkClick r:id="rId10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10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10"/>
              </a:rPr>
              <a:t>r</a:t>
            </a:r>
            <a:r>
              <a:rPr u="sng" dirty="0">
                <a:solidFill>
                  <a:srgbClr val="021EAA"/>
                </a:solidFill>
                <a:hlinkClick r:id="rId10"/>
              </a:rPr>
              <a:t>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861060"/>
            <a:ext cx="4564380" cy="644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D48400"/>
                </a:solidFill>
                <a:latin typeface="Palatino Linotype"/>
                <a:cs typeface="Palatino Linotype"/>
              </a:rPr>
              <a:t>M</a:t>
            </a:r>
            <a:r>
              <a:rPr sz="1400" spc="14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400" spc="100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4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it</a:t>
            </a:r>
            <a:r>
              <a:rPr sz="1400" spc="14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400" spc="405" dirty="0">
                <a:solidFill>
                  <a:srgbClr val="D48400"/>
                </a:solidFill>
                <a:latin typeface="Palatino Linotype"/>
                <a:cs typeface="Palatino Linotype"/>
              </a:rPr>
              <a:t>rr</a:t>
            </a:r>
            <a:r>
              <a:rPr sz="1400" spc="229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400" spc="160" dirty="0">
                <a:solidFill>
                  <a:srgbClr val="D48400"/>
                </a:solidFill>
                <a:latin typeface="Palatino Linotype"/>
                <a:cs typeface="Palatino Linotype"/>
              </a:rPr>
              <a:t>ne</a:t>
            </a:r>
            <a:r>
              <a:rPr sz="1400" spc="229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4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n</a:t>
            </a:r>
            <a:r>
              <a:rPr sz="1400" spc="114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400" spc="-130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400" spc="130" dirty="0">
                <a:solidFill>
                  <a:srgbClr val="D48400"/>
                </a:solidFill>
                <a:latin typeface="Palatino Linotype"/>
                <a:cs typeface="Palatino Linotype"/>
              </a:rPr>
              <a:t>ie</a:t>
            </a:r>
            <a:r>
              <a:rPr sz="1400" spc="300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400" spc="114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400" spc="100" dirty="0">
                <a:solidFill>
                  <a:srgbClr val="D48400"/>
                </a:solidFill>
                <a:latin typeface="Palatino Linotype"/>
                <a:cs typeface="Palatino Linotype"/>
              </a:rPr>
              <a:t>B</a:t>
            </a:r>
            <a:r>
              <a:rPr sz="1400" spc="229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400" spc="190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400" spc="150" dirty="0">
                <a:solidFill>
                  <a:srgbClr val="D48400"/>
                </a:solidFill>
                <a:latin typeface="Palatino Linotype"/>
                <a:cs typeface="Palatino Linotype"/>
              </a:rPr>
              <a:t>ic</a:t>
            </a:r>
            <a:r>
              <a:rPr sz="1400" spc="190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endParaRPr sz="1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Q: </a:t>
            </a:r>
            <a:r>
              <a:rPr sz="1300" b="1" spc="-40" dirty="0">
                <a:solidFill>
                  <a:srgbClr val="831000"/>
                </a:solidFill>
                <a:latin typeface="Book Antiqua"/>
                <a:cs typeface="Book Antiqua"/>
              </a:rPr>
              <a:t>Why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is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831000"/>
                </a:solidFill>
                <a:latin typeface="Book Antiqua"/>
                <a:cs typeface="Book Antiqua"/>
              </a:rPr>
              <a:t>it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5" dirty="0">
                <a:solidFill>
                  <a:srgbClr val="831000"/>
                </a:solidFill>
                <a:latin typeface="Book Antiqua"/>
                <a:cs typeface="Book Antiqua"/>
              </a:rPr>
              <a:t>called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0" dirty="0">
                <a:solidFill>
                  <a:srgbClr val="831000"/>
                </a:solidFill>
                <a:latin typeface="Book Antiqua"/>
                <a:cs typeface="Book Antiqua"/>
              </a:rPr>
              <a:t>“Mediterranean?”</a:t>
            </a:r>
            <a:endParaRPr sz="1300">
              <a:latin typeface="Book Antiqua"/>
              <a:cs typeface="Book Antiqua"/>
            </a:endParaRPr>
          </a:p>
          <a:p>
            <a:pPr marL="12700" marR="1910714">
              <a:lnSpc>
                <a:spcPct val="92900"/>
              </a:lnSpc>
              <a:spcBef>
                <a:spcPts val="450"/>
              </a:spcBef>
            </a:pPr>
            <a:r>
              <a:rPr sz="1300" spc="-35" dirty="0">
                <a:latin typeface="Century"/>
                <a:cs typeface="Century"/>
              </a:rPr>
              <a:t>A: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This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way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typical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region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surrounding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60" dirty="0">
                <a:latin typeface="Century"/>
                <a:cs typeface="Century"/>
              </a:rPr>
              <a:t> Sea,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countries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like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Spain,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France,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Ital</a:t>
            </a:r>
            <a:r>
              <a:rPr sz="1200" spc="-15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 </a:t>
            </a:r>
            <a:r>
              <a:rPr sz="1200" spc="-55" dirty="0">
                <a:latin typeface="Century"/>
                <a:cs typeface="Century"/>
              </a:rPr>
              <a:t>Egypt,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Morocco,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Syria,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Malta,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T</a:t>
            </a:r>
            <a:r>
              <a:rPr sz="1200" spc="-85" dirty="0">
                <a:latin typeface="Century"/>
                <a:cs typeface="Century"/>
              </a:rPr>
              <a:t>unisia,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T</a:t>
            </a:r>
            <a:r>
              <a:rPr sz="1200" spc="-75" dirty="0">
                <a:latin typeface="Century"/>
                <a:cs typeface="Century"/>
              </a:rPr>
              <a:t>urke</a:t>
            </a:r>
            <a:r>
              <a:rPr sz="1200" spc="-14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Algeria,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Albania,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Greece,</a:t>
            </a:r>
            <a:r>
              <a:rPr sz="120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 Israel,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Croatia,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Libya,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Lebanon.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Q: </a:t>
            </a:r>
            <a:r>
              <a:rPr sz="1300" b="1" spc="-20" dirty="0">
                <a:solidFill>
                  <a:srgbClr val="831000"/>
                </a:solidFill>
                <a:latin typeface="Book Antiqua"/>
                <a:cs typeface="Book Antiqua"/>
              </a:rPr>
              <a:t>Is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831000"/>
                </a:solidFill>
                <a:latin typeface="Book Antiqua"/>
                <a:cs typeface="Book Antiqua"/>
              </a:rPr>
              <a:t>it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0" dirty="0">
                <a:solidFill>
                  <a:srgbClr val="831000"/>
                </a:solidFill>
                <a:latin typeface="Book Antiqua"/>
                <a:cs typeface="Book Antiqua"/>
              </a:rPr>
              <a:t>really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0" dirty="0">
                <a:solidFill>
                  <a:srgbClr val="831000"/>
                </a:solidFill>
                <a:latin typeface="Book Antiqua"/>
                <a:cs typeface="Book Antiqua"/>
              </a:rPr>
              <a:t>a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70" dirty="0">
                <a:solidFill>
                  <a:srgbClr val="831000"/>
                </a:solidFill>
                <a:latin typeface="Book Antiqua"/>
                <a:cs typeface="Book Antiqua"/>
              </a:rPr>
              <a:t>“diet”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831000"/>
                </a:solidFill>
                <a:latin typeface="Book Antiqua"/>
                <a:cs typeface="Book Antiqua"/>
              </a:rPr>
              <a:t>–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75" dirty="0">
                <a:solidFill>
                  <a:srgbClr val="831000"/>
                </a:solidFill>
                <a:latin typeface="Book Antiqua"/>
                <a:cs typeface="Book Antiqua"/>
              </a:rPr>
              <a:t>will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20" dirty="0">
                <a:solidFill>
                  <a:srgbClr val="831000"/>
                </a:solidFill>
                <a:latin typeface="Book Antiqua"/>
                <a:cs typeface="Book Antiqua"/>
              </a:rPr>
              <a:t>I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75" dirty="0">
                <a:solidFill>
                  <a:srgbClr val="831000"/>
                </a:solidFill>
                <a:latin typeface="Book Antiqua"/>
                <a:cs typeface="Book Antiqua"/>
              </a:rPr>
              <a:t>be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hungry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5" dirty="0">
                <a:solidFill>
                  <a:srgbClr val="831000"/>
                </a:solidFill>
                <a:latin typeface="Book Antiqua"/>
                <a:cs typeface="Book Antiqua"/>
              </a:rPr>
              <a:t>all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0" dirty="0">
                <a:solidFill>
                  <a:srgbClr val="831000"/>
                </a:solidFill>
                <a:latin typeface="Book Antiqua"/>
                <a:cs typeface="Book Antiqua"/>
              </a:rPr>
              <a:t>the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0" dirty="0">
                <a:solidFill>
                  <a:srgbClr val="831000"/>
                </a:solidFill>
                <a:latin typeface="Book Antiqua"/>
                <a:cs typeface="Book Antiqua"/>
              </a:rPr>
              <a:t>time?</a:t>
            </a:r>
            <a:endParaRPr sz="1300">
              <a:latin typeface="Book Antiqua"/>
              <a:cs typeface="Book Antiqua"/>
            </a:endParaRPr>
          </a:p>
          <a:p>
            <a:pPr marL="12700" marR="65405">
              <a:lnSpc>
                <a:spcPct val="91900"/>
              </a:lnSpc>
              <a:spcBef>
                <a:spcPts val="565"/>
              </a:spcBef>
            </a:pPr>
            <a:r>
              <a:rPr sz="1300" spc="-35" dirty="0">
                <a:latin typeface="Century"/>
                <a:cs typeface="Century"/>
              </a:rPr>
              <a:t>A:</a:t>
            </a:r>
            <a:r>
              <a:rPr sz="1300" spc="-40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dirty="0">
                <a:latin typeface="Century"/>
                <a:cs typeface="Century"/>
              </a:rPr>
              <a:t>(or</a:t>
            </a:r>
            <a:r>
              <a:rPr sz="1200" spc="-35" dirty="0">
                <a:latin typeface="Century"/>
                <a:cs typeface="Century"/>
              </a:rPr>
              <a:t> Med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it</a:t>
            </a:r>
            <a:r>
              <a:rPr sz="1200" spc="-10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often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called)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diet;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it</a:t>
            </a:r>
            <a:r>
              <a:rPr sz="1200" spc="-10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lifestyle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approach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eating.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features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fruit,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vegetables,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fish,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beans,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nuts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whole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grains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well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other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ingredients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oil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wine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have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been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shown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promote</a:t>
            </a:r>
            <a:r>
              <a:rPr sz="1200" spc="-30" dirty="0">
                <a:latin typeface="Century"/>
                <a:cs typeface="Century"/>
              </a:rPr>
              <a:t> good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health.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Q: </a:t>
            </a:r>
            <a:r>
              <a:rPr sz="1300" b="1" spc="-50" dirty="0">
                <a:solidFill>
                  <a:srgbClr val="831000"/>
                </a:solidFill>
                <a:latin typeface="Book Antiqua"/>
                <a:cs typeface="Book Antiqua"/>
              </a:rPr>
              <a:t>How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can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20" dirty="0">
                <a:solidFill>
                  <a:srgbClr val="831000"/>
                </a:solidFill>
                <a:latin typeface="Book Antiqua"/>
                <a:cs typeface="Book Antiqua"/>
              </a:rPr>
              <a:t>I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65" dirty="0">
                <a:solidFill>
                  <a:srgbClr val="831000"/>
                </a:solidFill>
                <a:latin typeface="Book Antiqua"/>
                <a:cs typeface="Book Antiqua"/>
              </a:rPr>
              <a:t>follow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0" dirty="0">
                <a:solidFill>
                  <a:srgbClr val="831000"/>
                </a:solidFill>
                <a:latin typeface="Book Antiqua"/>
                <a:cs typeface="Book Antiqua"/>
              </a:rPr>
              <a:t>the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75" dirty="0">
                <a:solidFill>
                  <a:srgbClr val="831000"/>
                </a:solidFill>
                <a:latin typeface="Book Antiqua"/>
                <a:cs typeface="Book Antiqua"/>
              </a:rPr>
              <a:t>Med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831000"/>
                </a:solidFill>
                <a:latin typeface="Book Antiqua"/>
                <a:cs typeface="Book Antiqua"/>
              </a:rPr>
              <a:t>Diet?</a:t>
            </a:r>
            <a:endParaRPr sz="1300">
              <a:latin typeface="Book Antiqua"/>
              <a:cs typeface="Book Antiqua"/>
            </a:endParaRPr>
          </a:p>
          <a:p>
            <a:pPr marL="12700" marR="1012825">
              <a:lnSpc>
                <a:spcPts val="1300"/>
              </a:lnSpc>
              <a:spcBef>
                <a:spcPts val="500"/>
              </a:spcBef>
            </a:pPr>
            <a:r>
              <a:rPr sz="1200" spc="-30" dirty="0">
                <a:latin typeface="Century"/>
                <a:cs typeface="Century"/>
              </a:rPr>
              <a:t>A: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It</a:t>
            </a:r>
            <a:r>
              <a:rPr sz="1200" spc="-90" dirty="0">
                <a:latin typeface="Century"/>
                <a:cs typeface="Century"/>
              </a:rPr>
              <a:t>’s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easy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filled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with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taste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great.</a:t>
            </a:r>
            <a:r>
              <a:rPr sz="1200" spc="-4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Just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follow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few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easy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tips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such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these:</a:t>
            </a:r>
            <a:endParaRPr sz="1200">
              <a:latin typeface="Century"/>
              <a:cs typeface="Century"/>
            </a:endParaRPr>
          </a:p>
          <a:p>
            <a:pPr marL="1338580" marR="208279" indent="-87630">
              <a:lnSpc>
                <a:spcPct val="76400"/>
              </a:lnSpc>
              <a:spcBef>
                <a:spcPts val="580"/>
              </a:spcBef>
              <a:buClr>
                <a:srgbClr val="B27A37"/>
              </a:buClr>
              <a:buSzPct val="58333"/>
              <a:buFont typeface="Arial Unicode MS"/>
              <a:buChar char="◆"/>
              <a:tabLst>
                <a:tab pos="1338580" algn="l"/>
              </a:tabLst>
            </a:pPr>
            <a:r>
              <a:rPr sz="1200" spc="-50" dirty="0">
                <a:latin typeface="Century"/>
                <a:cs typeface="Century"/>
              </a:rPr>
              <a:t>Choose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fats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like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those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found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oil,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nuts,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peanuts,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avocados,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fish.</a:t>
            </a:r>
            <a:endParaRPr sz="1200">
              <a:latin typeface="Century"/>
              <a:cs typeface="Century"/>
            </a:endParaRPr>
          </a:p>
          <a:p>
            <a:pPr marL="1338580" marR="147320" indent="-87630">
              <a:lnSpc>
                <a:spcPts val="1200"/>
              </a:lnSpc>
              <a:spcBef>
                <a:spcPts val="400"/>
              </a:spcBef>
              <a:buClr>
                <a:srgbClr val="B27A37"/>
              </a:buClr>
              <a:buSzPct val="58333"/>
              <a:buFont typeface="Arial Unicode MS"/>
              <a:buChar char="◆"/>
              <a:tabLst>
                <a:tab pos="1338580" algn="l"/>
              </a:tabLst>
            </a:pPr>
            <a:r>
              <a:rPr sz="1200" spc="-85" dirty="0">
                <a:latin typeface="Century"/>
                <a:cs typeface="Century"/>
              </a:rPr>
              <a:t>Base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every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meal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around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fruits,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vegetables,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whole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grains,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beans,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nuts,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herbs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spices.</a:t>
            </a:r>
            <a:endParaRPr sz="1200">
              <a:latin typeface="Century"/>
              <a:cs typeface="Century"/>
            </a:endParaRPr>
          </a:p>
          <a:p>
            <a:pPr marL="1338580" marR="78105" indent="-87630">
              <a:lnSpc>
                <a:spcPct val="76400"/>
              </a:lnSpc>
              <a:spcBef>
                <a:spcPts val="400"/>
              </a:spcBef>
              <a:buClr>
                <a:srgbClr val="B27A37"/>
              </a:buClr>
              <a:buSzPct val="58333"/>
              <a:buFont typeface="Arial Unicode MS"/>
              <a:buChar char="◆"/>
              <a:tabLst>
                <a:tab pos="1338580" algn="l"/>
              </a:tabLst>
            </a:pPr>
            <a:r>
              <a:rPr sz="1200" spc="-50" dirty="0">
                <a:latin typeface="Century"/>
                <a:cs typeface="Century"/>
              </a:rPr>
              <a:t>Choose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lean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protein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sources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like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fish,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poultr</a:t>
            </a:r>
            <a:r>
              <a:rPr sz="1200" spc="-13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75" dirty="0">
                <a:latin typeface="Century"/>
                <a:cs typeface="Century"/>
              </a:rPr>
              <a:t> beans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often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red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meat.</a:t>
            </a:r>
            <a:endParaRPr sz="1200">
              <a:latin typeface="Century"/>
              <a:cs typeface="Century"/>
            </a:endParaRPr>
          </a:p>
          <a:p>
            <a:pPr marL="1338580" indent="-87630">
              <a:lnSpc>
                <a:spcPct val="100000"/>
              </a:lnSpc>
              <a:spcBef>
                <a:spcPts val="60"/>
              </a:spcBef>
              <a:buClr>
                <a:srgbClr val="B27A37"/>
              </a:buClr>
              <a:buSzPct val="58333"/>
              <a:buFont typeface="Arial Unicode MS"/>
              <a:buChar char="◆"/>
              <a:tabLst>
                <a:tab pos="1338580" algn="l"/>
              </a:tabLst>
            </a:pPr>
            <a:r>
              <a:rPr sz="1200" spc="-45" dirty="0">
                <a:latin typeface="Century"/>
                <a:cs typeface="Century"/>
              </a:rPr>
              <a:t>Enjoy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yogurt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small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portions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cheese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dail</a:t>
            </a:r>
            <a:r>
              <a:rPr sz="1200" spc="-15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  <a:p>
            <a:pPr marL="1338580" marR="155575" indent="-87630">
              <a:lnSpc>
                <a:spcPct val="76400"/>
              </a:lnSpc>
              <a:spcBef>
                <a:spcPts val="700"/>
              </a:spcBef>
              <a:buClr>
                <a:srgbClr val="B27A37"/>
              </a:buClr>
              <a:buSzPct val="58333"/>
              <a:buFont typeface="Arial Unicode MS"/>
              <a:buChar char="◆"/>
              <a:tabLst>
                <a:tab pos="1338580" algn="l"/>
              </a:tabLst>
            </a:pPr>
            <a:r>
              <a:rPr sz="1200" spc="-50" dirty="0">
                <a:latin typeface="Century"/>
                <a:cs typeface="Century"/>
              </a:rPr>
              <a:t>Drink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wine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moderation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5" dirty="0">
                <a:latin typeface="Century"/>
                <a:cs typeface="Century"/>
              </a:rPr>
              <a:t>(up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two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glasses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day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105" dirty="0">
                <a:latin typeface="Century"/>
                <a:cs typeface="Century"/>
              </a:rPr>
              <a:t>men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one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glass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per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day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50" dirty="0">
                <a:latin typeface="Century"/>
                <a:cs typeface="Century"/>
              </a:rPr>
              <a:t>women).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Q: </a:t>
            </a:r>
            <a:r>
              <a:rPr sz="1300" b="1" spc="-40" dirty="0">
                <a:solidFill>
                  <a:srgbClr val="831000"/>
                </a:solidFill>
                <a:latin typeface="Book Antiqua"/>
                <a:cs typeface="Book Antiqua"/>
              </a:rPr>
              <a:t>Why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70" dirty="0">
                <a:solidFill>
                  <a:srgbClr val="831000"/>
                </a:solidFill>
                <a:latin typeface="Book Antiqua"/>
                <a:cs typeface="Book Antiqua"/>
              </a:rPr>
              <a:t>should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20" dirty="0">
                <a:solidFill>
                  <a:srgbClr val="831000"/>
                </a:solidFill>
                <a:latin typeface="Book Antiqua"/>
                <a:cs typeface="Book Antiqua"/>
              </a:rPr>
              <a:t>I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65" dirty="0">
                <a:solidFill>
                  <a:srgbClr val="831000"/>
                </a:solidFill>
                <a:latin typeface="Book Antiqua"/>
                <a:cs typeface="Book Antiqua"/>
              </a:rPr>
              <a:t>follow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0" dirty="0">
                <a:solidFill>
                  <a:srgbClr val="831000"/>
                </a:solidFill>
                <a:latin typeface="Book Antiqua"/>
                <a:cs typeface="Book Antiqua"/>
              </a:rPr>
              <a:t>the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Mediterranean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831000"/>
                </a:solidFill>
                <a:latin typeface="Book Antiqua"/>
                <a:cs typeface="Book Antiqua"/>
              </a:rPr>
              <a:t>Diet?</a:t>
            </a:r>
            <a:endParaRPr sz="1300">
              <a:latin typeface="Book Antiqua"/>
              <a:cs typeface="Book Antiqua"/>
            </a:endParaRPr>
          </a:p>
          <a:p>
            <a:pPr marL="12700" marR="5080">
              <a:lnSpc>
                <a:spcPct val="88000"/>
              </a:lnSpc>
              <a:spcBef>
                <a:spcPts val="509"/>
              </a:spcBef>
            </a:pPr>
            <a:r>
              <a:rPr sz="1200" spc="-30" dirty="0">
                <a:latin typeface="Century"/>
                <a:cs typeface="Century"/>
              </a:rPr>
              <a:t>A: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Studies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show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people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who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have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lower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rates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heart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disease,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certain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cancers,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diabetes,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obesit</a:t>
            </a:r>
            <a:r>
              <a:rPr sz="1200" spc="-13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Alzheimer's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disease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well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lower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30" dirty="0">
                <a:latin typeface="Century"/>
                <a:cs typeface="Century"/>
              </a:rPr>
              <a:t>blood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pressure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cholesterol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levels.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Even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bette</a:t>
            </a:r>
            <a:r>
              <a:rPr sz="1200" spc="-16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following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may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help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you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live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longer—</a:t>
            </a:r>
            <a:endParaRPr sz="1200">
              <a:latin typeface="Century"/>
              <a:cs typeface="Century"/>
            </a:endParaRPr>
          </a:p>
          <a:p>
            <a:pPr marL="12700">
              <a:lnSpc>
                <a:spcPts val="1300"/>
              </a:lnSpc>
            </a:pPr>
            <a:r>
              <a:rPr sz="1200" spc="-50" dirty="0">
                <a:latin typeface="Century"/>
                <a:cs typeface="Century"/>
              </a:rPr>
              <a:t>so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up!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364488"/>
            <a:ext cx="43141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Fac</a:t>
            </a:r>
            <a:r>
              <a:rPr sz="2400" spc="515" dirty="0">
                <a:solidFill>
                  <a:srgbClr val="542F15"/>
                </a:solidFill>
                <a:latin typeface="Palatino Linotype"/>
                <a:cs typeface="Palatino Linotype"/>
              </a:rPr>
              <a:t>t</a:t>
            </a:r>
            <a:r>
              <a:rPr sz="2400" spc="325" dirty="0">
                <a:solidFill>
                  <a:srgbClr val="542F15"/>
                </a:solidFill>
                <a:latin typeface="Palatino Linotype"/>
                <a:cs typeface="Palatino Linotype"/>
              </a:rPr>
              <a:t>s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350" dirty="0">
                <a:solidFill>
                  <a:srgbClr val="542F15"/>
                </a:solidFill>
                <a:latin typeface="Palatino Linotype"/>
                <a:cs typeface="Palatino Linotype"/>
              </a:rPr>
              <a:t>an</a:t>
            </a:r>
            <a:r>
              <a:rPr sz="2400" spc="175" dirty="0">
                <a:solidFill>
                  <a:srgbClr val="542F15"/>
                </a:solidFill>
                <a:latin typeface="Palatino Linotype"/>
                <a:cs typeface="Palatino Linotype"/>
              </a:rPr>
              <a:t>d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114" dirty="0">
                <a:solidFill>
                  <a:srgbClr val="542F15"/>
                </a:solidFill>
                <a:latin typeface="Palatino Linotype"/>
                <a:cs typeface="Palatino Linotype"/>
              </a:rPr>
              <a:t>Com</a:t>
            </a:r>
            <a:r>
              <a:rPr sz="2400" spc="165" dirty="0">
                <a:solidFill>
                  <a:srgbClr val="542F15"/>
                </a:solidFill>
                <a:latin typeface="Palatino Linotype"/>
                <a:cs typeface="Palatino Linotype"/>
              </a:rPr>
              <a:t>m</a:t>
            </a:r>
            <a:r>
              <a:rPr sz="2400" spc="295" dirty="0">
                <a:solidFill>
                  <a:srgbClr val="542F15"/>
                </a:solidFill>
                <a:latin typeface="Palatino Linotype"/>
                <a:cs typeface="Palatino Linotype"/>
              </a:rPr>
              <a:t>on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20" dirty="0">
                <a:solidFill>
                  <a:srgbClr val="542F15"/>
                </a:solidFill>
                <a:latin typeface="Palatino Linotype"/>
                <a:cs typeface="Palatino Linotype"/>
              </a:rPr>
              <a:t>M</a:t>
            </a:r>
            <a:r>
              <a:rPr sz="2400" spc="390" dirty="0">
                <a:solidFill>
                  <a:srgbClr val="542F15"/>
                </a:solidFill>
                <a:latin typeface="Palatino Linotype"/>
                <a:cs typeface="Palatino Linotype"/>
              </a:rPr>
              <a:t>yt</a:t>
            </a:r>
            <a:r>
              <a:rPr sz="2400" spc="305" dirty="0">
                <a:solidFill>
                  <a:srgbClr val="542F15"/>
                </a:solidFill>
                <a:latin typeface="Palatino Linotype"/>
                <a:cs typeface="Palatino Linotype"/>
              </a:rPr>
              <a:t>h</a:t>
            </a:r>
            <a:r>
              <a:rPr sz="2400" spc="325" dirty="0">
                <a:solidFill>
                  <a:srgbClr val="542F15"/>
                </a:solidFill>
                <a:latin typeface="Palatino Linotype"/>
                <a:cs typeface="Palatino Linotype"/>
              </a:rPr>
              <a:t>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64" y="4518229"/>
            <a:ext cx="1174026" cy="138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64" y="4518229"/>
            <a:ext cx="1174115" cy="1384300"/>
          </a:xfrm>
          <a:custGeom>
            <a:avLst/>
            <a:gdLst/>
            <a:ahLst/>
            <a:cxnLst/>
            <a:rect l="l" t="t" r="r" b="b"/>
            <a:pathLst>
              <a:path w="1174115" h="1384300">
                <a:moveTo>
                  <a:pt x="13976" y="485049"/>
                </a:moveTo>
                <a:lnTo>
                  <a:pt x="0" y="326999"/>
                </a:lnTo>
                <a:lnTo>
                  <a:pt x="6988" y="103550"/>
                </a:lnTo>
                <a:lnTo>
                  <a:pt x="0" y="21800"/>
                </a:lnTo>
                <a:lnTo>
                  <a:pt x="216635" y="0"/>
                </a:lnTo>
                <a:lnTo>
                  <a:pt x="614966" y="0"/>
                </a:lnTo>
                <a:lnTo>
                  <a:pt x="950402" y="10901"/>
                </a:lnTo>
                <a:lnTo>
                  <a:pt x="1146072" y="5450"/>
                </a:lnTo>
                <a:lnTo>
                  <a:pt x="1167037" y="245249"/>
                </a:lnTo>
                <a:lnTo>
                  <a:pt x="1174026" y="610400"/>
                </a:lnTo>
                <a:lnTo>
                  <a:pt x="1167037" y="893800"/>
                </a:lnTo>
                <a:lnTo>
                  <a:pt x="1160050" y="1100899"/>
                </a:lnTo>
                <a:lnTo>
                  <a:pt x="1160050" y="1373399"/>
                </a:lnTo>
                <a:lnTo>
                  <a:pt x="782683" y="1384300"/>
                </a:lnTo>
                <a:lnTo>
                  <a:pt x="503154" y="1384300"/>
                </a:lnTo>
                <a:lnTo>
                  <a:pt x="258565" y="1373399"/>
                </a:lnTo>
                <a:lnTo>
                  <a:pt x="27953" y="1373399"/>
                </a:lnTo>
                <a:lnTo>
                  <a:pt x="6988" y="1144499"/>
                </a:lnTo>
                <a:lnTo>
                  <a:pt x="6988" y="779350"/>
                </a:lnTo>
                <a:lnTo>
                  <a:pt x="13976" y="48504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34000" y="861060"/>
            <a:ext cx="4436110" cy="643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65" dirty="0">
                <a:solidFill>
                  <a:srgbClr val="D48400"/>
                </a:solidFill>
                <a:latin typeface="Palatino Linotype"/>
                <a:cs typeface="Palatino Linotype"/>
              </a:rPr>
              <a:t>Com</a:t>
            </a:r>
            <a:r>
              <a:rPr sz="1400" spc="95" dirty="0">
                <a:solidFill>
                  <a:srgbClr val="D48400"/>
                </a:solidFill>
                <a:latin typeface="Palatino Linotype"/>
                <a:cs typeface="Palatino Linotype"/>
              </a:rPr>
              <a:t>m</a:t>
            </a:r>
            <a:r>
              <a:rPr sz="1400" spc="170" dirty="0">
                <a:solidFill>
                  <a:srgbClr val="D48400"/>
                </a:solidFill>
                <a:latin typeface="Palatino Linotype"/>
                <a:cs typeface="Palatino Linotype"/>
              </a:rPr>
              <a:t>on</a:t>
            </a:r>
            <a:r>
              <a:rPr sz="1400" spc="114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400" spc="10" dirty="0">
                <a:solidFill>
                  <a:srgbClr val="D48400"/>
                </a:solidFill>
                <a:latin typeface="Palatino Linotype"/>
                <a:cs typeface="Palatino Linotype"/>
              </a:rPr>
              <a:t>M</a:t>
            </a:r>
            <a:r>
              <a:rPr sz="1400" spc="225" dirty="0">
                <a:solidFill>
                  <a:srgbClr val="D48400"/>
                </a:solidFill>
                <a:latin typeface="Palatino Linotype"/>
                <a:cs typeface="Palatino Linotype"/>
              </a:rPr>
              <a:t>yt</a:t>
            </a:r>
            <a:r>
              <a:rPr sz="14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h</a:t>
            </a:r>
            <a:r>
              <a:rPr sz="1400" spc="190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endParaRPr sz="1400">
              <a:latin typeface="Palatino Linotype"/>
              <a:cs typeface="Palatino Linotype"/>
            </a:endParaRPr>
          </a:p>
          <a:p>
            <a:pPr marL="25400">
              <a:lnSpc>
                <a:spcPct val="100000"/>
              </a:lnSpc>
              <a:spcBef>
                <a:spcPts val="420"/>
              </a:spcBef>
            </a:pPr>
            <a:r>
              <a:rPr sz="1300" b="1" spc="-70" dirty="0">
                <a:solidFill>
                  <a:srgbClr val="831000"/>
                </a:solidFill>
                <a:latin typeface="Book Antiqua"/>
                <a:cs typeface="Book Antiqua"/>
              </a:rPr>
              <a:t>“The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Mediterranean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831000"/>
                </a:solidFill>
                <a:latin typeface="Book Antiqua"/>
                <a:cs typeface="Book Antiqua"/>
              </a:rPr>
              <a:t>Diet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is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just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another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fad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5" dirty="0">
                <a:solidFill>
                  <a:srgbClr val="831000"/>
                </a:solidFill>
                <a:latin typeface="Book Antiqua"/>
                <a:cs typeface="Book Antiqua"/>
              </a:rPr>
              <a:t>diet.”</a:t>
            </a:r>
            <a:endParaRPr sz="1300">
              <a:latin typeface="Book Antiqua"/>
              <a:cs typeface="Book Antiqua"/>
            </a:endParaRPr>
          </a:p>
          <a:p>
            <a:pPr marL="25400" marR="151130">
              <a:lnSpc>
                <a:spcPts val="1200"/>
              </a:lnSpc>
              <a:spcBef>
                <a:spcPts val="380"/>
              </a:spcBef>
            </a:pPr>
            <a:r>
              <a:rPr sz="1200" spc="-15" dirty="0">
                <a:latin typeface="Century"/>
                <a:cs typeface="Century"/>
              </a:rPr>
              <a:t>W</a:t>
            </a:r>
            <a:r>
              <a:rPr sz="1200" spc="-25" dirty="0">
                <a:latin typeface="Century"/>
                <a:cs typeface="Century"/>
              </a:rPr>
              <a:t>rong!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lifestyle;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it</a:t>
            </a:r>
            <a:r>
              <a:rPr sz="1200" spc="-10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sustainable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way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eating;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it</a:t>
            </a:r>
            <a:r>
              <a:rPr sz="1200" spc="-10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consistently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found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promote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30" dirty="0">
                <a:latin typeface="Century"/>
                <a:cs typeface="Century"/>
              </a:rPr>
              <a:t>good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health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5" dirty="0">
                <a:latin typeface="Century"/>
                <a:cs typeface="Century"/>
              </a:rPr>
              <a:t>AND</a:t>
            </a:r>
            <a:r>
              <a:rPr sz="120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decrease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chronic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disease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risk.</a:t>
            </a:r>
            <a:endParaRPr sz="1200">
              <a:latin typeface="Century"/>
              <a:cs typeface="Century"/>
            </a:endParaRPr>
          </a:p>
          <a:p>
            <a:pPr marL="25400">
              <a:lnSpc>
                <a:spcPct val="100000"/>
              </a:lnSpc>
              <a:spcBef>
                <a:spcPts val="960"/>
              </a:spcBef>
            </a:pPr>
            <a:r>
              <a:rPr sz="1300" b="1" spc="-70" dirty="0">
                <a:solidFill>
                  <a:srgbClr val="831000"/>
                </a:solidFill>
                <a:latin typeface="Book Antiqua"/>
                <a:cs typeface="Book Antiqua"/>
              </a:rPr>
              <a:t>“The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Mediterranean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831000"/>
                </a:solidFill>
                <a:latin typeface="Book Antiqua"/>
                <a:cs typeface="Book Antiqua"/>
              </a:rPr>
              <a:t>Diet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is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0" dirty="0">
                <a:solidFill>
                  <a:srgbClr val="831000"/>
                </a:solidFill>
                <a:latin typeface="Book Antiqua"/>
                <a:cs typeface="Book Antiqua"/>
              </a:rPr>
              <a:t>a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relatively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85" dirty="0">
                <a:solidFill>
                  <a:srgbClr val="831000"/>
                </a:solidFill>
                <a:latin typeface="Book Antiqua"/>
                <a:cs typeface="Book Antiqua"/>
              </a:rPr>
              <a:t>new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60" dirty="0">
                <a:solidFill>
                  <a:srgbClr val="831000"/>
                </a:solidFill>
                <a:latin typeface="Book Antiqua"/>
                <a:cs typeface="Book Antiqua"/>
              </a:rPr>
              <a:t>way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0" dirty="0">
                <a:solidFill>
                  <a:srgbClr val="831000"/>
                </a:solidFill>
                <a:latin typeface="Book Antiqua"/>
                <a:cs typeface="Book Antiqua"/>
              </a:rPr>
              <a:t>of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0" dirty="0">
                <a:solidFill>
                  <a:srgbClr val="831000"/>
                </a:solidFill>
                <a:latin typeface="Book Antiqua"/>
                <a:cs typeface="Book Antiqua"/>
              </a:rPr>
              <a:t>eating.”</a:t>
            </a:r>
            <a:endParaRPr sz="1300">
              <a:latin typeface="Book Antiqua"/>
              <a:cs typeface="Book Antiqua"/>
            </a:endParaRPr>
          </a:p>
          <a:p>
            <a:pPr marL="25400" marR="1158875">
              <a:lnSpc>
                <a:spcPct val="92300"/>
              </a:lnSpc>
              <a:spcBef>
                <a:spcPts val="250"/>
              </a:spcBef>
            </a:pPr>
            <a:r>
              <a:rPr sz="1200" spc="-65" dirty="0">
                <a:latin typeface="Century"/>
                <a:cs typeface="Century"/>
              </a:rPr>
              <a:t>Leading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nutrition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scientists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have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been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intensely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studying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habits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people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35" dirty="0">
                <a:latin typeface="Century"/>
                <a:cs typeface="Century"/>
              </a:rPr>
              <a:t>for </a:t>
            </a:r>
            <a:r>
              <a:rPr sz="1200" spc="-70" dirty="0">
                <a:latin typeface="Century"/>
                <a:cs typeface="Century"/>
              </a:rPr>
              <a:t>more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60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years.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all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started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when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Ancel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Keys,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famous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researcher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father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discovered,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1940s,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60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people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who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ate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14" dirty="0">
                <a:latin typeface="Century"/>
                <a:cs typeface="Century"/>
              </a:rPr>
              <a:t>a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Mediterranean-style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had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very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low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rates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5" dirty="0">
                <a:latin typeface="Century"/>
                <a:cs typeface="Century"/>
              </a:rPr>
              <a:t>of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heart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disease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were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living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longer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people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Northern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Europe.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100">
              <a:latin typeface="Times New Roman"/>
              <a:cs typeface="Times New Roman"/>
            </a:endParaRPr>
          </a:p>
          <a:p>
            <a:pPr marL="1143000" marR="347345" indent="-1117600">
              <a:lnSpc>
                <a:spcPct val="99600"/>
              </a:lnSpc>
            </a:pPr>
            <a:r>
              <a:rPr sz="1300" b="1" spc="-70" dirty="0">
                <a:solidFill>
                  <a:srgbClr val="831000"/>
                </a:solidFill>
                <a:latin typeface="Book Antiqua"/>
                <a:cs typeface="Book Antiqua"/>
              </a:rPr>
              <a:t>“The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75" dirty="0">
                <a:solidFill>
                  <a:srgbClr val="831000"/>
                </a:solidFill>
                <a:latin typeface="Book Antiqua"/>
                <a:cs typeface="Book Antiqua"/>
              </a:rPr>
              <a:t>Med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831000"/>
                </a:solidFill>
                <a:latin typeface="Book Antiqua"/>
                <a:cs typeface="Book Antiqua"/>
              </a:rPr>
              <a:t>Diet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5" dirty="0">
                <a:solidFill>
                  <a:srgbClr val="831000"/>
                </a:solidFill>
                <a:latin typeface="Book Antiqua"/>
                <a:cs typeface="Book Antiqua"/>
              </a:rPr>
              <a:t>consists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0" dirty="0">
                <a:solidFill>
                  <a:srgbClr val="831000"/>
                </a:solidFill>
                <a:latin typeface="Book Antiqua"/>
                <a:cs typeface="Book Antiqua"/>
              </a:rPr>
              <a:t>of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25" dirty="0">
                <a:solidFill>
                  <a:srgbClr val="831000"/>
                </a:solidFill>
                <a:latin typeface="Book Antiqua"/>
                <a:cs typeface="Book Antiqua"/>
              </a:rPr>
              <a:t>hard-to-get,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5" dirty="0">
                <a:solidFill>
                  <a:srgbClr val="831000"/>
                </a:solidFill>
                <a:latin typeface="Book Antiqua"/>
                <a:cs typeface="Book Antiqua"/>
              </a:rPr>
              <a:t>foreign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60" dirty="0">
                <a:solidFill>
                  <a:srgbClr val="831000"/>
                </a:solidFill>
                <a:latin typeface="Book Antiqua"/>
                <a:cs typeface="Book Antiqua"/>
              </a:rPr>
              <a:t>foods.”</a:t>
            </a:r>
            <a:r>
              <a:rPr sz="1300" b="1" spc="-3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Pyramid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filled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with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35" dirty="0">
                <a:latin typeface="Century"/>
                <a:cs typeface="Century"/>
              </a:rPr>
              <a:t>foods </a:t>
            </a:r>
            <a:r>
              <a:rPr sz="1200" spc="-85" dirty="0">
                <a:latin typeface="Century"/>
                <a:cs typeface="Century"/>
              </a:rPr>
              <a:t>most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people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eat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every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da</a:t>
            </a:r>
            <a:r>
              <a:rPr sz="1200" spc="-14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like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produce,</a:t>
            </a:r>
            <a:endParaRPr sz="1200">
              <a:latin typeface="Century"/>
              <a:cs typeface="Century"/>
            </a:endParaRPr>
          </a:p>
          <a:p>
            <a:pPr marL="1143000" marR="21590">
              <a:lnSpc>
                <a:spcPct val="91400"/>
              </a:lnSpc>
              <a:spcBef>
                <a:spcPts val="80"/>
              </a:spcBef>
            </a:pPr>
            <a:r>
              <a:rPr sz="1200" spc="-60" dirty="0">
                <a:latin typeface="Century"/>
                <a:cs typeface="Century"/>
              </a:rPr>
              <a:t>yogurt,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milk,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cheese,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seafood.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biggest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difference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between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Med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typical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American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frequency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certain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75" dirty="0">
                <a:latin typeface="Century"/>
                <a:cs typeface="Century"/>
              </a:rPr>
              <a:t> eaten.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Foods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from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plant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kingdom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–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fruits,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vegetables,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grains,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beans,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5" dirty="0">
                <a:latin typeface="Century"/>
                <a:cs typeface="Century"/>
              </a:rPr>
              <a:t>nuts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–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0" dirty="0">
                <a:latin typeface="Century"/>
                <a:cs typeface="Century"/>
              </a:rPr>
              <a:t>core,</a:t>
            </a:r>
            <a:r>
              <a:rPr sz="1200" spc="-2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while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75" dirty="0">
                <a:latin typeface="Century"/>
                <a:cs typeface="Century"/>
              </a:rPr>
              <a:t>like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sweets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5" dirty="0">
                <a:latin typeface="Century"/>
                <a:cs typeface="Century"/>
              </a:rPr>
              <a:t>meats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eaten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less</a:t>
            </a:r>
            <a:r>
              <a:rPr sz="1200" spc="-50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often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smaller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amounts.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0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300" b="1" spc="-50" dirty="0">
                <a:solidFill>
                  <a:srgbClr val="7C2A00"/>
                </a:solidFill>
                <a:latin typeface="Book Antiqua"/>
                <a:cs typeface="Book Antiqua"/>
              </a:rPr>
              <a:t>“Meats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dirty="0">
                <a:solidFill>
                  <a:srgbClr val="7C2A00"/>
                </a:solidFill>
                <a:latin typeface="Book Antiqua"/>
                <a:cs typeface="Book Antiqua"/>
              </a:rPr>
              <a:t>or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7C2A00"/>
                </a:solidFill>
                <a:latin typeface="Book Antiqua"/>
                <a:cs typeface="Book Antiqua"/>
              </a:rPr>
              <a:t>sweets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15" dirty="0">
                <a:solidFill>
                  <a:srgbClr val="7C2A00"/>
                </a:solidFill>
                <a:latin typeface="Book Antiqua"/>
                <a:cs typeface="Book Antiqua"/>
              </a:rPr>
              <a:t>are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7C2A00"/>
                </a:solidFill>
                <a:latin typeface="Book Antiqua"/>
                <a:cs typeface="Book Antiqua"/>
              </a:rPr>
              <a:t>not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65" dirty="0">
                <a:solidFill>
                  <a:srgbClr val="7C2A00"/>
                </a:solidFill>
                <a:latin typeface="Book Antiqua"/>
                <a:cs typeface="Book Antiqua"/>
              </a:rPr>
              <a:t>allowed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65" dirty="0">
                <a:solidFill>
                  <a:srgbClr val="7C2A00"/>
                </a:solidFill>
                <a:latin typeface="Book Antiqua"/>
                <a:cs typeface="Book Antiqua"/>
              </a:rPr>
              <a:t>in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40" dirty="0">
                <a:solidFill>
                  <a:srgbClr val="7C2A00"/>
                </a:solidFill>
                <a:latin typeface="Book Antiqua"/>
                <a:cs typeface="Book Antiqua"/>
              </a:rPr>
              <a:t>the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7C2A00"/>
                </a:solidFill>
                <a:latin typeface="Book Antiqua"/>
                <a:cs typeface="Book Antiqua"/>
              </a:rPr>
              <a:t>Mediterranean</a:t>
            </a:r>
            <a:r>
              <a:rPr sz="1300" b="1" spc="10" dirty="0">
                <a:solidFill>
                  <a:srgbClr val="7C2A00"/>
                </a:solidFill>
                <a:latin typeface="Book Antiqua"/>
                <a:cs typeface="Book Antiqua"/>
              </a:rPr>
              <a:t> </a:t>
            </a:r>
            <a:r>
              <a:rPr sz="1300" b="1" spc="-30" dirty="0">
                <a:solidFill>
                  <a:srgbClr val="7C2A00"/>
                </a:solidFill>
                <a:latin typeface="Book Antiqua"/>
                <a:cs typeface="Book Antiqua"/>
              </a:rPr>
              <a:t>Diet.”</a:t>
            </a:r>
            <a:endParaRPr sz="1300">
              <a:latin typeface="Book Antiqua"/>
              <a:cs typeface="Book Antiqua"/>
            </a:endParaRPr>
          </a:p>
          <a:p>
            <a:pPr marL="25400" marR="45720">
              <a:lnSpc>
                <a:spcPts val="1400"/>
              </a:lnSpc>
              <a:spcBef>
                <a:spcPts val="320"/>
              </a:spcBef>
            </a:pPr>
            <a:r>
              <a:rPr sz="1200" spc="-55" dirty="0">
                <a:latin typeface="Century"/>
                <a:cs typeface="Century"/>
              </a:rPr>
              <a:t>All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75" dirty="0">
                <a:latin typeface="Century"/>
                <a:cs typeface="Century"/>
              </a:rPr>
              <a:t>fit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pattern.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Moderation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is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ke</a:t>
            </a:r>
            <a:r>
              <a:rPr sz="1200" spc="-13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there</a:t>
            </a:r>
            <a:r>
              <a:rPr sz="1200" spc="-100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no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reason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0" dirty="0">
                <a:latin typeface="Century"/>
                <a:cs typeface="Century"/>
              </a:rPr>
              <a:t>to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eliminate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entire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20" dirty="0">
                <a:latin typeface="Century"/>
                <a:cs typeface="Century"/>
              </a:rPr>
              <a:t>food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groups</a:t>
            </a:r>
            <a:r>
              <a:rPr sz="1200" spc="-35" dirty="0">
                <a:latin typeface="Century"/>
                <a:cs typeface="Century"/>
              </a:rPr>
              <a:t> or</a:t>
            </a:r>
            <a:r>
              <a:rPr sz="1200" spc="-20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completely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cut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out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your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60" dirty="0">
                <a:latin typeface="Century"/>
                <a:cs typeface="Century"/>
              </a:rPr>
              <a:t>favorite</a:t>
            </a:r>
            <a:r>
              <a:rPr sz="1200" spc="-35" dirty="0">
                <a:latin typeface="Century"/>
                <a:cs typeface="Century"/>
              </a:rPr>
              <a:t> foods.</a:t>
            </a:r>
            <a:endParaRPr sz="1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“I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can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20" dirty="0">
                <a:solidFill>
                  <a:srgbClr val="831000"/>
                </a:solidFill>
                <a:latin typeface="Book Antiqua"/>
                <a:cs typeface="Book Antiqua"/>
              </a:rPr>
              <a:t>eat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5" dirty="0">
                <a:solidFill>
                  <a:srgbClr val="831000"/>
                </a:solidFill>
                <a:latin typeface="Book Antiqua"/>
                <a:cs typeface="Book Antiqua"/>
              </a:rPr>
              <a:t>whatever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20" dirty="0">
                <a:solidFill>
                  <a:srgbClr val="831000"/>
                </a:solidFill>
                <a:latin typeface="Book Antiqua"/>
                <a:cs typeface="Book Antiqua"/>
              </a:rPr>
              <a:t>I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55" dirty="0">
                <a:solidFill>
                  <a:srgbClr val="831000"/>
                </a:solidFill>
                <a:latin typeface="Book Antiqua"/>
                <a:cs typeface="Book Antiqua"/>
              </a:rPr>
              <a:t>want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65" dirty="0">
                <a:solidFill>
                  <a:srgbClr val="831000"/>
                </a:solidFill>
                <a:latin typeface="Book Antiqua"/>
                <a:cs typeface="Book Antiqua"/>
              </a:rPr>
              <a:t>on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40" dirty="0">
                <a:solidFill>
                  <a:srgbClr val="831000"/>
                </a:solidFill>
                <a:latin typeface="Book Antiqua"/>
                <a:cs typeface="Book Antiqua"/>
              </a:rPr>
              <a:t>the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5" dirty="0">
                <a:solidFill>
                  <a:srgbClr val="831000"/>
                </a:solidFill>
                <a:latin typeface="Book Antiqua"/>
                <a:cs typeface="Book Antiqua"/>
              </a:rPr>
              <a:t>Mediterranean</a:t>
            </a:r>
            <a:r>
              <a:rPr sz="1300" b="1" spc="10" dirty="0">
                <a:solidFill>
                  <a:srgbClr val="831000"/>
                </a:solidFill>
                <a:latin typeface="Book Antiqua"/>
                <a:cs typeface="Book Antiqua"/>
              </a:rPr>
              <a:t> </a:t>
            </a:r>
            <a:r>
              <a:rPr sz="1300" b="1" spc="-30" dirty="0">
                <a:solidFill>
                  <a:srgbClr val="831000"/>
                </a:solidFill>
                <a:latin typeface="Book Antiqua"/>
                <a:cs typeface="Book Antiqua"/>
              </a:rPr>
              <a:t>Diet.”</a:t>
            </a:r>
            <a:endParaRPr sz="1300">
              <a:latin typeface="Book Antiqua"/>
              <a:cs typeface="Book Antiqua"/>
            </a:endParaRPr>
          </a:p>
          <a:p>
            <a:pPr marL="25400" marR="257175" algn="just">
              <a:lnSpc>
                <a:spcPts val="1400"/>
              </a:lnSpc>
              <a:spcBef>
                <a:spcPts val="320"/>
              </a:spcBef>
            </a:pPr>
            <a:r>
              <a:rPr sz="1200" spc="-60" dirty="0">
                <a:latin typeface="Century"/>
                <a:cs typeface="Century"/>
              </a:rPr>
              <a:t>While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it</a:t>
            </a:r>
            <a:r>
              <a:rPr sz="1200" spc="-105" dirty="0">
                <a:latin typeface="Century"/>
                <a:cs typeface="Century"/>
              </a:rPr>
              <a:t>’</a:t>
            </a:r>
            <a:r>
              <a:rPr sz="1200" spc="-90" dirty="0">
                <a:latin typeface="Century"/>
                <a:cs typeface="Century"/>
              </a:rPr>
              <a:t>s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true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90" dirty="0">
                <a:latin typeface="Century"/>
                <a:cs typeface="Century"/>
              </a:rPr>
              <a:t>all</a:t>
            </a:r>
            <a:r>
              <a:rPr sz="1200" spc="-35" dirty="0">
                <a:latin typeface="Century"/>
                <a:cs typeface="Century"/>
              </a:rPr>
              <a:t> foods </a:t>
            </a:r>
            <a:r>
              <a:rPr sz="1200" spc="-75" dirty="0">
                <a:latin typeface="Century"/>
                <a:cs typeface="Century"/>
              </a:rPr>
              <a:t>fit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55" dirty="0">
                <a:latin typeface="Century"/>
                <a:cs typeface="Century"/>
              </a:rPr>
              <a:t>portion</a:t>
            </a:r>
            <a:r>
              <a:rPr sz="1200" spc="-30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size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balance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are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0" dirty="0">
                <a:latin typeface="Century"/>
                <a:cs typeface="Century"/>
              </a:rPr>
              <a:t>still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key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in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the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Mediterranean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45" dirty="0">
                <a:latin typeface="Century"/>
                <a:cs typeface="Century"/>
              </a:rPr>
              <a:t>Diet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5" dirty="0">
                <a:latin typeface="Century"/>
                <a:cs typeface="Century"/>
              </a:rPr>
              <a:t>–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any</a:t>
            </a:r>
            <a:r>
              <a:rPr sz="1200" spc="-40" dirty="0">
                <a:latin typeface="Century"/>
                <a:cs typeface="Century"/>
              </a:rPr>
              <a:t> </a:t>
            </a:r>
            <a:r>
              <a:rPr sz="1200" spc="-65" dirty="0">
                <a:latin typeface="Century"/>
                <a:cs typeface="Century"/>
              </a:rPr>
              <a:t>other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health</a:t>
            </a:r>
            <a:r>
              <a:rPr sz="1200" spc="-165" dirty="0">
                <a:latin typeface="Century"/>
                <a:cs typeface="Century"/>
              </a:rPr>
              <a:t>y</a:t>
            </a:r>
            <a:r>
              <a:rPr sz="1200" spc="-40" dirty="0">
                <a:latin typeface="Century"/>
                <a:cs typeface="Century"/>
              </a:rPr>
              <a:t>,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70" dirty="0">
                <a:latin typeface="Century"/>
                <a:cs typeface="Century"/>
              </a:rPr>
              <a:t>balanced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eating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85" dirty="0">
                <a:latin typeface="Century"/>
                <a:cs typeface="Century"/>
              </a:rPr>
              <a:t>pattern</a:t>
            </a:r>
            <a:r>
              <a:rPr sz="1200" spc="-35" dirty="0">
                <a:latin typeface="Century"/>
                <a:cs typeface="Century"/>
              </a:rPr>
              <a:t> for </a:t>
            </a:r>
            <a:r>
              <a:rPr sz="1200" spc="-100" dirty="0">
                <a:latin typeface="Century"/>
                <a:cs typeface="Century"/>
              </a:rPr>
              <a:t>that</a:t>
            </a:r>
            <a:r>
              <a:rPr sz="1200" spc="-35" dirty="0">
                <a:latin typeface="Century"/>
                <a:cs typeface="Century"/>
              </a:rPr>
              <a:t> </a:t>
            </a:r>
            <a:r>
              <a:rPr sz="1200" spc="-100" dirty="0">
                <a:latin typeface="Century"/>
                <a:cs typeface="Century"/>
              </a:rPr>
              <a:t>matte</a:t>
            </a:r>
            <a:r>
              <a:rPr sz="1200" spc="-170" dirty="0">
                <a:latin typeface="Century"/>
                <a:cs typeface="Century"/>
              </a:rPr>
              <a:t>r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50300" y="2311548"/>
            <a:ext cx="1020530" cy="120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47594" y="2311548"/>
            <a:ext cx="1021715" cy="1206500"/>
          </a:xfrm>
          <a:custGeom>
            <a:avLst/>
            <a:gdLst/>
            <a:ahLst/>
            <a:cxnLst/>
            <a:rect l="l" t="t" r="r" b="b"/>
            <a:pathLst>
              <a:path w="1021715" h="1206500">
                <a:moveTo>
                  <a:pt x="1011053" y="1197000"/>
                </a:moveTo>
                <a:lnTo>
                  <a:pt x="1011053" y="959500"/>
                </a:lnTo>
                <a:lnTo>
                  <a:pt x="1017142" y="779000"/>
                </a:lnTo>
                <a:lnTo>
                  <a:pt x="1021322" y="609566"/>
                </a:lnTo>
                <a:lnTo>
                  <a:pt x="1021322" y="432059"/>
                </a:lnTo>
                <a:lnTo>
                  <a:pt x="1017142" y="213751"/>
                </a:lnTo>
                <a:lnTo>
                  <a:pt x="998872" y="4751"/>
                </a:lnTo>
                <a:lnTo>
                  <a:pt x="828333" y="9500"/>
                </a:lnTo>
                <a:lnTo>
                  <a:pt x="535980" y="0"/>
                </a:lnTo>
                <a:lnTo>
                  <a:pt x="188812" y="0"/>
                </a:lnTo>
                <a:lnTo>
                  <a:pt x="0" y="19000"/>
                </a:lnTo>
                <a:lnTo>
                  <a:pt x="6092" y="90250"/>
                </a:lnTo>
                <a:lnTo>
                  <a:pt x="0" y="284999"/>
                </a:lnTo>
                <a:lnTo>
                  <a:pt x="12181" y="422749"/>
                </a:lnTo>
                <a:lnTo>
                  <a:pt x="6092" y="679250"/>
                </a:lnTo>
                <a:lnTo>
                  <a:pt x="6092" y="997499"/>
                </a:lnTo>
                <a:lnTo>
                  <a:pt x="24363" y="1197000"/>
                </a:lnTo>
                <a:lnTo>
                  <a:pt x="225356" y="1197000"/>
                </a:lnTo>
                <a:lnTo>
                  <a:pt x="438529" y="1206500"/>
                </a:lnTo>
                <a:lnTo>
                  <a:pt x="682156" y="1206500"/>
                </a:lnTo>
                <a:lnTo>
                  <a:pt x="1011053" y="11970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7000" y="3962400"/>
            <a:ext cx="1219200" cy="142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3100" y="7391400"/>
            <a:ext cx="876300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8"/>
              </a:rPr>
              <a:t>www.</a:t>
            </a:r>
            <a:r>
              <a:rPr u="sng" dirty="0">
                <a:solidFill>
                  <a:srgbClr val="021EAA"/>
                </a:solidFill>
                <a:hlinkClick r:id="rId8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8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8"/>
              </a:rPr>
              <a:t>r</a:t>
            </a:r>
            <a:r>
              <a:rPr u="sng" dirty="0">
                <a:solidFill>
                  <a:srgbClr val="021EAA"/>
                </a:solidFill>
                <a:hlinkClick r:id="rId8"/>
              </a:rPr>
              <a:t>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300477"/>
            <a:ext cx="2406650" cy="114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5" dirty="0">
                <a:solidFill>
                  <a:srgbClr val="4F7A28"/>
                </a:solidFill>
                <a:latin typeface="Palatino Linotype"/>
                <a:cs typeface="Palatino Linotype"/>
              </a:rPr>
              <a:t>Avoc</a:t>
            </a:r>
            <a:r>
              <a:rPr sz="1800" spc="210" dirty="0">
                <a:solidFill>
                  <a:srgbClr val="4F7A28"/>
                </a:solidFill>
                <a:latin typeface="Palatino Linotype"/>
                <a:cs typeface="Palatino Linotype"/>
              </a:rPr>
              <a:t>ad</a:t>
            </a:r>
            <a:r>
              <a:rPr sz="1800" spc="225" dirty="0">
                <a:solidFill>
                  <a:srgbClr val="4F7A28"/>
                </a:solidFill>
                <a:latin typeface="Palatino Linotype"/>
                <a:cs typeface="Palatino Linotype"/>
              </a:rPr>
              <a:t>os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92800"/>
              </a:lnSpc>
              <a:spcBef>
                <a:spcPts val="835"/>
              </a:spcBef>
            </a:pPr>
            <a:r>
              <a:rPr sz="1100" spc="-55" dirty="0">
                <a:latin typeface="Century"/>
                <a:cs typeface="Century"/>
              </a:rPr>
              <a:t>High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fibe</a:t>
            </a:r>
            <a:r>
              <a:rPr sz="1100" spc="-14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filled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healthy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monounsaturated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fat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vitamin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E,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avocados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available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yea</a:t>
            </a:r>
            <a:r>
              <a:rPr sz="1100" spc="-14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. Add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45" dirty="0">
                <a:latin typeface="Century"/>
                <a:cs typeface="Century"/>
              </a:rPr>
              <a:t> 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salads,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dips,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0" dirty="0">
                <a:latin typeface="Century"/>
                <a:cs typeface="Century"/>
              </a:rPr>
              <a:t>simply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1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shell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spoon.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00" y="2786377"/>
            <a:ext cx="2475230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D95000"/>
                </a:solidFill>
                <a:latin typeface="Palatino Linotype"/>
                <a:cs typeface="Palatino Linotype"/>
              </a:rPr>
              <a:t>F</a:t>
            </a:r>
            <a:r>
              <a:rPr sz="1800" spc="195" dirty="0">
                <a:solidFill>
                  <a:srgbClr val="D95000"/>
                </a:solidFill>
                <a:latin typeface="Palatino Linotype"/>
                <a:cs typeface="Palatino Linotype"/>
              </a:rPr>
              <a:t>is</a:t>
            </a:r>
            <a:r>
              <a:rPr sz="1800" spc="229" dirty="0">
                <a:solidFill>
                  <a:srgbClr val="D95000"/>
                </a:solidFill>
                <a:latin typeface="Palatino Linotype"/>
                <a:cs typeface="Palatino Linotype"/>
              </a:rPr>
              <a:t>h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93400"/>
              </a:lnSpc>
              <a:spcBef>
                <a:spcPts val="825"/>
              </a:spcBef>
            </a:pPr>
            <a:r>
              <a:rPr sz="1100" spc="-80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fish,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contain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fats,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twice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week.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Salmon,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sardines,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mackerel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great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sources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heart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omega-3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fatty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acids.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00" y="4183377"/>
            <a:ext cx="2310765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85" dirty="0">
                <a:solidFill>
                  <a:srgbClr val="E32400"/>
                </a:solidFill>
                <a:latin typeface="Palatino Linotype"/>
                <a:cs typeface="Palatino Linotype"/>
              </a:rPr>
              <a:t>Tom</a:t>
            </a:r>
            <a:r>
              <a:rPr sz="1800" spc="340" dirty="0">
                <a:solidFill>
                  <a:srgbClr val="E32400"/>
                </a:solidFill>
                <a:latin typeface="Palatino Linotype"/>
                <a:cs typeface="Palatino Linotype"/>
              </a:rPr>
              <a:t>at</a:t>
            </a:r>
            <a:r>
              <a:rPr sz="1800" spc="215" dirty="0">
                <a:solidFill>
                  <a:srgbClr val="E32400"/>
                </a:solidFill>
                <a:latin typeface="Palatino Linotype"/>
                <a:cs typeface="Palatino Linotype"/>
              </a:rPr>
              <a:t>oes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93400"/>
              </a:lnSpc>
              <a:spcBef>
                <a:spcPts val="825"/>
              </a:spcBef>
            </a:pPr>
            <a:r>
              <a:rPr sz="1100" spc="-2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source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vitamin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5" dirty="0">
                <a:latin typeface="Century"/>
                <a:cs typeface="Century"/>
              </a:rPr>
              <a:t>C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lycopene,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5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potent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antioxidant,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tomatoes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stimulate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immune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function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help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fight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chronic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diseases.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00" y="5834377"/>
            <a:ext cx="2336800" cy="129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45" dirty="0">
                <a:solidFill>
                  <a:srgbClr val="002E7A"/>
                </a:solidFill>
                <a:latin typeface="Palatino Linotype"/>
                <a:cs typeface="Palatino Linotype"/>
              </a:rPr>
              <a:t>Yogu</a:t>
            </a:r>
            <a:r>
              <a:rPr sz="1800" spc="525" dirty="0">
                <a:solidFill>
                  <a:srgbClr val="002E7A"/>
                </a:solidFill>
                <a:latin typeface="Palatino Linotype"/>
                <a:cs typeface="Palatino Linotype"/>
              </a:rPr>
              <a:t>r</a:t>
            </a:r>
            <a:r>
              <a:rPr sz="1800" spc="385" dirty="0">
                <a:solidFill>
                  <a:srgbClr val="002E7A"/>
                </a:solidFill>
                <a:latin typeface="Palatino Linotype"/>
                <a:cs typeface="Palatino Linotype"/>
              </a:rPr>
              <a:t>t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93900"/>
              </a:lnSpc>
              <a:spcBef>
                <a:spcPts val="720"/>
              </a:spcBef>
            </a:pPr>
            <a:r>
              <a:rPr sz="1100" spc="-2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protein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powerhouse,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contains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calcium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protect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strengthen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bones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also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has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beneficial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bacteria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are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important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digestive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health.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5" dirty="0">
                <a:latin typeface="Century"/>
                <a:cs typeface="Century"/>
              </a:rPr>
              <a:t>Look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20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Greek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yogurt,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delivers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twice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protein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regular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yogurt,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plus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rich,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670557"/>
            <a:ext cx="9601200" cy="88900"/>
          </a:xfrm>
          <a:custGeom>
            <a:avLst/>
            <a:gdLst/>
            <a:ahLst/>
            <a:cxnLst/>
            <a:rect l="l" t="t" r="r" b="b"/>
            <a:pathLst>
              <a:path w="9601200" h="88900">
                <a:moveTo>
                  <a:pt x="9601200" y="73025"/>
                </a:moveTo>
                <a:lnTo>
                  <a:pt x="569026" y="73025"/>
                </a:lnTo>
                <a:lnTo>
                  <a:pt x="1544501" y="88900"/>
                </a:lnTo>
                <a:lnTo>
                  <a:pt x="3359967" y="88900"/>
                </a:lnTo>
                <a:lnTo>
                  <a:pt x="9601200" y="85725"/>
                </a:lnTo>
                <a:lnTo>
                  <a:pt x="9601200" y="73025"/>
                </a:lnTo>
                <a:close/>
              </a:path>
              <a:path w="9601200" h="88900">
                <a:moveTo>
                  <a:pt x="2221914" y="0"/>
                </a:moveTo>
                <a:lnTo>
                  <a:pt x="1418050" y="0"/>
                </a:lnTo>
                <a:lnTo>
                  <a:pt x="0" y="3175"/>
                </a:lnTo>
                <a:lnTo>
                  <a:pt x="0" y="82550"/>
                </a:lnTo>
                <a:lnTo>
                  <a:pt x="569026" y="73025"/>
                </a:lnTo>
                <a:lnTo>
                  <a:pt x="9601200" y="73025"/>
                </a:lnTo>
                <a:lnTo>
                  <a:pt x="9601200" y="9525"/>
                </a:lnTo>
                <a:lnTo>
                  <a:pt x="9402490" y="6350"/>
                </a:lnTo>
                <a:lnTo>
                  <a:pt x="6214135" y="6350"/>
                </a:lnTo>
                <a:lnTo>
                  <a:pt x="3061906" y="3175"/>
                </a:lnTo>
                <a:lnTo>
                  <a:pt x="2221914" y="0"/>
                </a:lnTo>
                <a:close/>
              </a:path>
              <a:path w="9601200" h="88900">
                <a:moveTo>
                  <a:pt x="5048985" y="0"/>
                </a:moveTo>
                <a:lnTo>
                  <a:pt x="3956090" y="3175"/>
                </a:lnTo>
                <a:lnTo>
                  <a:pt x="5631560" y="3175"/>
                </a:lnTo>
                <a:lnTo>
                  <a:pt x="5048985" y="0"/>
                </a:lnTo>
                <a:close/>
              </a:path>
            </a:pathLst>
          </a:custGeom>
          <a:solidFill>
            <a:srgbClr val="7A4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364488"/>
            <a:ext cx="50965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5" dirty="0">
                <a:solidFill>
                  <a:srgbClr val="791A3D"/>
                </a:solidFill>
                <a:latin typeface="Palatino Linotype"/>
                <a:cs typeface="Palatino Linotype"/>
              </a:rPr>
              <a:t>M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175" dirty="0">
                <a:solidFill>
                  <a:srgbClr val="791A3D"/>
                </a:solidFill>
                <a:latin typeface="Palatino Linotype"/>
                <a:cs typeface="Palatino Linotype"/>
              </a:rPr>
              <a:t>d</a:t>
            </a:r>
            <a:r>
              <a:rPr sz="2400" spc="360" dirty="0">
                <a:solidFill>
                  <a:srgbClr val="791A3D"/>
                </a:solidFill>
                <a:latin typeface="Palatino Linotype"/>
                <a:cs typeface="Palatino Linotype"/>
              </a:rPr>
              <a:t>it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700" dirty="0">
                <a:solidFill>
                  <a:srgbClr val="791A3D"/>
                </a:solidFill>
                <a:latin typeface="Palatino Linotype"/>
                <a:cs typeface="Palatino Linotype"/>
              </a:rPr>
              <a:t>rr</a:t>
            </a:r>
            <a:r>
              <a:rPr sz="2400" spc="3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300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2400" spc="250" dirty="0">
                <a:solidFill>
                  <a:srgbClr val="791A3D"/>
                </a:solidFill>
                <a:latin typeface="Palatino Linotype"/>
                <a:cs typeface="Palatino Linotype"/>
              </a:rPr>
              <a:t>e</a:t>
            </a:r>
            <a:r>
              <a:rPr sz="2400" spc="3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305" dirty="0">
                <a:solidFill>
                  <a:srgbClr val="791A3D"/>
                </a:solidFill>
                <a:latin typeface="Palatino Linotype"/>
                <a:cs typeface="Palatino Linotype"/>
              </a:rPr>
              <a:t>n</a:t>
            </a:r>
            <a:r>
              <a:rPr sz="2400" spc="2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2400" spc="-225" dirty="0">
                <a:solidFill>
                  <a:srgbClr val="791A3D"/>
                </a:solidFill>
                <a:latin typeface="Palatino Linotype"/>
                <a:cs typeface="Palatino Linotype"/>
              </a:rPr>
              <a:t>D</a:t>
            </a:r>
            <a:r>
              <a:rPr sz="2400" spc="229" dirty="0">
                <a:solidFill>
                  <a:srgbClr val="791A3D"/>
                </a:solidFill>
                <a:latin typeface="Palatino Linotype"/>
                <a:cs typeface="Palatino Linotype"/>
              </a:rPr>
              <a:t>ie</a:t>
            </a:r>
            <a:r>
              <a:rPr sz="2400" spc="515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2400" spc="200" dirty="0">
                <a:solidFill>
                  <a:srgbClr val="791A3D"/>
                </a:solidFill>
                <a:latin typeface="Palatino Linotype"/>
                <a:cs typeface="Palatino Linotype"/>
              </a:rPr>
              <a:t> </a:t>
            </a:r>
            <a:r>
              <a:rPr sz="2400" spc="-280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555" dirty="0">
                <a:solidFill>
                  <a:srgbClr val="791A3D"/>
                </a:solidFill>
                <a:latin typeface="Palatino Linotype"/>
                <a:cs typeface="Palatino Linotype"/>
              </a:rPr>
              <a:t>ll</a:t>
            </a:r>
            <a:r>
              <a:rPr sz="2400" spc="595" dirty="0">
                <a:solidFill>
                  <a:srgbClr val="791A3D"/>
                </a:solidFill>
                <a:latin typeface="Palatino Linotype"/>
                <a:cs typeface="Palatino Linotype"/>
              </a:rPr>
              <a:t>-</a:t>
            </a:r>
            <a:r>
              <a:rPr sz="2400" spc="75" dirty="0">
                <a:solidFill>
                  <a:srgbClr val="791A3D"/>
                </a:solidFill>
                <a:latin typeface="Palatino Linotype"/>
                <a:cs typeface="Palatino Linotype"/>
              </a:rPr>
              <a:t>S</a:t>
            </a:r>
            <a:r>
              <a:rPr sz="2400" spc="515" dirty="0">
                <a:solidFill>
                  <a:srgbClr val="791A3D"/>
                </a:solidFill>
                <a:latin typeface="Palatino Linotype"/>
                <a:cs typeface="Palatino Linotype"/>
              </a:rPr>
              <a:t>t</a:t>
            </a:r>
            <a:r>
              <a:rPr sz="2400" spc="395" dirty="0">
                <a:solidFill>
                  <a:srgbClr val="791A3D"/>
                </a:solidFill>
                <a:latin typeface="Palatino Linotype"/>
                <a:cs typeface="Palatino Linotype"/>
              </a:rPr>
              <a:t>a</a:t>
            </a:r>
            <a:r>
              <a:rPr sz="2400" spc="700" dirty="0">
                <a:solidFill>
                  <a:srgbClr val="791A3D"/>
                </a:solidFill>
                <a:latin typeface="Palatino Linotype"/>
                <a:cs typeface="Palatino Linotype"/>
              </a:rPr>
              <a:t>r</a:t>
            </a:r>
            <a:r>
              <a:rPr sz="2400" spc="325" dirty="0">
                <a:solidFill>
                  <a:srgbClr val="791A3D"/>
                </a:solidFill>
                <a:latin typeface="Palatino Linotype"/>
                <a:cs typeface="Palatino Linotype"/>
              </a:rPr>
              <a:t>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300" y="838853"/>
            <a:ext cx="764920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latin typeface="Century"/>
                <a:cs typeface="Century"/>
              </a:rPr>
              <a:t>Meet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95" dirty="0">
                <a:latin typeface="Century"/>
                <a:cs typeface="Century"/>
              </a:rPr>
              <a:t>just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135" dirty="0">
                <a:latin typeface="Century"/>
                <a:cs typeface="Century"/>
              </a:rPr>
              <a:t>a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55" dirty="0">
                <a:latin typeface="Century"/>
                <a:cs typeface="Century"/>
              </a:rPr>
              <a:t>few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20" dirty="0">
                <a:latin typeface="Century"/>
                <a:cs typeface="Century"/>
              </a:rPr>
              <a:t>of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100" dirty="0">
                <a:latin typeface="Century"/>
                <a:cs typeface="Century"/>
              </a:rPr>
              <a:t>the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120" dirty="0">
                <a:latin typeface="Century"/>
                <a:cs typeface="Century"/>
              </a:rPr>
              <a:t>many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85" dirty="0">
                <a:latin typeface="Century"/>
                <a:cs typeface="Century"/>
              </a:rPr>
              <a:t>nutrition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80" dirty="0">
                <a:latin typeface="Century"/>
                <a:cs typeface="Century"/>
              </a:rPr>
              <a:t>powerhouses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120" dirty="0">
                <a:latin typeface="Century"/>
                <a:cs typeface="Century"/>
              </a:rPr>
              <a:t>that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70" dirty="0">
                <a:latin typeface="Century"/>
                <a:cs typeface="Century"/>
              </a:rPr>
              <a:t>form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100" dirty="0">
                <a:latin typeface="Century"/>
                <a:cs typeface="Century"/>
              </a:rPr>
              <a:t>the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70" dirty="0">
                <a:latin typeface="Century"/>
                <a:cs typeface="Century"/>
              </a:rPr>
              <a:t>foundation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20" dirty="0">
                <a:latin typeface="Century"/>
                <a:cs typeface="Century"/>
              </a:rPr>
              <a:t>of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100" dirty="0">
                <a:latin typeface="Century"/>
                <a:cs typeface="Century"/>
              </a:rPr>
              <a:t>the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85" dirty="0">
                <a:latin typeface="Century"/>
                <a:cs typeface="Century"/>
              </a:rPr>
              <a:t>Mediterranean</a:t>
            </a:r>
            <a:r>
              <a:rPr sz="1400" spc="-40" dirty="0">
                <a:latin typeface="Century"/>
                <a:cs typeface="Century"/>
              </a:rPr>
              <a:t> </a:t>
            </a:r>
            <a:r>
              <a:rPr sz="1400" spc="-55" dirty="0">
                <a:latin typeface="Century"/>
                <a:cs typeface="Century"/>
              </a:rPr>
              <a:t>Diet.</a:t>
            </a:r>
            <a:endParaRPr sz="1400">
              <a:latin typeface="Century"/>
              <a:cs typeface="Century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300" y="1155700"/>
            <a:ext cx="4432300" cy="101600"/>
          </a:xfrm>
          <a:custGeom>
            <a:avLst/>
            <a:gdLst/>
            <a:ahLst/>
            <a:cxnLst/>
            <a:rect l="l" t="t" r="r" b="b"/>
            <a:pathLst>
              <a:path w="4432300" h="101600">
                <a:moveTo>
                  <a:pt x="0" y="0"/>
                </a:moveTo>
                <a:lnTo>
                  <a:pt x="0" y="101600"/>
                </a:lnTo>
                <a:lnTo>
                  <a:pt x="1685522" y="101600"/>
                </a:lnTo>
                <a:lnTo>
                  <a:pt x="4416689" y="88052"/>
                </a:lnTo>
                <a:lnTo>
                  <a:pt x="4432300" y="47412"/>
                </a:lnTo>
                <a:lnTo>
                  <a:pt x="3995310" y="27094"/>
                </a:lnTo>
                <a:lnTo>
                  <a:pt x="2684348" y="20320"/>
                </a:lnTo>
                <a:lnTo>
                  <a:pt x="1935205" y="6772"/>
                </a:lnTo>
                <a:lnTo>
                  <a:pt x="702300" y="6772"/>
                </a:lnTo>
                <a:lnTo>
                  <a:pt x="0" y="0"/>
                </a:lnTo>
                <a:close/>
              </a:path>
              <a:path w="4432300" h="101600">
                <a:moveTo>
                  <a:pt x="1560668" y="0"/>
                </a:moveTo>
                <a:lnTo>
                  <a:pt x="702300" y="6772"/>
                </a:lnTo>
                <a:lnTo>
                  <a:pt x="1935205" y="6772"/>
                </a:lnTo>
                <a:lnTo>
                  <a:pt x="1560668" y="0"/>
                </a:lnTo>
                <a:close/>
              </a:path>
            </a:pathLst>
          </a:custGeom>
          <a:solidFill>
            <a:srgbClr val="4F7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300" y="26289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0" y="0"/>
                </a:moveTo>
                <a:lnTo>
                  <a:pt x="0" y="88900"/>
                </a:lnTo>
                <a:lnTo>
                  <a:pt x="1685522" y="88900"/>
                </a:lnTo>
                <a:lnTo>
                  <a:pt x="4416690" y="77047"/>
                </a:lnTo>
                <a:lnTo>
                  <a:pt x="4432300" y="41487"/>
                </a:lnTo>
                <a:lnTo>
                  <a:pt x="3995312" y="23707"/>
                </a:lnTo>
                <a:lnTo>
                  <a:pt x="2684348" y="17779"/>
                </a:lnTo>
                <a:lnTo>
                  <a:pt x="1935255" y="5927"/>
                </a:lnTo>
                <a:lnTo>
                  <a:pt x="702300" y="5927"/>
                </a:lnTo>
                <a:lnTo>
                  <a:pt x="0" y="0"/>
                </a:lnTo>
                <a:close/>
              </a:path>
              <a:path w="4432300" h="88900">
                <a:moveTo>
                  <a:pt x="1560668" y="0"/>
                </a:moveTo>
                <a:lnTo>
                  <a:pt x="702300" y="5927"/>
                </a:lnTo>
                <a:lnTo>
                  <a:pt x="1935255" y="5927"/>
                </a:lnTo>
                <a:lnTo>
                  <a:pt x="1560668" y="0"/>
                </a:lnTo>
                <a:close/>
              </a:path>
            </a:pathLst>
          </a:custGeom>
          <a:solidFill>
            <a:srgbClr val="D95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700" y="4025900"/>
            <a:ext cx="4394200" cy="88900"/>
          </a:xfrm>
          <a:custGeom>
            <a:avLst/>
            <a:gdLst/>
            <a:ahLst/>
            <a:cxnLst/>
            <a:rect l="l" t="t" r="r" b="b"/>
            <a:pathLst>
              <a:path w="4394200" h="88900">
                <a:moveTo>
                  <a:pt x="0" y="0"/>
                </a:moveTo>
                <a:lnTo>
                  <a:pt x="0" y="88900"/>
                </a:lnTo>
                <a:lnTo>
                  <a:pt x="1671032" y="88900"/>
                </a:lnTo>
                <a:lnTo>
                  <a:pt x="4378723" y="77047"/>
                </a:lnTo>
                <a:lnTo>
                  <a:pt x="4394200" y="41487"/>
                </a:lnTo>
                <a:lnTo>
                  <a:pt x="3960966" y="23707"/>
                </a:lnTo>
                <a:lnTo>
                  <a:pt x="2661273" y="17779"/>
                </a:lnTo>
                <a:lnTo>
                  <a:pt x="1918619" y="5927"/>
                </a:lnTo>
                <a:lnTo>
                  <a:pt x="696263" y="5927"/>
                </a:lnTo>
                <a:lnTo>
                  <a:pt x="0" y="0"/>
                </a:lnTo>
                <a:close/>
              </a:path>
              <a:path w="4394200" h="88900">
                <a:moveTo>
                  <a:pt x="1547252" y="0"/>
                </a:moveTo>
                <a:lnTo>
                  <a:pt x="696263" y="5927"/>
                </a:lnTo>
                <a:lnTo>
                  <a:pt x="1918619" y="5927"/>
                </a:lnTo>
                <a:lnTo>
                  <a:pt x="1547252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700" y="5676900"/>
            <a:ext cx="4330700" cy="88900"/>
          </a:xfrm>
          <a:custGeom>
            <a:avLst/>
            <a:gdLst/>
            <a:ahLst/>
            <a:cxnLst/>
            <a:rect l="l" t="t" r="r" b="b"/>
            <a:pathLst>
              <a:path w="4330700" h="88900">
                <a:moveTo>
                  <a:pt x="0" y="0"/>
                </a:moveTo>
                <a:lnTo>
                  <a:pt x="0" y="88900"/>
                </a:lnTo>
                <a:lnTo>
                  <a:pt x="1646885" y="88900"/>
                </a:lnTo>
                <a:lnTo>
                  <a:pt x="4315444" y="77047"/>
                </a:lnTo>
                <a:lnTo>
                  <a:pt x="4330700" y="41487"/>
                </a:lnTo>
                <a:lnTo>
                  <a:pt x="3903727" y="23707"/>
                </a:lnTo>
                <a:lnTo>
                  <a:pt x="2622814" y="17780"/>
                </a:lnTo>
                <a:lnTo>
                  <a:pt x="1890893" y="5927"/>
                </a:lnTo>
                <a:lnTo>
                  <a:pt x="686201" y="5927"/>
                </a:lnTo>
                <a:lnTo>
                  <a:pt x="0" y="0"/>
                </a:lnTo>
                <a:close/>
              </a:path>
              <a:path w="4330700" h="88900">
                <a:moveTo>
                  <a:pt x="1524894" y="0"/>
                </a:moveTo>
                <a:lnTo>
                  <a:pt x="686201" y="5927"/>
                </a:lnTo>
                <a:lnTo>
                  <a:pt x="1890893" y="5927"/>
                </a:lnTo>
                <a:lnTo>
                  <a:pt x="1524894" y="0"/>
                </a:lnTo>
                <a:close/>
              </a:path>
            </a:pathLst>
          </a:custGeom>
          <a:solidFill>
            <a:srgbClr val="002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0670" y="1155700"/>
            <a:ext cx="4406900" cy="76200"/>
          </a:xfrm>
          <a:custGeom>
            <a:avLst/>
            <a:gdLst/>
            <a:ahLst/>
            <a:cxnLst/>
            <a:rect l="l" t="t" r="r" b="b"/>
            <a:pathLst>
              <a:path w="4406900" h="76200">
                <a:moveTo>
                  <a:pt x="2855174" y="0"/>
                </a:moveTo>
                <a:lnTo>
                  <a:pt x="434484" y="20320"/>
                </a:lnTo>
                <a:lnTo>
                  <a:pt x="0" y="35559"/>
                </a:lnTo>
                <a:lnTo>
                  <a:pt x="15520" y="66040"/>
                </a:lnTo>
                <a:lnTo>
                  <a:pt x="2731037" y="76200"/>
                </a:lnTo>
                <a:lnTo>
                  <a:pt x="4406900" y="76200"/>
                </a:lnTo>
                <a:lnTo>
                  <a:pt x="4406900" y="5079"/>
                </a:lnTo>
                <a:lnTo>
                  <a:pt x="3708623" y="5079"/>
                </a:lnTo>
                <a:lnTo>
                  <a:pt x="2855174" y="0"/>
                </a:lnTo>
                <a:close/>
              </a:path>
              <a:path w="4406900" h="76200">
                <a:moveTo>
                  <a:pt x="4406900" y="0"/>
                </a:moveTo>
                <a:lnTo>
                  <a:pt x="3708623" y="5079"/>
                </a:lnTo>
                <a:lnTo>
                  <a:pt x="4406900" y="5079"/>
                </a:lnTo>
                <a:lnTo>
                  <a:pt x="44069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73370" y="2603500"/>
            <a:ext cx="4394200" cy="101600"/>
          </a:xfrm>
          <a:custGeom>
            <a:avLst/>
            <a:gdLst/>
            <a:ahLst/>
            <a:cxnLst/>
            <a:rect l="l" t="t" r="r" b="b"/>
            <a:pathLst>
              <a:path w="4394200" h="101600">
                <a:moveTo>
                  <a:pt x="2846946" y="0"/>
                </a:moveTo>
                <a:lnTo>
                  <a:pt x="1732925" y="20320"/>
                </a:lnTo>
                <a:lnTo>
                  <a:pt x="433232" y="27094"/>
                </a:lnTo>
                <a:lnTo>
                  <a:pt x="0" y="47412"/>
                </a:lnTo>
                <a:lnTo>
                  <a:pt x="15476" y="88052"/>
                </a:lnTo>
                <a:lnTo>
                  <a:pt x="2723167" y="101600"/>
                </a:lnTo>
                <a:lnTo>
                  <a:pt x="4394200" y="101600"/>
                </a:lnTo>
                <a:lnTo>
                  <a:pt x="4394200" y="6774"/>
                </a:lnTo>
                <a:lnTo>
                  <a:pt x="3697936" y="6774"/>
                </a:lnTo>
                <a:lnTo>
                  <a:pt x="2846946" y="0"/>
                </a:lnTo>
                <a:close/>
              </a:path>
              <a:path w="4394200" h="101600">
                <a:moveTo>
                  <a:pt x="4394200" y="0"/>
                </a:moveTo>
                <a:lnTo>
                  <a:pt x="3697936" y="6774"/>
                </a:lnTo>
                <a:lnTo>
                  <a:pt x="4394200" y="6774"/>
                </a:lnTo>
                <a:lnTo>
                  <a:pt x="4394200" y="0"/>
                </a:lnTo>
                <a:close/>
              </a:path>
            </a:pathLst>
          </a:custGeom>
          <a:solidFill>
            <a:srgbClr val="A96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8384" y="40259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2871632" y="0"/>
                </a:moveTo>
                <a:lnTo>
                  <a:pt x="1747951" y="17779"/>
                </a:lnTo>
                <a:lnTo>
                  <a:pt x="436989" y="23707"/>
                </a:lnTo>
                <a:lnTo>
                  <a:pt x="0" y="41487"/>
                </a:lnTo>
                <a:lnTo>
                  <a:pt x="15610" y="77047"/>
                </a:lnTo>
                <a:lnTo>
                  <a:pt x="2746778" y="88900"/>
                </a:lnTo>
                <a:lnTo>
                  <a:pt x="4432299" y="88900"/>
                </a:lnTo>
                <a:lnTo>
                  <a:pt x="4432299" y="5927"/>
                </a:lnTo>
                <a:lnTo>
                  <a:pt x="3730000" y="5927"/>
                </a:lnTo>
                <a:lnTo>
                  <a:pt x="2871632" y="0"/>
                </a:lnTo>
                <a:close/>
              </a:path>
              <a:path w="4432300" h="88900">
                <a:moveTo>
                  <a:pt x="4432299" y="0"/>
                </a:moveTo>
                <a:lnTo>
                  <a:pt x="3730000" y="5927"/>
                </a:lnTo>
                <a:lnTo>
                  <a:pt x="4432299" y="5927"/>
                </a:lnTo>
                <a:lnTo>
                  <a:pt x="4432299" y="0"/>
                </a:lnTo>
                <a:close/>
              </a:path>
            </a:pathLst>
          </a:custGeom>
          <a:solidFill>
            <a:srgbClr val="9A2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8384" y="56769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2871632" y="0"/>
                </a:moveTo>
                <a:lnTo>
                  <a:pt x="1747951" y="17780"/>
                </a:lnTo>
                <a:lnTo>
                  <a:pt x="436989" y="23707"/>
                </a:lnTo>
                <a:lnTo>
                  <a:pt x="0" y="41487"/>
                </a:lnTo>
                <a:lnTo>
                  <a:pt x="15610" y="77047"/>
                </a:lnTo>
                <a:lnTo>
                  <a:pt x="2746778" y="88900"/>
                </a:lnTo>
                <a:lnTo>
                  <a:pt x="4432299" y="88900"/>
                </a:lnTo>
                <a:lnTo>
                  <a:pt x="4432299" y="5927"/>
                </a:lnTo>
                <a:lnTo>
                  <a:pt x="3730000" y="5927"/>
                </a:lnTo>
                <a:lnTo>
                  <a:pt x="2871632" y="0"/>
                </a:lnTo>
                <a:close/>
              </a:path>
              <a:path w="4432300" h="88900">
                <a:moveTo>
                  <a:pt x="4432299" y="0"/>
                </a:moveTo>
                <a:lnTo>
                  <a:pt x="3730000" y="5927"/>
                </a:lnTo>
                <a:lnTo>
                  <a:pt x="4432299" y="5927"/>
                </a:lnTo>
                <a:lnTo>
                  <a:pt x="4432299" y="0"/>
                </a:lnTo>
                <a:close/>
              </a:path>
            </a:pathLst>
          </a:custGeom>
          <a:solidFill>
            <a:srgbClr val="D2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97500" y="2730500"/>
            <a:ext cx="15748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2900" y="2755900"/>
            <a:ext cx="1497693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2600" y="2768600"/>
            <a:ext cx="1574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0" y="2794000"/>
            <a:ext cx="1498600" cy="99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4800" y="1270000"/>
            <a:ext cx="1574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0200" y="1295400"/>
            <a:ext cx="1498600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5300" y="4140200"/>
            <a:ext cx="1574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60700" y="4165600"/>
            <a:ext cx="1498600" cy="990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4800" y="4152900"/>
            <a:ext cx="1574800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0200" y="4178300"/>
            <a:ext cx="1497693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5300" y="5816600"/>
            <a:ext cx="15748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60700" y="5842000"/>
            <a:ext cx="1498600" cy="990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7500" y="5803900"/>
            <a:ext cx="1574800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22900" y="5829300"/>
            <a:ext cx="1497693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35300" y="1320800"/>
            <a:ext cx="1574800" cy="1079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60700" y="1346200"/>
            <a:ext cx="1498600" cy="9911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93100" y="7391400"/>
            <a:ext cx="876300" cy="279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24700" y="1290319"/>
            <a:ext cx="2542540" cy="117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85" dirty="0">
                <a:solidFill>
                  <a:srgbClr val="222222"/>
                </a:solidFill>
                <a:latin typeface="Palatino Linotype"/>
                <a:cs typeface="Palatino Linotype"/>
              </a:rPr>
              <a:t>B</a:t>
            </a:r>
            <a:r>
              <a:rPr sz="1800" spc="140" dirty="0">
                <a:solidFill>
                  <a:srgbClr val="222222"/>
                </a:solidFill>
                <a:latin typeface="Palatino Linotype"/>
                <a:cs typeface="Palatino Linotype"/>
              </a:rPr>
              <a:t>e</a:t>
            </a:r>
            <a:r>
              <a:rPr sz="1800" spc="295" dirty="0">
                <a:solidFill>
                  <a:srgbClr val="222222"/>
                </a:solidFill>
                <a:latin typeface="Palatino Linotype"/>
                <a:cs typeface="Palatino Linotype"/>
              </a:rPr>
              <a:t>a</a:t>
            </a:r>
            <a:r>
              <a:rPr sz="1800" spc="235" dirty="0">
                <a:solidFill>
                  <a:srgbClr val="222222"/>
                </a:solidFill>
                <a:latin typeface="Palatino Linotype"/>
                <a:cs typeface="Palatino Linotype"/>
              </a:rPr>
              <a:t>ns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ts val="1300"/>
              </a:lnSpc>
              <a:spcBef>
                <a:spcPts val="800"/>
              </a:spcBef>
            </a:pPr>
            <a:r>
              <a:rPr sz="1100" spc="-2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great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source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protein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fibe</a:t>
            </a:r>
            <a:r>
              <a:rPr sz="1100" spc="-14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75" dirty="0">
                <a:latin typeface="Century"/>
                <a:cs typeface="Century"/>
              </a:rPr>
              <a:t>swap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beans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meat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one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45" dirty="0">
                <a:latin typeface="Century"/>
                <a:cs typeface="Century"/>
              </a:rPr>
              <a:t>two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meatless meals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week.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5" dirty="0">
                <a:latin typeface="Century"/>
                <a:cs typeface="Century"/>
              </a:rPr>
              <a:t>If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canned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beans,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rinse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well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remove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some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sodium.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24700" y="2750820"/>
            <a:ext cx="2623185" cy="115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0" dirty="0">
                <a:solidFill>
                  <a:srgbClr val="A77B00"/>
                </a:solidFill>
                <a:latin typeface="Palatino Linotype"/>
                <a:cs typeface="Palatino Linotype"/>
              </a:rPr>
              <a:t>Nu</a:t>
            </a:r>
            <a:r>
              <a:rPr sz="1800" spc="385" dirty="0">
                <a:solidFill>
                  <a:srgbClr val="A77B00"/>
                </a:solidFill>
                <a:latin typeface="Palatino Linotype"/>
                <a:cs typeface="Palatino Linotype"/>
              </a:rPr>
              <a:t>t</a:t>
            </a:r>
            <a:r>
              <a:rPr sz="1800" spc="235" dirty="0">
                <a:solidFill>
                  <a:srgbClr val="A77B00"/>
                </a:solidFill>
                <a:latin typeface="Palatino Linotype"/>
                <a:cs typeface="Palatino Linotype"/>
              </a:rPr>
              <a:t>s</a:t>
            </a:r>
            <a:r>
              <a:rPr sz="1800" spc="140" dirty="0">
                <a:solidFill>
                  <a:srgbClr val="A77B00"/>
                </a:solidFill>
                <a:latin typeface="Palatino Linotype"/>
                <a:cs typeface="Palatino Linotype"/>
              </a:rPr>
              <a:t>,</a:t>
            </a:r>
            <a:r>
              <a:rPr sz="1800" spc="150" dirty="0">
                <a:solidFill>
                  <a:srgbClr val="A77B00"/>
                </a:solidFill>
                <a:latin typeface="Palatino Linotype"/>
                <a:cs typeface="Palatino Linotype"/>
              </a:rPr>
              <a:t> </a:t>
            </a:r>
            <a:r>
              <a:rPr sz="1800" spc="190" dirty="0">
                <a:solidFill>
                  <a:srgbClr val="A77B00"/>
                </a:solidFill>
                <a:latin typeface="Palatino Linotype"/>
                <a:cs typeface="Palatino Linotype"/>
              </a:rPr>
              <a:t>Pea</a:t>
            </a:r>
            <a:r>
              <a:rPr sz="1800" spc="220" dirty="0">
                <a:solidFill>
                  <a:srgbClr val="A77B00"/>
                </a:solidFill>
                <a:latin typeface="Palatino Linotype"/>
                <a:cs typeface="Palatino Linotype"/>
              </a:rPr>
              <a:t>n</a:t>
            </a:r>
            <a:r>
              <a:rPr sz="1800" spc="180" dirty="0">
                <a:solidFill>
                  <a:srgbClr val="A77B00"/>
                </a:solidFill>
                <a:latin typeface="Palatino Linotype"/>
                <a:cs typeface="Palatino Linotype"/>
              </a:rPr>
              <a:t>u</a:t>
            </a:r>
            <a:r>
              <a:rPr sz="1800" spc="385" dirty="0">
                <a:solidFill>
                  <a:srgbClr val="A77B00"/>
                </a:solidFill>
                <a:latin typeface="Palatino Linotype"/>
                <a:cs typeface="Palatino Linotype"/>
              </a:rPr>
              <a:t>t</a:t>
            </a:r>
            <a:r>
              <a:rPr sz="1800" spc="235" dirty="0">
                <a:solidFill>
                  <a:srgbClr val="A77B00"/>
                </a:solidFill>
                <a:latin typeface="Palatino Linotype"/>
                <a:cs typeface="Palatino Linotype"/>
              </a:rPr>
              <a:t>s</a:t>
            </a:r>
            <a:r>
              <a:rPr sz="1800" spc="140" dirty="0">
                <a:solidFill>
                  <a:srgbClr val="A77B00"/>
                </a:solidFill>
                <a:latin typeface="Palatino Linotype"/>
                <a:cs typeface="Palatino Linotype"/>
              </a:rPr>
              <a:t>,</a:t>
            </a:r>
            <a:r>
              <a:rPr sz="1800" spc="150" dirty="0">
                <a:solidFill>
                  <a:srgbClr val="A77B00"/>
                </a:solidFill>
                <a:latin typeface="Palatino Linotype"/>
                <a:cs typeface="Palatino Linotype"/>
              </a:rPr>
              <a:t> </a:t>
            </a:r>
            <a:r>
              <a:rPr sz="1800" spc="155" dirty="0">
                <a:solidFill>
                  <a:srgbClr val="A77B00"/>
                </a:solidFill>
                <a:latin typeface="Palatino Linotype"/>
                <a:cs typeface="Palatino Linotype"/>
              </a:rPr>
              <a:t>Seeds</a:t>
            </a:r>
            <a:endParaRPr sz="1800">
              <a:latin typeface="Palatino Linotype"/>
              <a:cs typeface="Palatino Linotype"/>
            </a:endParaRPr>
          </a:p>
          <a:p>
            <a:pPr marL="12700" marR="33655">
              <a:lnSpc>
                <a:spcPct val="94700"/>
              </a:lnSpc>
              <a:spcBef>
                <a:spcPts val="810"/>
              </a:spcBef>
            </a:pPr>
            <a:r>
              <a:rPr sz="1100" spc="-55" dirty="0">
                <a:latin typeface="Century"/>
                <a:cs typeface="Century"/>
              </a:rPr>
              <a:t>Packed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protein,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fiber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heart-healthy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fats,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handful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nuts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makes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5" dirty="0">
                <a:latin typeface="Century"/>
                <a:cs typeface="Century"/>
              </a:rPr>
              <a:t>good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snack.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dirty="0">
                <a:latin typeface="Century"/>
                <a:cs typeface="Century"/>
              </a:rPr>
              <a:t>O</a:t>
            </a:r>
            <a:r>
              <a:rPr sz="1100" spc="-8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65" dirty="0">
                <a:latin typeface="Century"/>
                <a:cs typeface="Century"/>
              </a:rPr>
              <a:t>add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amount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sesame</a:t>
            </a:r>
            <a:r>
              <a:rPr sz="1100" spc="-35" dirty="0">
                <a:latin typeface="Century"/>
                <a:cs typeface="Century"/>
              </a:rPr>
              <a:t> or</a:t>
            </a:r>
            <a:r>
              <a:rPr sz="1100" spc="-20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sunflower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seeds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salads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toss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65" dirty="0">
                <a:latin typeface="Century"/>
                <a:cs typeface="Century"/>
              </a:rPr>
              <a:t> roasted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vegetables.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24700" y="4173220"/>
            <a:ext cx="2638425" cy="145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0" dirty="0">
                <a:solidFill>
                  <a:srgbClr val="831000"/>
                </a:solidFill>
                <a:latin typeface="Palatino Linotype"/>
                <a:cs typeface="Palatino Linotype"/>
              </a:rPr>
              <a:t>Win</a:t>
            </a:r>
            <a:r>
              <a:rPr sz="1800" spc="185" dirty="0">
                <a:solidFill>
                  <a:srgbClr val="831000"/>
                </a:solidFill>
                <a:latin typeface="Palatino Linotype"/>
                <a:cs typeface="Palatino Linotype"/>
              </a:rPr>
              <a:t>e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93400"/>
              </a:lnSpc>
              <a:spcBef>
                <a:spcPts val="825"/>
              </a:spcBef>
            </a:pPr>
            <a:r>
              <a:rPr sz="1100" spc="-10" dirty="0">
                <a:latin typeface="Century"/>
                <a:cs typeface="Century"/>
              </a:rPr>
              <a:t>W</a:t>
            </a:r>
            <a:r>
              <a:rPr sz="1100" spc="-75" dirty="0">
                <a:latin typeface="Century"/>
                <a:cs typeface="Century"/>
              </a:rPr>
              <a:t>ine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contains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powerful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antioxidants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that</a:t>
            </a:r>
            <a:r>
              <a:rPr sz="1100" spc="-55" dirty="0">
                <a:latin typeface="Century"/>
                <a:cs typeface="Century"/>
              </a:rPr>
              <a:t> come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from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grape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skins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seeds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has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been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shown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reduce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risk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most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diseases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aging.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Enjoy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up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glass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day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women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two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men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help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prevent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strokes.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5" dirty="0">
                <a:latin typeface="Century"/>
                <a:cs typeface="Century"/>
              </a:rPr>
              <a:t>If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you’re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not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drinke</a:t>
            </a:r>
            <a:r>
              <a:rPr sz="1100" spc="-14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75" dirty="0">
                <a:latin typeface="Century"/>
                <a:cs typeface="Century"/>
              </a:rPr>
              <a:t>have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5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glass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100%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grape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juice.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24700" y="5824220"/>
            <a:ext cx="2637155" cy="130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85" dirty="0">
                <a:solidFill>
                  <a:srgbClr val="D29D00"/>
                </a:solidFill>
                <a:latin typeface="Palatino Linotype"/>
                <a:cs typeface="Palatino Linotype"/>
              </a:rPr>
              <a:t>Wh</a:t>
            </a:r>
            <a:r>
              <a:rPr sz="1800" spc="215" dirty="0">
                <a:solidFill>
                  <a:srgbClr val="D29D00"/>
                </a:solidFill>
                <a:latin typeface="Palatino Linotype"/>
                <a:cs typeface="Palatino Linotype"/>
              </a:rPr>
              <a:t>o</a:t>
            </a:r>
            <a:r>
              <a:rPr sz="1800" spc="415" dirty="0">
                <a:solidFill>
                  <a:srgbClr val="D29D00"/>
                </a:solidFill>
                <a:latin typeface="Palatino Linotype"/>
                <a:cs typeface="Palatino Linotype"/>
              </a:rPr>
              <a:t>l</a:t>
            </a:r>
            <a:r>
              <a:rPr sz="1800" spc="185" dirty="0">
                <a:solidFill>
                  <a:srgbClr val="D29D00"/>
                </a:solidFill>
                <a:latin typeface="Palatino Linotype"/>
                <a:cs typeface="Palatino Linotype"/>
              </a:rPr>
              <a:t>e</a:t>
            </a:r>
            <a:r>
              <a:rPr sz="1800" spc="150" dirty="0">
                <a:solidFill>
                  <a:srgbClr val="D29D00"/>
                </a:solidFill>
                <a:latin typeface="Palatino Linotype"/>
                <a:cs typeface="Palatino Linotype"/>
              </a:rPr>
              <a:t> </a:t>
            </a:r>
            <a:r>
              <a:rPr sz="1800" spc="-180" dirty="0">
                <a:solidFill>
                  <a:srgbClr val="D29D00"/>
                </a:solidFill>
                <a:latin typeface="Palatino Linotype"/>
                <a:cs typeface="Palatino Linotype"/>
              </a:rPr>
              <a:t>G</a:t>
            </a:r>
            <a:r>
              <a:rPr sz="1800" spc="525" dirty="0">
                <a:solidFill>
                  <a:srgbClr val="D29D00"/>
                </a:solidFill>
                <a:latin typeface="Palatino Linotype"/>
                <a:cs typeface="Palatino Linotype"/>
              </a:rPr>
              <a:t>r</a:t>
            </a:r>
            <a:r>
              <a:rPr sz="1800" spc="295" dirty="0">
                <a:solidFill>
                  <a:srgbClr val="D29D00"/>
                </a:solidFill>
                <a:latin typeface="Palatino Linotype"/>
                <a:cs typeface="Palatino Linotype"/>
              </a:rPr>
              <a:t>a</a:t>
            </a:r>
            <a:r>
              <a:rPr sz="1800" spc="185" dirty="0">
                <a:solidFill>
                  <a:srgbClr val="D29D00"/>
                </a:solidFill>
                <a:latin typeface="Palatino Linotype"/>
                <a:cs typeface="Palatino Linotype"/>
              </a:rPr>
              <a:t>in</a:t>
            </a:r>
            <a:r>
              <a:rPr sz="1800" spc="240" dirty="0">
                <a:solidFill>
                  <a:srgbClr val="D29D00"/>
                </a:solidFill>
                <a:latin typeface="Palatino Linotype"/>
                <a:cs typeface="Palatino Linotype"/>
              </a:rPr>
              <a:t>s</a:t>
            </a:r>
            <a:endParaRPr sz="1800">
              <a:latin typeface="Palatino Linotype"/>
              <a:cs typeface="Palatino Linotype"/>
            </a:endParaRPr>
          </a:p>
          <a:p>
            <a:pPr marL="12700" marR="5080">
              <a:lnSpc>
                <a:spcPct val="93900"/>
              </a:lnSpc>
              <a:spcBef>
                <a:spcPts val="819"/>
              </a:spcBef>
            </a:pPr>
            <a:r>
              <a:rPr sz="1100" spc="-55" dirty="0">
                <a:latin typeface="Century"/>
                <a:cs typeface="Century"/>
              </a:rPr>
              <a:t>Packed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nutrients,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fiber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protein,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grains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contain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0" dirty="0">
                <a:latin typeface="Century"/>
                <a:cs typeface="Century"/>
              </a:rPr>
              <a:t>“good”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carbs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an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important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choice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eating.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Learn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20" dirty="0">
                <a:latin typeface="Century"/>
                <a:cs typeface="Century"/>
              </a:rPr>
              <a:t>cook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popular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Mediterranean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grains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such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barle</a:t>
            </a:r>
            <a:r>
              <a:rPr sz="1100" spc="-130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45" dirty="0">
                <a:latin typeface="Century"/>
                <a:cs typeface="Century"/>
              </a:rPr>
              <a:t>brown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rice,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bulgu</a:t>
            </a:r>
            <a:r>
              <a:rPr sz="1100" spc="-14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wheat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couscous,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farro,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salads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124700" y="7117049"/>
            <a:ext cx="6800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latin typeface="Century"/>
                <a:cs typeface="Century"/>
              </a:rPr>
              <a:t>side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dishes.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1300" y="7127206"/>
            <a:ext cx="68834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70" dirty="0">
                <a:latin typeface="Century"/>
                <a:cs typeface="Century"/>
              </a:rPr>
              <a:t>tangy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taste.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17"/>
              </a:rPr>
              <a:t>www.</a:t>
            </a:r>
            <a:r>
              <a:rPr u="sng" dirty="0">
                <a:solidFill>
                  <a:srgbClr val="021EAA"/>
                </a:solidFill>
                <a:hlinkClick r:id="rId17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17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17"/>
              </a:rPr>
              <a:t>r</a:t>
            </a:r>
            <a:r>
              <a:rPr u="sng" dirty="0">
                <a:solidFill>
                  <a:srgbClr val="021EAA"/>
                </a:solidFill>
                <a:hlinkClick r:id="rId17"/>
              </a:rPr>
              <a:t>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114" y="20418"/>
            <a:ext cx="4582046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pc="15" dirty="0"/>
              <a:t>M</a:t>
            </a:r>
            <a:r>
              <a:rPr spc="395" dirty="0"/>
              <a:t>a</a:t>
            </a:r>
            <a:r>
              <a:rPr spc="305" dirty="0"/>
              <a:t>k</a:t>
            </a:r>
            <a:r>
              <a:rPr spc="250" dirty="0"/>
              <a:t>e</a:t>
            </a:r>
            <a:r>
              <a:rPr spc="200" dirty="0"/>
              <a:t> </a:t>
            </a:r>
            <a:r>
              <a:rPr spc="145" dirty="0"/>
              <a:t>I</a:t>
            </a:r>
            <a:r>
              <a:rPr spc="515" dirty="0"/>
              <a:t>t</a:t>
            </a:r>
            <a:r>
              <a:rPr spc="200" dirty="0"/>
              <a:t> </a:t>
            </a:r>
            <a:r>
              <a:rPr spc="-20" dirty="0"/>
              <a:t>Y</a:t>
            </a:r>
            <a:r>
              <a:rPr spc="-305" dirty="0"/>
              <a:t>O</a:t>
            </a:r>
            <a:r>
              <a:rPr spc="-175" dirty="0"/>
              <a:t>U</a:t>
            </a:r>
            <a:r>
              <a:rPr spc="45" dirty="0"/>
              <a:t>R</a:t>
            </a:r>
            <a:r>
              <a:rPr spc="200" dirty="0"/>
              <a:t> </a:t>
            </a:r>
            <a:r>
              <a:rPr spc="-225" dirty="0"/>
              <a:t>D</a:t>
            </a:r>
            <a:r>
              <a:rPr spc="229" dirty="0"/>
              <a:t>ie</a:t>
            </a:r>
            <a:r>
              <a:rPr spc="515" dirty="0"/>
              <a:t>t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3"/>
              </a:rPr>
              <a:t>www.</a:t>
            </a:r>
            <a:r>
              <a:rPr u="sng" dirty="0">
                <a:solidFill>
                  <a:srgbClr val="021EAA"/>
                </a:solidFill>
                <a:hlinkClick r:id="rId3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3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3"/>
              </a:rPr>
              <a:t>r</a:t>
            </a:r>
            <a:r>
              <a:rPr u="sng" dirty="0">
                <a:solidFill>
                  <a:srgbClr val="021EAA"/>
                </a:solidFill>
                <a:hlinkClick r:id="rId3"/>
              </a:rPr>
              <a:t>g</a:t>
            </a:r>
          </a:p>
        </p:txBody>
      </p:sp>
      <p:sp>
        <p:nvSpPr>
          <p:cNvPr id="3" name="object 3"/>
          <p:cNvSpPr/>
          <p:nvPr/>
        </p:nvSpPr>
        <p:spPr>
          <a:xfrm>
            <a:off x="254000" y="508000"/>
            <a:ext cx="8966200" cy="20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000" y="730348"/>
            <a:ext cx="8915400" cy="114300"/>
          </a:xfrm>
          <a:custGeom>
            <a:avLst/>
            <a:gdLst/>
            <a:ahLst/>
            <a:cxnLst/>
            <a:rect l="l" t="t" r="r" b="b"/>
            <a:pathLst>
              <a:path w="8915400" h="114300">
                <a:moveTo>
                  <a:pt x="0" y="798"/>
                </a:moveTo>
                <a:lnTo>
                  <a:pt x="0" y="114285"/>
                </a:lnTo>
                <a:lnTo>
                  <a:pt x="3390362" y="114285"/>
                </a:lnTo>
                <a:lnTo>
                  <a:pt x="8884006" y="99153"/>
                </a:lnTo>
                <a:lnTo>
                  <a:pt x="8915400" y="53758"/>
                </a:lnTo>
                <a:lnTo>
                  <a:pt x="7098380" y="35392"/>
                </a:lnTo>
                <a:lnTo>
                  <a:pt x="4036510" y="35392"/>
                </a:lnTo>
                <a:lnTo>
                  <a:pt x="3697633" y="33374"/>
                </a:lnTo>
                <a:lnTo>
                  <a:pt x="3473133" y="28066"/>
                </a:lnTo>
                <a:lnTo>
                  <a:pt x="3361416" y="23922"/>
                </a:lnTo>
                <a:lnTo>
                  <a:pt x="3331260" y="22493"/>
                </a:lnTo>
                <a:lnTo>
                  <a:pt x="1578964" y="22493"/>
                </a:lnTo>
                <a:lnTo>
                  <a:pt x="1495431" y="21619"/>
                </a:lnTo>
                <a:lnTo>
                  <a:pt x="0" y="798"/>
                </a:lnTo>
                <a:close/>
              </a:path>
              <a:path w="8915400" h="114300">
                <a:moveTo>
                  <a:pt x="5286342" y="23123"/>
                </a:moveTo>
                <a:lnTo>
                  <a:pt x="4036510" y="35392"/>
                </a:lnTo>
                <a:lnTo>
                  <a:pt x="7098380" y="35392"/>
                </a:lnTo>
                <a:lnTo>
                  <a:pt x="5286342" y="23123"/>
                </a:lnTo>
                <a:close/>
              </a:path>
              <a:path w="8915400" h="114300">
                <a:moveTo>
                  <a:pt x="2704645" y="0"/>
                </a:moveTo>
                <a:lnTo>
                  <a:pt x="2529442" y="1757"/>
                </a:lnTo>
                <a:lnTo>
                  <a:pt x="1748037" y="21677"/>
                </a:lnTo>
                <a:lnTo>
                  <a:pt x="1578964" y="22493"/>
                </a:lnTo>
                <a:lnTo>
                  <a:pt x="3331260" y="22493"/>
                </a:lnTo>
                <a:lnTo>
                  <a:pt x="3250101" y="18649"/>
                </a:lnTo>
                <a:lnTo>
                  <a:pt x="3052953" y="7300"/>
                </a:lnTo>
                <a:lnTo>
                  <a:pt x="2966296" y="3794"/>
                </a:lnTo>
                <a:lnTo>
                  <a:pt x="2879317" y="1496"/>
                </a:lnTo>
                <a:lnTo>
                  <a:pt x="2792079" y="275"/>
                </a:lnTo>
                <a:lnTo>
                  <a:pt x="2704645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2100" y="711200"/>
            <a:ext cx="3111500" cy="671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0200" y="752462"/>
            <a:ext cx="2984500" cy="6553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0200" y="752462"/>
            <a:ext cx="2984500" cy="6553200"/>
          </a:xfrm>
          <a:custGeom>
            <a:avLst/>
            <a:gdLst/>
            <a:ahLst/>
            <a:cxnLst/>
            <a:rect l="l" t="t" r="r" b="b"/>
            <a:pathLst>
              <a:path w="2984500" h="6553200">
                <a:moveTo>
                  <a:pt x="315414" y="56724"/>
                </a:moveTo>
                <a:lnTo>
                  <a:pt x="331446" y="60136"/>
                </a:lnTo>
                <a:lnTo>
                  <a:pt x="353346" y="61998"/>
                </a:lnTo>
                <a:lnTo>
                  <a:pt x="380389" y="62459"/>
                </a:lnTo>
                <a:lnTo>
                  <a:pt x="411853" y="61669"/>
                </a:lnTo>
                <a:lnTo>
                  <a:pt x="485150" y="56925"/>
                </a:lnTo>
                <a:lnTo>
                  <a:pt x="525535" y="53270"/>
                </a:lnTo>
                <a:lnTo>
                  <a:pt x="567448" y="48956"/>
                </a:lnTo>
                <a:lnTo>
                  <a:pt x="610165" y="44134"/>
                </a:lnTo>
                <a:lnTo>
                  <a:pt x="652962" y="38952"/>
                </a:lnTo>
                <a:lnTo>
                  <a:pt x="695117" y="33557"/>
                </a:lnTo>
                <a:lnTo>
                  <a:pt x="735905" y="28099"/>
                </a:lnTo>
                <a:lnTo>
                  <a:pt x="774603" y="22727"/>
                </a:lnTo>
                <a:lnTo>
                  <a:pt x="842838" y="12834"/>
                </a:lnTo>
                <a:lnTo>
                  <a:pt x="894035" y="5066"/>
                </a:lnTo>
                <a:lnTo>
                  <a:pt x="926223" y="0"/>
                </a:lnTo>
                <a:lnTo>
                  <a:pt x="1463975" y="56724"/>
                </a:lnTo>
                <a:lnTo>
                  <a:pt x="1521618" y="51750"/>
                </a:lnTo>
                <a:lnTo>
                  <a:pt x="1586677" y="46890"/>
                </a:lnTo>
                <a:lnTo>
                  <a:pt x="1626226" y="44264"/>
                </a:lnTo>
                <a:lnTo>
                  <a:pt x="1669677" y="41657"/>
                </a:lnTo>
                <a:lnTo>
                  <a:pt x="1716447" y="39183"/>
                </a:lnTo>
                <a:lnTo>
                  <a:pt x="1765954" y="36956"/>
                </a:lnTo>
                <a:lnTo>
                  <a:pt x="1817615" y="35088"/>
                </a:lnTo>
                <a:lnTo>
                  <a:pt x="1870846" y="33693"/>
                </a:lnTo>
                <a:lnTo>
                  <a:pt x="1925066" y="32883"/>
                </a:lnTo>
                <a:lnTo>
                  <a:pt x="1979690" y="32773"/>
                </a:lnTo>
                <a:lnTo>
                  <a:pt x="2034137" y="33475"/>
                </a:lnTo>
                <a:lnTo>
                  <a:pt x="2087823" y="35103"/>
                </a:lnTo>
                <a:lnTo>
                  <a:pt x="2140165" y="37770"/>
                </a:lnTo>
                <a:lnTo>
                  <a:pt x="2190580" y="41588"/>
                </a:lnTo>
                <a:lnTo>
                  <a:pt x="2238487" y="46672"/>
                </a:lnTo>
                <a:lnTo>
                  <a:pt x="2283301" y="53134"/>
                </a:lnTo>
                <a:lnTo>
                  <a:pt x="2320799" y="60455"/>
                </a:lnTo>
                <a:lnTo>
                  <a:pt x="2358532" y="69203"/>
                </a:lnTo>
                <a:lnTo>
                  <a:pt x="2377471" y="73763"/>
                </a:lnTo>
                <a:lnTo>
                  <a:pt x="2396449" y="78261"/>
                </a:lnTo>
                <a:lnTo>
                  <a:pt x="2434499" y="86516"/>
                </a:lnTo>
                <a:lnTo>
                  <a:pt x="2472634" y="92852"/>
                </a:lnTo>
                <a:lnTo>
                  <a:pt x="2510801" y="96154"/>
                </a:lnTo>
                <a:lnTo>
                  <a:pt x="2529882" y="96319"/>
                </a:lnTo>
                <a:lnTo>
                  <a:pt x="2548952" y="95307"/>
                </a:lnTo>
                <a:lnTo>
                  <a:pt x="2587036" y="89197"/>
                </a:lnTo>
                <a:lnTo>
                  <a:pt x="2625002" y="76707"/>
                </a:lnTo>
                <a:lnTo>
                  <a:pt x="2662801" y="56724"/>
                </a:lnTo>
                <a:lnTo>
                  <a:pt x="2677045" y="48995"/>
                </a:lnTo>
                <a:lnTo>
                  <a:pt x="2728474" y="34501"/>
                </a:lnTo>
                <a:lnTo>
                  <a:pt x="2767467" y="30856"/>
                </a:lnTo>
                <a:lnTo>
                  <a:pt x="2787613" y="30470"/>
                </a:lnTo>
                <a:lnTo>
                  <a:pt x="2807854" y="30879"/>
                </a:lnTo>
                <a:lnTo>
                  <a:pt x="2847602" y="33591"/>
                </a:lnTo>
                <a:lnTo>
                  <a:pt x="2901584" y="40554"/>
                </a:lnTo>
                <a:lnTo>
                  <a:pt x="2942699" y="48045"/>
                </a:lnTo>
                <a:lnTo>
                  <a:pt x="2967348" y="783069"/>
                </a:lnTo>
                <a:lnTo>
                  <a:pt x="2967348" y="1313789"/>
                </a:lnTo>
                <a:lnTo>
                  <a:pt x="2971934" y="2173753"/>
                </a:lnTo>
                <a:lnTo>
                  <a:pt x="2984500" y="3126330"/>
                </a:lnTo>
                <a:lnTo>
                  <a:pt x="2984500" y="4877203"/>
                </a:lnTo>
                <a:lnTo>
                  <a:pt x="2984500" y="6545184"/>
                </a:lnTo>
                <a:lnTo>
                  <a:pt x="2933778" y="6537319"/>
                </a:lnTo>
                <a:lnTo>
                  <a:pt x="2890722" y="6531613"/>
                </a:lnTo>
                <a:lnTo>
                  <a:pt x="2838798" y="6525801"/>
                </a:lnTo>
                <a:lnTo>
                  <a:pt x="2780767" y="6520787"/>
                </a:lnTo>
                <a:lnTo>
                  <a:pt x="2719390" y="6517474"/>
                </a:lnTo>
                <a:lnTo>
                  <a:pt x="2688310" y="6516737"/>
                </a:lnTo>
                <a:lnTo>
                  <a:pt x="2657429" y="6516765"/>
                </a:lnTo>
                <a:lnTo>
                  <a:pt x="2597643" y="6519566"/>
                </a:lnTo>
                <a:lnTo>
                  <a:pt x="2542795" y="6526780"/>
                </a:lnTo>
                <a:lnTo>
                  <a:pt x="2491332" y="6538496"/>
                </a:lnTo>
                <a:lnTo>
                  <a:pt x="2465165" y="6542806"/>
                </a:lnTo>
                <a:lnTo>
                  <a:pt x="2439517" y="6545409"/>
                </a:lnTo>
                <a:lnTo>
                  <a:pt x="2414322" y="6546464"/>
                </a:lnTo>
                <a:lnTo>
                  <a:pt x="2389513" y="6546126"/>
                </a:lnTo>
                <a:lnTo>
                  <a:pt x="2340786" y="6541900"/>
                </a:lnTo>
                <a:lnTo>
                  <a:pt x="2292803" y="6533987"/>
                </a:lnTo>
                <a:lnTo>
                  <a:pt x="2245031" y="6523640"/>
                </a:lnTo>
                <a:lnTo>
                  <a:pt x="2196935" y="6512115"/>
                </a:lnTo>
                <a:lnTo>
                  <a:pt x="2172600" y="6506303"/>
                </a:lnTo>
                <a:lnTo>
                  <a:pt x="2123019" y="6495362"/>
                </a:lnTo>
                <a:lnTo>
                  <a:pt x="2071782" y="6486378"/>
                </a:lnTo>
                <a:lnTo>
                  <a:pt x="2018355" y="6480606"/>
                </a:lnTo>
                <a:lnTo>
                  <a:pt x="1957108" y="6478899"/>
                </a:lnTo>
                <a:lnTo>
                  <a:pt x="1923625" y="6479518"/>
                </a:lnTo>
                <a:lnTo>
                  <a:pt x="1852932" y="6483168"/>
                </a:lnTo>
                <a:lnTo>
                  <a:pt x="1779930" y="6489328"/>
                </a:lnTo>
                <a:lnTo>
                  <a:pt x="1707807" y="6497150"/>
                </a:lnTo>
                <a:lnTo>
                  <a:pt x="1639752" y="6505784"/>
                </a:lnTo>
                <a:lnTo>
                  <a:pt x="1578956" y="6514382"/>
                </a:lnTo>
                <a:lnTo>
                  <a:pt x="1528608" y="6522095"/>
                </a:lnTo>
                <a:lnTo>
                  <a:pt x="1479653" y="6530148"/>
                </a:lnTo>
                <a:lnTo>
                  <a:pt x="1469379" y="6531934"/>
                </a:lnTo>
                <a:lnTo>
                  <a:pt x="1466005" y="6531525"/>
                </a:lnTo>
                <a:lnTo>
                  <a:pt x="1419575" y="6526024"/>
                </a:lnTo>
                <a:lnTo>
                  <a:pt x="1363603" y="6519588"/>
                </a:lnTo>
                <a:lnTo>
                  <a:pt x="1292505" y="6511679"/>
                </a:lnTo>
                <a:lnTo>
                  <a:pt x="1252593" y="6507370"/>
                </a:lnTo>
                <a:lnTo>
                  <a:pt x="1210471" y="6502932"/>
                </a:lnTo>
                <a:lnTo>
                  <a:pt x="1166661" y="6498442"/>
                </a:lnTo>
                <a:lnTo>
                  <a:pt x="1121689" y="6493981"/>
                </a:lnTo>
                <a:lnTo>
                  <a:pt x="1076077" y="6489628"/>
                </a:lnTo>
                <a:lnTo>
                  <a:pt x="1030349" y="6485463"/>
                </a:lnTo>
                <a:lnTo>
                  <a:pt x="985029" y="6481564"/>
                </a:lnTo>
                <a:lnTo>
                  <a:pt x="940641" y="6478011"/>
                </a:lnTo>
                <a:lnTo>
                  <a:pt x="897709" y="6474884"/>
                </a:lnTo>
                <a:lnTo>
                  <a:pt x="856755" y="6472262"/>
                </a:lnTo>
                <a:lnTo>
                  <a:pt x="818305" y="6470225"/>
                </a:lnTo>
                <a:lnTo>
                  <a:pt x="782881" y="6468851"/>
                </a:lnTo>
                <a:lnTo>
                  <a:pt x="763508" y="6469153"/>
                </a:lnTo>
                <a:lnTo>
                  <a:pt x="722018" y="6474370"/>
                </a:lnTo>
                <a:lnTo>
                  <a:pt x="677389" y="6484369"/>
                </a:lnTo>
                <a:lnTo>
                  <a:pt x="630242" y="6497514"/>
                </a:lnTo>
                <a:lnTo>
                  <a:pt x="581200" y="6512166"/>
                </a:lnTo>
                <a:lnTo>
                  <a:pt x="556162" y="6519545"/>
                </a:lnTo>
                <a:lnTo>
                  <a:pt x="505444" y="6533387"/>
                </a:lnTo>
                <a:lnTo>
                  <a:pt x="454385" y="6544641"/>
                </a:lnTo>
                <a:lnTo>
                  <a:pt x="403608" y="6551670"/>
                </a:lnTo>
                <a:lnTo>
                  <a:pt x="378520" y="6553087"/>
                </a:lnTo>
                <a:lnTo>
                  <a:pt x="353736" y="6552834"/>
                </a:lnTo>
                <a:lnTo>
                  <a:pt x="329333" y="6550706"/>
                </a:lnTo>
                <a:lnTo>
                  <a:pt x="305390" y="6546497"/>
                </a:lnTo>
                <a:lnTo>
                  <a:pt x="286639" y="6542689"/>
                </a:lnTo>
                <a:lnTo>
                  <a:pt x="267155" y="6539463"/>
                </a:lnTo>
                <a:lnTo>
                  <a:pt x="226721" y="6534589"/>
                </a:lnTo>
                <a:lnTo>
                  <a:pt x="185555" y="6531542"/>
                </a:lnTo>
                <a:lnTo>
                  <a:pt x="145121" y="6529987"/>
                </a:lnTo>
                <a:lnTo>
                  <a:pt x="106886" y="6529589"/>
                </a:lnTo>
                <a:lnTo>
                  <a:pt x="89051" y="6529720"/>
                </a:lnTo>
                <a:lnTo>
                  <a:pt x="42876" y="6530927"/>
                </a:lnTo>
                <a:lnTo>
                  <a:pt x="1343" y="6533148"/>
                </a:lnTo>
                <a:lnTo>
                  <a:pt x="0" y="6533248"/>
                </a:lnTo>
                <a:lnTo>
                  <a:pt x="0" y="5256296"/>
                </a:lnTo>
                <a:lnTo>
                  <a:pt x="12566" y="3702033"/>
                </a:lnTo>
                <a:lnTo>
                  <a:pt x="0" y="1768691"/>
                </a:lnTo>
                <a:lnTo>
                  <a:pt x="11435" y="62801"/>
                </a:lnTo>
                <a:lnTo>
                  <a:pt x="57655" y="55084"/>
                </a:lnTo>
                <a:lnTo>
                  <a:pt x="106336" y="48895"/>
                </a:lnTo>
                <a:lnTo>
                  <a:pt x="163980" y="44225"/>
                </a:lnTo>
                <a:lnTo>
                  <a:pt x="204396" y="43093"/>
                </a:lnTo>
                <a:lnTo>
                  <a:pt x="224525" y="43378"/>
                </a:lnTo>
                <a:lnTo>
                  <a:pt x="244304" y="44344"/>
                </a:lnTo>
                <a:lnTo>
                  <a:pt x="263507" y="46076"/>
                </a:lnTo>
                <a:lnTo>
                  <a:pt x="281909" y="48660"/>
                </a:lnTo>
                <a:lnTo>
                  <a:pt x="299286" y="52181"/>
                </a:lnTo>
                <a:lnTo>
                  <a:pt x="315414" y="56724"/>
                </a:lnTo>
                <a:close/>
              </a:path>
            </a:pathLst>
          </a:custGeom>
          <a:ln w="12700">
            <a:solidFill>
              <a:srgbClr val="D3C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81800" y="947419"/>
            <a:ext cx="20510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95" dirty="0">
                <a:solidFill>
                  <a:srgbClr val="B51A00"/>
                </a:solidFill>
                <a:latin typeface="Palatino Linotype"/>
                <a:cs typeface="Palatino Linotype"/>
              </a:rPr>
              <a:t>B</a:t>
            </a:r>
            <a:r>
              <a:rPr sz="1300" spc="380" dirty="0">
                <a:solidFill>
                  <a:srgbClr val="B51A00"/>
                </a:solidFill>
                <a:latin typeface="Palatino Linotype"/>
                <a:cs typeface="Palatino Linotype"/>
              </a:rPr>
              <a:t>r</a:t>
            </a:r>
            <a:r>
              <a:rPr sz="1300" spc="155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300" spc="170" dirty="0">
                <a:solidFill>
                  <a:srgbClr val="B51A00"/>
                </a:solidFill>
                <a:latin typeface="Palatino Linotype"/>
                <a:cs typeface="Palatino Linotype"/>
              </a:rPr>
              <a:t>wn</a:t>
            </a:r>
            <a:r>
              <a:rPr sz="1300" spc="105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300" spc="95" dirty="0">
                <a:solidFill>
                  <a:srgbClr val="B51A00"/>
                </a:solidFill>
                <a:latin typeface="Palatino Linotype"/>
                <a:cs typeface="Palatino Linotype"/>
              </a:rPr>
              <a:t>B</a:t>
            </a:r>
            <a:r>
              <a:rPr sz="1300" spc="210" dirty="0">
                <a:solidFill>
                  <a:srgbClr val="B51A00"/>
                </a:solidFill>
                <a:latin typeface="Palatino Linotype"/>
                <a:cs typeface="Palatino Linotype"/>
              </a:rPr>
              <a:t>a</a:t>
            </a:r>
            <a:r>
              <a:rPr sz="1300" spc="135" dirty="0">
                <a:solidFill>
                  <a:srgbClr val="B51A00"/>
                </a:solidFill>
                <a:latin typeface="Palatino Linotype"/>
                <a:cs typeface="Palatino Linotype"/>
              </a:rPr>
              <a:t>g</a:t>
            </a:r>
            <a:r>
              <a:rPr sz="1300" spc="105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3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it</a:t>
            </a:r>
            <a:r>
              <a:rPr sz="1300" spc="105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300" spc="-65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300" spc="155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300" spc="105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300" spc="60" dirty="0">
                <a:solidFill>
                  <a:srgbClr val="B51A00"/>
                </a:solidFill>
                <a:latin typeface="Palatino Linotype"/>
                <a:cs typeface="Palatino Linotype"/>
              </a:rPr>
              <a:t>Wo</a:t>
            </a:r>
            <a:r>
              <a:rPr sz="1300" spc="380" dirty="0">
                <a:solidFill>
                  <a:srgbClr val="B51A00"/>
                </a:solidFill>
                <a:latin typeface="Palatino Linotype"/>
                <a:cs typeface="Palatino Linotype"/>
              </a:rPr>
              <a:t>r</a:t>
            </a:r>
            <a:r>
              <a:rPr sz="1300" spc="165" dirty="0">
                <a:solidFill>
                  <a:srgbClr val="B51A00"/>
                </a:solidFill>
                <a:latin typeface="Palatino Linotype"/>
                <a:cs typeface="Palatino Linotype"/>
              </a:rPr>
              <a:t>k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4000" y="5245100"/>
            <a:ext cx="6286500" cy="210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5295900"/>
            <a:ext cx="6159500" cy="198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5295900"/>
            <a:ext cx="6159500" cy="1981200"/>
          </a:xfrm>
          <a:custGeom>
            <a:avLst/>
            <a:gdLst/>
            <a:ahLst/>
            <a:cxnLst/>
            <a:rect l="l" t="t" r="r" b="b"/>
            <a:pathLst>
              <a:path w="6159500" h="1981200">
                <a:moveTo>
                  <a:pt x="0" y="0"/>
                </a:moveTo>
                <a:lnTo>
                  <a:pt x="6159500" y="0"/>
                </a:lnTo>
                <a:lnTo>
                  <a:pt x="6159500" y="1981200"/>
                </a:lnTo>
                <a:lnTo>
                  <a:pt x="0" y="1981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6102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900" y="5130800"/>
            <a:ext cx="1778000" cy="1333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" y="5194300"/>
            <a:ext cx="1651000" cy="1206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565" y="5228311"/>
            <a:ext cx="1562100" cy="1116330"/>
          </a:xfrm>
          <a:custGeom>
            <a:avLst/>
            <a:gdLst/>
            <a:ahLst/>
            <a:cxnLst/>
            <a:rect l="l" t="t" r="r" b="b"/>
            <a:pathLst>
              <a:path w="1562100" h="1116329">
                <a:moveTo>
                  <a:pt x="450460" y="150995"/>
                </a:moveTo>
                <a:lnTo>
                  <a:pt x="432767" y="151838"/>
                </a:lnTo>
                <a:lnTo>
                  <a:pt x="14509" y="264359"/>
                </a:lnTo>
                <a:lnTo>
                  <a:pt x="3182" y="274750"/>
                </a:lnTo>
                <a:lnTo>
                  <a:pt x="0" y="290663"/>
                </a:lnTo>
                <a:lnTo>
                  <a:pt x="280" y="296561"/>
                </a:lnTo>
                <a:lnTo>
                  <a:pt x="217834" y="1099938"/>
                </a:lnTo>
                <a:lnTo>
                  <a:pt x="224199" y="1109485"/>
                </a:lnTo>
                <a:lnTo>
                  <a:pt x="236275" y="1114822"/>
                </a:lnTo>
                <a:lnTo>
                  <a:pt x="246198" y="1116321"/>
                </a:lnTo>
                <a:lnTo>
                  <a:pt x="1551334" y="760596"/>
                </a:lnTo>
                <a:lnTo>
                  <a:pt x="1556856" y="752452"/>
                </a:lnTo>
                <a:lnTo>
                  <a:pt x="1562100" y="738409"/>
                </a:lnTo>
                <a:lnTo>
                  <a:pt x="1419357" y="212030"/>
                </a:lnTo>
                <a:lnTo>
                  <a:pt x="534148" y="212030"/>
                </a:lnTo>
                <a:lnTo>
                  <a:pt x="524132" y="208567"/>
                </a:lnTo>
                <a:lnTo>
                  <a:pt x="514022" y="203137"/>
                </a:lnTo>
                <a:lnTo>
                  <a:pt x="462536" y="156331"/>
                </a:lnTo>
                <a:lnTo>
                  <a:pt x="450460" y="150995"/>
                </a:lnTo>
                <a:close/>
              </a:path>
              <a:path w="1562100" h="1116329">
                <a:moveTo>
                  <a:pt x="1345668" y="0"/>
                </a:moveTo>
                <a:lnTo>
                  <a:pt x="1335839" y="468"/>
                </a:lnTo>
                <a:lnTo>
                  <a:pt x="534148" y="212030"/>
                </a:lnTo>
                <a:lnTo>
                  <a:pt x="1419357" y="212030"/>
                </a:lnTo>
                <a:lnTo>
                  <a:pt x="1368510" y="24526"/>
                </a:lnTo>
                <a:lnTo>
                  <a:pt x="1366358" y="20688"/>
                </a:lnTo>
                <a:lnTo>
                  <a:pt x="1355780" y="5430"/>
                </a:lnTo>
                <a:lnTo>
                  <a:pt x="1345668" y="0"/>
                </a:lnTo>
                <a:close/>
              </a:path>
            </a:pathLst>
          </a:custGeom>
          <a:solidFill>
            <a:srgbClr val="D06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00" y="5461000"/>
            <a:ext cx="1765300" cy="1193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391" y="5475265"/>
            <a:ext cx="1682114" cy="1116330"/>
          </a:xfrm>
          <a:custGeom>
            <a:avLst/>
            <a:gdLst/>
            <a:ahLst/>
            <a:cxnLst/>
            <a:rect l="l" t="t" r="r" b="b"/>
            <a:pathLst>
              <a:path w="1682114" h="1116329">
                <a:moveTo>
                  <a:pt x="495476" y="67407"/>
                </a:moveTo>
                <a:lnTo>
                  <a:pt x="19351" y="145642"/>
                </a:lnTo>
                <a:lnTo>
                  <a:pt x="5641" y="155901"/>
                </a:lnTo>
                <a:lnTo>
                  <a:pt x="344" y="173187"/>
                </a:lnTo>
                <a:lnTo>
                  <a:pt x="0" y="179755"/>
                </a:lnTo>
                <a:lnTo>
                  <a:pt x="151850" y="1094440"/>
                </a:lnTo>
                <a:lnTo>
                  <a:pt x="157845" y="1105731"/>
                </a:lnTo>
                <a:lnTo>
                  <a:pt x="170637" y="1112988"/>
                </a:lnTo>
                <a:lnTo>
                  <a:pt x="181470" y="1115751"/>
                </a:lnTo>
                <a:lnTo>
                  <a:pt x="1667687" y="866517"/>
                </a:lnTo>
                <a:lnTo>
                  <a:pt x="1674715" y="858103"/>
                </a:lnTo>
                <a:lnTo>
                  <a:pt x="1682087" y="843121"/>
                </a:lnTo>
                <a:lnTo>
                  <a:pt x="1566002" y="145397"/>
                </a:lnTo>
                <a:lnTo>
                  <a:pt x="601162" y="145397"/>
                </a:lnTo>
                <a:lnTo>
                  <a:pt x="590443" y="140444"/>
                </a:lnTo>
                <a:lnTo>
                  <a:pt x="579841" y="133301"/>
                </a:lnTo>
                <a:lnTo>
                  <a:pt x="527973" y="75697"/>
                </a:lnTo>
                <a:lnTo>
                  <a:pt x="515181" y="68440"/>
                </a:lnTo>
                <a:lnTo>
                  <a:pt x="495476" y="67407"/>
                </a:lnTo>
                <a:close/>
              </a:path>
              <a:path w="1682114" h="1116329">
                <a:moveTo>
                  <a:pt x="1513314" y="0"/>
                </a:moveTo>
                <a:lnTo>
                  <a:pt x="601162" y="145397"/>
                </a:lnTo>
                <a:lnTo>
                  <a:pt x="1566002" y="145397"/>
                </a:lnTo>
                <a:lnTo>
                  <a:pt x="1546852" y="30298"/>
                </a:lnTo>
                <a:lnTo>
                  <a:pt x="1513314" y="0"/>
                </a:lnTo>
                <a:close/>
              </a:path>
            </a:pathLst>
          </a:custGeom>
          <a:solidFill>
            <a:srgbClr val="E3C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9074" y="5749893"/>
            <a:ext cx="113220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830" marR="5080" indent="-278765">
              <a:lnSpc>
                <a:spcPct val="128200"/>
              </a:lnSpc>
            </a:pPr>
            <a:r>
              <a:rPr sz="1300" spc="95" dirty="0">
                <a:solidFill>
                  <a:srgbClr val="831000"/>
                </a:solidFill>
                <a:latin typeface="Palatino Linotype"/>
                <a:cs typeface="Palatino Linotype"/>
              </a:rPr>
              <a:t>Keep</a:t>
            </a:r>
            <a:r>
              <a:rPr sz="1300" spc="105" dirty="0">
                <a:solidFill>
                  <a:srgbClr val="83100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831000"/>
                </a:solidFill>
                <a:latin typeface="Palatino Linotype"/>
                <a:cs typeface="Palatino Linotype"/>
              </a:rPr>
              <a:t>S</a:t>
            </a:r>
            <a:r>
              <a:rPr sz="1300" spc="165" dirty="0">
                <a:solidFill>
                  <a:srgbClr val="831000"/>
                </a:solidFill>
                <a:latin typeface="Palatino Linotype"/>
                <a:cs typeface="Palatino Linotype"/>
              </a:rPr>
              <a:t>n</a:t>
            </a:r>
            <a:r>
              <a:rPr sz="1300" spc="195" dirty="0">
                <a:solidFill>
                  <a:srgbClr val="831000"/>
                </a:solidFill>
                <a:latin typeface="Palatino Linotype"/>
                <a:cs typeface="Palatino Linotype"/>
              </a:rPr>
              <a:t>ac</a:t>
            </a:r>
            <a:r>
              <a:rPr sz="1300" spc="165" dirty="0">
                <a:solidFill>
                  <a:srgbClr val="831000"/>
                </a:solidFill>
                <a:latin typeface="Palatino Linotype"/>
                <a:cs typeface="Palatino Linotype"/>
              </a:rPr>
              <a:t>k</a:t>
            </a:r>
            <a:r>
              <a:rPr sz="1300" spc="175" dirty="0">
                <a:solidFill>
                  <a:srgbClr val="831000"/>
                </a:solidFill>
                <a:latin typeface="Palatino Linotype"/>
                <a:cs typeface="Palatino Linotype"/>
              </a:rPr>
              <a:t>s</a:t>
            </a:r>
            <a:r>
              <a:rPr sz="1300" spc="100" dirty="0">
                <a:solidFill>
                  <a:srgbClr val="831000"/>
                </a:solidFill>
                <a:latin typeface="Palatino Linotype"/>
                <a:cs typeface="Palatino Linotype"/>
              </a:rPr>
              <a:t> </a:t>
            </a:r>
            <a:r>
              <a:rPr sz="1300" spc="40" dirty="0">
                <a:solidFill>
                  <a:srgbClr val="831000"/>
                </a:solidFill>
                <a:latin typeface="Palatino Linotype"/>
                <a:cs typeface="Palatino Linotype"/>
              </a:rPr>
              <a:t>S</a:t>
            </a:r>
            <a:r>
              <a:rPr sz="1300" spc="95" dirty="0">
                <a:solidFill>
                  <a:srgbClr val="831000"/>
                </a:solidFill>
                <a:latin typeface="Palatino Linotype"/>
                <a:cs typeface="Palatino Linotype"/>
              </a:rPr>
              <a:t>im</a:t>
            </a:r>
            <a:r>
              <a:rPr sz="1300" spc="70" dirty="0">
                <a:solidFill>
                  <a:srgbClr val="831000"/>
                </a:solidFill>
                <a:latin typeface="Palatino Linotype"/>
                <a:cs typeface="Palatino Linotype"/>
              </a:rPr>
              <a:t>p</a:t>
            </a:r>
            <a:r>
              <a:rPr sz="1300" spc="300" dirty="0">
                <a:solidFill>
                  <a:srgbClr val="831000"/>
                </a:solidFill>
                <a:latin typeface="Palatino Linotype"/>
                <a:cs typeface="Palatino Linotype"/>
              </a:rPr>
              <a:t>l</a:t>
            </a:r>
            <a:r>
              <a:rPr sz="1300" spc="135" dirty="0">
                <a:solidFill>
                  <a:srgbClr val="831000"/>
                </a:solidFill>
                <a:latin typeface="Palatino Linotype"/>
                <a:cs typeface="Palatino Linotype"/>
              </a:rPr>
              <a:t>e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6400" y="1389349"/>
            <a:ext cx="194373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60" dirty="0">
                <a:latin typeface="Century"/>
                <a:cs typeface="Century"/>
              </a:rPr>
              <a:t>Fill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whole-grain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pita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pouch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Greek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salad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put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dressing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separate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container;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add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dressing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just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before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eating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keep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sandwich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from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getting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sogg</a:t>
            </a:r>
            <a:r>
              <a:rPr sz="1100" spc="-114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6400" y="2646648"/>
            <a:ext cx="2510155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80" dirty="0">
                <a:latin typeface="Century"/>
                <a:cs typeface="Century"/>
              </a:rPr>
              <a:t>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thermos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soup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vegetable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stew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work.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60" dirty="0">
                <a:latin typeface="Century"/>
                <a:cs typeface="Century"/>
              </a:rPr>
              <a:t>oss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some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leftover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0" dirty="0">
                <a:latin typeface="Century"/>
                <a:cs typeface="Century"/>
              </a:rPr>
              <a:t>  </a:t>
            </a:r>
            <a:r>
              <a:rPr sz="1100" spc="-80" dirty="0">
                <a:latin typeface="Century"/>
                <a:cs typeface="Century"/>
              </a:rPr>
              <a:t>grains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before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screw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lid,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your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soup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even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healthie</a:t>
            </a:r>
            <a:r>
              <a:rPr sz="1100" spc="-16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99400" y="3573748"/>
            <a:ext cx="1571625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70" dirty="0">
                <a:latin typeface="Century"/>
                <a:cs typeface="Century"/>
              </a:rPr>
              <a:t>ransform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leftover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brown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rice,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quinoa,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other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grains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into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lunch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by</a:t>
            </a:r>
            <a:r>
              <a:rPr sz="1100" spc="-2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mixing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chopped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raw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vegetables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5" dirty="0">
                <a:latin typeface="Century"/>
                <a:cs typeface="Century"/>
              </a:rPr>
              <a:t>beans</a:t>
            </a:r>
            <a:r>
              <a:rPr sz="1100" spc="-70" dirty="0">
                <a:latin typeface="Century"/>
                <a:cs typeface="Century"/>
              </a:rPr>
              <a:t> 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adding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little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salad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dressing.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6400" y="4996148"/>
            <a:ext cx="228600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500"/>
              </a:lnSpc>
            </a:pPr>
            <a:r>
              <a:rPr sz="1100" spc="-55" dirty="0">
                <a:latin typeface="Century"/>
                <a:cs typeface="Century"/>
              </a:rPr>
              <a:t>Keep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grain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freezer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sandwich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using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frozen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hummus,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sprouts,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leafy greens,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peppers,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turke</a:t>
            </a:r>
            <a:r>
              <a:rPr sz="1100" spc="-140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55" dirty="0">
                <a:latin typeface="Century"/>
                <a:cs typeface="Century"/>
              </a:rPr>
              <a:t>chicken,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smoked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salmon.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By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lunchtime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thawed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will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taste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fres</a:t>
            </a:r>
            <a:r>
              <a:rPr sz="1100" spc="-90" dirty="0">
                <a:latin typeface="Century"/>
                <a:cs typeface="Century"/>
              </a:rPr>
              <a:t>h</a:t>
            </a:r>
            <a:r>
              <a:rPr sz="1200" spc="-40" dirty="0">
                <a:latin typeface="Century"/>
                <a:cs typeface="Century"/>
              </a:rPr>
              <a:t>.</a:t>
            </a:r>
            <a:endParaRPr sz="1200">
              <a:latin typeface="Century"/>
              <a:cs typeface="Century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6400" y="6266148"/>
            <a:ext cx="2246630" cy="66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60" dirty="0">
                <a:latin typeface="Century"/>
                <a:cs typeface="Century"/>
              </a:rPr>
              <a:t>Pack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container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Greek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yogurt,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has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twice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protein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regular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yogurt,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combine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chopped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fruit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sprinkling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chopped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nuts.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96172" y="1144029"/>
            <a:ext cx="2349500" cy="76200"/>
          </a:xfrm>
          <a:custGeom>
            <a:avLst/>
            <a:gdLst/>
            <a:ahLst/>
            <a:cxnLst/>
            <a:rect l="l" t="t" r="r" b="b"/>
            <a:pathLst>
              <a:path w="2349500" h="76200">
                <a:moveTo>
                  <a:pt x="1113967" y="0"/>
                </a:moveTo>
                <a:lnTo>
                  <a:pt x="828845" y="5441"/>
                </a:lnTo>
                <a:lnTo>
                  <a:pt x="48624" y="5441"/>
                </a:lnTo>
                <a:lnTo>
                  <a:pt x="0" y="8163"/>
                </a:lnTo>
                <a:lnTo>
                  <a:pt x="0" y="73478"/>
                </a:lnTo>
                <a:lnTo>
                  <a:pt x="1527285" y="76200"/>
                </a:lnTo>
                <a:lnTo>
                  <a:pt x="1971546" y="76200"/>
                </a:lnTo>
                <a:lnTo>
                  <a:pt x="2077638" y="70756"/>
                </a:lnTo>
                <a:lnTo>
                  <a:pt x="2210254" y="62591"/>
                </a:lnTo>
                <a:lnTo>
                  <a:pt x="2347234" y="62591"/>
                </a:lnTo>
                <a:lnTo>
                  <a:pt x="2338462" y="30974"/>
                </a:lnTo>
                <a:lnTo>
                  <a:pt x="2078128" y="30974"/>
                </a:lnTo>
                <a:lnTo>
                  <a:pt x="1886174" y="26720"/>
                </a:lnTo>
                <a:lnTo>
                  <a:pt x="1538401" y="26720"/>
                </a:lnTo>
                <a:lnTo>
                  <a:pt x="1415046" y="21419"/>
                </a:lnTo>
                <a:lnTo>
                  <a:pt x="1113967" y="0"/>
                </a:lnTo>
                <a:close/>
              </a:path>
              <a:path w="2349500" h="76200">
                <a:moveTo>
                  <a:pt x="2347234" y="62591"/>
                </a:moveTo>
                <a:lnTo>
                  <a:pt x="2210254" y="62591"/>
                </a:lnTo>
                <a:lnTo>
                  <a:pt x="2349500" y="70756"/>
                </a:lnTo>
                <a:lnTo>
                  <a:pt x="2347234" y="62591"/>
                </a:lnTo>
                <a:close/>
              </a:path>
              <a:path w="2349500" h="76200">
                <a:moveTo>
                  <a:pt x="2337921" y="29024"/>
                </a:moveTo>
                <a:lnTo>
                  <a:pt x="2078128" y="30974"/>
                </a:lnTo>
                <a:lnTo>
                  <a:pt x="2338462" y="30974"/>
                </a:lnTo>
                <a:lnTo>
                  <a:pt x="2337921" y="29024"/>
                </a:lnTo>
                <a:close/>
              </a:path>
              <a:path w="2349500" h="76200">
                <a:moveTo>
                  <a:pt x="1798193" y="24771"/>
                </a:moveTo>
                <a:lnTo>
                  <a:pt x="1538401" y="26720"/>
                </a:lnTo>
                <a:lnTo>
                  <a:pt x="1886174" y="26720"/>
                </a:lnTo>
                <a:lnTo>
                  <a:pt x="1798193" y="24771"/>
                </a:lnTo>
                <a:close/>
              </a:path>
            </a:pathLst>
          </a:custGeom>
          <a:solidFill>
            <a:srgbClr val="E0B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3300" y="7404100"/>
            <a:ext cx="533400" cy="228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2900" y="1521056"/>
            <a:ext cx="5836285" cy="3576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946785" indent="-200660">
              <a:lnSpc>
                <a:spcPts val="1300"/>
              </a:lnSpc>
              <a:buClr>
                <a:srgbClr val="BB311D"/>
              </a:buClr>
              <a:buFont typeface="Arial Unicode MS"/>
              <a:buChar char="❖"/>
              <a:tabLst>
                <a:tab pos="213995" algn="l"/>
              </a:tabLst>
            </a:pPr>
            <a:r>
              <a:rPr sz="1100" spc="-40" dirty="0">
                <a:latin typeface="Century"/>
                <a:cs typeface="Century"/>
              </a:rPr>
              <a:t>Stock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your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pantry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versatile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Med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ingredients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so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always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have</a:t>
            </a:r>
            <a:r>
              <a:rPr sz="1100" spc="-35" dirty="0">
                <a:latin typeface="Century"/>
                <a:cs typeface="Century"/>
              </a:rPr>
              <a:t> foods </a:t>
            </a:r>
            <a:r>
              <a:rPr sz="1100" spc="-70" dirty="0">
                <a:latin typeface="Century"/>
                <a:cs typeface="Century"/>
              </a:rPr>
              <a:t>like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oil,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canned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tomatoes,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tuna,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rice,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pasta,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other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grains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hand.</a:t>
            </a:r>
            <a:r>
              <a:rPr sz="1100" spc="-35" dirty="0">
                <a:latin typeface="Century"/>
                <a:cs typeface="Century"/>
              </a:rPr>
              <a:t> It</a:t>
            </a:r>
            <a:r>
              <a:rPr sz="1100" spc="-85" dirty="0">
                <a:latin typeface="Century"/>
                <a:cs typeface="Century"/>
              </a:rPr>
              <a:t>’s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amazing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how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many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easy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Mediterranean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meals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from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well-stocked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pantr</a:t>
            </a:r>
            <a:r>
              <a:rPr sz="1100" spc="-140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70" dirty="0">
                <a:latin typeface="Century"/>
                <a:cs typeface="Century"/>
              </a:rPr>
              <a:t>when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there</a:t>
            </a:r>
            <a:r>
              <a:rPr sz="1100" spc="-95" dirty="0">
                <a:latin typeface="Century"/>
                <a:cs typeface="Century"/>
              </a:rPr>
              <a:t>’</a:t>
            </a:r>
            <a:r>
              <a:rPr sz="1100" spc="-85" dirty="0">
                <a:latin typeface="Century"/>
                <a:cs typeface="Century"/>
              </a:rPr>
              <a:t>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no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time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shop.</a:t>
            </a:r>
            <a:endParaRPr sz="1100">
              <a:latin typeface="Century"/>
              <a:cs typeface="Century"/>
            </a:endParaRPr>
          </a:p>
          <a:p>
            <a:pPr marL="213360" marR="951865" indent="-200660">
              <a:lnSpc>
                <a:spcPts val="1300"/>
              </a:lnSpc>
              <a:spcBef>
                <a:spcPts val="500"/>
              </a:spcBef>
              <a:buClr>
                <a:srgbClr val="BB311D"/>
              </a:buClr>
              <a:buFont typeface="Arial Unicode MS"/>
              <a:buChar char="❖"/>
              <a:tabLst>
                <a:tab pos="213995" algn="l"/>
              </a:tabLst>
            </a:pPr>
            <a:r>
              <a:rPr sz="1100" spc="-60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blender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Med-style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smoothies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breakfast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fuel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afternoon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snacks,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by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combining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your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favorite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fruit.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Frozen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fruits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(including</a:t>
            </a:r>
            <a:r>
              <a:rPr sz="1100" spc="-45" dirty="0">
                <a:latin typeface="Century"/>
                <a:cs typeface="Century"/>
              </a:rPr>
              <a:t> berries)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especially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5" dirty="0">
                <a:latin typeface="Century"/>
                <a:cs typeface="Century"/>
              </a:rPr>
              <a:t>good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–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they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eliminate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need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any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ice.</a:t>
            </a:r>
            <a:endParaRPr sz="1100">
              <a:latin typeface="Century"/>
              <a:cs typeface="Century"/>
            </a:endParaRPr>
          </a:p>
          <a:p>
            <a:pPr marL="1686560" marR="5080" lvl="1" indent="-200660">
              <a:lnSpc>
                <a:spcPts val="1300"/>
              </a:lnSpc>
              <a:spcBef>
                <a:spcPts val="500"/>
              </a:spcBef>
              <a:buClr>
                <a:srgbClr val="B13723"/>
              </a:buClr>
              <a:buFont typeface="Arial Unicode MS"/>
              <a:buChar char="❖"/>
              <a:tabLst>
                <a:tab pos="1687195" algn="l"/>
              </a:tabLst>
            </a:pPr>
            <a:r>
              <a:rPr sz="1100" spc="-55" dirty="0">
                <a:latin typeface="Century"/>
                <a:cs typeface="Century"/>
              </a:rPr>
              <a:t>When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it</a:t>
            </a:r>
            <a:r>
              <a:rPr sz="1100" spc="-95" dirty="0">
                <a:latin typeface="Century"/>
                <a:cs typeface="Century"/>
              </a:rPr>
              <a:t>’</a:t>
            </a:r>
            <a:r>
              <a:rPr sz="1100" spc="-85" dirty="0">
                <a:latin typeface="Century"/>
                <a:cs typeface="Century"/>
              </a:rPr>
              <a:t>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sandwich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time,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match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better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breads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better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spreads.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Start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crusty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grain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breads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rolls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80" dirty="0">
                <a:latin typeface="Century"/>
                <a:cs typeface="Century"/>
              </a:rPr>
              <a:t>pita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pockets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–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tastier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healthier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than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standard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white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–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then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spread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hummus,</a:t>
            </a:r>
            <a:r>
              <a:rPr sz="1100" spc="-75" dirty="0">
                <a:latin typeface="Century"/>
                <a:cs typeface="Century"/>
              </a:rPr>
              <a:t> mustard,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pesto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0" dirty="0">
                <a:latin typeface="Century"/>
                <a:cs typeface="Century"/>
              </a:rPr>
              <a:t>another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flavorful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Med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spread.</a:t>
            </a:r>
            <a:r>
              <a:rPr sz="110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 </a:t>
            </a:r>
            <a:r>
              <a:rPr sz="1100" spc="-35" dirty="0">
                <a:latin typeface="Century"/>
                <a:cs typeface="Century"/>
              </a:rPr>
              <a:t>Add foods </a:t>
            </a:r>
            <a:r>
              <a:rPr sz="1100" spc="-65" dirty="0">
                <a:latin typeface="Century"/>
                <a:cs typeface="Century"/>
              </a:rPr>
              <a:t>such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5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tuna,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turkey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55" dirty="0">
                <a:latin typeface="Century"/>
                <a:cs typeface="Century"/>
              </a:rPr>
              <a:t>chicken,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lettuce,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sprouts,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shredded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raw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carrots,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slices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cheese,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apples.</a:t>
            </a:r>
            <a:endParaRPr sz="1100">
              <a:latin typeface="Century"/>
              <a:cs typeface="Century"/>
            </a:endParaRPr>
          </a:p>
          <a:p>
            <a:pPr marL="213360" marR="159385" indent="-200660">
              <a:lnSpc>
                <a:spcPts val="1300"/>
              </a:lnSpc>
              <a:spcBef>
                <a:spcPts val="500"/>
              </a:spcBef>
              <a:buClr>
                <a:srgbClr val="BB311D"/>
              </a:buClr>
              <a:buFont typeface="Arial Unicode MS"/>
              <a:buChar char="❖"/>
              <a:tabLst>
                <a:tab pos="213995" algn="l"/>
              </a:tabLst>
            </a:pPr>
            <a:r>
              <a:rPr sz="1100" spc="-55" dirty="0">
                <a:latin typeface="Century"/>
                <a:cs typeface="Century"/>
              </a:rPr>
              <a:t>Keep</a:t>
            </a:r>
            <a:r>
              <a:rPr sz="1100" spc="-35" dirty="0">
                <a:latin typeface="Century"/>
                <a:cs typeface="Century"/>
              </a:rPr>
              <a:t> pre-cooked </a:t>
            </a:r>
            <a:r>
              <a:rPr sz="1100" spc="-50" dirty="0">
                <a:latin typeface="Century"/>
                <a:cs typeface="Century"/>
              </a:rPr>
              <a:t>frozen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shrimp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your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home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freeze</a:t>
            </a:r>
            <a:r>
              <a:rPr sz="1100" spc="-14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. </a:t>
            </a:r>
            <a:r>
              <a:rPr sz="1100" spc="-70" dirty="0">
                <a:latin typeface="Century"/>
                <a:cs typeface="Century"/>
              </a:rPr>
              <a:t>Shrimp</a:t>
            </a:r>
            <a:r>
              <a:rPr sz="1100" spc="-35" dirty="0">
                <a:latin typeface="Century"/>
                <a:cs typeface="Century"/>
              </a:rPr>
              <a:t> cooks </a:t>
            </a:r>
            <a:r>
              <a:rPr sz="1100" spc="-50" dirty="0">
                <a:latin typeface="Century"/>
                <a:cs typeface="Century"/>
              </a:rPr>
              <a:t>quickl</a:t>
            </a:r>
            <a:r>
              <a:rPr sz="1100" spc="-120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85" dirty="0">
                <a:latin typeface="Century"/>
                <a:cs typeface="Century"/>
              </a:rPr>
              <a:t>making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easy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addition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one-pot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sautés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pasta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dishes.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Canned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salmon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great</a:t>
            </a:r>
            <a:r>
              <a:rPr sz="1100" spc="-35" dirty="0">
                <a:latin typeface="Century"/>
                <a:cs typeface="Century"/>
              </a:rPr>
              <a:t> choice, too.</a:t>
            </a:r>
            <a:endParaRPr sz="1100">
              <a:latin typeface="Century"/>
              <a:cs typeface="Century"/>
            </a:endParaRPr>
          </a:p>
          <a:p>
            <a:pPr marL="213360" marR="1368425" indent="-200660">
              <a:lnSpc>
                <a:spcPts val="1200"/>
              </a:lnSpc>
              <a:spcBef>
                <a:spcPts val="580"/>
              </a:spcBef>
              <a:buClr>
                <a:srgbClr val="BB311D"/>
              </a:buClr>
              <a:buFont typeface="Arial Unicode MS"/>
              <a:buChar char="❖"/>
              <a:tabLst>
                <a:tab pos="213995" algn="l"/>
              </a:tabLst>
            </a:pPr>
            <a:r>
              <a:rPr sz="1100" spc="-60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meat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flavoring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main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component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meal.</a:t>
            </a:r>
            <a:r>
              <a:rPr sz="1100" spc="-35" dirty="0">
                <a:latin typeface="Century"/>
                <a:cs typeface="Century"/>
              </a:rPr>
              <a:t> Add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strips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sirloin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sauté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features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lots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vegetables,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add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5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amount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diced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prosciutto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dish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pasta.</a:t>
            </a:r>
            <a:endParaRPr sz="1100">
              <a:latin typeface="Century"/>
              <a:cs typeface="Century"/>
            </a:endParaRPr>
          </a:p>
          <a:p>
            <a:pPr marL="213360" marR="1415415" indent="-200660">
              <a:lnSpc>
                <a:spcPts val="1200"/>
              </a:lnSpc>
              <a:spcBef>
                <a:spcPts val="500"/>
              </a:spcBef>
              <a:buClr>
                <a:srgbClr val="BB311D"/>
              </a:buClr>
              <a:buFont typeface="Arial Unicode MS"/>
              <a:buChar char="❖"/>
              <a:tabLst>
                <a:tab pos="213995" algn="l"/>
              </a:tabLst>
            </a:pPr>
            <a:r>
              <a:rPr sz="1100" spc="-80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vegetarian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meal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night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each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week.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feels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comfortable,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two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nights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week.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34000" y="1485900"/>
            <a:ext cx="965200" cy="1130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6700" y="1498600"/>
            <a:ext cx="901700" cy="10631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6700" y="1498600"/>
            <a:ext cx="901700" cy="1063625"/>
          </a:xfrm>
          <a:custGeom>
            <a:avLst/>
            <a:gdLst/>
            <a:ahLst/>
            <a:cxnLst/>
            <a:rect l="l" t="t" r="r" b="b"/>
            <a:pathLst>
              <a:path w="901700" h="1063625">
                <a:moveTo>
                  <a:pt x="10734" y="372538"/>
                </a:moveTo>
                <a:lnTo>
                  <a:pt x="0" y="251149"/>
                </a:lnTo>
                <a:lnTo>
                  <a:pt x="5367" y="79531"/>
                </a:lnTo>
                <a:lnTo>
                  <a:pt x="0" y="16745"/>
                </a:lnTo>
                <a:lnTo>
                  <a:pt x="166385" y="0"/>
                </a:lnTo>
                <a:lnTo>
                  <a:pt x="472319" y="0"/>
                </a:lnTo>
                <a:lnTo>
                  <a:pt x="729949" y="8372"/>
                </a:lnTo>
                <a:lnTo>
                  <a:pt x="880231" y="4186"/>
                </a:lnTo>
                <a:lnTo>
                  <a:pt x="896332" y="188363"/>
                </a:lnTo>
                <a:lnTo>
                  <a:pt x="901700" y="468812"/>
                </a:lnTo>
                <a:lnTo>
                  <a:pt x="896332" y="686474"/>
                </a:lnTo>
                <a:lnTo>
                  <a:pt x="890967" y="845536"/>
                </a:lnTo>
                <a:lnTo>
                  <a:pt x="890967" y="1054826"/>
                </a:lnTo>
                <a:lnTo>
                  <a:pt x="601133" y="1063198"/>
                </a:lnTo>
                <a:lnTo>
                  <a:pt x="386442" y="1063198"/>
                </a:lnTo>
                <a:lnTo>
                  <a:pt x="198589" y="1054826"/>
                </a:lnTo>
                <a:lnTo>
                  <a:pt x="21469" y="1054826"/>
                </a:lnTo>
                <a:lnTo>
                  <a:pt x="5367" y="879022"/>
                </a:lnTo>
                <a:lnTo>
                  <a:pt x="5367" y="598572"/>
                </a:lnTo>
                <a:lnTo>
                  <a:pt x="10734" y="372538"/>
                </a:lnTo>
                <a:close/>
              </a:path>
            </a:pathLst>
          </a:custGeom>
          <a:ln w="9525">
            <a:solidFill>
              <a:srgbClr val="AA7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" y="2984500"/>
            <a:ext cx="1181100" cy="800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4200" y="2997200"/>
            <a:ext cx="1117600" cy="739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4200" y="2997200"/>
            <a:ext cx="1117600" cy="739775"/>
          </a:xfrm>
          <a:custGeom>
            <a:avLst/>
            <a:gdLst/>
            <a:ahLst/>
            <a:cxnLst/>
            <a:rect l="l" t="t" r="r" b="b"/>
            <a:pathLst>
              <a:path w="1117600" h="739775">
                <a:moveTo>
                  <a:pt x="919973" y="735097"/>
                </a:moveTo>
                <a:lnTo>
                  <a:pt x="1113651" y="721894"/>
                </a:lnTo>
                <a:lnTo>
                  <a:pt x="1109249" y="598643"/>
                </a:lnTo>
                <a:lnTo>
                  <a:pt x="1117538" y="399755"/>
                </a:lnTo>
                <a:lnTo>
                  <a:pt x="1117538" y="132453"/>
                </a:lnTo>
                <a:lnTo>
                  <a:pt x="1100444" y="0"/>
                </a:lnTo>
                <a:lnTo>
                  <a:pt x="1034419" y="4402"/>
                </a:lnTo>
                <a:lnTo>
                  <a:pt x="853947" y="0"/>
                </a:lnTo>
                <a:lnTo>
                  <a:pt x="726295" y="8803"/>
                </a:lnTo>
                <a:lnTo>
                  <a:pt x="488598" y="4402"/>
                </a:lnTo>
                <a:lnTo>
                  <a:pt x="193678" y="4402"/>
                </a:lnTo>
                <a:lnTo>
                  <a:pt x="8803" y="17607"/>
                </a:lnTo>
                <a:lnTo>
                  <a:pt x="8803" y="162867"/>
                </a:lnTo>
                <a:lnTo>
                  <a:pt x="0" y="316929"/>
                </a:lnTo>
                <a:lnTo>
                  <a:pt x="0" y="493002"/>
                </a:lnTo>
                <a:lnTo>
                  <a:pt x="8803" y="730698"/>
                </a:lnTo>
                <a:lnTo>
                  <a:pt x="228892" y="730698"/>
                </a:lnTo>
                <a:lnTo>
                  <a:pt x="396160" y="735097"/>
                </a:lnTo>
                <a:lnTo>
                  <a:pt x="625053" y="739500"/>
                </a:lnTo>
                <a:lnTo>
                  <a:pt x="919973" y="735097"/>
                </a:lnTo>
                <a:close/>
              </a:path>
            </a:pathLst>
          </a:custGeom>
          <a:ln w="6350">
            <a:solidFill>
              <a:srgbClr val="AA7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53000" y="4229100"/>
            <a:ext cx="1397000" cy="990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16500" y="4292600"/>
            <a:ext cx="1282700" cy="876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9200" y="4305300"/>
            <a:ext cx="1219088" cy="8063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4305300"/>
            <a:ext cx="1212850" cy="806450"/>
          </a:xfrm>
          <a:custGeom>
            <a:avLst/>
            <a:gdLst/>
            <a:ahLst/>
            <a:cxnLst/>
            <a:rect l="l" t="t" r="r" b="b"/>
            <a:pathLst>
              <a:path w="1212850" h="806450">
                <a:moveTo>
                  <a:pt x="1003107" y="801525"/>
                </a:moveTo>
                <a:lnTo>
                  <a:pt x="1212777" y="787229"/>
                </a:lnTo>
                <a:lnTo>
                  <a:pt x="1212777" y="744844"/>
                </a:lnTo>
                <a:lnTo>
                  <a:pt x="1209488" y="652740"/>
                </a:lnTo>
                <a:lnTo>
                  <a:pt x="1212777" y="573795"/>
                </a:lnTo>
                <a:lnTo>
                  <a:pt x="1212777" y="99886"/>
                </a:lnTo>
                <a:lnTo>
                  <a:pt x="1199887" y="0"/>
                </a:lnTo>
                <a:lnTo>
                  <a:pt x="1127895" y="4799"/>
                </a:lnTo>
                <a:lnTo>
                  <a:pt x="931115" y="0"/>
                </a:lnTo>
                <a:lnTo>
                  <a:pt x="791928" y="9599"/>
                </a:lnTo>
                <a:lnTo>
                  <a:pt x="532751" y="4799"/>
                </a:lnTo>
                <a:lnTo>
                  <a:pt x="211180" y="4799"/>
                </a:lnTo>
                <a:lnTo>
                  <a:pt x="9599" y="19198"/>
                </a:lnTo>
                <a:lnTo>
                  <a:pt x="9599" y="177584"/>
                </a:lnTo>
                <a:lnTo>
                  <a:pt x="0" y="345568"/>
                </a:lnTo>
                <a:lnTo>
                  <a:pt x="0" y="537550"/>
                </a:lnTo>
                <a:lnTo>
                  <a:pt x="9599" y="796726"/>
                </a:lnTo>
                <a:lnTo>
                  <a:pt x="249576" y="796726"/>
                </a:lnTo>
                <a:lnTo>
                  <a:pt x="431959" y="801525"/>
                </a:lnTo>
                <a:lnTo>
                  <a:pt x="681538" y="806325"/>
                </a:lnTo>
                <a:lnTo>
                  <a:pt x="1003107" y="801525"/>
                </a:lnTo>
                <a:close/>
              </a:path>
            </a:pathLst>
          </a:custGeom>
          <a:ln w="6350">
            <a:solidFill>
              <a:srgbClr val="AA7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75700" y="1371600"/>
            <a:ext cx="723900" cy="8509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88400" y="1384300"/>
            <a:ext cx="659742" cy="77790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91842" y="1384300"/>
            <a:ext cx="656590" cy="778510"/>
          </a:xfrm>
          <a:custGeom>
            <a:avLst/>
            <a:gdLst/>
            <a:ahLst/>
            <a:cxnLst/>
            <a:rect l="l" t="t" r="r" b="b"/>
            <a:pathLst>
              <a:path w="656590" h="778510">
                <a:moveTo>
                  <a:pt x="648448" y="771780"/>
                </a:moveTo>
                <a:lnTo>
                  <a:pt x="648448" y="618649"/>
                </a:lnTo>
                <a:lnTo>
                  <a:pt x="652372" y="502269"/>
                </a:lnTo>
                <a:lnTo>
                  <a:pt x="656300" y="343013"/>
                </a:lnTo>
                <a:lnTo>
                  <a:pt x="652372" y="137817"/>
                </a:lnTo>
                <a:lnTo>
                  <a:pt x="640592" y="3063"/>
                </a:lnTo>
                <a:lnTo>
                  <a:pt x="530636" y="6125"/>
                </a:lnTo>
                <a:lnTo>
                  <a:pt x="342137" y="0"/>
                </a:lnTo>
                <a:lnTo>
                  <a:pt x="118295" y="0"/>
                </a:lnTo>
                <a:lnTo>
                  <a:pt x="0" y="11904"/>
                </a:lnTo>
                <a:lnTo>
                  <a:pt x="0" y="52519"/>
                </a:lnTo>
                <a:lnTo>
                  <a:pt x="484" y="58189"/>
                </a:lnTo>
                <a:lnTo>
                  <a:pt x="0" y="73687"/>
                </a:lnTo>
                <a:lnTo>
                  <a:pt x="0" y="222685"/>
                </a:lnTo>
                <a:lnTo>
                  <a:pt x="4411" y="272573"/>
                </a:lnTo>
                <a:lnTo>
                  <a:pt x="484" y="437954"/>
                </a:lnTo>
                <a:lnTo>
                  <a:pt x="484" y="643150"/>
                </a:lnTo>
                <a:lnTo>
                  <a:pt x="12265" y="771780"/>
                </a:lnTo>
                <a:lnTo>
                  <a:pt x="141858" y="771780"/>
                </a:lnTo>
                <a:lnTo>
                  <a:pt x="279304" y="777905"/>
                </a:lnTo>
                <a:lnTo>
                  <a:pt x="436386" y="777905"/>
                </a:lnTo>
                <a:lnTo>
                  <a:pt x="648448" y="771780"/>
                </a:lnTo>
                <a:close/>
              </a:path>
            </a:pathLst>
          </a:custGeom>
          <a:ln w="9525">
            <a:solidFill>
              <a:srgbClr val="AA7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47000" y="4775200"/>
            <a:ext cx="1714500" cy="87630"/>
          </a:xfrm>
          <a:custGeom>
            <a:avLst/>
            <a:gdLst/>
            <a:ahLst/>
            <a:cxnLst/>
            <a:rect l="l" t="t" r="r" b="b"/>
            <a:pathLst>
              <a:path w="1714500" h="87629">
                <a:moveTo>
                  <a:pt x="47754" y="0"/>
                </a:moveTo>
                <a:lnTo>
                  <a:pt x="3595" y="18166"/>
                </a:lnTo>
                <a:lnTo>
                  <a:pt x="0" y="29325"/>
                </a:lnTo>
                <a:lnTo>
                  <a:pt x="8064" y="30453"/>
                </a:lnTo>
                <a:lnTo>
                  <a:pt x="11938" y="31581"/>
                </a:lnTo>
                <a:lnTo>
                  <a:pt x="26435" y="32348"/>
                </a:lnTo>
                <a:lnTo>
                  <a:pt x="42043" y="29494"/>
                </a:lnTo>
                <a:lnTo>
                  <a:pt x="53865" y="26021"/>
                </a:lnTo>
                <a:lnTo>
                  <a:pt x="52856" y="28914"/>
                </a:lnTo>
                <a:lnTo>
                  <a:pt x="47206" y="37906"/>
                </a:lnTo>
                <a:lnTo>
                  <a:pt x="40039" y="50989"/>
                </a:lnTo>
                <a:lnTo>
                  <a:pt x="34481" y="66157"/>
                </a:lnTo>
                <a:lnTo>
                  <a:pt x="32951" y="76673"/>
                </a:lnTo>
                <a:lnTo>
                  <a:pt x="33426" y="85719"/>
                </a:lnTo>
                <a:lnTo>
                  <a:pt x="41786" y="82335"/>
                </a:lnTo>
                <a:lnTo>
                  <a:pt x="47754" y="78952"/>
                </a:lnTo>
                <a:lnTo>
                  <a:pt x="59305" y="69383"/>
                </a:lnTo>
                <a:lnTo>
                  <a:pt x="70081" y="56620"/>
                </a:lnTo>
                <a:lnTo>
                  <a:pt x="78051" y="45436"/>
                </a:lnTo>
                <a:lnTo>
                  <a:pt x="81185" y="40604"/>
                </a:lnTo>
                <a:lnTo>
                  <a:pt x="81750" y="45965"/>
                </a:lnTo>
                <a:lnTo>
                  <a:pt x="84804" y="58656"/>
                </a:lnTo>
                <a:lnTo>
                  <a:pt x="92385" y="73586"/>
                </a:lnTo>
                <a:lnTo>
                  <a:pt x="109271" y="84840"/>
                </a:lnTo>
                <a:lnTo>
                  <a:pt x="118475" y="87240"/>
                </a:lnTo>
                <a:lnTo>
                  <a:pt x="122801" y="84157"/>
                </a:lnTo>
                <a:lnTo>
                  <a:pt x="125640" y="69630"/>
                </a:lnTo>
                <a:lnTo>
                  <a:pt x="124618" y="54075"/>
                </a:lnTo>
                <a:lnTo>
                  <a:pt x="121396" y="39486"/>
                </a:lnTo>
                <a:lnTo>
                  <a:pt x="117635" y="27853"/>
                </a:lnTo>
                <a:lnTo>
                  <a:pt x="114998" y="21168"/>
                </a:lnTo>
                <a:lnTo>
                  <a:pt x="179087" y="15789"/>
                </a:lnTo>
                <a:lnTo>
                  <a:pt x="802328" y="15789"/>
                </a:lnTo>
                <a:lnTo>
                  <a:pt x="964703" y="9023"/>
                </a:lnTo>
                <a:lnTo>
                  <a:pt x="1017236" y="9023"/>
                </a:lnTo>
                <a:lnTo>
                  <a:pt x="1196328" y="11278"/>
                </a:lnTo>
                <a:lnTo>
                  <a:pt x="1232147" y="11278"/>
                </a:lnTo>
                <a:lnTo>
                  <a:pt x="1332438" y="11278"/>
                </a:lnTo>
                <a:lnTo>
                  <a:pt x="1337246" y="11278"/>
                </a:lnTo>
                <a:lnTo>
                  <a:pt x="1349637" y="11278"/>
                </a:lnTo>
                <a:lnTo>
                  <a:pt x="1366561" y="11278"/>
                </a:lnTo>
                <a:lnTo>
                  <a:pt x="1384971" y="11278"/>
                </a:lnTo>
                <a:lnTo>
                  <a:pt x="1401816" y="11278"/>
                </a:lnTo>
                <a:lnTo>
                  <a:pt x="1448035" y="11787"/>
                </a:lnTo>
                <a:lnTo>
                  <a:pt x="1497590" y="12619"/>
                </a:lnTo>
                <a:lnTo>
                  <a:pt x="1552970" y="13571"/>
                </a:lnTo>
                <a:lnTo>
                  <a:pt x="1600853" y="14403"/>
                </a:lnTo>
                <a:lnTo>
                  <a:pt x="1630008" y="14913"/>
                </a:lnTo>
                <a:lnTo>
                  <a:pt x="1714500" y="15789"/>
                </a:lnTo>
              </a:path>
            </a:pathLst>
          </a:custGeom>
          <a:ln w="15240">
            <a:solidFill>
              <a:srgbClr val="A96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56400" y="3810000"/>
            <a:ext cx="1054100" cy="7112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69100" y="3822700"/>
            <a:ext cx="984998" cy="6514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69100" y="3822700"/>
            <a:ext cx="984885" cy="651510"/>
          </a:xfrm>
          <a:custGeom>
            <a:avLst/>
            <a:gdLst/>
            <a:ahLst/>
            <a:cxnLst/>
            <a:rect l="l" t="t" r="r" b="b"/>
            <a:pathLst>
              <a:path w="984884" h="651510">
                <a:moveTo>
                  <a:pt x="810489" y="647615"/>
                </a:moveTo>
                <a:lnTo>
                  <a:pt x="981118" y="635982"/>
                </a:lnTo>
                <a:lnTo>
                  <a:pt x="977240" y="527400"/>
                </a:lnTo>
                <a:lnTo>
                  <a:pt x="984366" y="356421"/>
                </a:lnTo>
                <a:lnTo>
                  <a:pt x="984366" y="115320"/>
                </a:lnTo>
                <a:lnTo>
                  <a:pt x="969482" y="0"/>
                </a:lnTo>
                <a:lnTo>
                  <a:pt x="911315" y="3878"/>
                </a:lnTo>
                <a:lnTo>
                  <a:pt x="752320" y="0"/>
                </a:lnTo>
                <a:lnTo>
                  <a:pt x="639860" y="7755"/>
                </a:lnTo>
                <a:lnTo>
                  <a:pt x="430452" y="3878"/>
                </a:lnTo>
                <a:lnTo>
                  <a:pt x="170629" y="3878"/>
                </a:lnTo>
                <a:lnTo>
                  <a:pt x="7756" y="15511"/>
                </a:lnTo>
                <a:lnTo>
                  <a:pt x="7756" y="143484"/>
                </a:lnTo>
                <a:lnTo>
                  <a:pt x="0" y="279212"/>
                </a:lnTo>
                <a:lnTo>
                  <a:pt x="0" y="434330"/>
                </a:lnTo>
                <a:lnTo>
                  <a:pt x="7756" y="643738"/>
                </a:lnTo>
                <a:lnTo>
                  <a:pt x="201652" y="643738"/>
                </a:lnTo>
                <a:lnTo>
                  <a:pt x="349014" y="647615"/>
                </a:lnTo>
                <a:lnTo>
                  <a:pt x="550667" y="651494"/>
                </a:lnTo>
                <a:lnTo>
                  <a:pt x="810489" y="647615"/>
                </a:lnTo>
                <a:close/>
              </a:path>
            </a:pathLst>
          </a:custGeom>
          <a:ln w="6350">
            <a:solidFill>
              <a:srgbClr val="AA7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69100" y="3303697"/>
            <a:ext cx="1638300" cy="74930"/>
          </a:xfrm>
          <a:custGeom>
            <a:avLst/>
            <a:gdLst/>
            <a:ahLst/>
            <a:cxnLst/>
            <a:rect l="l" t="t" r="r" b="b"/>
            <a:pathLst>
              <a:path w="1638300" h="74929">
                <a:moveTo>
                  <a:pt x="1592668" y="74502"/>
                </a:moveTo>
                <a:lnTo>
                  <a:pt x="1629639" y="64681"/>
                </a:lnTo>
                <a:lnTo>
                  <a:pt x="1638300" y="49366"/>
                </a:lnTo>
                <a:lnTo>
                  <a:pt x="1630593" y="48398"/>
                </a:lnTo>
                <a:lnTo>
                  <a:pt x="1626892" y="47433"/>
                </a:lnTo>
                <a:lnTo>
                  <a:pt x="1612162" y="46856"/>
                </a:lnTo>
                <a:lnTo>
                  <a:pt x="1596546" y="49586"/>
                </a:lnTo>
                <a:lnTo>
                  <a:pt x="1585582" y="52577"/>
                </a:lnTo>
                <a:lnTo>
                  <a:pt x="1587924" y="48962"/>
                </a:lnTo>
                <a:lnTo>
                  <a:pt x="1595193" y="38826"/>
                </a:lnTo>
                <a:lnTo>
                  <a:pt x="1602902" y="24794"/>
                </a:lnTo>
                <a:lnTo>
                  <a:pt x="1606810" y="8782"/>
                </a:lnTo>
                <a:lnTo>
                  <a:pt x="1606358" y="1028"/>
                </a:lnTo>
                <a:lnTo>
                  <a:pt x="1598369" y="3928"/>
                </a:lnTo>
                <a:lnTo>
                  <a:pt x="1592668" y="6828"/>
                </a:lnTo>
                <a:lnTo>
                  <a:pt x="1580427" y="16172"/>
                </a:lnTo>
                <a:lnTo>
                  <a:pt x="1569362" y="28336"/>
                </a:lnTo>
                <a:lnTo>
                  <a:pt x="1562124" y="37724"/>
                </a:lnTo>
                <a:lnTo>
                  <a:pt x="1560577" y="33708"/>
                </a:lnTo>
                <a:lnTo>
                  <a:pt x="1556584" y="22101"/>
                </a:lnTo>
                <a:lnTo>
                  <a:pt x="1547510" y="8635"/>
                </a:lnTo>
                <a:lnTo>
                  <a:pt x="1530763" y="0"/>
                </a:lnTo>
                <a:lnTo>
                  <a:pt x="1522830" y="349"/>
                </a:lnTo>
                <a:lnTo>
                  <a:pt x="1519159" y="15073"/>
                </a:lnTo>
                <a:lnTo>
                  <a:pt x="1520106" y="30268"/>
                </a:lnTo>
                <a:lnTo>
                  <a:pt x="1523484" y="43776"/>
                </a:lnTo>
                <a:lnTo>
                  <a:pt x="1527102" y="53440"/>
                </a:lnTo>
                <a:lnTo>
                  <a:pt x="1467168" y="60967"/>
                </a:lnTo>
                <a:lnTo>
                  <a:pt x="871630" y="60967"/>
                </a:lnTo>
                <a:lnTo>
                  <a:pt x="716471" y="66767"/>
                </a:lnTo>
                <a:lnTo>
                  <a:pt x="666273" y="66767"/>
                </a:lnTo>
                <a:lnTo>
                  <a:pt x="495139" y="64834"/>
                </a:lnTo>
                <a:lnTo>
                  <a:pt x="460913" y="64834"/>
                </a:lnTo>
                <a:lnTo>
                  <a:pt x="365080" y="64834"/>
                </a:lnTo>
                <a:lnTo>
                  <a:pt x="360073" y="64834"/>
                </a:lnTo>
                <a:lnTo>
                  <a:pt x="347279" y="64834"/>
                </a:lnTo>
                <a:lnTo>
                  <a:pt x="330036" y="64834"/>
                </a:lnTo>
                <a:lnTo>
                  <a:pt x="311686" y="64834"/>
                </a:lnTo>
                <a:lnTo>
                  <a:pt x="295566" y="64834"/>
                </a:lnTo>
                <a:lnTo>
                  <a:pt x="285017" y="64834"/>
                </a:lnTo>
                <a:lnTo>
                  <a:pt x="281658" y="64800"/>
                </a:lnTo>
                <a:lnTo>
                  <a:pt x="235140" y="64119"/>
                </a:lnTo>
                <a:lnTo>
                  <a:pt x="181201" y="63289"/>
                </a:lnTo>
                <a:lnTo>
                  <a:pt x="127735" y="62457"/>
                </a:lnTo>
                <a:lnTo>
                  <a:pt x="83323" y="61760"/>
                </a:lnTo>
                <a:lnTo>
                  <a:pt x="80753" y="61719"/>
                </a:lnTo>
                <a:lnTo>
                  <a:pt x="0" y="60967"/>
                </a:lnTo>
              </a:path>
            </a:pathLst>
          </a:custGeom>
          <a:ln w="15240">
            <a:solidFill>
              <a:srgbClr val="A96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81800" y="5970411"/>
            <a:ext cx="1968500" cy="125730"/>
          </a:xfrm>
          <a:custGeom>
            <a:avLst/>
            <a:gdLst/>
            <a:ahLst/>
            <a:cxnLst/>
            <a:rect l="l" t="t" r="r" b="b"/>
            <a:pathLst>
              <a:path w="1968500" h="125729">
                <a:moveTo>
                  <a:pt x="1913670" y="125588"/>
                </a:moveTo>
                <a:lnTo>
                  <a:pt x="1960717" y="100645"/>
                </a:lnTo>
                <a:lnTo>
                  <a:pt x="1968500" y="83695"/>
                </a:lnTo>
                <a:lnTo>
                  <a:pt x="1959240" y="82082"/>
                </a:lnTo>
                <a:lnTo>
                  <a:pt x="1954792" y="80472"/>
                </a:lnTo>
                <a:lnTo>
                  <a:pt x="1940930" y="79100"/>
                </a:lnTo>
                <a:lnTo>
                  <a:pt x="1925535" y="81905"/>
                </a:lnTo>
                <a:lnTo>
                  <a:pt x="1912014" y="86288"/>
                </a:lnTo>
                <a:lnTo>
                  <a:pt x="1903778" y="89650"/>
                </a:lnTo>
                <a:lnTo>
                  <a:pt x="1905263" y="86916"/>
                </a:lnTo>
                <a:lnTo>
                  <a:pt x="1922579" y="52417"/>
                </a:lnTo>
                <a:lnTo>
                  <a:pt x="1930159" y="5186"/>
                </a:lnTo>
                <a:lnTo>
                  <a:pt x="1930120" y="3132"/>
                </a:lnTo>
                <a:lnTo>
                  <a:pt x="1893702" y="35831"/>
                </a:lnTo>
                <a:lnTo>
                  <a:pt x="1875445" y="67262"/>
                </a:lnTo>
                <a:lnTo>
                  <a:pt x="1875088" y="63240"/>
                </a:lnTo>
                <a:lnTo>
                  <a:pt x="1863716" y="22745"/>
                </a:lnTo>
                <a:lnTo>
                  <a:pt x="1839481" y="0"/>
                </a:lnTo>
                <a:lnTo>
                  <a:pt x="1831457" y="117"/>
                </a:lnTo>
                <a:lnTo>
                  <a:pt x="1827270" y="5780"/>
                </a:lnTo>
                <a:lnTo>
                  <a:pt x="1824466" y="20392"/>
                </a:lnTo>
                <a:lnTo>
                  <a:pt x="1824242" y="36222"/>
                </a:lnTo>
                <a:lnTo>
                  <a:pt x="1825874" y="52185"/>
                </a:lnTo>
                <a:lnTo>
                  <a:pt x="1828645" y="67196"/>
                </a:lnTo>
                <a:lnTo>
                  <a:pt x="1831831" y="80170"/>
                </a:lnTo>
                <a:lnTo>
                  <a:pt x="1834714" y="90021"/>
                </a:lnTo>
                <a:lnTo>
                  <a:pt x="1836573" y="95666"/>
                </a:lnTo>
                <a:lnTo>
                  <a:pt x="1762878" y="103030"/>
                </a:lnTo>
                <a:lnTo>
                  <a:pt x="1047308" y="103030"/>
                </a:lnTo>
                <a:lnTo>
                  <a:pt x="860877" y="112697"/>
                </a:lnTo>
                <a:lnTo>
                  <a:pt x="800562" y="112697"/>
                </a:lnTo>
                <a:lnTo>
                  <a:pt x="594936" y="109475"/>
                </a:lnTo>
                <a:lnTo>
                  <a:pt x="553811" y="109475"/>
                </a:lnTo>
                <a:lnTo>
                  <a:pt x="438663" y="109475"/>
                </a:lnTo>
                <a:lnTo>
                  <a:pt x="434418" y="109475"/>
                </a:lnTo>
                <a:lnTo>
                  <a:pt x="423226" y="109475"/>
                </a:lnTo>
                <a:lnTo>
                  <a:pt x="407400" y="109475"/>
                </a:lnTo>
                <a:lnTo>
                  <a:pt x="389253" y="109475"/>
                </a:lnTo>
                <a:lnTo>
                  <a:pt x="371097" y="109475"/>
                </a:lnTo>
                <a:lnTo>
                  <a:pt x="355246" y="109475"/>
                </a:lnTo>
                <a:lnTo>
                  <a:pt x="344014" y="109475"/>
                </a:lnTo>
                <a:lnTo>
                  <a:pt x="340800" y="109435"/>
                </a:lnTo>
                <a:lnTo>
                  <a:pt x="299392" y="108622"/>
                </a:lnTo>
                <a:lnTo>
                  <a:pt x="248976" y="107563"/>
                </a:lnTo>
                <a:lnTo>
                  <a:pt x="193346" y="106372"/>
                </a:lnTo>
                <a:lnTo>
                  <a:pt x="142743" y="105278"/>
                </a:lnTo>
                <a:lnTo>
                  <a:pt x="100792" y="104365"/>
                </a:lnTo>
                <a:lnTo>
                  <a:pt x="97390" y="104290"/>
                </a:lnTo>
                <a:lnTo>
                  <a:pt x="0" y="103030"/>
                </a:lnTo>
              </a:path>
            </a:pathLst>
          </a:custGeom>
          <a:ln w="15240">
            <a:solidFill>
              <a:srgbClr val="A96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905000" y="5369156"/>
            <a:ext cx="4327525" cy="179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05410" indent="-228600">
              <a:lnSpc>
                <a:spcPts val="1200"/>
              </a:lnSpc>
              <a:buClr>
                <a:srgbClr val="542F15"/>
              </a:buClr>
              <a:buFont typeface="Arial Unicode MS"/>
              <a:buChar char="❖"/>
              <a:tabLst>
                <a:tab pos="241300" algn="l"/>
              </a:tabLst>
            </a:pP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25" dirty="0">
                <a:latin typeface="Century"/>
                <a:cs typeface="Century"/>
              </a:rPr>
              <a:t>op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pita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tomato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few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tablespoons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grated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cheese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broil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minute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create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mini-pizza.</a:t>
            </a:r>
            <a:endParaRPr sz="1100">
              <a:latin typeface="Century"/>
              <a:cs typeface="Century"/>
            </a:endParaRPr>
          </a:p>
          <a:p>
            <a:pPr marL="241300" marR="260350" indent="-228600">
              <a:lnSpc>
                <a:spcPts val="1100"/>
              </a:lnSpc>
              <a:spcBef>
                <a:spcPts val="680"/>
              </a:spcBef>
              <a:buClr>
                <a:srgbClr val="542F15"/>
              </a:buClr>
              <a:buFont typeface="Arial Unicode MS"/>
              <a:buChar char="❖"/>
              <a:tabLst>
                <a:tab pos="241300" algn="l"/>
              </a:tabLst>
            </a:pPr>
            <a:r>
              <a:rPr sz="1100" spc="-75" dirty="0">
                <a:latin typeface="Century"/>
                <a:cs typeface="Century"/>
              </a:rPr>
              <a:t>Marinate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olives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oil,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lemon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zest,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coriander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seeds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cumin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seeds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enjoy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tasty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snack.</a:t>
            </a:r>
            <a:endParaRPr sz="1100">
              <a:latin typeface="Century"/>
              <a:cs typeface="Century"/>
            </a:endParaRPr>
          </a:p>
          <a:p>
            <a:pPr marL="213360" marR="464184" indent="-200660">
              <a:lnSpc>
                <a:spcPts val="1100"/>
              </a:lnSpc>
              <a:spcBef>
                <a:spcPts val="700"/>
              </a:spcBef>
              <a:buClr>
                <a:srgbClr val="542F15"/>
              </a:buClr>
              <a:buFont typeface="Arial Unicode MS"/>
              <a:buChar char="❖"/>
              <a:tabLst>
                <a:tab pos="213995" algn="l"/>
              </a:tabLst>
            </a:pPr>
            <a:r>
              <a:rPr sz="1100" spc="-45" dirty="0">
                <a:latin typeface="Century"/>
                <a:cs typeface="Century"/>
              </a:rPr>
              <a:t>Enjoy</a:t>
            </a:r>
            <a:r>
              <a:rPr sz="1100" spc="-35" dirty="0">
                <a:latin typeface="Century"/>
                <a:cs typeface="Century"/>
              </a:rPr>
              <a:t> popcorn </a:t>
            </a:r>
            <a:r>
              <a:rPr sz="1100" spc="-80" dirty="0">
                <a:latin typeface="Century"/>
                <a:cs typeface="Century"/>
              </a:rPr>
              <a:t>ai</a:t>
            </a:r>
            <a:r>
              <a:rPr sz="1100" spc="-10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-popped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tossed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olive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oil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Parmesan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cheese.</a:t>
            </a:r>
            <a:endParaRPr sz="1100">
              <a:latin typeface="Century"/>
              <a:cs typeface="Century"/>
            </a:endParaRPr>
          </a:p>
          <a:p>
            <a:pPr marL="241300" marR="21590" indent="-228600">
              <a:lnSpc>
                <a:spcPts val="1200"/>
              </a:lnSpc>
              <a:spcBef>
                <a:spcPts val="520"/>
              </a:spcBef>
              <a:buClr>
                <a:srgbClr val="542F15"/>
              </a:buClr>
              <a:buFont typeface="Arial Unicode MS"/>
              <a:buChar char="❖"/>
              <a:tabLst>
                <a:tab pos="241300" algn="l"/>
              </a:tabLst>
            </a:pPr>
            <a:r>
              <a:rPr sz="1100" spc="-45" dirty="0">
                <a:latin typeface="Century"/>
                <a:cs typeface="Century"/>
              </a:rPr>
              <a:t>Focus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fruit.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apple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100" dirty="0">
                <a:latin typeface="Century"/>
                <a:cs typeface="Century"/>
              </a:rPr>
              <a:t>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orange,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5" dirty="0">
                <a:latin typeface="Century"/>
                <a:cs typeface="Century"/>
              </a:rPr>
              <a:t>have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peach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ricotta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35" dirty="0">
                <a:latin typeface="Century"/>
                <a:cs typeface="Century"/>
              </a:rPr>
              <a:t>or </a:t>
            </a:r>
            <a:r>
              <a:rPr sz="1100" spc="-60" dirty="0">
                <a:latin typeface="Century"/>
                <a:cs typeface="Century"/>
              </a:rPr>
              <a:t>cottage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cheese,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0" dirty="0">
                <a:latin typeface="Century"/>
                <a:cs typeface="Century"/>
              </a:rPr>
              <a:t>spread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few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apple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slices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peanut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butte</a:t>
            </a:r>
            <a:r>
              <a:rPr sz="1100" spc="-15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.</a:t>
            </a:r>
            <a:endParaRPr sz="1100">
              <a:latin typeface="Century"/>
              <a:cs typeface="Century"/>
            </a:endParaRPr>
          </a:p>
          <a:p>
            <a:pPr marL="241300" marR="5080" indent="-228600">
              <a:lnSpc>
                <a:spcPts val="1100"/>
              </a:lnSpc>
              <a:spcBef>
                <a:spcPts val="680"/>
              </a:spcBef>
              <a:buClr>
                <a:srgbClr val="542F15"/>
              </a:buClr>
              <a:buFont typeface="Arial Unicode MS"/>
              <a:buChar char="❖"/>
              <a:tabLst>
                <a:tab pos="241300" algn="l"/>
              </a:tabLst>
            </a:pPr>
            <a:r>
              <a:rPr sz="1100" spc="-60" dirty="0">
                <a:latin typeface="Century"/>
                <a:cs typeface="Century"/>
              </a:rPr>
              <a:t>Fill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celery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stalks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hummus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0" dirty="0">
                <a:latin typeface="Century"/>
                <a:cs typeface="Century"/>
              </a:rPr>
              <a:t>different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nut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butters.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dirty="0">
                <a:latin typeface="Century"/>
                <a:cs typeface="Century"/>
              </a:rPr>
              <a:t>O</a:t>
            </a:r>
            <a:r>
              <a:rPr sz="1100" spc="-8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60" dirty="0">
                <a:latin typeface="Century"/>
                <a:cs typeface="Century"/>
              </a:rPr>
              <a:t>keep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string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cheese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enjoy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piece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between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meals.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4056" y="1014529"/>
            <a:ext cx="4908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625" marR="5080" indent="-289560">
              <a:lnSpc>
                <a:spcPct val="111100"/>
              </a:lnSpc>
            </a:pPr>
            <a:r>
              <a:rPr sz="1200" spc="-60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he</a:t>
            </a:r>
            <a:r>
              <a:rPr sz="1200" spc="275" dirty="0">
                <a:solidFill>
                  <a:srgbClr val="B51A00"/>
                </a:solidFill>
                <a:latin typeface="Palatino Linotype"/>
                <a:cs typeface="Palatino Linotype"/>
              </a:rPr>
              <a:t>l</a:t>
            </a:r>
            <a:r>
              <a:rPr sz="1200" spc="65" dirty="0">
                <a:solidFill>
                  <a:srgbClr val="B51A00"/>
                </a:solidFill>
                <a:latin typeface="Palatino Linotype"/>
                <a:cs typeface="Palatino Linotype"/>
              </a:rPr>
              <a:t>p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y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200" spc="120" dirty="0">
                <a:solidFill>
                  <a:srgbClr val="B51A00"/>
                </a:solidFill>
                <a:latin typeface="Palatino Linotype"/>
                <a:cs typeface="Palatino Linotype"/>
              </a:rPr>
              <a:t>u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50" dirty="0">
                <a:solidFill>
                  <a:srgbClr val="B51A00"/>
                </a:solidFill>
                <a:latin typeface="Palatino Linotype"/>
                <a:cs typeface="Palatino Linotype"/>
              </a:rPr>
              <a:t>b</a:t>
            </a:r>
            <a:r>
              <a:rPr sz="1200" spc="350" dirty="0">
                <a:solidFill>
                  <a:srgbClr val="B51A00"/>
                </a:solidFill>
                <a:latin typeface="Palatino Linotype"/>
                <a:cs typeface="Palatino Linotype"/>
              </a:rPr>
              <a:t>r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ing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he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g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200" spc="275" dirty="0">
                <a:solidFill>
                  <a:srgbClr val="B51A00"/>
                </a:solidFill>
                <a:latin typeface="Palatino Linotype"/>
                <a:cs typeface="Palatino Linotype"/>
              </a:rPr>
              <a:t>l</a:t>
            </a:r>
            <a:r>
              <a:rPr sz="1200" spc="85" dirty="0">
                <a:solidFill>
                  <a:srgbClr val="B51A00"/>
                </a:solidFill>
                <a:latin typeface="Palatino Linotype"/>
                <a:cs typeface="Palatino Linotype"/>
              </a:rPr>
              <a:t>d</a:t>
            </a:r>
            <a:r>
              <a:rPr sz="1200" spc="295" dirty="0">
                <a:solidFill>
                  <a:srgbClr val="B51A00"/>
                </a:solidFill>
                <a:latin typeface="Palatino Linotype"/>
                <a:cs typeface="Palatino Linotype"/>
              </a:rPr>
              <a:t>-</a:t>
            </a:r>
            <a:r>
              <a:rPr sz="1200" spc="160" dirty="0">
                <a:solidFill>
                  <a:srgbClr val="B51A00"/>
                </a:solidFill>
                <a:latin typeface="Palatino Linotype"/>
                <a:cs typeface="Palatino Linotype"/>
              </a:rPr>
              <a:t>s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a</a:t>
            </a:r>
            <a:r>
              <a:rPr sz="1200" spc="150" dirty="0">
                <a:solidFill>
                  <a:srgbClr val="B51A00"/>
                </a:solidFill>
                <a:latin typeface="Palatino Linotype"/>
                <a:cs typeface="Palatino Linotype"/>
              </a:rPr>
              <a:t>n</a:t>
            </a:r>
            <a:r>
              <a:rPr sz="1200" spc="85" dirty="0">
                <a:solidFill>
                  <a:srgbClr val="B51A00"/>
                </a:solidFill>
                <a:latin typeface="Palatino Linotype"/>
                <a:cs typeface="Palatino Linotype"/>
              </a:rPr>
              <a:t>d</a:t>
            </a:r>
            <a:r>
              <a:rPr sz="12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a</a:t>
            </a:r>
            <a:r>
              <a:rPr sz="1200" spc="350" dirty="0">
                <a:solidFill>
                  <a:srgbClr val="B51A00"/>
                </a:solidFill>
                <a:latin typeface="Palatino Linotype"/>
                <a:cs typeface="Palatino Linotype"/>
              </a:rPr>
              <a:t>r</a:t>
            </a:r>
            <a:r>
              <a:rPr sz="1200" spc="85" dirty="0">
                <a:solidFill>
                  <a:srgbClr val="B51A00"/>
                </a:solidFill>
                <a:latin typeface="Palatino Linotype"/>
                <a:cs typeface="Palatino Linotype"/>
              </a:rPr>
              <a:t>d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0" dirty="0">
                <a:solidFill>
                  <a:srgbClr val="B51A00"/>
                </a:solidFill>
                <a:latin typeface="Palatino Linotype"/>
                <a:cs typeface="Palatino Linotype"/>
              </a:rPr>
              <a:t>M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e</a:t>
            </a:r>
            <a:r>
              <a:rPr sz="1200" spc="85" dirty="0">
                <a:solidFill>
                  <a:srgbClr val="B51A00"/>
                </a:solidFill>
                <a:latin typeface="Palatino Linotype"/>
                <a:cs typeface="Palatino Linotype"/>
              </a:rPr>
              <a:t>d</a:t>
            </a:r>
            <a:r>
              <a:rPr sz="1200" spc="180" dirty="0">
                <a:solidFill>
                  <a:srgbClr val="B51A00"/>
                </a:solidFill>
                <a:latin typeface="Palatino Linotype"/>
                <a:cs typeface="Palatino Linotype"/>
              </a:rPr>
              <a:t>it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e</a:t>
            </a:r>
            <a:r>
              <a:rPr sz="1200" spc="350" dirty="0">
                <a:solidFill>
                  <a:srgbClr val="B51A00"/>
                </a:solidFill>
                <a:latin typeface="Palatino Linotype"/>
                <a:cs typeface="Palatino Linotype"/>
              </a:rPr>
              <a:t>rr</a:t>
            </a:r>
            <a:r>
              <a:rPr sz="12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a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ne</a:t>
            </a:r>
            <a:r>
              <a:rPr sz="12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a</a:t>
            </a:r>
            <a:r>
              <a:rPr sz="1200" spc="150" dirty="0">
                <a:solidFill>
                  <a:srgbClr val="B51A00"/>
                </a:solidFill>
                <a:latin typeface="Palatino Linotype"/>
                <a:cs typeface="Palatino Linotype"/>
              </a:rPr>
              <a:t>n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-114" dirty="0">
                <a:solidFill>
                  <a:srgbClr val="B51A00"/>
                </a:solidFill>
                <a:latin typeface="Palatino Linotype"/>
                <a:cs typeface="Palatino Linotype"/>
              </a:rPr>
              <a:t>D</a:t>
            </a:r>
            <a:r>
              <a:rPr sz="1200" spc="114" dirty="0">
                <a:solidFill>
                  <a:srgbClr val="B51A00"/>
                </a:solidFill>
                <a:latin typeface="Palatino Linotype"/>
                <a:cs typeface="Palatino Linotype"/>
              </a:rPr>
              <a:t>ie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in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y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200" spc="120" dirty="0">
                <a:solidFill>
                  <a:srgbClr val="B51A00"/>
                </a:solidFill>
                <a:latin typeface="Palatino Linotype"/>
                <a:cs typeface="Palatino Linotype"/>
              </a:rPr>
              <a:t>u</a:t>
            </a:r>
            <a:r>
              <a:rPr sz="1200" spc="350" dirty="0">
                <a:solidFill>
                  <a:srgbClr val="B51A00"/>
                </a:solidFill>
                <a:latin typeface="Palatino Linotype"/>
                <a:cs typeface="Palatino Linotype"/>
              </a:rPr>
              <a:t>r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85" dirty="0">
                <a:solidFill>
                  <a:srgbClr val="B51A00"/>
                </a:solidFill>
                <a:latin typeface="Palatino Linotype"/>
                <a:cs typeface="Palatino Linotype"/>
              </a:rPr>
              <a:t>d</a:t>
            </a:r>
            <a:r>
              <a:rPr sz="12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a</a:t>
            </a:r>
            <a:r>
              <a:rPr sz="1200" spc="185" dirty="0">
                <a:solidFill>
                  <a:srgbClr val="B51A00"/>
                </a:solidFill>
                <a:latin typeface="Palatino Linotype"/>
                <a:cs typeface="Palatino Linotype"/>
              </a:rPr>
              <a:t>il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y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275" dirty="0">
                <a:solidFill>
                  <a:srgbClr val="B51A00"/>
                </a:solidFill>
                <a:latin typeface="Palatino Linotype"/>
                <a:cs typeface="Palatino Linotype"/>
              </a:rPr>
              <a:t>l</a:t>
            </a:r>
            <a:r>
              <a:rPr sz="1200" spc="165" dirty="0">
                <a:solidFill>
                  <a:srgbClr val="B51A00"/>
                </a:solidFill>
                <a:latin typeface="Palatino Linotype"/>
                <a:cs typeface="Palatino Linotype"/>
              </a:rPr>
              <a:t>if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e</a:t>
            </a:r>
            <a:r>
              <a:rPr sz="1200" spc="95" dirty="0">
                <a:solidFill>
                  <a:srgbClr val="B51A00"/>
                </a:solidFill>
                <a:latin typeface="Palatino Linotype"/>
                <a:cs typeface="Palatino Linotype"/>
              </a:rPr>
              <a:t>,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350" dirty="0">
                <a:solidFill>
                  <a:srgbClr val="B51A00"/>
                </a:solidFill>
                <a:latin typeface="Palatino Linotype"/>
                <a:cs typeface="Palatino Linotype"/>
              </a:rPr>
              <a:t>r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y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he</a:t>
            </a:r>
            <a:r>
              <a:rPr sz="1200" spc="160" dirty="0">
                <a:solidFill>
                  <a:srgbClr val="B51A00"/>
                </a:solidFill>
                <a:latin typeface="Palatino Linotype"/>
                <a:cs typeface="Palatino Linotype"/>
              </a:rPr>
              <a:t>s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e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80" dirty="0">
                <a:solidFill>
                  <a:srgbClr val="B51A00"/>
                </a:solidFill>
                <a:latin typeface="Palatino Linotype"/>
                <a:cs typeface="Palatino Linotype"/>
              </a:rPr>
              <a:t>ip</a:t>
            </a:r>
            <a:r>
              <a:rPr sz="1200" spc="160" dirty="0">
                <a:solidFill>
                  <a:srgbClr val="B51A00"/>
                </a:solidFill>
                <a:latin typeface="Palatino Linotype"/>
                <a:cs typeface="Palatino Linotype"/>
              </a:rPr>
              <a:t>s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40" dirty="0">
                <a:solidFill>
                  <a:srgbClr val="B51A00"/>
                </a:solidFill>
                <a:latin typeface="Palatino Linotype"/>
                <a:cs typeface="Palatino Linotype"/>
              </a:rPr>
              <a:t>o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ge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00" dirty="0">
                <a:solidFill>
                  <a:srgbClr val="B51A00"/>
                </a:solidFill>
                <a:latin typeface="Palatino Linotype"/>
                <a:cs typeface="Palatino Linotype"/>
              </a:rPr>
              <a:t> </a:t>
            </a:r>
            <a:r>
              <a:rPr sz="1200" spc="160" dirty="0">
                <a:solidFill>
                  <a:srgbClr val="B51A00"/>
                </a:solidFill>
                <a:latin typeface="Palatino Linotype"/>
                <a:cs typeface="Palatino Linotype"/>
              </a:rPr>
              <a:t>s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95" dirty="0">
                <a:solidFill>
                  <a:srgbClr val="B51A00"/>
                </a:solidFill>
                <a:latin typeface="Palatino Linotype"/>
                <a:cs typeface="Palatino Linotype"/>
              </a:rPr>
              <a:t>a</a:t>
            </a:r>
            <a:r>
              <a:rPr sz="1200" spc="350" dirty="0">
                <a:solidFill>
                  <a:srgbClr val="B51A00"/>
                </a:solidFill>
                <a:latin typeface="Palatino Linotype"/>
                <a:cs typeface="Palatino Linotype"/>
              </a:rPr>
              <a:t>r</a:t>
            </a:r>
            <a:r>
              <a:rPr sz="1200" spc="254" dirty="0">
                <a:solidFill>
                  <a:srgbClr val="B51A00"/>
                </a:solidFill>
                <a:latin typeface="Palatino Linotype"/>
                <a:cs typeface="Palatino Linotype"/>
              </a:rPr>
              <a:t>t</a:t>
            </a:r>
            <a:r>
              <a:rPr sz="1200" spc="125" dirty="0">
                <a:solidFill>
                  <a:srgbClr val="B51A00"/>
                </a:solidFill>
                <a:latin typeface="Palatino Linotype"/>
                <a:cs typeface="Palatino Linotype"/>
              </a:rPr>
              <a:t>e</a:t>
            </a:r>
            <a:r>
              <a:rPr sz="1200" spc="85" dirty="0">
                <a:solidFill>
                  <a:srgbClr val="B51A00"/>
                </a:solidFill>
                <a:latin typeface="Palatino Linotype"/>
                <a:cs typeface="Palatino Linotype"/>
              </a:rPr>
              <a:t>d</a:t>
            </a:r>
            <a:r>
              <a:rPr sz="1200" spc="95" dirty="0">
                <a:solidFill>
                  <a:srgbClr val="B51A00"/>
                </a:solidFill>
                <a:latin typeface="Palatino Linotype"/>
                <a:cs typeface="Palatino Linotype"/>
              </a:rPr>
              <a:t>.</a:t>
            </a:r>
            <a:endParaRPr sz="1200" dirty="0">
              <a:latin typeface="Palatino Linotype"/>
              <a:cs typeface="Palatino Linotyp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69100" y="2364251"/>
            <a:ext cx="990600" cy="86995"/>
          </a:xfrm>
          <a:custGeom>
            <a:avLst/>
            <a:gdLst/>
            <a:ahLst/>
            <a:cxnLst/>
            <a:rect l="l" t="t" r="r" b="b"/>
            <a:pathLst>
              <a:path w="990600" h="86994">
                <a:moveTo>
                  <a:pt x="963009" y="86848"/>
                </a:moveTo>
                <a:lnTo>
                  <a:pt x="971713" y="85056"/>
                </a:lnTo>
                <a:lnTo>
                  <a:pt x="985300" y="75493"/>
                </a:lnTo>
                <a:lnTo>
                  <a:pt x="988522" y="68682"/>
                </a:lnTo>
                <a:lnTo>
                  <a:pt x="990600" y="57522"/>
                </a:lnTo>
                <a:lnTo>
                  <a:pt x="985940" y="56394"/>
                </a:lnTo>
                <a:lnTo>
                  <a:pt x="983702" y="55267"/>
                </a:lnTo>
                <a:lnTo>
                  <a:pt x="970084" y="55874"/>
                </a:lnTo>
                <a:lnTo>
                  <a:pt x="958857" y="61189"/>
                </a:lnTo>
                <a:lnTo>
                  <a:pt x="960042" y="57410"/>
                </a:lnTo>
                <a:lnTo>
                  <a:pt x="964086" y="46567"/>
                </a:lnTo>
                <a:lnTo>
                  <a:pt x="968628" y="31320"/>
                </a:lnTo>
                <a:lnTo>
                  <a:pt x="970878" y="10912"/>
                </a:lnTo>
                <a:lnTo>
                  <a:pt x="971292" y="1866"/>
                </a:lnTo>
                <a:lnTo>
                  <a:pt x="971285" y="1128"/>
                </a:lnTo>
                <a:lnTo>
                  <a:pt x="948155" y="34799"/>
                </a:lnTo>
                <a:lnTo>
                  <a:pt x="944079" y="45181"/>
                </a:lnTo>
                <a:lnTo>
                  <a:pt x="943469" y="40001"/>
                </a:lnTo>
                <a:lnTo>
                  <a:pt x="941347" y="26684"/>
                </a:lnTo>
                <a:lnTo>
                  <a:pt x="936308" y="11224"/>
                </a:lnTo>
                <a:lnTo>
                  <a:pt x="925266" y="0"/>
                </a:lnTo>
                <a:lnTo>
                  <a:pt x="920413" y="941"/>
                </a:lnTo>
                <a:lnTo>
                  <a:pt x="918408" y="16705"/>
                </a:lnTo>
                <a:lnTo>
                  <a:pt x="918862" y="33195"/>
                </a:lnTo>
                <a:lnTo>
                  <a:pt x="920704" y="48319"/>
                </a:lnTo>
                <a:lnTo>
                  <a:pt x="922862" y="59985"/>
                </a:lnTo>
                <a:lnTo>
                  <a:pt x="924262" y="66101"/>
                </a:lnTo>
                <a:lnTo>
                  <a:pt x="887125" y="71058"/>
                </a:lnTo>
                <a:lnTo>
                  <a:pt x="527033" y="71058"/>
                </a:lnTo>
                <a:lnTo>
                  <a:pt x="433216" y="77824"/>
                </a:lnTo>
                <a:lnTo>
                  <a:pt x="402863" y="77824"/>
                </a:lnTo>
                <a:lnTo>
                  <a:pt x="299387" y="75569"/>
                </a:lnTo>
                <a:lnTo>
                  <a:pt x="278692" y="75569"/>
                </a:lnTo>
                <a:lnTo>
                  <a:pt x="220747" y="75569"/>
                </a:lnTo>
                <a:lnTo>
                  <a:pt x="213068" y="75569"/>
                </a:lnTo>
                <a:lnTo>
                  <a:pt x="196122" y="75569"/>
                </a:lnTo>
                <a:lnTo>
                  <a:pt x="179041" y="75569"/>
                </a:lnTo>
                <a:lnTo>
                  <a:pt x="173015" y="75472"/>
                </a:lnTo>
                <a:lnTo>
                  <a:pt x="130411" y="74342"/>
                </a:lnTo>
                <a:lnTo>
                  <a:pt x="77665" y="72801"/>
                </a:lnTo>
                <a:lnTo>
                  <a:pt x="49040" y="71941"/>
                </a:lnTo>
                <a:lnTo>
                  <a:pt x="0" y="71058"/>
                </a:lnTo>
              </a:path>
            </a:pathLst>
          </a:custGeom>
          <a:ln w="15240">
            <a:solidFill>
              <a:srgbClr val="A96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93100" y="7391400"/>
            <a:ext cx="876300" cy="2794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89312" y="4616450"/>
            <a:ext cx="431165" cy="2349500"/>
          </a:xfrm>
          <a:custGeom>
            <a:avLst/>
            <a:gdLst/>
            <a:ahLst/>
            <a:cxnLst/>
            <a:rect l="l" t="t" r="r" b="b"/>
            <a:pathLst>
              <a:path w="431165" h="2349500">
                <a:moveTo>
                  <a:pt x="222218" y="0"/>
                </a:moveTo>
                <a:lnTo>
                  <a:pt x="176593" y="10480"/>
                </a:lnTo>
                <a:lnTo>
                  <a:pt x="142259" y="29558"/>
                </a:lnTo>
                <a:lnTo>
                  <a:pt x="111115" y="55791"/>
                </a:lnTo>
                <a:lnTo>
                  <a:pt x="83968" y="87025"/>
                </a:lnTo>
                <a:lnTo>
                  <a:pt x="61621" y="121104"/>
                </a:lnTo>
                <a:lnTo>
                  <a:pt x="42959" y="160168"/>
                </a:lnTo>
                <a:lnTo>
                  <a:pt x="25815" y="209131"/>
                </a:lnTo>
                <a:lnTo>
                  <a:pt x="13360" y="260095"/>
                </a:lnTo>
                <a:lnTo>
                  <a:pt x="5177" y="312779"/>
                </a:lnTo>
                <a:lnTo>
                  <a:pt x="850" y="366900"/>
                </a:lnTo>
                <a:lnTo>
                  <a:pt x="0" y="423944"/>
                </a:lnTo>
                <a:lnTo>
                  <a:pt x="358" y="440811"/>
                </a:lnTo>
                <a:lnTo>
                  <a:pt x="3409" y="497190"/>
                </a:lnTo>
                <a:lnTo>
                  <a:pt x="22230" y="540296"/>
                </a:lnTo>
                <a:lnTo>
                  <a:pt x="45635" y="571028"/>
                </a:lnTo>
                <a:lnTo>
                  <a:pt x="72730" y="602382"/>
                </a:lnTo>
                <a:lnTo>
                  <a:pt x="81917" y="613281"/>
                </a:lnTo>
                <a:lnTo>
                  <a:pt x="90944" y="624515"/>
                </a:lnTo>
                <a:lnTo>
                  <a:pt x="100950" y="633433"/>
                </a:lnTo>
                <a:lnTo>
                  <a:pt x="111966" y="641796"/>
                </a:lnTo>
                <a:lnTo>
                  <a:pt x="134751" y="657925"/>
                </a:lnTo>
                <a:lnTo>
                  <a:pt x="145380" y="666227"/>
                </a:lnTo>
                <a:lnTo>
                  <a:pt x="169531" y="707265"/>
                </a:lnTo>
                <a:lnTo>
                  <a:pt x="171695" y="787587"/>
                </a:lnTo>
                <a:lnTo>
                  <a:pt x="172420" y="867944"/>
                </a:lnTo>
                <a:lnTo>
                  <a:pt x="171888" y="948334"/>
                </a:lnTo>
                <a:lnTo>
                  <a:pt x="170280" y="1028755"/>
                </a:lnTo>
                <a:lnTo>
                  <a:pt x="167777" y="1109205"/>
                </a:lnTo>
                <a:lnTo>
                  <a:pt x="164560" y="1189684"/>
                </a:lnTo>
                <a:lnTo>
                  <a:pt x="160812" y="1270188"/>
                </a:lnTo>
                <a:lnTo>
                  <a:pt x="156713" y="1350716"/>
                </a:lnTo>
                <a:lnTo>
                  <a:pt x="148190" y="1511838"/>
                </a:lnTo>
                <a:lnTo>
                  <a:pt x="144129" y="1592428"/>
                </a:lnTo>
                <a:lnTo>
                  <a:pt x="140442" y="1673035"/>
                </a:lnTo>
                <a:lnTo>
                  <a:pt x="137313" y="1753657"/>
                </a:lnTo>
                <a:lnTo>
                  <a:pt x="134921" y="1834293"/>
                </a:lnTo>
                <a:lnTo>
                  <a:pt x="133449" y="1914940"/>
                </a:lnTo>
                <a:lnTo>
                  <a:pt x="133077" y="1995598"/>
                </a:lnTo>
                <a:lnTo>
                  <a:pt x="133988" y="2076263"/>
                </a:lnTo>
                <a:lnTo>
                  <a:pt x="136362" y="2156934"/>
                </a:lnTo>
                <a:lnTo>
                  <a:pt x="140382" y="2237611"/>
                </a:lnTo>
                <a:lnTo>
                  <a:pt x="146228" y="2318289"/>
                </a:lnTo>
                <a:lnTo>
                  <a:pt x="178214" y="2344712"/>
                </a:lnTo>
                <a:lnTo>
                  <a:pt x="220347" y="2349301"/>
                </a:lnTo>
                <a:lnTo>
                  <a:pt x="235299" y="2348097"/>
                </a:lnTo>
                <a:lnTo>
                  <a:pt x="276195" y="2336726"/>
                </a:lnTo>
                <a:lnTo>
                  <a:pt x="303644" y="2304631"/>
                </a:lnTo>
                <a:lnTo>
                  <a:pt x="308616" y="2224700"/>
                </a:lnTo>
                <a:lnTo>
                  <a:pt x="311779" y="2144727"/>
                </a:lnTo>
                <a:lnTo>
                  <a:pt x="313316" y="2064709"/>
                </a:lnTo>
                <a:lnTo>
                  <a:pt x="313406" y="1984644"/>
                </a:lnTo>
                <a:lnTo>
                  <a:pt x="312231" y="1904530"/>
                </a:lnTo>
                <a:lnTo>
                  <a:pt x="309974" y="1824366"/>
                </a:lnTo>
                <a:lnTo>
                  <a:pt x="306814" y="1744149"/>
                </a:lnTo>
                <a:lnTo>
                  <a:pt x="302934" y="1663876"/>
                </a:lnTo>
                <a:lnTo>
                  <a:pt x="298515" y="1583548"/>
                </a:lnTo>
                <a:lnTo>
                  <a:pt x="293738" y="1503160"/>
                </a:lnTo>
                <a:lnTo>
                  <a:pt x="283836" y="1342200"/>
                </a:lnTo>
                <a:lnTo>
                  <a:pt x="279074" y="1261624"/>
                </a:lnTo>
                <a:lnTo>
                  <a:pt x="274679" y="1180981"/>
                </a:lnTo>
                <a:lnTo>
                  <a:pt x="270832" y="1100269"/>
                </a:lnTo>
                <a:lnTo>
                  <a:pt x="267716" y="1019486"/>
                </a:lnTo>
                <a:lnTo>
                  <a:pt x="265512" y="938631"/>
                </a:lnTo>
                <a:lnTo>
                  <a:pt x="264401" y="857701"/>
                </a:lnTo>
                <a:lnTo>
                  <a:pt x="264563" y="776693"/>
                </a:lnTo>
                <a:lnTo>
                  <a:pt x="266182" y="695607"/>
                </a:lnTo>
                <a:lnTo>
                  <a:pt x="298346" y="660317"/>
                </a:lnTo>
                <a:lnTo>
                  <a:pt x="322482" y="645563"/>
                </a:lnTo>
                <a:lnTo>
                  <a:pt x="334131" y="637547"/>
                </a:lnTo>
                <a:lnTo>
                  <a:pt x="367434" y="596893"/>
                </a:lnTo>
                <a:lnTo>
                  <a:pt x="388589" y="563948"/>
                </a:lnTo>
                <a:lnTo>
                  <a:pt x="407307" y="529800"/>
                </a:lnTo>
                <a:lnTo>
                  <a:pt x="421275" y="494244"/>
                </a:lnTo>
                <a:lnTo>
                  <a:pt x="429202" y="440560"/>
                </a:lnTo>
                <a:lnTo>
                  <a:pt x="430879" y="390464"/>
                </a:lnTo>
                <a:lnTo>
                  <a:pt x="430781" y="366900"/>
                </a:lnTo>
                <a:lnTo>
                  <a:pt x="429007" y="322852"/>
                </a:lnTo>
                <a:lnTo>
                  <a:pt x="423719" y="271961"/>
                </a:lnTo>
                <a:lnTo>
                  <a:pt x="414416" y="221284"/>
                </a:lnTo>
                <a:lnTo>
                  <a:pt x="400478" y="171155"/>
                </a:lnTo>
                <a:lnTo>
                  <a:pt x="381288" y="121905"/>
                </a:lnTo>
                <a:lnTo>
                  <a:pt x="361058" y="87711"/>
                </a:lnTo>
                <a:lnTo>
                  <a:pt x="335156" y="55718"/>
                </a:lnTo>
                <a:lnTo>
                  <a:pt x="304700" y="28653"/>
                </a:lnTo>
                <a:lnTo>
                  <a:pt x="270811" y="9246"/>
                </a:lnTo>
                <a:lnTo>
                  <a:pt x="234607" y="226"/>
                </a:lnTo>
                <a:lnTo>
                  <a:pt x="222218" y="0"/>
                </a:lnTo>
                <a:close/>
              </a:path>
            </a:pathLst>
          </a:custGeom>
          <a:solidFill>
            <a:srgbClr val="EC9D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39459" y="4925989"/>
            <a:ext cx="342900" cy="2298700"/>
          </a:xfrm>
          <a:custGeom>
            <a:avLst/>
            <a:gdLst/>
            <a:ahLst/>
            <a:cxnLst/>
            <a:rect l="l" t="t" r="r" b="b"/>
            <a:pathLst>
              <a:path w="342900" h="2298700">
                <a:moveTo>
                  <a:pt x="226307" y="2285999"/>
                </a:moveTo>
                <a:lnTo>
                  <a:pt x="97268" y="2285999"/>
                </a:lnTo>
                <a:lnTo>
                  <a:pt x="106994" y="2298699"/>
                </a:lnTo>
                <a:lnTo>
                  <a:pt x="213547" y="2298699"/>
                </a:lnTo>
                <a:lnTo>
                  <a:pt x="226307" y="2285999"/>
                </a:lnTo>
                <a:close/>
              </a:path>
              <a:path w="342900" h="2298700">
                <a:moveTo>
                  <a:pt x="248409" y="2273299"/>
                </a:moveTo>
                <a:lnTo>
                  <a:pt x="83259" y="2273299"/>
                </a:lnTo>
                <a:lnTo>
                  <a:pt x="89264" y="2285999"/>
                </a:lnTo>
                <a:lnTo>
                  <a:pt x="238020" y="2285999"/>
                </a:lnTo>
                <a:lnTo>
                  <a:pt x="248409" y="2273299"/>
                </a:lnTo>
                <a:close/>
              </a:path>
              <a:path w="342900" h="2298700">
                <a:moveTo>
                  <a:pt x="262235" y="698499"/>
                </a:moveTo>
                <a:lnTo>
                  <a:pt x="73777" y="698499"/>
                </a:lnTo>
                <a:lnTo>
                  <a:pt x="82700" y="711199"/>
                </a:lnTo>
                <a:lnTo>
                  <a:pt x="91734" y="723899"/>
                </a:lnTo>
                <a:lnTo>
                  <a:pt x="100607" y="723899"/>
                </a:lnTo>
                <a:lnTo>
                  <a:pt x="109043" y="736599"/>
                </a:lnTo>
                <a:lnTo>
                  <a:pt x="117882" y="749299"/>
                </a:lnTo>
                <a:lnTo>
                  <a:pt x="125883" y="761999"/>
                </a:lnTo>
                <a:lnTo>
                  <a:pt x="129228" y="774699"/>
                </a:lnTo>
                <a:lnTo>
                  <a:pt x="127176" y="850899"/>
                </a:lnTo>
                <a:lnTo>
                  <a:pt x="124106" y="914399"/>
                </a:lnTo>
                <a:lnTo>
                  <a:pt x="120181" y="990599"/>
                </a:lnTo>
                <a:lnTo>
                  <a:pt x="115562" y="1066799"/>
                </a:lnTo>
                <a:lnTo>
                  <a:pt x="110412" y="1142999"/>
                </a:lnTo>
                <a:lnTo>
                  <a:pt x="104892" y="1219199"/>
                </a:lnTo>
                <a:lnTo>
                  <a:pt x="99164" y="1295399"/>
                </a:lnTo>
                <a:lnTo>
                  <a:pt x="93392" y="1371599"/>
                </a:lnTo>
                <a:lnTo>
                  <a:pt x="87735" y="1447799"/>
                </a:lnTo>
                <a:lnTo>
                  <a:pt x="82357" y="1523999"/>
                </a:lnTo>
                <a:lnTo>
                  <a:pt x="77420" y="1600199"/>
                </a:lnTo>
                <a:lnTo>
                  <a:pt x="73084" y="1663699"/>
                </a:lnTo>
                <a:lnTo>
                  <a:pt x="69514" y="1739899"/>
                </a:lnTo>
                <a:lnTo>
                  <a:pt x="66869" y="1816099"/>
                </a:lnTo>
                <a:lnTo>
                  <a:pt x="65313" y="1892299"/>
                </a:lnTo>
                <a:lnTo>
                  <a:pt x="65008" y="1968499"/>
                </a:lnTo>
                <a:lnTo>
                  <a:pt x="66115" y="2044699"/>
                </a:lnTo>
                <a:lnTo>
                  <a:pt x="68796" y="2120899"/>
                </a:lnTo>
                <a:lnTo>
                  <a:pt x="73213" y="2197099"/>
                </a:lnTo>
                <a:lnTo>
                  <a:pt x="79529" y="2273299"/>
                </a:lnTo>
                <a:lnTo>
                  <a:pt x="257197" y="2273299"/>
                </a:lnTo>
                <a:lnTo>
                  <a:pt x="264108" y="2260599"/>
                </a:lnTo>
                <a:lnTo>
                  <a:pt x="268863" y="2247899"/>
                </a:lnTo>
                <a:lnTo>
                  <a:pt x="271188" y="2247899"/>
                </a:lnTo>
                <a:lnTo>
                  <a:pt x="277437" y="2171699"/>
                </a:lnTo>
                <a:lnTo>
                  <a:pt x="281862" y="2095499"/>
                </a:lnTo>
                <a:lnTo>
                  <a:pt x="284618" y="2019299"/>
                </a:lnTo>
                <a:lnTo>
                  <a:pt x="285860" y="1943099"/>
                </a:lnTo>
                <a:lnTo>
                  <a:pt x="285742" y="1866899"/>
                </a:lnTo>
                <a:lnTo>
                  <a:pt x="284419" y="1803399"/>
                </a:lnTo>
                <a:lnTo>
                  <a:pt x="282047" y="1727199"/>
                </a:lnTo>
                <a:lnTo>
                  <a:pt x="278779" y="1650999"/>
                </a:lnTo>
                <a:lnTo>
                  <a:pt x="274771" y="1574799"/>
                </a:lnTo>
                <a:lnTo>
                  <a:pt x="270177" y="1498599"/>
                </a:lnTo>
                <a:lnTo>
                  <a:pt x="265151" y="1422399"/>
                </a:lnTo>
                <a:lnTo>
                  <a:pt x="259850" y="1346199"/>
                </a:lnTo>
                <a:lnTo>
                  <a:pt x="254427" y="1282699"/>
                </a:lnTo>
                <a:lnTo>
                  <a:pt x="249037" y="1206499"/>
                </a:lnTo>
                <a:lnTo>
                  <a:pt x="243835" y="1130299"/>
                </a:lnTo>
                <a:lnTo>
                  <a:pt x="238976" y="1054099"/>
                </a:lnTo>
                <a:lnTo>
                  <a:pt x="234614" y="977899"/>
                </a:lnTo>
                <a:lnTo>
                  <a:pt x="230904" y="901699"/>
                </a:lnTo>
                <a:lnTo>
                  <a:pt x="228002" y="825499"/>
                </a:lnTo>
                <a:lnTo>
                  <a:pt x="226061" y="749299"/>
                </a:lnTo>
                <a:lnTo>
                  <a:pt x="229409" y="736599"/>
                </a:lnTo>
                <a:lnTo>
                  <a:pt x="235666" y="736599"/>
                </a:lnTo>
                <a:lnTo>
                  <a:pt x="244582" y="723899"/>
                </a:lnTo>
                <a:lnTo>
                  <a:pt x="252988" y="711199"/>
                </a:lnTo>
                <a:lnTo>
                  <a:pt x="262235" y="698499"/>
                </a:lnTo>
                <a:close/>
              </a:path>
              <a:path w="342900" h="2298700">
                <a:moveTo>
                  <a:pt x="35533" y="0"/>
                </a:moveTo>
                <a:lnTo>
                  <a:pt x="12618" y="0"/>
                </a:lnTo>
                <a:lnTo>
                  <a:pt x="9610" y="63499"/>
                </a:lnTo>
                <a:lnTo>
                  <a:pt x="8156" y="88899"/>
                </a:lnTo>
                <a:lnTo>
                  <a:pt x="6760" y="126999"/>
                </a:lnTo>
                <a:lnTo>
                  <a:pt x="5441" y="152399"/>
                </a:lnTo>
                <a:lnTo>
                  <a:pt x="4218" y="190499"/>
                </a:lnTo>
                <a:lnTo>
                  <a:pt x="3109" y="215899"/>
                </a:lnTo>
                <a:lnTo>
                  <a:pt x="2133" y="241299"/>
                </a:lnTo>
                <a:lnTo>
                  <a:pt x="1308" y="279399"/>
                </a:lnTo>
                <a:lnTo>
                  <a:pt x="653" y="304799"/>
                </a:lnTo>
                <a:lnTo>
                  <a:pt x="186" y="342899"/>
                </a:lnTo>
                <a:lnTo>
                  <a:pt x="57" y="355599"/>
                </a:lnTo>
                <a:lnTo>
                  <a:pt x="0" y="419099"/>
                </a:lnTo>
                <a:lnTo>
                  <a:pt x="105" y="431799"/>
                </a:lnTo>
                <a:lnTo>
                  <a:pt x="579" y="457199"/>
                </a:lnTo>
                <a:lnTo>
                  <a:pt x="1335" y="495299"/>
                </a:lnTo>
                <a:lnTo>
                  <a:pt x="2392" y="520699"/>
                </a:lnTo>
                <a:lnTo>
                  <a:pt x="3767" y="558799"/>
                </a:lnTo>
                <a:lnTo>
                  <a:pt x="7549" y="609599"/>
                </a:lnTo>
                <a:lnTo>
                  <a:pt x="19158" y="647699"/>
                </a:lnTo>
                <a:lnTo>
                  <a:pt x="27306" y="660399"/>
                </a:lnTo>
                <a:lnTo>
                  <a:pt x="36585" y="660399"/>
                </a:lnTo>
                <a:lnTo>
                  <a:pt x="56148" y="685799"/>
                </a:lnTo>
                <a:lnTo>
                  <a:pt x="65241" y="698499"/>
                </a:lnTo>
                <a:lnTo>
                  <a:pt x="272050" y="698499"/>
                </a:lnTo>
                <a:lnTo>
                  <a:pt x="292280" y="673099"/>
                </a:lnTo>
                <a:lnTo>
                  <a:pt x="302146" y="673099"/>
                </a:lnTo>
                <a:lnTo>
                  <a:pt x="325151" y="634999"/>
                </a:lnTo>
                <a:lnTo>
                  <a:pt x="337097" y="596899"/>
                </a:lnTo>
                <a:lnTo>
                  <a:pt x="339778" y="546099"/>
                </a:lnTo>
                <a:lnTo>
                  <a:pt x="340776" y="507999"/>
                </a:lnTo>
                <a:lnTo>
                  <a:pt x="341556" y="482599"/>
                </a:lnTo>
                <a:lnTo>
                  <a:pt x="341742" y="469899"/>
                </a:lnTo>
                <a:lnTo>
                  <a:pt x="73431" y="469899"/>
                </a:lnTo>
                <a:lnTo>
                  <a:pt x="63713" y="457199"/>
                </a:lnTo>
                <a:lnTo>
                  <a:pt x="56484" y="457199"/>
                </a:lnTo>
                <a:lnTo>
                  <a:pt x="53178" y="444499"/>
                </a:lnTo>
                <a:lnTo>
                  <a:pt x="51658" y="419099"/>
                </a:lnTo>
                <a:lnTo>
                  <a:pt x="50411" y="393699"/>
                </a:lnTo>
                <a:lnTo>
                  <a:pt x="49403" y="368299"/>
                </a:lnTo>
                <a:lnTo>
                  <a:pt x="48599" y="355599"/>
                </a:lnTo>
                <a:lnTo>
                  <a:pt x="47965" y="330199"/>
                </a:lnTo>
                <a:lnTo>
                  <a:pt x="47468" y="304799"/>
                </a:lnTo>
                <a:lnTo>
                  <a:pt x="47071" y="279399"/>
                </a:lnTo>
                <a:lnTo>
                  <a:pt x="46742" y="266699"/>
                </a:lnTo>
                <a:lnTo>
                  <a:pt x="46148" y="215899"/>
                </a:lnTo>
                <a:lnTo>
                  <a:pt x="45814" y="203199"/>
                </a:lnTo>
                <a:lnTo>
                  <a:pt x="45410" y="177799"/>
                </a:lnTo>
                <a:lnTo>
                  <a:pt x="44902" y="152399"/>
                </a:lnTo>
                <a:lnTo>
                  <a:pt x="44254" y="126999"/>
                </a:lnTo>
                <a:lnTo>
                  <a:pt x="43434" y="114299"/>
                </a:lnTo>
                <a:lnTo>
                  <a:pt x="42406" y="88899"/>
                </a:lnTo>
                <a:lnTo>
                  <a:pt x="41136" y="63499"/>
                </a:lnTo>
                <a:lnTo>
                  <a:pt x="39590" y="38099"/>
                </a:lnTo>
                <a:lnTo>
                  <a:pt x="37734" y="12699"/>
                </a:lnTo>
                <a:lnTo>
                  <a:pt x="35533" y="0"/>
                </a:lnTo>
                <a:close/>
              </a:path>
              <a:path w="342900" h="2298700">
                <a:moveTo>
                  <a:pt x="131908" y="0"/>
                </a:moveTo>
                <a:lnTo>
                  <a:pt x="108948" y="0"/>
                </a:lnTo>
                <a:lnTo>
                  <a:pt x="107092" y="25399"/>
                </a:lnTo>
                <a:lnTo>
                  <a:pt x="105543" y="50799"/>
                </a:lnTo>
                <a:lnTo>
                  <a:pt x="104268" y="63499"/>
                </a:lnTo>
                <a:lnTo>
                  <a:pt x="103233" y="88899"/>
                </a:lnTo>
                <a:lnTo>
                  <a:pt x="102409" y="114299"/>
                </a:lnTo>
                <a:lnTo>
                  <a:pt x="101761" y="126999"/>
                </a:lnTo>
                <a:lnTo>
                  <a:pt x="101258" y="152399"/>
                </a:lnTo>
                <a:lnTo>
                  <a:pt x="100867" y="177799"/>
                </a:lnTo>
                <a:lnTo>
                  <a:pt x="100557" y="190499"/>
                </a:lnTo>
                <a:lnTo>
                  <a:pt x="99474" y="279399"/>
                </a:lnTo>
                <a:lnTo>
                  <a:pt x="99082" y="304799"/>
                </a:lnTo>
                <a:lnTo>
                  <a:pt x="98576" y="330199"/>
                </a:lnTo>
                <a:lnTo>
                  <a:pt x="97925" y="342899"/>
                </a:lnTo>
                <a:lnTo>
                  <a:pt x="97096" y="368299"/>
                </a:lnTo>
                <a:lnTo>
                  <a:pt x="96057" y="393699"/>
                </a:lnTo>
                <a:lnTo>
                  <a:pt x="94776" y="406399"/>
                </a:lnTo>
                <a:lnTo>
                  <a:pt x="93221" y="431799"/>
                </a:lnTo>
                <a:lnTo>
                  <a:pt x="89863" y="444499"/>
                </a:lnTo>
                <a:lnTo>
                  <a:pt x="83396" y="457199"/>
                </a:lnTo>
                <a:lnTo>
                  <a:pt x="73431" y="469899"/>
                </a:lnTo>
                <a:lnTo>
                  <a:pt x="162667" y="469899"/>
                </a:lnTo>
                <a:lnTo>
                  <a:pt x="149508" y="431799"/>
                </a:lnTo>
                <a:lnTo>
                  <a:pt x="147184" y="380999"/>
                </a:lnTo>
                <a:lnTo>
                  <a:pt x="146325" y="368299"/>
                </a:lnTo>
                <a:lnTo>
                  <a:pt x="145629" y="342899"/>
                </a:lnTo>
                <a:lnTo>
                  <a:pt x="145064" y="317499"/>
                </a:lnTo>
                <a:lnTo>
                  <a:pt x="144602" y="304799"/>
                </a:lnTo>
                <a:lnTo>
                  <a:pt x="144211" y="279399"/>
                </a:lnTo>
                <a:lnTo>
                  <a:pt x="142759" y="190499"/>
                </a:lnTo>
                <a:lnTo>
                  <a:pt x="142273" y="177799"/>
                </a:lnTo>
                <a:lnTo>
                  <a:pt x="141678" y="152399"/>
                </a:lnTo>
                <a:lnTo>
                  <a:pt x="140942" y="126999"/>
                </a:lnTo>
                <a:lnTo>
                  <a:pt x="140037" y="114299"/>
                </a:lnTo>
                <a:lnTo>
                  <a:pt x="138932" y="88899"/>
                </a:lnTo>
                <a:lnTo>
                  <a:pt x="137597" y="63499"/>
                </a:lnTo>
                <a:lnTo>
                  <a:pt x="136001" y="50799"/>
                </a:lnTo>
                <a:lnTo>
                  <a:pt x="134115" y="25399"/>
                </a:lnTo>
                <a:lnTo>
                  <a:pt x="131908" y="0"/>
                </a:lnTo>
                <a:close/>
              </a:path>
              <a:path w="342900" h="2298700">
                <a:moveTo>
                  <a:pt x="233591" y="0"/>
                </a:moveTo>
                <a:lnTo>
                  <a:pt x="215418" y="0"/>
                </a:lnTo>
                <a:lnTo>
                  <a:pt x="213016" y="25399"/>
                </a:lnTo>
                <a:lnTo>
                  <a:pt x="210951" y="38099"/>
                </a:lnTo>
                <a:lnTo>
                  <a:pt x="209186" y="63499"/>
                </a:lnTo>
                <a:lnTo>
                  <a:pt x="207683" y="88899"/>
                </a:lnTo>
                <a:lnTo>
                  <a:pt x="206406" y="114299"/>
                </a:lnTo>
                <a:lnTo>
                  <a:pt x="205318" y="126999"/>
                </a:lnTo>
                <a:lnTo>
                  <a:pt x="204382" y="152399"/>
                </a:lnTo>
                <a:lnTo>
                  <a:pt x="203559" y="177799"/>
                </a:lnTo>
                <a:lnTo>
                  <a:pt x="202814" y="203199"/>
                </a:lnTo>
                <a:lnTo>
                  <a:pt x="201407" y="241299"/>
                </a:lnTo>
                <a:lnTo>
                  <a:pt x="200671" y="266699"/>
                </a:lnTo>
                <a:lnTo>
                  <a:pt x="199864" y="292099"/>
                </a:lnTo>
                <a:lnTo>
                  <a:pt x="198949" y="304799"/>
                </a:lnTo>
                <a:lnTo>
                  <a:pt x="197888" y="330199"/>
                </a:lnTo>
                <a:lnTo>
                  <a:pt x="196644" y="355599"/>
                </a:lnTo>
                <a:lnTo>
                  <a:pt x="195181" y="380999"/>
                </a:lnTo>
                <a:lnTo>
                  <a:pt x="193461" y="393699"/>
                </a:lnTo>
                <a:lnTo>
                  <a:pt x="191447" y="419099"/>
                </a:lnTo>
                <a:lnTo>
                  <a:pt x="189102" y="444499"/>
                </a:lnTo>
                <a:lnTo>
                  <a:pt x="183391" y="457199"/>
                </a:lnTo>
                <a:lnTo>
                  <a:pt x="174088" y="469899"/>
                </a:lnTo>
                <a:lnTo>
                  <a:pt x="341742" y="469899"/>
                </a:lnTo>
                <a:lnTo>
                  <a:pt x="341928" y="457199"/>
                </a:lnTo>
                <a:lnTo>
                  <a:pt x="264336" y="457199"/>
                </a:lnTo>
                <a:lnTo>
                  <a:pt x="252216" y="444499"/>
                </a:lnTo>
                <a:lnTo>
                  <a:pt x="245839" y="444499"/>
                </a:lnTo>
                <a:lnTo>
                  <a:pt x="244771" y="419099"/>
                </a:lnTo>
                <a:lnTo>
                  <a:pt x="243987" y="393699"/>
                </a:lnTo>
                <a:lnTo>
                  <a:pt x="243453" y="380999"/>
                </a:lnTo>
                <a:lnTo>
                  <a:pt x="243136" y="355599"/>
                </a:lnTo>
                <a:lnTo>
                  <a:pt x="243069" y="342899"/>
                </a:lnTo>
                <a:lnTo>
                  <a:pt x="243020" y="304799"/>
                </a:lnTo>
                <a:lnTo>
                  <a:pt x="243377" y="266699"/>
                </a:lnTo>
                <a:lnTo>
                  <a:pt x="244221" y="203199"/>
                </a:lnTo>
                <a:lnTo>
                  <a:pt x="244453" y="177799"/>
                </a:lnTo>
                <a:lnTo>
                  <a:pt x="244605" y="165099"/>
                </a:lnTo>
                <a:lnTo>
                  <a:pt x="244539" y="114299"/>
                </a:lnTo>
                <a:lnTo>
                  <a:pt x="244255" y="101599"/>
                </a:lnTo>
                <a:lnTo>
                  <a:pt x="243759" y="76199"/>
                </a:lnTo>
                <a:lnTo>
                  <a:pt x="243019" y="50799"/>
                </a:lnTo>
                <a:lnTo>
                  <a:pt x="242001" y="38099"/>
                </a:lnTo>
                <a:lnTo>
                  <a:pt x="240673" y="12699"/>
                </a:lnTo>
                <a:lnTo>
                  <a:pt x="233591" y="0"/>
                </a:lnTo>
                <a:close/>
              </a:path>
              <a:path w="342900" h="2298700">
                <a:moveTo>
                  <a:pt x="329766" y="0"/>
                </a:moveTo>
                <a:lnTo>
                  <a:pt x="306678" y="0"/>
                </a:lnTo>
                <a:lnTo>
                  <a:pt x="304573" y="25399"/>
                </a:lnTo>
                <a:lnTo>
                  <a:pt x="302778" y="38099"/>
                </a:lnTo>
                <a:lnTo>
                  <a:pt x="301257" y="63499"/>
                </a:lnTo>
                <a:lnTo>
                  <a:pt x="299979" y="88899"/>
                </a:lnTo>
                <a:lnTo>
                  <a:pt x="298910" y="114299"/>
                </a:lnTo>
                <a:lnTo>
                  <a:pt x="298016" y="126999"/>
                </a:lnTo>
                <a:lnTo>
                  <a:pt x="297263" y="152399"/>
                </a:lnTo>
                <a:lnTo>
                  <a:pt x="296618" y="177799"/>
                </a:lnTo>
                <a:lnTo>
                  <a:pt x="296048" y="190499"/>
                </a:lnTo>
                <a:lnTo>
                  <a:pt x="294452" y="266699"/>
                </a:lnTo>
                <a:lnTo>
                  <a:pt x="293846" y="279399"/>
                </a:lnTo>
                <a:lnTo>
                  <a:pt x="293148" y="304799"/>
                </a:lnTo>
                <a:lnTo>
                  <a:pt x="292323" y="330199"/>
                </a:lnTo>
                <a:lnTo>
                  <a:pt x="291339" y="355599"/>
                </a:lnTo>
                <a:lnTo>
                  <a:pt x="290161" y="368299"/>
                </a:lnTo>
                <a:lnTo>
                  <a:pt x="288757" y="393699"/>
                </a:lnTo>
                <a:lnTo>
                  <a:pt x="287093" y="419099"/>
                </a:lnTo>
                <a:lnTo>
                  <a:pt x="285135" y="444499"/>
                </a:lnTo>
                <a:lnTo>
                  <a:pt x="277038" y="444499"/>
                </a:lnTo>
                <a:lnTo>
                  <a:pt x="264336" y="457199"/>
                </a:lnTo>
                <a:lnTo>
                  <a:pt x="341928" y="457199"/>
                </a:lnTo>
                <a:lnTo>
                  <a:pt x="342486" y="419099"/>
                </a:lnTo>
                <a:lnTo>
                  <a:pt x="342567" y="406399"/>
                </a:lnTo>
                <a:lnTo>
                  <a:pt x="342514" y="342899"/>
                </a:lnTo>
                <a:lnTo>
                  <a:pt x="342407" y="330199"/>
                </a:lnTo>
                <a:lnTo>
                  <a:pt x="341451" y="266699"/>
                </a:lnTo>
                <a:lnTo>
                  <a:pt x="340722" y="241299"/>
                </a:lnTo>
                <a:lnTo>
                  <a:pt x="339836" y="203199"/>
                </a:lnTo>
                <a:lnTo>
                  <a:pt x="338797" y="177799"/>
                </a:lnTo>
                <a:lnTo>
                  <a:pt x="337614" y="152399"/>
                </a:lnTo>
                <a:lnTo>
                  <a:pt x="336294" y="114299"/>
                </a:lnTo>
                <a:lnTo>
                  <a:pt x="334842" y="88899"/>
                </a:lnTo>
                <a:lnTo>
                  <a:pt x="333265" y="63499"/>
                </a:lnTo>
                <a:lnTo>
                  <a:pt x="331571" y="25399"/>
                </a:lnTo>
                <a:lnTo>
                  <a:pt x="329766" y="0"/>
                </a:lnTo>
                <a:close/>
              </a:path>
            </a:pathLst>
          </a:custGeom>
          <a:solidFill>
            <a:srgbClr val="FFF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48536" y="5065987"/>
            <a:ext cx="302260" cy="2387600"/>
          </a:xfrm>
          <a:custGeom>
            <a:avLst/>
            <a:gdLst/>
            <a:ahLst/>
            <a:cxnLst/>
            <a:rect l="l" t="t" r="r" b="b"/>
            <a:pathLst>
              <a:path w="302259" h="2387600">
                <a:moveTo>
                  <a:pt x="243987" y="0"/>
                </a:moveTo>
                <a:lnTo>
                  <a:pt x="241446" y="440"/>
                </a:lnTo>
                <a:lnTo>
                  <a:pt x="237974" y="1944"/>
                </a:lnTo>
                <a:lnTo>
                  <a:pt x="233456" y="4355"/>
                </a:lnTo>
                <a:lnTo>
                  <a:pt x="227775" y="7519"/>
                </a:lnTo>
                <a:lnTo>
                  <a:pt x="220815" y="11280"/>
                </a:lnTo>
                <a:lnTo>
                  <a:pt x="212461" y="15482"/>
                </a:lnTo>
                <a:lnTo>
                  <a:pt x="202595" y="19970"/>
                </a:lnTo>
                <a:lnTo>
                  <a:pt x="200720" y="20782"/>
                </a:lnTo>
                <a:lnTo>
                  <a:pt x="188859" y="26242"/>
                </a:lnTo>
                <a:lnTo>
                  <a:pt x="155558" y="45062"/>
                </a:lnTo>
                <a:lnTo>
                  <a:pt x="116308" y="76226"/>
                </a:lnTo>
                <a:lnTo>
                  <a:pt x="90571" y="104510"/>
                </a:lnTo>
                <a:lnTo>
                  <a:pt x="67867" y="137307"/>
                </a:lnTo>
                <a:lnTo>
                  <a:pt x="46828" y="177788"/>
                </a:lnTo>
                <a:lnTo>
                  <a:pt x="28981" y="227373"/>
                </a:lnTo>
                <a:lnTo>
                  <a:pt x="17149" y="278949"/>
                </a:lnTo>
                <a:lnTo>
                  <a:pt x="9929" y="331870"/>
                </a:lnTo>
                <a:lnTo>
                  <a:pt x="5918" y="385489"/>
                </a:lnTo>
                <a:lnTo>
                  <a:pt x="3713" y="439159"/>
                </a:lnTo>
                <a:lnTo>
                  <a:pt x="2554" y="474649"/>
                </a:lnTo>
                <a:lnTo>
                  <a:pt x="1911" y="492234"/>
                </a:lnTo>
                <a:lnTo>
                  <a:pt x="1158" y="509682"/>
                </a:lnTo>
                <a:lnTo>
                  <a:pt x="292" y="533870"/>
                </a:lnTo>
                <a:lnTo>
                  <a:pt x="40" y="550776"/>
                </a:lnTo>
                <a:lnTo>
                  <a:pt x="0" y="586044"/>
                </a:lnTo>
                <a:lnTo>
                  <a:pt x="547" y="613808"/>
                </a:lnTo>
                <a:lnTo>
                  <a:pt x="2920" y="670577"/>
                </a:lnTo>
                <a:lnTo>
                  <a:pt x="6833" y="727225"/>
                </a:lnTo>
                <a:lnTo>
                  <a:pt x="12217" y="782868"/>
                </a:lnTo>
                <a:lnTo>
                  <a:pt x="18902" y="835107"/>
                </a:lnTo>
                <a:lnTo>
                  <a:pt x="26745" y="881988"/>
                </a:lnTo>
                <a:lnTo>
                  <a:pt x="35603" y="921556"/>
                </a:lnTo>
                <a:lnTo>
                  <a:pt x="50482" y="962926"/>
                </a:lnTo>
                <a:lnTo>
                  <a:pt x="70851" y="988659"/>
                </a:lnTo>
                <a:lnTo>
                  <a:pt x="79344" y="998767"/>
                </a:lnTo>
                <a:lnTo>
                  <a:pt x="105889" y="1032347"/>
                </a:lnTo>
                <a:lnTo>
                  <a:pt x="129145" y="1067767"/>
                </a:lnTo>
                <a:lnTo>
                  <a:pt x="144179" y="1111083"/>
                </a:lnTo>
                <a:lnTo>
                  <a:pt x="146595" y="1189284"/>
                </a:lnTo>
                <a:lnTo>
                  <a:pt x="147396" y="1262415"/>
                </a:lnTo>
                <a:lnTo>
                  <a:pt x="146786" y="1331041"/>
                </a:lnTo>
                <a:lnTo>
                  <a:pt x="144969" y="1395730"/>
                </a:lnTo>
                <a:lnTo>
                  <a:pt x="142149" y="1457049"/>
                </a:lnTo>
                <a:lnTo>
                  <a:pt x="138530" y="1515566"/>
                </a:lnTo>
                <a:lnTo>
                  <a:pt x="134316" y="1571847"/>
                </a:lnTo>
                <a:lnTo>
                  <a:pt x="129712" y="1626460"/>
                </a:lnTo>
                <a:lnTo>
                  <a:pt x="124920" y="1679972"/>
                </a:lnTo>
                <a:lnTo>
                  <a:pt x="120145" y="1732950"/>
                </a:lnTo>
                <a:lnTo>
                  <a:pt x="115592" y="1785961"/>
                </a:lnTo>
                <a:lnTo>
                  <a:pt x="111463" y="1839573"/>
                </a:lnTo>
                <a:lnTo>
                  <a:pt x="107964" y="1894352"/>
                </a:lnTo>
                <a:lnTo>
                  <a:pt x="105298" y="1950866"/>
                </a:lnTo>
                <a:lnTo>
                  <a:pt x="103669" y="2009682"/>
                </a:lnTo>
                <a:lnTo>
                  <a:pt x="103281" y="2071367"/>
                </a:lnTo>
                <a:lnTo>
                  <a:pt x="104339" y="2136488"/>
                </a:lnTo>
                <a:lnTo>
                  <a:pt x="107045" y="2205613"/>
                </a:lnTo>
                <a:lnTo>
                  <a:pt x="111605" y="2279309"/>
                </a:lnTo>
                <a:lnTo>
                  <a:pt x="118223" y="2358143"/>
                </a:lnTo>
                <a:lnTo>
                  <a:pt x="152011" y="2382484"/>
                </a:lnTo>
                <a:lnTo>
                  <a:pt x="195072" y="2387588"/>
                </a:lnTo>
                <a:lnTo>
                  <a:pt x="210546" y="2386917"/>
                </a:lnTo>
                <a:lnTo>
                  <a:pt x="254412" y="2378140"/>
                </a:lnTo>
                <a:lnTo>
                  <a:pt x="291153" y="2351590"/>
                </a:lnTo>
                <a:lnTo>
                  <a:pt x="298919" y="2261773"/>
                </a:lnTo>
                <a:lnTo>
                  <a:pt x="301671" y="2180776"/>
                </a:lnTo>
                <a:lnTo>
                  <a:pt x="302163" y="2099517"/>
                </a:lnTo>
                <a:lnTo>
                  <a:pt x="300665" y="2018037"/>
                </a:lnTo>
                <a:lnTo>
                  <a:pt x="297446" y="1936379"/>
                </a:lnTo>
                <a:lnTo>
                  <a:pt x="292777" y="1854583"/>
                </a:lnTo>
                <a:lnTo>
                  <a:pt x="286927" y="1772691"/>
                </a:lnTo>
                <a:lnTo>
                  <a:pt x="280167" y="1690743"/>
                </a:lnTo>
                <a:lnTo>
                  <a:pt x="272767" y="1608782"/>
                </a:lnTo>
                <a:lnTo>
                  <a:pt x="264996" y="1526848"/>
                </a:lnTo>
                <a:lnTo>
                  <a:pt x="257125" y="1444983"/>
                </a:lnTo>
                <a:lnTo>
                  <a:pt x="249423" y="1363229"/>
                </a:lnTo>
                <a:lnTo>
                  <a:pt x="242161" y="1281626"/>
                </a:lnTo>
                <a:lnTo>
                  <a:pt x="235608" y="1200215"/>
                </a:lnTo>
                <a:lnTo>
                  <a:pt x="230034" y="1119039"/>
                </a:lnTo>
                <a:lnTo>
                  <a:pt x="225710" y="1038139"/>
                </a:lnTo>
                <a:lnTo>
                  <a:pt x="222906" y="957555"/>
                </a:lnTo>
                <a:lnTo>
                  <a:pt x="221891" y="877330"/>
                </a:lnTo>
                <a:lnTo>
                  <a:pt x="222935" y="797503"/>
                </a:lnTo>
                <a:lnTo>
                  <a:pt x="226309" y="718118"/>
                </a:lnTo>
                <a:lnTo>
                  <a:pt x="227476" y="704814"/>
                </a:lnTo>
                <a:lnTo>
                  <a:pt x="228742" y="692896"/>
                </a:lnTo>
                <a:lnTo>
                  <a:pt x="229993" y="681703"/>
                </a:lnTo>
                <a:lnTo>
                  <a:pt x="231146" y="670131"/>
                </a:lnTo>
                <a:lnTo>
                  <a:pt x="231986" y="658857"/>
                </a:lnTo>
                <a:lnTo>
                  <a:pt x="232496" y="645882"/>
                </a:lnTo>
                <a:lnTo>
                  <a:pt x="232528" y="630993"/>
                </a:lnTo>
                <a:lnTo>
                  <a:pt x="232378" y="613808"/>
                </a:lnTo>
                <a:lnTo>
                  <a:pt x="232450" y="597217"/>
                </a:lnTo>
                <a:lnTo>
                  <a:pt x="233760" y="550776"/>
                </a:lnTo>
                <a:lnTo>
                  <a:pt x="236229" y="508845"/>
                </a:lnTo>
                <a:lnTo>
                  <a:pt x="241230" y="447272"/>
                </a:lnTo>
                <a:lnTo>
                  <a:pt x="242156" y="435995"/>
                </a:lnTo>
                <a:lnTo>
                  <a:pt x="244842" y="393569"/>
                </a:lnTo>
                <a:lnTo>
                  <a:pt x="245360" y="357215"/>
                </a:lnTo>
                <a:lnTo>
                  <a:pt x="245538" y="342472"/>
                </a:lnTo>
                <a:lnTo>
                  <a:pt x="245769" y="329173"/>
                </a:lnTo>
                <a:lnTo>
                  <a:pt x="246117" y="314120"/>
                </a:lnTo>
                <a:lnTo>
                  <a:pt x="247142" y="276032"/>
                </a:lnTo>
                <a:lnTo>
                  <a:pt x="247342" y="266416"/>
                </a:lnTo>
                <a:lnTo>
                  <a:pt x="247334" y="223425"/>
                </a:lnTo>
                <a:lnTo>
                  <a:pt x="245923" y="177788"/>
                </a:lnTo>
                <a:lnTo>
                  <a:pt x="245228" y="161815"/>
                </a:lnTo>
                <a:lnTo>
                  <a:pt x="244209" y="134277"/>
                </a:lnTo>
                <a:lnTo>
                  <a:pt x="243861" y="114927"/>
                </a:lnTo>
                <a:lnTo>
                  <a:pt x="243856" y="85169"/>
                </a:lnTo>
                <a:lnTo>
                  <a:pt x="244166" y="69553"/>
                </a:lnTo>
                <a:lnTo>
                  <a:pt x="244770" y="53424"/>
                </a:lnTo>
                <a:lnTo>
                  <a:pt x="245489" y="39757"/>
                </a:lnTo>
                <a:lnTo>
                  <a:pt x="246807" y="19192"/>
                </a:lnTo>
                <a:lnTo>
                  <a:pt x="247174" y="11983"/>
                </a:lnTo>
                <a:lnTo>
                  <a:pt x="247192" y="6614"/>
                </a:lnTo>
                <a:lnTo>
                  <a:pt x="246744" y="2931"/>
                </a:lnTo>
                <a:lnTo>
                  <a:pt x="245715" y="778"/>
                </a:lnTo>
                <a:lnTo>
                  <a:pt x="243987" y="0"/>
                </a:lnTo>
                <a:close/>
              </a:path>
            </a:pathLst>
          </a:custGeom>
          <a:solidFill>
            <a:srgbClr val="7049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00" y="1709013"/>
            <a:ext cx="4114800" cy="154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518285" indent="-182880">
              <a:lnSpc>
                <a:spcPts val="1300"/>
              </a:lnSpc>
              <a:buClr>
                <a:srgbClr val="A32321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100" b="1" spc="-20" dirty="0">
                <a:latin typeface="Book Antiqua"/>
                <a:cs typeface="Book Antiqua"/>
              </a:rPr>
              <a:t>Exploring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the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65" dirty="0">
                <a:latin typeface="Book Antiqua"/>
                <a:cs typeface="Book Antiqua"/>
              </a:rPr>
              <a:t>Med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diet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spc="-65" dirty="0">
                <a:latin typeface="Century"/>
                <a:cs typeface="Century"/>
              </a:rPr>
              <a:t>gives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family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opportunity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discover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new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tastes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togethe</a:t>
            </a:r>
            <a:r>
              <a:rPr sz="1100" spc="-14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.</a:t>
            </a:r>
            <a:r>
              <a:rPr sz="110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Introduce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taste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10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new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20" dirty="0">
                <a:latin typeface="Century"/>
                <a:cs typeface="Century"/>
              </a:rPr>
              <a:t>food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each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week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encourage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variet</a:t>
            </a:r>
            <a:r>
              <a:rPr sz="1100" spc="-145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.</a:t>
            </a:r>
            <a:endParaRPr sz="1100">
              <a:latin typeface="Century"/>
              <a:cs typeface="Century"/>
            </a:endParaRPr>
          </a:p>
          <a:p>
            <a:pPr marL="194945" marR="1470660">
              <a:lnSpc>
                <a:spcPts val="1300"/>
              </a:lnSpc>
              <a:spcBef>
                <a:spcPts val="400"/>
              </a:spcBef>
            </a:pPr>
            <a:r>
              <a:rPr sz="1100" spc="-55" dirty="0">
                <a:latin typeface="Century"/>
                <a:cs typeface="Century"/>
              </a:rPr>
              <a:t>Be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patient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keep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mind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kids’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palates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change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over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time.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up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endParaRPr sz="1100">
              <a:latin typeface="Century"/>
              <a:cs typeface="Century"/>
            </a:endParaRPr>
          </a:p>
          <a:p>
            <a:pPr marL="194945" marR="5080">
              <a:lnSpc>
                <a:spcPts val="1300"/>
              </a:lnSpc>
            </a:pPr>
            <a:r>
              <a:rPr sz="1100" spc="-70" dirty="0">
                <a:latin typeface="Century"/>
                <a:cs typeface="Century"/>
              </a:rPr>
              <a:t>20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tries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over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weeks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months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accept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different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flavor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texture.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be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role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model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by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eating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new</a:t>
            </a:r>
            <a:r>
              <a:rPr sz="1100" spc="-35" dirty="0">
                <a:latin typeface="Century"/>
                <a:cs typeface="Century"/>
              </a:rPr>
              <a:t> foods </a:t>
            </a:r>
            <a:r>
              <a:rPr sz="1100" spc="-50" dirty="0">
                <a:latin typeface="Century"/>
                <a:cs typeface="Century"/>
              </a:rPr>
              <a:t>yourself.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9100" y="1727200"/>
            <a:ext cx="175260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4500" y="1752600"/>
            <a:ext cx="1670503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670557"/>
            <a:ext cx="9601200" cy="88900"/>
          </a:xfrm>
          <a:custGeom>
            <a:avLst/>
            <a:gdLst/>
            <a:ahLst/>
            <a:cxnLst/>
            <a:rect l="l" t="t" r="r" b="b"/>
            <a:pathLst>
              <a:path w="9601200" h="88900">
                <a:moveTo>
                  <a:pt x="9601200" y="73025"/>
                </a:moveTo>
                <a:lnTo>
                  <a:pt x="569026" y="73025"/>
                </a:lnTo>
                <a:lnTo>
                  <a:pt x="1544501" y="88900"/>
                </a:lnTo>
                <a:lnTo>
                  <a:pt x="3359967" y="88900"/>
                </a:lnTo>
                <a:lnTo>
                  <a:pt x="9601200" y="85725"/>
                </a:lnTo>
                <a:lnTo>
                  <a:pt x="9601200" y="73025"/>
                </a:lnTo>
                <a:close/>
              </a:path>
              <a:path w="9601200" h="88900">
                <a:moveTo>
                  <a:pt x="2221914" y="0"/>
                </a:moveTo>
                <a:lnTo>
                  <a:pt x="1418050" y="0"/>
                </a:lnTo>
                <a:lnTo>
                  <a:pt x="0" y="3175"/>
                </a:lnTo>
                <a:lnTo>
                  <a:pt x="0" y="82550"/>
                </a:lnTo>
                <a:lnTo>
                  <a:pt x="569026" y="73025"/>
                </a:lnTo>
                <a:lnTo>
                  <a:pt x="9601200" y="73025"/>
                </a:lnTo>
                <a:lnTo>
                  <a:pt x="9601200" y="9525"/>
                </a:lnTo>
                <a:lnTo>
                  <a:pt x="9402490" y="6350"/>
                </a:lnTo>
                <a:lnTo>
                  <a:pt x="6214135" y="6350"/>
                </a:lnTo>
                <a:lnTo>
                  <a:pt x="3061906" y="3175"/>
                </a:lnTo>
                <a:lnTo>
                  <a:pt x="2221914" y="0"/>
                </a:lnTo>
                <a:close/>
              </a:path>
              <a:path w="9601200" h="88900">
                <a:moveTo>
                  <a:pt x="5048985" y="0"/>
                </a:moveTo>
                <a:lnTo>
                  <a:pt x="3956090" y="3175"/>
                </a:lnTo>
                <a:lnTo>
                  <a:pt x="5631560" y="3175"/>
                </a:lnTo>
                <a:lnTo>
                  <a:pt x="5048985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043" y="3476856"/>
            <a:ext cx="4440555" cy="186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ts val="1300"/>
              </a:lnSpc>
              <a:buClr>
                <a:srgbClr val="A32728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100" b="1" spc="-25" dirty="0">
                <a:latin typeface="Book Antiqua"/>
                <a:cs typeface="Book Antiqua"/>
              </a:rPr>
              <a:t>Encourage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0" dirty="0">
                <a:latin typeface="Book Antiqua"/>
                <a:cs typeface="Book Antiqua"/>
              </a:rPr>
              <a:t>your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5" dirty="0">
                <a:latin typeface="Book Antiqua"/>
                <a:cs typeface="Book Antiqua"/>
              </a:rPr>
              <a:t>kids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b="1" spc="-15" dirty="0">
                <a:latin typeface="Book Antiqua"/>
                <a:cs typeface="Book Antiqua"/>
              </a:rPr>
              <a:t>to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0" dirty="0">
                <a:latin typeface="Book Antiqua"/>
                <a:cs typeface="Book Antiqua"/>
              </a:rPr>
              <a:t>play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0" dirty="0">
                <a:latin typeface="Book Antiqua"/>
                <a:cs typeface="Book Antiqua"/>
              </a:rPr>
              <a:t>with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20" dirty="0">
                <a:latin typeface="Book Antiqua"/>
                <a:cs typeface="Book Antiqua"/>
              </a:rPr>
              <a:t>their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0" dirty="0">
                <a:latin typeface="Book Antiqua"/>
                <a:cs typeface="Book Antiqua"/>
              </a:rPr>
              <a:t>food!</a:t>
            </a:r>
            <a:r>
              <a:rPr sz="1100" b="1" dirty="0">
                <a:latin typeface="Book Antiqua"/>
                <a:cs typeface="Book Antiqua"/>
              </a:rPr>
              <a:t> 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spc="-55" dirty="0">
                <a:latin typeface="Century"/>
                <a:cs typeface="Century"/>
              </a:rPr>
              <a:t>When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they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need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afte</a:t>
            </a:r>
            <a:r>
              <a:rPr sz="1100" spc="-90" dirty="0">
                <a:latin typeface="Century"/>
                <a:cs typeface="Century"/>
              </a:rPr>
              <a:t>r</a:t>
            </a:r>
            <a:r>
              <a:rPr sz="1100" dirty="0">
                <a:latin typeface="Century"/>
                <a:cs typeface="Century"/>
              </a:rPr>
              <a:t>- </a:t>
            </a:r>
            <a:r>
              <a:rPr sz="1100" spc="-45" dirty="0">
                <a:latin typeface="Century"/>
                <a:cs typeface="Century"/>
              </a:rPr>
              <a:t>school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snack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45" dirty="0">
                <a:latin typeface="Century"/>
                <a:cs typeface="Century"/>
              </a:rPr>
              <a:t>before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supper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when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everyone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starving,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get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into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endParaRPr sz="1100">
              <a:latin typeface="Century"/>
              <a:cs typeface="Century"/>
            </a:endParaRPr>
          </a:p>
          <a:p>
            <a:pPr marL="1328420">
              <a:lnSpc>
                <a:spcPts val="1100"/>
              </a:lnSpc>
            </a:pPr>
            <a:r>
              <a:rPr sz="1100" spc="-75" dirty="0">
                <a:latin typeface="Century"/>
                <a:cs typeface="Century"/>
              </a:rPr>
              <a:t>habit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setting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bowls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Mediterranean</a:t>
            </a:r>
            <a:endParaRPr sz="1100">
              <a:latin typeface="Century"/>
              <a:cs typeface="Century"/>
            </a:endParaRPr>
          </a:p>
          <a:p>
            <a:pPr marL="1328420" marR="419734">
              <a:lnSpc>
                <a:spcPts val="1300"/>
              </a:lnSpc>
            </a:pPr>
            <a:r>
              <a:rPr sz="1100" spc="-40" dirty="0">
                <a:latin typeface="Century"/>
                <a:cs typeface="Century"/>
              </a:rPr>
              <a:t>Diet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favorites: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tzatziki,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baba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ghannouj,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spicy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muhammara,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different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flavors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hummus.</a:t>
            </a:r>
            <a:endParaRPr sz="1100">
              <a:latin typeface="Century"/>
              <a:cs typeface="Century"/>
            </a:endParaRPr>
          </a:p>
          <a:p>
            <a:pPr marL="1328420" marR="129539">
              <a:lnSpc>
                <a:spcPct val="93900"/>
              </a:lnSpc>
              <a:spcBef>
                <a:spcPts val="819"/>
              </a:spcBef>
            </a:pPr>
            <a:r>
              <a:rPr sz="1100" spc="-45" dirty="0">
                <a:latin typeface="Century"/>
                <a:cs typeface="Century"/>
              </a:rPr>
              <a:t>Provide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ever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changing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variety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fresh,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raw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vegetables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into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pieces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enough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dipping: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baby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carrots,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celery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sticks,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cucumbers,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red,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green,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yello</a:t>
            </a:r>
            <a:r>
              <a:rPr sz="1100" spc="-145" dirty="0">
                <a:latin typeface="Century"/>
                <a:cs typeface="Century"/>
              </a:rPr>
              <a:t>w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orange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peppers,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snow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peas,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fennel,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zucchini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strips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let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dip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awa</a:t>
            </a:r>
            <a:r>
              <a:rPr sz="1100" spc="-130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. </a:t>
            </a: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55" dirty="0">
                <a:latin typeface="Century"/>
                <a:cs typeface="Century"/>
              </a:rPr>
              <a:t>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grain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pita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dipping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dirty="0">
                <a:latin typeface="Century"/>
                <a:cs typeface="Century"/>
              </a:rPr>
              <a:t>too!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900" y="364488"/>
            <a:ext cx="50628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20" dirty="0">
                <a:solidFill>
                  <a:srgbClr val="542F15"/>
                </a:solidFill>
                <a:latin typeface="Palatino Linotype"/>
                <a:cs typeface="Palatino Linotype"/>
              </a:rPr>
              <a:t>T</a:t>
            </a:r>
            <a:r>
              <a:rPr sz="2400" spc="300" dirty="0">
                <a:solidFill>
                  <a:srgbClr val="542F15"/>
                </a:solidFill>
                <a:latin typeface="Palatino Linotype"/>
                <a:cs typeface="Palatino Linotype"/>
              </a:rPr>
              <a:t>h</a:t>
            </a: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e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15" dirty="0">
                <a:solidFill>
                  <a:srgbClr val="542F15"/>
                </a:solidFill>
                <a:latin typeface="Palatino Linotype"/>
                <a:cs typeface="Palatino Linotype"/>
              </a:rPr>
              <a:t>M</a:t>
            </a: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e</a:t>
            </a:r>
            <a:r>
              <a:rPr sz="2400" spc="175" dirty="0">
                <a:solidFill>
                  <a:srgbClr val="542F15"/>
                </a:solidFill>
                <a:latin typeface="Palatino Linotype"/>
                <a:cs typeface="Palatino Linotype"/>
              </a:rPr>
              <a:t>d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-225" dirty="0">
                <a:solidFill>
                  <a:srgbClr val="542F15"/>
                </a:solidFill>
                <a:latin typeface="Palatino Linotype"/>
                <a:cs typeface="Palatino Linotype"/>
              </a:rPr>
              <a:t>D</a:t>
            </a:r>
            <a:r>
              <a:rPr sz="2400" spc="229" dirty="0">
                <a:solidFill>
                  <a:srgbClr val="542F15"/>
                </a:solidFill>
                <a:latin typeface="Palatino Linotype"/>
                <a:cs typeface="Palatino Linotype"/>
              </a:rPr>
              <a:t>ie</a:t>
            </a:r>
            <a:r>
              <a:rPr sz="2400" spc="515" dirty="0">
                <a:solidFill>
                  <a:srgbClr val="542F15"/>
                </a:solidFill>
                <a:latin typeface="Palatino Linotype"/>
                <a:cs typeface="Palatino Linotype"/>
              </a:rPr>
              <a:t>t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395" dirty="0">
                <a:solidFill>
                  <a:srgbClr val="542F15"/>
                </a:solidFill>
                <a:latin typeface="Palatino Linotype"/>
                <a:cs typeface="Palatino Linotype"/>
              </a:rPr>
              <a:t>a</a:t>
            </a:r>
            <a:r>
              <a:rPr sz="2400" spc="300" dirty="0">
                <a:solidFill>
                  <a:srgbClr val="542F15"/>
                </a:solidFill>
                <a:latin typeface="Palatino Linotype"/>
                <a:cs typeface="Palatino Linotype"/>
              </a:rPr>
              <a:t>n</a:t>
            </a:r>
            <a:r>
              <a:rPr sz="2400" spc="175" dirty="0">
                <a:solidFill>
                  <a:srgbClr val="542F15"/>
                </a:solidFill>
                <a:latin typeface="Palatino Linotype"/>
                <a:cs typeface="Palatino Linotype"/>
              </a:rPr>
              <a:t>d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-20" dirty="0">
                <a:solidFill>
                  <a:srgbClr val="542F15"/>
                </a:solidFill>
                <a:latin typeface="Palatino Linotype"/>
                <a:cs typeface="Palatino Linotype"/>
              </a:rPr>
              <a:t>Y</a:t>
            </a:r>
            <a:r>
              <a:rPr sz="2400" spc="285" dirty="0">
                <a:solidFill>
                  <a:srgbClr val="542F15"/>
                </a:solidFill>
                <a:latin typeface="Palatino Linotype"/>
                <a:cs typeface="Palatino Linotype"/>
              </a:rPr>
              <a:t>o</a:t>
            </a:r>
            <a:r>
              <a:rPr sz="2400" spc="240" dirty="0">
                <a:solidFill>
                  <a:srgbClr val="542F15"/>
                </a:solidFill>
                <a:latin typeface="Palatino Linotype"/>
                <a:cs typeface="Palatino Linotype"/>
              </a:rPr>
              <a:t>u</a:t>
            </a:r>
            <a:r>
              <a:rPr sz="2400" spc="700" dirty="0">
                <a:solidFill>
                  <a:srgbClr val="542F15"/>
                </a:solidFill>
                <a:latin typeface="Palatino Linotype"/>
                <a:cs typeface="Palatino Linotype"/>
              </a:rPr>
              <a:t>r</a:t>
            </a:r>
            <a:r>
              <a:rPr sz="2400" spc="200" dirty="0">
                <a:solidFill>
                  <a:srgbClr val="542F15"/>
                </a:solidFill>
                <a:latin typeface="Palatino Linotype"/>
                <a:cs typeface="Palatino Linotype"/>
              </a:rPr>
              <a:t> </a:t>
            </a:r>
            <a:r>
              <a:rPr sz="2400" spc="50" dirty="0">
                <a:solidFill>
                  <a:srgbClr val="542F15"/>
                </a:solidFill>
                <a:latin typeface="Palatino Linotype"/>
                <a:cs typeface="Palatino Linotype"/>
              </a:rPr>
              <a:t>F</a:t>
            </a:r>
            <a:r>
              <a:rPr sz="2400" spc="395" dirty="0">
                <a:solidFill>
                  <a:srgbClr val="542F15"/>
                </a:solidFill>
                <a:latin typeface="Palatino Linotype"/>
                <a:cs typeface="Palatino Linotype"/>
              </a:rPr>
              <a:t>a</a:t>
            </a:r>
            <a:r>
              <a:rPr sz="2400" spc="160" dirty="0">
                <a:solidFill>
                  <a:srgbClr val="542F15"/>
                </a:solidFill>
                <a:latin typeface="Palatino Linotype"/>
                <a:cs typeface="Palatino Linotype"/>
              </a:rPr>
              <a:t>m</a:t>
            </a:r>
            <a:r>
              <a:rPr sz="2400" spc="375" dirty="0">
                <a:solidFill>
                  <a:srgbClr val="542F15"/>
                </a:solidFill>
                <a:latin typeface="Palatino Linotype"/>
                <a:cs typeface="Palatino Linotype"/>
              </a:rPr>
              <a:t>il</a:t>
            </a:r>
            <a:r>
              <a:rPr sz="2400" spc="250" dirty="0">
                <a:solidFill>
                  <a:srgbClr val="542F15"/>
                </a:solidFill>
                <a:latin typeface="Palatino Linotype"/>
                <a:cs typeface="Palatino Linotype"/>
              </a:rPr>
              <a:t>y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1005" y="871219"/>
            <a:ext cx="7034530" cy="59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9000"/>
              </a:lnSpc>
            </a:pPr>
            <a:r>
              <a:rPr sz="1300" spc="-6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50" dirty="0">
                <a:solidFill>
                  <a:srgbClr val="D48400"/>
                </a:solidFill>
                <a:latin typeface="Palatino Linotype"/>
                <a:cs typeface="Palatino Linotype"/>
              </a:rPr>
              <a:t>he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0" dirty="0">
                <a:solidFill>
                  <a:srgbClr val="D48400"/>
                </a:solidFill>
                <a:latin typeface="Palatino Linotype"/>
                <a:cs typeface="Palatino Linotype"/>
              </a:rPr>
              <a:t>M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95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300" spc="195" dirty="0">
                <a:solidFill>
                  <a:srgbClr val="D48400"/>
                </a:solidFill>
                <a:latin typeface="Palatino Linotype"/>
                <a:cs typeface="Palatino Linotype"/>
              </a:rPr>
              <a:t>it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rr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150" dirty="0">
                <a:solidFill>
                  <a:srgbClr val="D48400"/>
                </a:solidFill>
                <a:latin typeface="Palatino Linotype"/>
                <a:cs typeface="Palatino Linotype"/>
              </a:rPr>
              <a:t>ne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165" dirty="0">
                <a:solidFill>
                  <a:srgbClr val="D48400"/>
                </a:solidFill>
                <a:latin typeface="Palatino Linotype"/>
                <a:cs typeface="Palatino Linotype"/>
              </a:rPr>
              <a:t>n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-125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300" spc="125" dirty="0">
                <a:solidFill>
                  <a:srgbClr val="D48400"/>
                </a:solidFill>
                <a:latin typeface="Palatino Linotype"/>
                <a:cs typeface="Palatino Linotype"/>
              </a:rPr>
              <a:t>ie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40" dirty="0">
                <a:solidFill>
                  <a:srgbClr val="D48400"/>
                </a:solidFill>
                <a:latin typeface="Palatino Linotype"/>
                <a:cs typeface="Palatino Linotype"/>
              </a:rPr>
              <a:t>is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300" dirty="0">
                <a:solidFill>
                  <a:srgbClr val="D48400"/>
                </a:solidFill>
                <a:latin typeface="Palatino Linotype"/>
                <a:cs typeface="Palatino Linotype"/>
              </a:rPr>
              <a:t>ll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165" dirty="0">
                <a:solidFill>
                  <a:srgbClr val="D48400"/>
                </a:solidFill>
                <a:latin typeface="Palatino Linotype"/>
                <a:cs typeface="Palatino Linotype"/>
              </a:rPr>
              <a:t>b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130" dirty="0">
                <a:solidFill>
                  <a:srgbClr val="D48400"/>
                </a:solidFill>
                <a:latin typeface="Palatino Linotype"/>
                <a:cs typeface="Palatino Linotype"/>
              </a:rPr>
              <a:t>u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95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300" dirty="0">
                <a:solidFill>
                  <a:srgbClr val="D48400"/>
                </a:solidFill>
                <a:latin typeface="Palatino Linotype"/>
                <a:cs typeface="Palatino Linotype"/>
              </a:rPr>
              <a:t>l</a:t>
            </a:r>
            <a:r>
              <a:rPr sz="1300" spc="140" dirty="0">
                <a:solidFill>
                  <a:srgbClr val="D48400"/>
                </a:solidFill>
                <a:latin typeface="Palatino Linotype"/>
                <a:cs typeface="Palatino Linotype"/>
              </a:rPr>
              <a:t>ic</a:t>
            </a:r>
            <a:r>
              <a:rPr sz="1300" spc="130" dirty="0">
                <a:solidFill>
                  <a:srgbClr val="D48400"/>
                </a:solidFill>
                <a:latin typeface="Palatino Linotype"/>
                <a:cs typeface="Palatino Linotype"/>
              </a:rPr>
              <a:t>iou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50" dirty="0">
                <a:solidFill>
                  <a:srgbClr val="D48400"/>
                </a:solidFill>
                <a:latin typeface="Palatino Linotype"/>
                <a:cs typeface="Palatino Linotype"/>
              </a:rPr>
              <a:t>f</a:t>
            </a:r>
            <a:r>
              <a:rPr sz="1300" spc="300" dirty="0">
                <a:solidFill>
                  <a:srgbClr val="D48400"/>
                </a:solidFill>
                <a:latin typeface="Palatino Linotype"/>
                <a:cs typeface="Palatino Linotype"/>
              </a:rPr>
              <a:t>l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120" dirty="0">
                <a:solidFill>
                  <a:srgbClr val="D48400"/>
                </a:solidFill>
                <a:latin typeface="Palatino Linotype"/>
                <a:cs typeface="Palatino Linotype"/>
              </a:rPr>
              <a:t>v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, 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190" dirty="0">
                <a:solidFill>
                  <a:srgbClr val="D48400"/>
                </a:solidFill>
                <a:latin typeface="Palatino Linotype"/>
                <a:cs typeface="Palatino Linotype"/>
              </a:rPr>
              <a:t>x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30" dirty="0">
                <a:solidFill>
                  <a:srgbClr val="D48400"/>
                </a:solidFill>
                <a:latin typeface="Palatino Linotype"/>
                <a:cs typeface="Palatino Linotype"/>
              </a:rPr>
              <a:t>u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165" dirty="0">
                <a:solidFill>
                  <a:srgbClr val="D48400"/>
                </a:solidFill>
                <a:latin typeface="Palatino Linotype"/>
                <a:cs typeface="Palatino Linotype"/>
              </a:rPr>
              <a:t>n</a:t>
            </a:r>
            <a:r>
              <a:rPr sz="1300" spc="95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c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300" dirty="0">
                <a:solidFill>
                  <a:srgbClr val="D48400"/>
                </a:solidFill>
                <a:latin typeface="Palatino Linotype"/>
                <a:cs typeface="Palatino Linotype"/>
              </a:rPr>
              <a:t>l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, </a:t>
            </a:r>
            <a:r>
              <a:rPr sz="1300" spc="185" dirty="0">
                <a:solidFill>
                  <a:srgbClr val="D48400"/>
                </a:solidFill>
                <a:latin typeface="Palatino Linotype"/>
                <a:cs typeface="Palatino Linotype"/>
              </a:rPr>
              <a:t>wit</a:t>
            </a:r>
            <a:r>
              <a:rPr sz="1300" spc="165" dirty="0">
                <a:solidFill>
                  <a:srgbClr val="D48400"/>
                </a:solidFill>
                <a:latin typeface="Palatino Linotype"/>
                <a:cs typeface="Palatino Linotype"/>
              </a:rPr>
              <a:t>h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90" dirty="0">
                <a:solidFill>
                  <a:srgbClr val="D48400"/>
                </a:solidFill>
                <a:latin typeface="Palatino Linotype"/>
                <a:cs typeface="Palatino Linotype"/>
              </a:rPr>
              <a:t>m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65" dirty="0">
                <a:solidFill>
                  <a:srgbClr val="D48400"/>
                </a:solidFill>
                <a:latin typeface="Palatino Linotype"/>
                <a:cs typeface="Palatino Linotype"/>
              </a:rPr>
              <a:t>h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ing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50" dirty="0">
                <a:solidFill>
                  <a:srgbClr val="D48400"/>
                </a:solidFill>
                <a:latin typeface="Palatino Linotype"/>
                <a:cs typeface="Palatino Linotype"/>
              </a:rPr>
              <a:t>f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120" dirty="0">
                <a:solidFill>
                  <a:srgbClr val="D48400"/>
                </a:solidFill>
                <a:latin typeface="Palatino Linotype"/>
                <a:cs typeface="Palatino Linotype"/>
              </a:rPr>
              <a:t>v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y</a:t>
            </a:r>
            <a:r>
              <a:rPr sz="1300" spc="150" dirty="0">
                <a:solidFill>
                  <a:srgbClr val="D48400"/>
                </a:solidFill>
                <a:latin typeface="Palatino Linotype"/>
                <a:cs typeface="Palatino Linotype"/>
              </a:rPr>
              <a:t>one</a:t>
            </a:r>
            <a:r>
              <a:rPr sz="1300" spc="-225" dirty="0">
                <a:solidFill>
                  <a:srgbClr val="D48400"/>
                </a:solidFill>
                <a:latin typeface="Palatino Linotype"/>
                <a:cs typeface="Palatino Linotype"/>
              </a:rPr>
              <a:t>—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120" dirty="0">
                <a:solidFill>
                  <a:srgbClr val="D48400"/>
                </a:solidFill>
                <a:latin typeface="Palatino Linotype"/>
                <a:cs typeface="Palatino Linotype"/>
              </a:rPr>
              <a:t>v</a:t>
            </a:r>
            <a:r>
              <a:rPr sz="1300" spc="150" dirty="0">
                <a:solidFill>
                  <a:srgbClr val="D48400"/>
                </a:solidFill>
                <a:latin typeface="Palatino Linotype"/>
                <a:cs typeface="Palatino Linotype"/>
              </a:rPr>
              <a:t>en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50" dirty="0">
                <a:solidFill>
                  <a:srgbClr val="D48400"/>
                </a:solidFill>
                <a:latin typeface="Palatino Linotype"/>
                <a:cs typeface="Palatino Linotype"/>
              </a:rPr>
              <a:t>f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in</a:t>
            </a:r>
            <a:r>
              <a:rPr sz="1300" spc="140" dirty="0">
                <a:solidFill>
                  <a:srgbClr val="D48400"/>
                </a:solidFill>
                <a:latin typeface="Palatino Linotype"/>
                <a:cs typeface="Palatino Linotype"/>
              </a:rPr>
              <a:t>ic</a:t>
            </a:r>
            <a:r>
              <a:rPr sz="1300" spc="165" dirty="0">
                <a:solidFill>
                  <a:srgbClr val="D48400"/>
                </a:solidFill>
                <a:latin typeface="Palatino Linotype"/>
                <a:cs typeface="Palatino Linotype"/>
              </a:rPr>
              <a:t>k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y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285" dirty="0">
                <a:solidFill>
                  <a:srgbClr val="D48400"/>
                </a:solidFill>
                <a:latin typeface="Palatino Linotype"/>
                <a:cs typeface="Palatino Linotype"/>
              </a:rPr>
              <a:t>!</a:t>
            </a:r>
            <a:endParaRPr sz="13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300" spc="-6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y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50" dirty="0">
                <a:solidFill>
                  <a:srgbClr val="D48400"/>
                </a:solidFill>
                <a:latin typeface="Palatino Linotype"/>
                <a:cs typeface="Palatino Linotype"/>
              </a:rPr>
              <a:t>he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85" dirty="0">
                <a:solidFill>
                  <a:srgbClr val="D48400"/>
                </a:solidFill>
                <a:latin typeface="Palatino Linotype"/>
                <a:cs typeface="Palatino Linotype"/>
              </a:rPr>
              <a:t>ip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s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50" dirty="0">
                <a:solidFill>
                  <a:srgbClr val="D48400"/>
                </a:solidFill>
                <a:latin typeface="Palatino Linotype"/>
                <a:cs typeface="Palatino Linotype"/>
              </a:rPr>
              <a:t>f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in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95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300" spc="130" dirty="0">
                <a:solidFill>
                  <a:srgbClr val="D48400"/>
                </a:solidFill>
                <a:latin typeface="Palatino Linotype"/>
                <a:cs typeface="Palatino Linotype"/>
              </a:rPr>
              <a:t>u</a:t>
            </a:r>
            <a:r>
              <a:rPr sz="1300" spc="175" dirty="0">
                <a:solidFill>
                  <a:srgbClr val="D48400"/>
                </a:solidFill>
                <a:latin typeface="Palatino Linotype"/>
                <a:cs typeface="Palatino Linotype"/>
              </a:rPr>
              <a:t>c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ing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50" dirty="0">
                <a:solidFill>
                  <a:srgbClr val="D48400"/>
                </a:solidFill>
                <a:latin typeface="Palatino Linotype"/>
                <a:cs typeface="Palatino Linotype"/>
              </a:rPr>
              <a:t>he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0" dirty="0">
                <a:solidFill>
                  <a:srgbClr val="D48400"/>
                </a:solidFill>
                <a:latin typeface="Palatino Linotype"/>
                <a:cs typeface="Palatino Linotype"/>
              </a:rPr>
              <a:t>M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e</a:t>
            </a:r>
            <a:r>
              <a:rPr sz="1300" spc="95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-125" dirty="0">
                <a:solidFill>
                  <a:srgbClr val="D48400"/>
                </a:solidFill>
                <a:latin typeface="Palatino Linotype"/>
                <a:cs typeface="Palatino Linotype"/>
              </a:rPr>
              <a:t>D</a:t>
            </a:r>
            <a:r>
              <a:rPr sz="1300" spc="125" dirty="0">
                <a:solidFill>
                  <a:srgbClr val="D48400"/>
                </a:solidFill>
                <a:latin typeface="Palatino Linotype"/>
                <a:cs typeface="Palatino Linotype"/>
              </a:rPr>
              <a:t>ie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75" dirty="0">
                <a:solidFill>
                  <a:srgbClr val="D48400"/>
                </a:solidFill>
                <a:latin typeface="Palatino Linotype"/>
                <a:cs typeface="Palatino Linotype"/>
              </a:rPr>
              <a:t>t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y</a:t>
            </a:r>
            <a:r>
              <a:rPr sz="1300" spc="155" dirty="0">
                <a:solidFill>
                  <a:srgbClr val="D48400"/>
                </a:solidFill>
                <a:latin typeface="Palatino Linotype"/>
                <a:cs typeface="Palatino Linotype"/>
              </a:rPr>
              <a:t>o</a:t>
            </a:r>
            <a:r>
              <a:rPr sz="1300" spc="130" dirty="0">
                <a:solidFill>
                  <a:srgbClr val="D48400"/>
                </a:solidFill>
                <a:latin typeface="Palatino Linotype"/>
                <a:cs typeface="Palatino Linotype"/>
              </a:rPr>
              <a:t>u</a:t>
            </a:r>
            <a:r>
              <a:rPr sz="1300" spc="380" dirty="0">
                <a:solidFill>
                  <a:srgbClr val="D48400"/>
                </a:solidFill>
                <a:latin typeface="Palatino Linotype"/>
                <a:cs typeface="Palatino Linotype"/>
              </a:rPr>
              <a:t>r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 </a:t>
            </a:r>
            <a:r>
              <a:rPr sz="1300" spc="250" dirty="0">
                <a:solidFill>
                  <a:srgbClr val="D48400"/>
                </a:solidFill>
                <a:latin typeface="Palatino Linotype"/>
                <a:cs typeface="Palatino Linotype"/>
              </a:rPr>
              <a:t>f</a:t>
            </a:r>
            <a:r>
              <a:rPr sz="1300" spc="210" dirty="0">
                <a:solidFill>
                  <a:srgbClr val="D48400"/>
                </a:solidFill>
                <a:latin typeface="Palatino Linotype"/>
                <a:cs typeface="Palatino Linotype"/>
              </a:rPr>
              <a:t>a</a:t>
            </a:r>
            <a:r>
              <a:rPr sz="1300" spc="90" dirty="0">
                <a:solidFill>
                  <a:srgbClr val="D48400"/>
                </a:solidFill>
                <a:latin typeface="Palatino Linotype"/>
                <a:cs typeface="Palatino Linotype"/>
              </a:rPr>
              <a:t>m</a:t>
            </a:r>
            <a:r>
              <a:rPr sz="1300" spc="200" dirty="0">
                <a:solidFill>
                  <a:srgbClr val="D48400"/>
                </a:solidFill>
                <a:latin typeface="Palatino Linotype"/>
                <a:cs typeface="Palatino Linotype"/>
              </a:rPr>
              <a:t>il</a:t>
            </a:r>
            <a:r>
              <a:rPr sz="1300" spc="135" dirty="0">
                <a:solidFill>
                  <a:srgbClr val="D48400"/>
                </a:solidFill>
                <a:latin typeface="Palatino Linotype"/>
                <a:cs typeface="Palatino Linotype"/>
              </a:rPr>
              <a:t>y</a:t>
            </a:r>
            <a:r>
              <a:rPr sz="1300" spc="105" dirty="0">
                <a:solidFill>
                  <a:srgbClr val="D48400"/>
                </a:solidFill>
                <a:latin typeface="Palatino Linotype"/>
                <a:cs typeface="Palatino Linotype"/>
              </a:rPr>
              <a:t>.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300" y="1536700"/>
            <a:ext cx="4432300" cy="101600"/>
          </a:xfrm>
          <a:custGeom>
            <a:avLst/>
            <a:gdLst/>
            <a:ahLst/>
            <a:cxnLst/>
            <a:rect l="l" t="t" r="r" b="b"/>
            <a:pathLst>
              <a:path w="4432300" h="101600">
                <a:moveTo>
                  <a:pt x="0" y="0"/>
                </a:moveTo>
                <a:lnTo>
                  <a:pt x="0" y="101600"/>
                </a:lnTo>
                <a:lnTo>
                  <a:pt x="1685522" y="101600"/>
                </a:lnTo>
                <a:lnTo>
                  <a:pt x="4416689" y="88052"/>
                </a:lnTo>
                <a:lnTo>
                  <a:pt x="4432300" y="47412"/>
                </a:lnTo>
                <a:lnTo>
                  <a:pt x="3995310" y="27094"/>
                </a:lnTo>
                <a:lnTo>
                  <a:pt x="2684348" y="20320"/>
                </a:lnTo>
                <a:lnTo>
                  <a:pt x="1935275" y="6774"/>
                </a:lnTo>
                <a:lnTo>
                  <a:pt x="702300" y="6774"/>
                </a:lnTo>
                <a:lnTo>
                  <a:pt x="0" y="0"/>
                </a:lnTo>
                <a:close/>
              </a:path>
              <a:path w="4432300" h="101600">
                <a:moveTo>
                  <a:pt x="1560668" y="0"/>
                </a:moveTo>
                <a:lnTo>
                  <a:pt x="702300" y="6774"/>
                </a:lnTo>
                <a:lnTo>
                  <a:pt x="1935275" y="6774"/>
                </a:lnTo>
                <a:lnTo>
                  <a:pt x="1560668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300" y="33274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0" y="0"/>
                </a:moveTo>
                <a:lnTo>
                  <a:pt x="0" y="88900"/>
                </a:lnTo>
                <a:lnTo>
                  <a:pt x="1685522" y="88900"/>
                </a:lnTo>
                <a:lnTo>
                  <a:pt x="4416690" y="77047"/>
                </a:lnTo>
                <a:lnTo>
                  <a:pt x="4432300" y="41487"/>
                </a:lnTo>
                <a:lnTo>
                  <a:pt x="3995312" y="23707"/>
                </a:lnTo>
                <a:lnTo>
                  <a:pt x="2684348" y="17779"/>
                </a:lnTo>
                <a:lnTo>
                  <a:pt x="1935255" y="5927"/>
                </a:lnTo>
                <a:lnTo>
                  <a:pt x="702300" y="5927"/>
                </a:lnTo>
                <a:lnTo>
                  <a:pt x="0" y="0"/>
                </a:lnTo>
                <a:close/>
              </a:path>
              <a:path w="4432300" h="88900">
                <a:moveTo>
                  <a:pt x="1560668" y="0"/>
                </a:moveTo>
                <a:lnTo>
                  <a:pt x="702300" y="5927"/>
                </a:lnTo>
                <a:lnTo>
                  <a:pt x="1935255" y="5927"/>
                </a:lnTo>
                <a:lnTo>
                  <a:pt x="1560668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200" y="3860800"/>
            <a:ext cx="1219200" cy="140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9727" y="3886200"/>
            <a:ext cx="1130300" cy="1329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8770" y="43561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2871631" y="0"/>
                </a:moveTo>
                <a:lnTo>
                  <a:pt x="1747950" y="17779"/>
                </a:lnTo>
                <a:lnTo>
                  <a:pt x="436989" y="23707"/>
                </a:lnTo>
                <a:lnTo>
                  <a:pt x="0" y="41487"/>
                </a:lnTo>
                <a:lnTo>
                  <a:pt x="15610" y="77047"/>
                </a:lnTo>
                <a:lnTo>
                  <a:pt x="2746777" y="88900"/>
                </a:lnTo>
                <a:lnTo>
                  <a:pt x="4432300" y="88900"/>
                </a:lnTo>
                <a:lnTo>
                  <a:pt x="4432300" y="5927"/>
                </a:lnTo>
                <a:lnTo>
                  <a:pt x="3729998" y="5927"/>
                </a:lnTo>
                <a:lnTo>
                  <a:pt x="2871631" y="0"/>
                </a:lnTo>
                <a:close/>
              </a:path>
              <a:path w="4432300" h="88900">
                <a:moveTo>
                  <a:pt x="4432300" y="0"/>
                </a:moveTo>
                <a:lnTo>
                  <a:pt x="3729998" y="5927"/>
                </a:lnTo>
                <a:lnTo>
                  <a:pt x="4432300" y="5927"/>
                </a:lnTo>
                <a:lnTo>
                  <a:pt x="4432300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22900" y="1660756"/>
            <a:ext cx="3311525" cy="153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130175" indent="-182880">
              <a:lnSpc>
                <a:spcPct val="93400"/>
              </a:lnSpc>
              <a:buClr>
                <a:srgbClr val="982B3C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100" b="1" spc="-35" dirty="0">
                <a:latin typeface="Book Antiqua"/>
                <a:cs typeface="Book Antiqua"/>
              </a:rPr>
              <a:t>Luscious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0" dirty="0">
                <a:latin typeface="Book Antiqua"/>
                <a:cs typeface="Book Antiqua"/>
              </a:rPr>
              <a:t>fruits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dirty="0">
                <a:latin typeface="Book Antiqua"/>
                <a:cs typeface="Book Antiqua"/>
              </a:rPr>
              <a:t>at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0" dirty="0">
                <a:latin typeface="Book Antiqua"/>
                <a:cs typeface="Book Antiqua"/>
              </a:rPr>
              <a:t>every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0" dirty="0">
                <a:latin typeface="Book Antiqua"/>
                <a:cs typeface="Book Antiqua"/>
              </a:rPr>
              <a:t>meal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spc="-80" dirty="0">
                <a:latin typeface="Century"/>
                <a:cs typeface="Century"/>
              </a:rPr>
              <a:t>are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key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part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Mediterranean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Diet,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so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keep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apples,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clementines,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oranges,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grapes,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pears,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melon,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peaches,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dates,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strawberries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other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fruits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plain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sight.</a:t>
            </a:r>
            <a:endParaRPr sz="1100">
              <a:latin typeface="Century"/>
              <a:cs typeface="Century"/>
            </a:endParaRPr>
          </a:p>
          <a:p>
            <a:pPr marL="194945" marR="5080">
              <a:lnSpc>
                <a:spcPct val="92800"/>
              </a:lnSpc>
              <a:spcBef>
                <a:spcPts val="875"/>
              </a:spcBef>
            </a:pPr>
            <a:r>
              <a:rPr sz="1100" spc="-55" dirty="0">
                <a:latin typeface="Century"/>
                <a:cs typeface="Century"/>
              </a:rPr>
              <a:t>Encourage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family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fresh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fruit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rather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than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drink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fruit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juice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better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source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fibe</a:t>
            </a:r>
            <a:r>
              <a:rPr sz="1100" spc="-14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55" dirty="0">
                <a:latin typeface="Century"/>
                <a:cs typeface="Century"/>
              </a:rPr>
              <a:t>often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lacking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diets.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Make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healthy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parfaits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dessert</a:t>
            </a:r>
            <a:r>
              <a:rPr sz="1100" spc="-40" dirty="0">
                <a:latin typeface="Century"/>
                <a:cs typeface="Century"/>
              </a:rPr>
              <a:t> by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layering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Greek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yogurt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sliced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fresh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fruit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tall</a:t>
            </a:r>
            <a:r>
              <a:rPr sz="1100" spc="-5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glasses.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Use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frozen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berries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great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smoothies.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1000" y="3438756"/>
            <a:ext cx="427672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94700"/>
              </a:lnSpc>
              <a:buClr>
                <a:srgbClr val="A51A31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100" b="1" spc="-50" dirty="0">
                <a:latin typeface="Book Antiqua"/>
                <a:cs typeface="Book Antiqua"/>
              </a:rPr>
              <a:t>Almost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everything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20" dirty="0">
                <a:latin typeface="Book Antiqua"/>
                <a:cs typeface="Book Antiqua"/>
              </a:rPr>
              <a:t>tastes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15" dirty="0">
                <a:latin typeface="Book Antiqua"/>
                <a:cs typeface="Book Antiqua"/>
              </a:rPr>
              <a:t>better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0" dirty="0">
                <a:latin typeface="Book Antiqua"/>
                <a:cs typeface="Book Antiqua"/>
              </a:rPr>
              <a:t>with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0" dirty="0">
                <a:latin typeface="Book Antiqua"/>
                <a:cs typeface="Book Antiqua"/>
              </a:rPr>
              <a:t>olive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0" dirty="0">
                <a:latin typeface="Book Antiqua"/>
                <a:cs typeface="Book Antiqua"/>
              </a:rPr>
              <a:t>oil.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spc="-60" dirty="0">
                <a:latin typeface="Century"/>
                <a:cs typeface="Century"/>
              </a:rPr>
              <a:t>Kids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who</a:t>
            </a:r>
            <a:r>
              <a:rPr sz="1100" spc="-35" dirty="0">
                <a:latin typeface="Century"/>
                <a:cs typeface="Century"/>
              </a:rPr>
              <a:t> won’</a:t>
            </a:r>
            <a:r>
              <a:rPr sz="1100" spc="-90" dirty="0">
                <a:latin typeface="Century"/>
                <a:cs typeface="Century"/>
              </a:rPr>
              <a:t>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5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steamed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carrot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love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roasted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dirty="0">
                <a:latin typeface="Century"/>
                <a:cs typeface="Century"/>
              </a:rPr>
              <a:t>(or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raw!)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may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succeed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getting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everyone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eat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sweet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potatoes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if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serve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them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0" dirty="0">
                <a:latin typeface="Century"/>
                <a:cs typeface="Century"/>
              </a:rPr>
              <a:t>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oven-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baked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rather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than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mashed.</a:t>
            </a:r>
            <a:r>
              <a:rPr sz="110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 </a:t>
            </a:r>
            <a:r>
              <a:rPr sz="1100" dirty="0">
                <a:latin typeface="Century"/>
                <a:cs typeface="Century"/>
              </a:rPr>
              <a:t>O</a:t>
            </a:r>
            <a:r>
              <a:rPr sz="1100" spc="-8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70" dirty="0">
                <a:latin typeface="Century"/>
                <a:cs typeface="Century"/>
              </a:rPr>
              <a:t>try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making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kale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chips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instead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1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steamed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kale,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different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take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greens.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60670" y="15494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2871631" y="0"/>
                </a:moveTo>
                <a:lnTo>
                  <a:pt x="1747950" y="17779"/>
                </a:lnTo>
                <a:lnTo>
                  <a:pt x="436989" y="23707"/>
                </a:lnTo>
                <a:lnTo>
                  <a:pt x="0" y="41487"/>
                </a:lnTo>
                <a:lnTo>
                  <a:pt x="15609" y="77047"/>
                </a:lnTo>
                <a:lnTo>
                  <a:pt x="2746777" y="88900"/>
                </a:lnTo>
                <a:lnTo>
                  <a:pt x="4432300" y="88900"/>
                </a:lnTo>
                <a:lnTo>
                  <a:pt x="4432300" y="5927"/>
                </a:lnTo>
                <a:lnTo>
                  <a:pt x="3729998" y="5927"/>
                </a:lnTo>
                <a:lnTo>
                  <a:pt x="2871631" y="0"/>
                </a:lnTo>
                <a:close/>
              </a:path>
              <a:path w="4432300" h="88900">
                <a:moveTo>
                  <a:pt x="4432300" y="0"/>
                </a:moveTo>
                <a:lnTo>
                  <a:pt x="3729998" y="5927"/>
                </a:lnTo>
                <a:lnTo>
                  <a:pt x="4432300" y="5927"/>
                </a:lnTo>
                <a:lnTo>
                  <a:pt x="4432300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4800" y="32512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2871631" y="0"/>
                </a:moveTo>
                <a:lnTo>
                  <a:pt x="1747951" y="17779"/>
                </a:lnTo>
                <a:lnTo>
                  <a:pt x="436989" y="23707"/>
                </a:lnTo>
                <a:lnTo>
                  <a:pt x="0" y="41487"/>
                </a:lnTo>
                <a:lnTo>
                  <a:pt x="15610" y="77047"/>
                </a:lnTo>
                <a:lnTo>
                  <a:pt x="2746777" y="88900"/>
                </a:lnTo>
                <a:lnTo>
                  <a:pt x="4432300" y="88900"/>
                </a:lnTo>
                <a:lnTo>
                  <a:pt x="4432300" y="5927"/>
                </a:lnTo>
                <a:lnTo>
                  <a:pt x="3729998" y="5927"/>
                </a:lnTo>
                <a:lnTo>
                  <a:pt x="2871631" y="0"/>
                </a:lnTo>
                <a:close/>
              </a:path>
              <a:path w="4432300" h="88900">
                <a:moveTo>
                  <a:pt x="4432300" y="0"/>
                </a:moveTo>
                <a:lnTo>
                  <a:pt x="3729998" y="5927"/>
                </a:lnTo>
                <a:lnTo>
                  <a:pt x="4432300" y="5927"/>
                </a:lnTo>
                <a:lnTo>
                  <a:pt x="4432300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2100" y="63627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2871631" y="0"/>
                </a:moveTo>
                <a:lnTo>
                  <a:pt x="1747951" y="17780"/>
                </a:lnTo>
                <a:lnTo>
                  <a:pt x="436989" y="23707"/>
                </a:lnTo>
                <a:lnTo>
                  <a:pt x="0" y="41487"/>
                </a:lnTo>
                <a:lnTo>
                  <a:pt x="15610" y="77047"/>
                </a:lnTo>
                <a:lnTo>
                  <a:pt x="2746777" y="88900"/>
                </a:lnTo>
                <a:lnTo>
                  <a:pt x="4432300" y="88900"/>
                </a:lnTo>
                <a:lnTo>
                  <a:pt x="4432300" y="5927"/>
                </a:lnTo>
                <a:lnTo>
                  <a:pt x="3729998" y="5927"/>
                </a:lnTo>
                <a:lnTo>
                  <a:pt x="2871631" y="0"/>
                </a:lnTo>
                <a:close/>
              </a:path>
              <a:path w="4432300" h="88900">
                <a:moveTo>
                  <a:pt x="4432300" y="0"/>
                </a:moveTo>
                <a:lnTo>
                  <a:pt x="3729998" y="5927"/>
                </a:lnTo>
                <a:lnTo>
                  <a:pt x="4432300" y="5927"/>
                </a:lnTo>
                <a:lnTo>
                  <a:pt x="4432300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63000" y="1778000"/>
            <a:ext cx="110490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92929" y="1809424"/>
            <a:ext cx="1024169" cy="1212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300" y="54356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0" y="0"/>
                </a:moveTo>
                <a:lnTo>
                  <a:pt x="0" y="88900"/>
                </a:lnTo>
                <a:lnTo>
                  <a:pt x="1685522" y="88900"/>
                </a:lnTo>
                <a:lnTo>
                  <a:pt x="4416690" y="77047"/>
                </a:lnTo>
                <a:lnTo>
                  <a:pt x="4432300" y="41487"/>
                </a:lnTo>
                <a:lnTo>
                  <a:pt x="3995312" y="23707"/>
                </a:lnTo>
                <a:lnTo>
                  <a:pt x="2684348" y="17780"/>
                </a:lnTo>
                <a:lnTo>
                  <a:pt x="1935255" y="5927"/>
                </a:lnTo>
                <a:lnTo>
                  <a:pt x="702300" y="5927"/>
                </a:lnTo>
                <a:lnTo>
                  <a:pt x="0" y="0"/>
                </a:lnTo>
                <a:close/>
              </a:path>
              <a:path w="4432300" h="88900">
                <a:moveTo>
                  <a:pt x="1560668" y="0"/>
                </a:moveTo>
                <a:lnTo>
                  <a:pt x="702300" y="5927"/>
                </a:lnTo>
                <a:lnTo>
                  <a:pt x="1935255" y="5927"/>
                </a:lnTo>
                <a:lnTo>
                  <a:pt x="1560668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4000" y="5623156"/>
            <a:ext cx="4516755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93400"/>
              </a:lnSpc>
              <a:buClr>
                <a:srgbClr val="982938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100" b="1" spc="-75" dirty="0">
                <a:latin typeface="Book Antiqua"/>
                <a:cs typeface="Book Antiqua"/>
              </a:rPr>
              <a:t>Add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5" dirty="0">
                <a:latin typeface="Book Antiqua"/>
                <a:cs typeface="Book Antiqua"/>
              </a:rPr>
              <a:t>vegetables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15" dirty="0">
                <a:latin typeface="Book Antiqua"/>
                <a:cs typeface="Book Antiqua"/>
              </a:rPr>
              <a:t>to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the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60" dirty="0">
                <a:latin typeface="Book Antiqua"/>
                <a:cs typeface="Book Antiqua"/>
              </a:rPr>
              <a:t>kinds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5" dirty="0">
                <a:latin typeface="Book Antiqua"/>
                <a:cs typeface="Book Antiqua"/>
              </a:rPr>
              <a:t>of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5" dirty="0">
                <a:latin typeface="Book Antiqua"/>
                <a:cs typeface="Book Antiqua"/>
              </a:rPr>
              <a:t>foods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0" dirty="0">
                <a:latin typeface="Book Antiqua"/>
                <a:cs typeface="Book Antiqua"/>
              </a:rPr>
              <a:t>your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5" dirty="0">
                <a:latin typeface="Book Antiqua"/>
                <a:cs typeface="Book Antiqua"/>
              </a:rPr>
              <a:t>kids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0" dirty="0">
                <a:latin typeface="Book Antiqua"/>
                <a:cs typeface="Book Antiqua"/>
              </a:rPr>
              <a:t>already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0" dirty="0">
                <a:latin typeface="Book Antiqua"/>
                <a:cs typeface="Book Antiqua"/>
              </a:rPr>
              <a:t>like.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spc="-25" dirty="0">
                <a:latin typeface="Century"/>
                <a:cs typeface="Century"/>
              </a:rPr>
              <a:t>If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pancakes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are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popula</a:t>
            </a:r>
            <a:r>
              <a:rPr sz="1100" spc="-13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65" dirty="0">
                <a:latin typeface="Century"/>
                <a:cs typeface="Century"/>
              </a:rPr>
              <a:t>add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some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grated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carrots,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shredded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zucchini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batte</a:t>
            </a:r>
            <a:r>
              <a:rPr sz="1100" spc="-155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. </a:t>
            </a:r>
            <a:r>
              <a:rPr sz="1100" spc="-110" dirty="0">
                <a:latin typeface="Century"/>
                <a:cs typeface="Century"/>
              </a:rPr>
              <a:t>T</a:t>
            </a:r>
            <a:r>
              <a:rPr sz="1100" spc="-60" dirty="0">
                <a:latin typeface="Century"/>
                <a:cs typeface="Century"/>
              </a:rPr>
              <a:t>oss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frozen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peas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hot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pasta,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camouflage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extra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veggies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zesty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spaghetti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sauce,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5" dirty="0">
                <a:latin typeface="Century"/>
                <a:cs typeface="Century"/>
              </a:rPr>
              <a:t>add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diced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sautéed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onions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0" dirty="0">
                <a:latin typeface="Century"/>
                <a:cs typeface="Century"/>
              </a:rPr>
              <a:t>peppers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scrambled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eggs.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8000" y="4569056"/>
            <a:ext cx="4191000" cy="167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0" marR="5080">
              <a:lnSpc>
                <a:spcPct val="94700"/>
              </a:lnSpc>
              <a:buClr>
                <a:srgbClr val="A51A31"/>
              </a:buClr>
              <a:buFont typeface="Arial Unicode MS"/>
              <a:buChar char="❖"/>
              <a:tabLst>
                <a:tab pos="1144905" algn="l"/>
              </a:tabLst>
            </a:pPr>
            <a:r>
              <a:rPr sz="1100" b="1" spc="-15" dirty="0">
                <a:latin typeface="Book Antiqua"/>
                <a:cs typeface="Book Antiqua"/>
              </a:rPr>
              <a:t>Create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Med-style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“variety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0" dirty="0">
                <a:latin typeface="Book Antiqua"/>
                <a:cs typeface="Book Antiqua"/>
              </a:rPr>
              <a:t>plates”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help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your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kids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enjoy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wide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range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flavors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serve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up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well-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balanced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meal.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Put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helpings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six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70" dirty="0">
                <a:latin typeface="Century"/>
                <a:cs typeface="Century"/>
              </a:rPr>
              <a:t>eight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different</a:t>
            </a:r>
            <a:r>
              <a:rPr sz="1100" spc="-35" dirty="0">
                <a:latin typeface="Century"/>
                <a:cs typeface="Century"/>
              </a:rPr>
              <a:t> foods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colorful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plate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platte</a:t>
            </a:r>
            <a:r>
              <a:rPr sz="1100" spc="-160" dirty="0">
                <a:latin typeface="Century"/>
                <a:cs typeface="Century"/>
              </a:rPr>
              <a:t>r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65" dirty="0">
                <a:latin typeface="Century"/>
                <a:cs typeface="Century"/>
              </a:rPr>
              <a:t>relying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leftovers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items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have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hand.</a:t>
            </a:r>
            <a:endParaRPr sz="1100">
              <a:latin typeface="Century"/>
              <a:cs typeface="Century"/>
            </a:endParaRPr>
          </a:p>
          <a:p>
            <a:pPr marL="965200" marR="31750">
              <a:lnSpc>
                <a:spcPct val="94700"/>
              </a:lnSpc>
              <a:spcBef>
                <a:spcPts val="650"/>
              </a:spcBef>
            </a:pPr>
            <a:r>
              <a:rPr sz="1100" spc="-4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example: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few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slices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cold </a:t>
            </a:r>
            <a:r>
              <a:rPr sz="1100" spc="-70" dirty="0">
                <a:latin typeface="Century"/>
                <a:cs typeface="Century"/>
              </a:rPr>
              <a:t>turke</a:t>
            </a:r>
            <a:r>
              <a:rPr sz="1100" spc="-140" dirty="0">
                <a:latin typeface="Century"/>
                <a:cs typeface="Century"/>
              </a:rPr>
              <a:t>y</a:t>
            </a:r>
            <a:r>
              <a:rPr sz="1100" spc="-35" dirty="0">
                <a:latin typeface="Century"/>
                <a:cs typeface="Century"/>
              </a:rPr>
              <a:t>,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few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baby</a:t>
            </a:r>
            <a:r>
              <a:rPr sz="1100" spc="-2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carrots,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spoonful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hummus,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several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cubes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cheese,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helping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pasta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grain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roll,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serving</a:t>
            </a:r>
            <a:endParaRPr sz="1100">
              <a:latin typeface="Century"/>
              <a:cs typeface="Century"/>
            </a:endParaRPr>
          </a:p>
          <a:p>
            <a:pPr marL="12700" marR="58419">
              <a:lnSpc>
                <a:spcPts val="1200"/>
              </a:lnSpc>
              <a:spcBef>
                <a:spcPts val="20"/>
              </a:spcBef>
            </a:pP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lettuce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with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favorite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dressing,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apple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slices,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few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olives,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several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pickles.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Kids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usually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enjoy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such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selection.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6700" y="6350000"/>
            <a:ext cx="4432300" cy="88900"/>
          </a:xfrm>
          <a:custGeom>
            <a:avLst/>
            <a:gdLst/>
            <a:ahLst/>
            <a:cxnLst/>
            <a:rect l="l" t="t" r="r" b="b"/>
            <a:pathLst>
              <a:path w="4432300" h="88900">
                <a:moveTo>
                  <a:pt x="0" y="0"/>
                </a:moveTo>
                <a:lnTo>
                  <a:pt x="0" y="88900"/>
                </a:lnTo>
                <a:lnTo>
                  <a:pt x="1685522" y="88900"/>
                </a:lnTo>
                <a:lnTo>
                  <a:pt x="4416690" y="77047"/>
                </a:lnTo>
                <a:lnTo>
                  <a:pt x="4432300" y="41487"/>
                </a:lnTo>
                <a:lnTo>
                  <a:pt x="3995312" y="23707"/>
                </a:lnTo>
                <a:lnTo>
                  <a:pt x="2684348" y="17780"/>
                </a:lnTo>
                <a:lnTo>
                  <a:pt x="1935255" y="5927"/>
                </a:lnTo>
                <a:lnTo>
                  <a:pt x="702300" y="5927"/>
                </a:lnTo>
                <a:lnTo>
                  <a:pt x="0" y="0"/>
                </a:lnTo>
                <a:close/>
              </a:path>
              <a:path w="4432300" h="88900">
                <a:moveTo>
                  <a:pt x="1560668" y="0"/>
                </a:moveTo>
                <a:lnTo>
                  <a:pt x="702300" y="5927"/>
                </a:lnTo>
                <a:lnTo>
                  <a:pt x="1935255" y="5927"/>
                </a:lnTo>
                <a:lnTo>
                  <a:pt x="1560668" y="0"/>
                </a:lnTo>
                <a:close/>
              </a:path>
            </a:pathLst>
          </a:custGeom>
          <a:solidFill>
            <a:srgbClr val="E584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6700" y="6562955"/>
            <a:ext cx="4547235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93400"/>
              </a:lnSpc>
              <a:buClr>
                <a:srgbClr val="982938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100" b="1" spc="-55" dirty="0">
                <a:latin typeface="Book Antiqua"/>
                <a:cs typeface="Book Antiqua"/>
              </a:rPr>
              <a:t>Make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0" dirty="0">
                <a:latin typeface="Book Antiqua"/>
                <a:cs typeface="Book Antiqua"/>
              </a:rPr>
              <a:t>your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75" dirty="0">
                <a:latin typeface="Book Antiqua"/>
                <a:cs typeface="Book Antiqua"/>
              </a:rPr>
              <a:t>own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family-favorite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10" dirty="0">
                <a:latin typeface="Book Antiqua"/>
                <a:cs typeface="Book Antiqua"/>
              </a:rPr>
              <a:t>trail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25" dirty="0">
                <a:latin typeface="Book Antiqua"/>
                <a:cs typeface="Book Antiqua"/>
              </a:rPr>
              <a:t>mix.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spc="-6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large</a:t>
            </a:r>
            <a:r>
              <a:rPr sz="1100" spc="-35" dirty="0">
                <a:latin typeface="Century"/>
                <a:cs typeface="Century"/>
              </a:rPr>
              <a:t> bowl, </a:t>
            </a:r>
            <a:r>
              <a:rPr sz="1100" spc="-55" dirty="0">
                <a:latin typeface="Century"/>
                <a:cs typeface="Century"/>
              </a:rPr>
              <a:t>combine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peanuts,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chopped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walnuts,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raisins</a:t>
            </a:r>
            <a:r>
              <a:rPr sz="1100" spc="-35" dirty="0">
                <a:latin typeface="Century"/>
                <a:cs typeface="Century"/>
              </a:rPr>
              <a:t> or </a:t>
            </a:r>
            <a:r>
              <a:rPr sz="1100" spc="-60" dirty="0">
                <a:latin typeface="Century"/>
                <a:cs typeface="Century"/>
              </a:rPr>
              <a:t>other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dried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fruit,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some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whole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grain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cereal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few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0" dirty="0">
                <a:latin typeface="Century"/>
                <a:cs typeface="Century"/>
              </a:rPr>
              <a:t>small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pieces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5" dirty="0">
                <a:latin typeface="Century"/>
                <a:cs typeface="Century"/>
              </a:rPr>
              <a:t>of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chocolate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if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you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wish.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Package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“snack-</a:t>
            </a:r>
            <a:r>
              <a:rPr sz="1100" spc="-30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size”</a:t>
            </a:r>
            <a:r>
              <a:rPr sz="1100" spc="-35" dirty="0">
                <a:latin typeface="Century"/>
                <a:cs typeface="Century"/>
              </a:rPr>
              <a:t> zip-lock </a:t>
            </a:r>
            <a:r>
              <a:rPr sz="1100" spc="-65" dirty="0">
                <a:latin typeface="Century"/>
                <a:cs typeface="Century"/>
              </a:rPr>
              <a:t>bags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have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on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hand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30" dirty="0">
                <a:latin typeface="Century"/>
                <a:cs typeface="Century"/>
              </a:rPr>
              <a:t>for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car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trips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lunch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boxes.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83200" y="6537555"/>
            <a:ext cx="438975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94700"/>
              </a:lnSpc>
              <a:buClr>
                <a:srgbClr val="982938"/>
              </a:buClr>
              <a:buFont typeface="Arial Unicode MS"/>
              <a:buChar char="❖"/>
              <a:tabLst>
                <a:tab pos="195580" algn="l"/>
              </a:tabLst>
            </a:pPr>
            <a:r>
              <a:rPr sz="1100" b="1" spc="-25" dirty="0">
                <a:latin typeface="Book Antiqua"/>
                <a:cs typeface="Book Antiqua"/>
              </a:rPr>
              <a:t>Get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the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5" dirty="0">
                <a:latin typeface="Book Antiqua"/>
                <a:cs typeface="Book Antiqua"/>
              </a:rPr>
              <a:t>family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60" dirty="0">
                <a:latin typeface="Book Antiqua"/>
                <a:cs typeface="Book Antiqua"/>
              </a:rPr>
              <a:t>involved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55" dirty="0">
                <a:latin typeface="Book Antiqua"/>
                <a:cs typeface="Book Antiqua"/>
              </a:rPr>
              <a:t>in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35" dirty="0">
                <a:latin typeface="Book Antiqua"/>
                <a:cs typeface="Book Antiqua"/>
              </a:rPr>
              <a:t>preparing</a:t>
            </a:r>
            <a:r>
              <a:rPr sz="1100" b="1" spc="10" dirty="0">
                <a:latin typeface="Book Antiqua"/>
                <a:cs typeface="Book Antiqua"/>
              </a:rPr>
              <a:t> </a:t>
            </a:r>
            <a:r>
              <a:rPr sz="1100" b="1" spc="-40" dirty="0">
                <a:latin typeface="Book Antiqua"/>
                <a:cs typeface="Book Antiqua"/>
              </a:rPr>
              <a:t>meals.</a:t>
            </a:r>
            <a:r>
              <a:rPr sz="1100" b="1" spc="-5" dirty="0">
                <a:latin typeface="Book Antiqua"/>
                <a:cs typeface="Book Antiqua"/>
              </a:rPr>
              <a:t> </a:t>
            </a:r>
            <a:r>
              <a:rPr sz="1100" spc="-60" dirty="0">
                <a:latin typeface="Century"/>
                <a:cs typeface="Century"/>
              </a:rPr>
              <a:t>Let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little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kids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wash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fruits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vegetables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95" dirty="0">
                <a:latin typeface="Century"/>
                <a:cs typeface="Century"/>
              </a:rPr>
              <a:t>at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sink;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ask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0" dirty="0">
                <a:latin typeface="Century"/>
                <a:cs typeface="Century"/>
              </a:rPr>
              <a:t>older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kids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0" dirty="0">
                <a:latin typeface="Century"/>
                <a:cs typeface="Century"/>
              </a:rPr>
              <a:t>chop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vegetables,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toss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pasta,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dress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5" dirty="0">
                <a:latin typeface="Century"/>
                <a:cs typeface="Century"/>
              </a:rPr>
              <a:t>salad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set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the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table.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Children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who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learn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0" dirty="0">
                <a:latin typeface="Century"/>
                <a:cs typeface="Century"/>
              </a:rPr>
              <a:t>basic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kitchen</a:t>
            </a:r>
            <a:r>
              <a:rPr sz="1100" spc="-40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skills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appreciate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it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later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in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life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and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5" dirty="0">
                <a:latin typeface="Century"/>
                <a:cs typeface="Century"/>
              </a:rPr>
              <a:t>have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105" dirty="0">
                <a:latin typeface="Century"/>
                <a:cs typeface="Century"/>
              </a:rPr>
              <a:t>a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legacy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80" dirty="0">
                <a:latin typeface="Century"/>
                <a:cs typeface="Century"/>
              </a:rPr>
              <a:t>pass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65" dirty="0">
                <a:latin typeface="Century"/>
                <a:cs typeface="Century"/>
              </a:rPr>
              <a:t>along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45" dirty="0">
                <a:latin typeface="Century"/>
                <a:cs typeface="Century"/>
              </a:rPr>
              <a:t>to</a:t>
            </a:r>
            <a:r>
              <a:rPr sz="1100" spc="-35" dirty="0">
                <a:latin typeface="Century"/>
                <a:cs typeface="Century"/>
              </a:rPr>
              <a:t> </a:t>
            </a:r>
            <a:r>
              <a:rPr sz="1100" spc="-70" dirty="0">
                <a:latin typeface="Century"/>
                <a:cs typeface="Century"/>
              </a:rPr>
              <a:t>their</a:t>
            </a:r>
            <a:r>
              <a:rPr sz="1100" spc="-45" dirty="0">
                <a:latin typeface="Century"/>
                <a:cs typeface="Century"/>
              </a:rPr>
              <a:t> </a:t>
            </a:r>
            <a:r>
              <a:rPr sz="1100" spc="-55" dirty="0">
                <a:latin typeface="Century"/>
                <a:cs typeface="Century"/>
              </a:rPr>
              <a:t>children.</a:t>
            </a:r>
            <a:endParaRPr sz="1100">
              <a:latin typeface="Century"/>
              <a:cs typeface="Century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48300" y="4610100"/>
            <a:ext cx="1054100" cy="1231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73700" y="4635500"/>
            <a:ext cx="977900" cy="11530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93100" y="7391400"/>
            <a:ext cx="876300" cy="279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9800" y="7340600"/>
            <a:ext cx="711200" cy="304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Copy</a:t>
            </a:r>
            <a:r>
              <a:rPr spc="-5" dirty="0"/>
              <a:t>right 2012 | Oldways | Mediterranean Foods </a:t>
            </a:r>
            <a:r>
              <a:rPr spc="-10" dirty="0"/>
              <a:t>All</a:t>
            </a:r>
            <a:r>
              <a:rPr spc="-5" dirty="0"/>
              <a:t>iance | 266 </a:t>
            </a:r>
            <a:r>
              <a:rPr spc="-10" dirty="0"/>
              <a:t>Be</a:t>
            </a:r>
            <a:r>
              <a:rPr spc="-5" dirty="0"/>
              <a:t>aco</a:t>
            </a:r>
            <a:r>
              <a:rPr spc="-10" dirty="0"/>
              <a:t>n St</a:t>
            </a:r>
            <a:r>
              <a:rPr spc="-5" dirty="0"/>
              <a:t>., </a:t>
            </a:r>
            <a:r>
              <a:rPr spc="-10" dirty="0"/>
              <a:t>Bosto</a:t>
            </a:r>
            <a:r>
              <a:rPr spc="-5" dirty="0"/>
              <a:t>n, M</a:t>
            </a:r>
            <a:r>
              <a:rPr spc="-10" dirty="0"/>
              <a:t>A </a:t>
            </a:r>
            <a:r>
              <a:rPr spc="-5" dirty="0"/>
              <a:t>02116 | </a:t>
            </a:r>
            <a:r>
              <a:rPr u="sng" spc="-5" dirty="0">
                <a:solidFill>
                  <a:srgbClr val="021EAA"/>
                </a:solidFill>
                <a:hlinkClick r:id="rId13"/>
              </a:rPr>
              <a:t>www.</a:t>
            </a:r>
            <a:r>
              <a:rPr u="sng" dirty="0">
                <a:solidFill>
                  <a:srgbClr val="021EAA"/>
                </a:solidFill>
                <a:hlinkClick r:id="rId13"/>
              </a:rPr>
              <a:t>oldwayspt</a:t>
            </a:r>
            <a:r>
              <a:rPr u="sng" spc="-5" dirty="0">
                <a:solidFill>
                  <a:srgbClr val="021EAA"/>
                </a:solidFill>
                <a:hlinkClick r:id="rId13"/>
              </a:rPr>
              <a:t>.o</a:t>
            </a:r>
            <a:r>
              <a:rPr u="sng" spc="-10" dirty="0">
                <a:solidFill>
                  <a:srgbClr val="021EAA"/>
                </a:solidFill>
                <a:hlinkClick r:id="rId13"/>
              </a:rPr>
              <a:t>r</a:t>
            </a:r>
            <a:r>
              <a:rPr u="sng" dirty="0">
                <a:solidFill>
                  <a:srgbClr val="021EAA"/>
                </a:solidFill>
                <a:hlinkClick r:id="rId13"/>
              </a:rPr>
              <a:t>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5491</Words>
  <Application>Microsoft Macintosh PowerPoint</Application>
  <PresentationFormat>Custom</PresentationFormat>
  <Paragraphs>359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Welcome to the Mediterranean Diet  Test Kitchen!</vt:lpstr>
      <vt:lpstr>Mediterranean Diet</vt:lpstr>
      <vt:lpstr>What is the Mediterranean Diet</vt:lpstr>
      <vt:lpstr>Understanding the Pyramid</vt:lpstr>
      <vt:lpstr>PowerPoint Presentation</vt:lpstr>
      <vt:lpstr>PowerPoint Presentation</vt:lpstr>
      <vt:lpstr>PowerPoint Presentation</vt:lpstr>
      <vt:lpstr>Make It YOUR Diet</vt:lpstr>
      <vt:lpstr>PowerPoint Presentation</vt:lpstr>
      <vt:lpstr>Set Up Your Kitchen</vt:lpstr>
      <vt:lpstr>Olive Oil 101</vt:lpstr>
      <vt:lpstr>Healthy New Habits</vt:lpstr>
      <vt:lpstr>PowerPoint Presentation</vt:lpstr>
      <vt:lpstr>8 Simple Steps from Oldways</vt:lpstr>
      <vt:lpstr>Mediterranean Diet Fits Great  with MyPlate!</vt:lpstr>
      <vt:lpstr>Cooking and Recipe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Mediterranean DIet</dc:title>
  <dc:creator>Martha Archuleta</dc:creator>
  <cp:lastModifiedBy>Michelle Dumas</cp:lastModifiedBy>
  <cp:revision>9</cp:revision>
  <dcterms:created xsi:type="dcterms:W3CDTF">2014-06-16T17:46:29Z</dcterms:created>
  <dcterms:modified xsi:type="dcterms:W3CDTF">2014-08-14T15:06:24Z</dcterms:modified>
</cp:coreProperties>
</file>