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0" r:id="rId1"/>
  </p:sldMasterIdLst>
  <p:notesMasterIdLst>
    <p:notesMasterId r:id="rId48"/>
  </p:notesMasterIdLst>
  <p:sldIdLst>
    <p:sldId id="256" r:id="rId2"/>
    <p:sldId id="257" r:id="rId3"/>
    <p:sldId id="258" r:id="rId4"/>
    <p:sldId id="300" r:id="rId5"/>
    <p:sldId id="265" r:id="rId6"/>
    <p:sldId id="301" r:id="rId7"/>
    <p:sldId id="267" r:id="rId8"/>
    <p:sldId id="302" r:id="rId9"/>
    <p:sldId id="266" r:id="rId10"/>
    <p:sldId id="303" r:id="rId11"/>
    <p:sldId id="269" r:id="rId12"/>
    <p:sldId id="304" r:id="rId13"/>
    <p:sldId id="268" r:id="rId14"/>
    <p:sldId id="305" r:id="rId15"/>
    <p:sldId id="270" r:id="rId16"/>
    <p:sldId id="306" r:id="rId17"/>
    <p:sldId id="272" r:id="rId18"/>
    <p:sldId id="271" r:id="rId19"/>
    <p:sldId id="259" r:id="rId20"/>
    <p:sldId id="261" r:id="rId21"/>
    <p:sldId id="262" r:id="rId22"/>
    <p:sldId id="263" r:id="rId23"/>
    <p:sldId id="296" r:id="rId24"/>
    <p:sldId id="297" r:id="rId25"/>
    <p:sldId id="274" r:id="rId26"/>
    <p:sldId id="273" r:id="rId27"/>
    <p:sldId id="275" r:id="rId28"/>
    <p:sldId id="276" r:id="rId29"/>
    <p:sldId id="285" r:id="rId30"/>
    <p:sldId id="286" r:id="rId31"/>
    <p:sldId id="287" r:id="rId32"/>
    <p:sldId id="277" r:id="rId33"/>
    <p:sldId id="284" r:id="rId34"/>
    <p:sldId id="281" r:id="rId35"/>
    <p:sldId id="280" r:id="rId36"/>
    <p:sldId id="278" r:id="rId37"/>
    <p:sldId id="279" r:id="rId38"/>
    <p:sldId id="289" r:id="rId39"/>
    <p:sldId id="288" r:id="rId40"/>
    <p:sldId id="290" r:id="rId41"/>
    <p:sldId id="291" r:id="rId42"/>
    <p:sldId id="292" r:id="rId43"/>
    <p:sldId id="293" r:id="rId44"/>
    <p:sldId id="299" r:id="rId45"/>
    <p:sldId id="294" r:id="rId46"/>
    <p:sldId id="298" r:id="rId4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7" d="100"/>
          <a:sy n="77" d="100"/>
        </p:scale>
        <p:origin x="-200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esProps" Target="presProps.xml"/><Relationship Id="rId51" Type="http://schemas.openxmlformats.org/officeDocument/2006/relationships/viewProps" Target="viewProps.xml"/><Relationship Id="rId52" Type="http://schemas.openxmlformats.org/officeDocument/2006/relationships/theme" Target="theme/theme1.xml"/><Relationship Id="rId53"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notesMaster" Target="notesMasters/notesMaster1.xml"/><Relationship Id="rId4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632854-B340-604D-8657-1B132848AB09}" type="datetimeFigureOut">
              <a:rPr lang="en-US" smtClean="0"/>
              <a:pPr/>
              <a:t>5/19/14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0CC600-1184-334D-B114-96A2F31CF919}" type="slidenum">
              <a:rPr lang="en-US" smtClean="0"/>
              <a:pPr/>
              <a:t>‹#›</a:t>
            </a:fld>
            <a:endParaRPr lang="en-US"/>
          </a:p>
        </p:txBody>
      </p:sp>
    </p:spTree>
    <p:extLst>
      <p:ext uri="{BB962C8B-B14F-4D97-AF65-F5344CB8AC3E}">
        <p14:creationId xmlns:p14="http://schemas.microsoft.com/office/powerpoint/2010/main" val="130876270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0CC600-1184-334D-B114-96A2F31CF919}" type="slidenum">
              <a:rPr lang="en-US" smtClean="0"/>
              <a:pPr/>
              <a:t>31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0CC600-1184-334D-B114-96A2F31CF919}" type="slidenum">
              <a:rPr lang="en-US" smtClean="0"/>
              <a:pPr/>
              <a:t>34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343F4A41-9CFF-4543-96F2-BD0CC5380C7C}" type="datetimeFigureOut">
              <a:rPr lang="en-US" smtClean="0"/>
              <a:pPr/>
              <a:t>5/19/14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C41667-7291-42E8-B00B-345BA584089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3F4A41-9CFF-4543-96F2-BD0CC5380C7C}" type="datetimeFigureOut">
              <a:rPr lang="en-US" smtClean="0"/>
              <a:pPr/>
              <a:t>5/19/14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188428-7F93-C749-97EC-1C9E56D1E1FD}" type="slidenum">
              <a:rPr lang="en-US" smtClean="0"/>
              <a:pPr/>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43F4A41-9CFF-4543-96F2-BD0CC5380C7C}" type="datetimeFigureOut">
              <a:rPr lang="en-US" smtClean="0"/>
              <a:pPr/>
              <a:t>5/19/14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188428-7F93-C749-97EC-1C9E56D1E1FD}"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43F4A41-9CFF-4543-96F2-BD0CC5380C7C}" type="datetimeFigureOut">
              <a:rPr lang="en-US" smtClean="0"/>
              <a:pPr/>
              <a:t>5/19/14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188428-7F93-C749-97EC-1C9E56D1E1F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43F4A41-9CFF-4543-96F2-BD0CC5380C7C}" type="datetimeFigureOut">
              <a:rPr lang="en-US" smtClean="0"/>
              <a:pPr/>
              <a:t>5/19/14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188428-7F93-C749-97EC-1C9E56D1E1F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343F4A41-9CFF-4543-96F2-BD0CC5380C7C}" type="datetimeFigureOut">
              <a:rPr lang="en-US" smtClean="0"/>
              <a:pPr/>
              <a:t>5/19/14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AA4845-A08A-4DF4-8D99-E2E7B6D41C67}" type="slidenum">
              <a:rPr/>
              <a:pPr/>
              <a:t>‹#›</a:t>
            </a:fld>
            <a:endParaRPr/>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3F4A41-9CFF-4543-96F2-BD0CC5380C7C}" type="datetimeFigureOut">
              <a:rPr lang="en-US" smtClean="0"/>
              <a:pPr/>
              <a:t>5/19/14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188428-7F93-C749-97EC-1C9E56D1E1F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343F4A41-9CFF-4543-96F2-BD0CC5380C7C}" type="datetimeFigureOut">
              <a:rPr lang="en-US" smtClean="0"/>
              <a:pPr/>
              <a:t>5/19/14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188428-7F93-C749-97EC-1C9E56D1E1F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343F4A41-9CFF-4543-96F2-BD0CC5380C7C}" type="datetimeFigureOut">
              <a:rPr lang="en-US" smtClean="0"/>
              <a:pPr/>
              <a:t>5/19/14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0188428-7F93-C749-97EC-1C9E56D1E1F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343F4A41-9CFF-4543-96F2-BD0CC5380C7C}" type="datetimeFigureOut">
              <a:rPr lang="en-US" smtClean="0"/>
              <a:pPr/>
              <a:t>5/19/14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0188428-7F93-C749-97EC-1C9E56D1E1F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3F4A41-9CFF-4543-96F2-BD0CC5380C7C}" type="datetimeFigureOut">
              <a:rPr lang="en-US" smtClean="0"/>
              <a:pPr/>
              <a:t>5/19/14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0188428-7F93-C749-97EC-1C9E56D1E1F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3F4A41-9CFF-4543-96F2-BD0CC5380C7C}" type="datetimeFigureOut">
              <a:rPr lang="en-US" smtClean="0"/>
              <a:pPr/>
              <a:t>5/19/14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188428-7F93-C749-97EC-1C9E56D1E1F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343F4A41-9CFF-4543-96F2-BD0CC5380C7C}" type="datetimeFigureOut">
              <a:rPr lang="en-US" smtClean="0"/>
              <a:pPr/>
              <a:t>5/19/14</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30188428-7F93-C749-97EC-1C9E56D1E1F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gi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7.jpeg"/><Relationship Id="rId3" Type="http://schemas.openxmlformats.org/officeDocument/2006/relationships/image" Target="../media/image8.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9.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0.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1.jpe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3.jpeg"/><Relationship Id="rId3" Type="http://schemas.openxmlformats.org/officeDocument/2006/relationships/image" Target="../media/image14.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The Ultimate Block Party</a:t>
            </a:r>
            <a:endParaRPr lang="en-US" dirty="0"/>
          </a:p>
        </p:txBody>
      </p:sp>
      <p:sp>
        <p:nvSpPr>
          <p:cNvPr id="10" name="Content Placeholder 9"/>
          <p:cNvSpPr>
            <a:spLocks noGrp="1"/>
          </p:cNvSpPr>
          <p:nvPr>
            <p:ph idx="1"/>
          </p:nvPr>
        </p:nvSpPr>
        <p:spPr/>
        <p:txBody>
          <a:bodyPr/>
          <a:lstStyle/>
          <a:p>
            <a:endParaRPr lang="en-US" dirty="0"/>
          </a:p>
        </p:txBody>
      </p:sp>
      <p:pic>
        <p:nvPicPr>
          <p:cNvPr id="6" name="Picture 5" descr="Building-Blocks-Kids-Playing-Photo.jpg"/>
          <p:cNvPicPr>
            <a:picLocks noChangeAspect="1"/>
          </p:cNvPicPr>
          <p:nvPr/>
        </p:nvPicPr>
        <p:blipFill>
          <a:blip r:embed="rId2"/>
          <a:stretch>
            <a:fillRect/>
          </a:stretch>
        </p:blipFill>
        <p:spPr>
          <a:xfrm>
            <a:off x="1276445" y="1600201"/>
            <a:ext cx="6661272" cy="43434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solidFill>
                  <a:schemeClr val="tx1"/>
                </a:solidFill>
              </a:rPr>
              <a:t>Cognitive Development</a:t>
            </a:r>
            <a:endParaRPr lang="en-US" sz="5400" dirty="0">
              <a:solidFill>
                <a:schemeClr val="tx1"/>
              </a:solidFill>
            </a:endParaRPr>
          </a:p>
        </p:txBody>
      </p:sp>
      <p:sp>
        <p:nvSpPr>
          <p:cNvPr id="3" name="Text Placeholder 2"/>
          <p:cNvSpPr>
            <a:spLocks noGrp="1"/>
          </p:cNvSpPr>
          <p:nvPr>
            <p:ph type="body" idx="1"/>
          </p:nvPr>
        </p:nvSpPr>
        <p:spPr/>
        <p:txBody>
          <a:bodyPr>
            <a:normAutofit/>
          </a:bodyPr>
          <a:lstStyle/>
          <a:p>
            <a:endParaRPr lang="en-US" sz="2800" b="1"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solidFill>
                  <a:schemeClr val="tx1"/>
                </a:solidFill>
              </a:rPr>
              <a:t>COGNITIVE</a:t>
            </a:r>
            <a:endParaRPr lang="en-US" sz="5400" dirty="0">
              <a:solidFill>
                <a:schemeClr val="tx1"/>
              </a:solidFill>
            </a:endParaRPr>
          </a:p>
        </p:txBody>
      </p:sp>
      <p:sp>
        <p:nvSpPr>
          <p:cNvPr id="3" name="Content Placeholder 2"/>
          <p:cNvSpPr>
            <a:spLocks noGrp="1"/>
          </p:cNvSpPr>
          <p:nvPr>
            <p:ph idx="1"/>
          </p:nvPr>
        </p:nvSpPr>
        <p:spPr/>
        <p:txBody>
          <a:bodyPr>
            <a:normAutofit fontScale="92500" lnSpcReduction="10000"/>
          </a:bodyPr>
          <a:lstStyle/>
          <a:p>
            <a:pPr>
              <a:buClrTx/>
              <a:buFont typeface="Arial"/>
              <a:buChar char="•"/>
            </a:pPr>
            <a:r>
              <a:rPr lang="en-US" b="1" dirty="0" smtClean="0">
                <a:solidFill>
                  <a:schemeClr val="tx1"/>
                </a:solidFill>
              </a:rPr>
              <a:t>Symbolization and Representation </a:t>
            </a:r>
          </a:p>
          <a:p>
            <a:pPr>
              <a:buClrTx/>
              <a:buFont typeface="Arial"/>
              <a:buChar char="•"/>
            </a:pPr>
            <a:r>
              <a:rPr lang="en-US" b="1" dirty="0" smtClean="0">
                <a:solidFill>
                  <a:schemeClr val="tx1"/>
                </a:solidFill>
              </a:rPr>
              <a:t>Comparisons </a:t>
            </a:r>
          </a:p>
          <a:p>
            <a:pPr>
              <a:buClrTx/>
              <a:buFont typeface="Arial"/>
              <a:buChar char="•"/>
            </a:pPr>
            <a:r>
              <a:rPr lang="en-US" b="1" dirty="0" smtClean="0">
                <a:solidFill>
                  <a:schemeClr val="tx1"/>
                </a:solidFill>
              </a:rPr>
              <a:t>Classification </a:t>
            </a:r>
          </a:p>
          <a:p>
            <a:pPr>
              <a:buClrTx/>
              <a:buFont typeface="Arial"/>
              <a:buChar char="•"/>
            </a:pPr>
            <a:r>
              <a:rPr lang="en-US" b="1" dirty="0" smtClean="0">
                <a:solidFill>
                  <a:schemeClr val="tx1"/>
                </a:solidFill>
              </a:rPr>
              <a:t>Concepts</a:t>
            </a:r>
          </a:p>
          <a:p>
            <a:pPr>
              <a:buClrTx/>
              <a:buFont typeface="Arial"/>
              <a:buChar char="•"/>
            </a:pPr>
            <a:r>
              <a:rPr lang="en-US" b="1" dirty="0" smtClean="0">
                <a:solidFill>
                  <a:schemeClr val="tx1"/>
                </a:solidFill>
              </a:rPr>
              <a:t>Directionality </a:t>
            </a:r>
          </a:p>
          <a:p>
            <a:pPr>
              <a:buClrTx/>
              <a:buFont typeface="Arial"/>
              <a:buChar char="•"/>
            </a:pPr>
            <a:r>
              <a:rPr lang="en-US" b="1" dirty="0" smtClean="0">
                <a:solidFill>
                  <a:schemeClr val="tx1"/>
                </a:solidFill>
              </a:rPr>
              <a:t>Sequence </a:t>
            </a:r>
          </a:p>
          <a:p>
            <a:pPr>
              <a:buClrTx/>
              <a:buFont typeface="Arial"/>
              <a:buChar char="•"/>
            </a:pPr>
            <a:r>
              <a:rPr lang="en-US" b="1" dirty="0" smtClean="0">
                <a:solidFill>
                  <a:schemeClr val="tx1"/>
                </a:solidFill>
              </a:rPr>
              <a:t>Divergent Thinking </a:t>
            </a:r>
          </a:p>
          <a:p>
            <a:pPr>
              <a:buClrTx/>
              <a:buFont typeface="Arial"/>
              <a:buChar char="•"/>
            </a:pPr>
            <a:r>
              <a:rPr lang="en-US" b="1" dirty="0" smtClean="0">
                <a:solidFill>
                  <a:schemeClr val="tx1"/>
                </a:solidFill>
              </a:rPr>
              <a:t>Logical Reasoning</a:t>
            </a:r>
            <a:endParaRPr lang="en-US" dirty="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solidFill>
                  <a:schemeClr val="tx1"/>
                </a:solidFill>
              </a:rPr>
              <a:t>Math Development</a:t>
            </a:r>
            <a:endParaRPr lang="en-US" sz="5400" dirty="0">
              <a:solidFill>
                <a:schemeClr val="tx1"/>
              </a:solidFill>
            </a:endParaRPr>
          </a:p>
        </p:txBody>
      </p:sp>
      <p:sp>
        <p:nvSpPr>
          <p:cNvPr id="3" name="Text Placeholder 2"/>
          <p:cNvSpPr>
            <a:spLocks noGrp="1"/>
          </p:cNvSpPr>
          <p:nvPr>
            <p:ph type="body" idx="1"/>
          </p:nvPr>
        </p:nvSpPr>
        <p:spPr/>
        <p:txBody>
          <a:bodyPr>
            <a:normAutofit/>
          </a:bodyPr>
          <a:lstStyle/>
          <a:p>
            <a:endParaRPr lang="en-US" sz="2800" b="1"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solidFill>
                  <a:schemeClr val="tx1"/>
                </a:solidFill>
              </a:rPr>
              <a:t>MATH</a:t>
            </a:r>
            <a:endParaRPr lang="en-US" sz="5400" dirty="0">
              <a:solidFill>
                <a:schemeClr val="tx1"/>
              </a:solidFill>
            </a:endParaRPr>
          </a:p>
        </p:txBody>
      </p:sp>
      <p:sp>
        <p:nvSpPr>
          <p:cNvPr id="3" name="Content Placeholder 2"/>
          <p:cNvSpPr>
            <a:spLocks noGrp="1"/>
          </p:cNvSpPr>
          <p:nvPr>
            <p:ph sz="half" idx="1"/>
          </p:nvPr>
        </p:nvSpPr>
        <p:spPr/>
        <p:txBody>
          <a:bodyPr>
            <a:noAutofit/>
          </a:bodyPr>
          <a:lstStyle/>
          <a:p>
            <a:pPr>
              <a:buClr>
                <a:schemeClr val="tx1"/>
              </a:buClr>
              <a:buFont typeface="Arial"/>
              <a:buChar char="•"/>
            </a:pPr>
            <a:r>
              <a:rPr lang="en-US" sz="2400" dirty="0" smtClean="0">
                <a:solidFill>
                  <a:schemeClr val="tx1"/>
                </a:solidFill>
              </a:rPr>
              <a:t>Area </a:t>
            </a:r>
          </a:p>
          <a:p>
            <a:pPr>
              <a:buClr>
                <a:schemeClr val="tx1"/>
              </a:buClr>
              <a:buFont typeface="Arial"/>
              <a:buChar char="•"/>
            </a:pPr>
            <a:r>
              <a:rPr lang="en-US" sz="2400" dirty="0" smtClean="0">
                <a:solidFill>
                  <a:schemeClr val="tx1"/>
                </a:solidFill>
              </a:rPr>
              <a:t>Size </a:t>
            </a:r>
          </a:p>
          <a:p>
            <a:pPr>
              <a:buClr>
                <a:schemeClr val="tx1"/>
              </a:buClr>
              <a:buFont typeface="Arial"/>
              <a:buChar char="•"/>
            </a:pPr>
            <a:r>
              <a:rPr lang="en-US" sz="2400" dirty="0" smtClean="0">
                <a:solidFill>
                  <a:schemeClr val="tx1"/>
                </a:solidFill>
              </a:rPr>
              <a:t>Order </a:t>
            </a:r>
          </a:p>
          <a:p>
            <a:pPr>
              <a:buClr>
                <a:schemeClr val="tx1"/>
              </a:buClr>
              <a:buFont typeface="Arial"/>
              <a:buChar char="•"/>
            </a:pPr>
            <a:r>
              <a:rPr lang="en-US" sz="2400" dirty="0" smtClean="0">
                <a:solidFill>
                  <a:schemeClr val="tx1"/>
                </a:solidFill>
              </a:rPr>
              <a:t>Space </a:t>
            </a:r>
          </a:p>
          <a:p>
            <a:pPr>
              <a:buClr>
                <a:schemeClr val="tx1"/>
              </a:buClr>
              <a:buFont typeface="Arial"/>
              <a:buChar char="•"/>
            </a:pPr>
            <a:r>
              <a:rPr lang="en-US" sz="2400" dirty="0" smtClean="0">
                <a:solidFill>
                  <a:schemeClr val="tx1"/>
                </a:solidFill>
              </a:rPr>
              <a:t>Shapes </a:t>
            </a:r>
          </a:p>
          <a:p>
            <a:pPr>
              <a:buClr>
                <a:schemeClr val="tx1"/>
              </a:buClr>
              <a:buFont typeface="Arial"/>
              <a:buChar char="•"/>
            </a:pPr>
            <a:r>
              <a:rPr lang="en-US" sz="2400" dirty="0" smtClean="0">
                <a:solidFill>
                  <a:schemeClr val="tx1"/>
                </a:solidFill>
              </a:rPr>
              <a:t>Numbers </a:t>
            </a:r>
          </a:p>
          <a:p>
            <a:pPr>
              <a:buClr>
                <a:schemeClr val="tx1"/>
              </a:buClr>
              <a:buFont typeface="Arial"/>
              <a:buChar char="•"/>
            </a:pPr>
            <a:r>
              <a:rPr lang="en-US" sz="2400" dirty="0" smtClean="0">
                <a:solidFill>
                  <a:schemeClr val="tx1"/>
                </a:solidFill>
              </a:rPr>
              <a:t>Mapping </a:t>
            </a:r>
          </a:p>
          <a:p>
            <a:pPr>
              <a:buClr>
                <a:schemeClr val="tx1"/>
              </a:buClr>
              <a:buFont typeface="Arial"/>
              <a:buChar char="•"/>
            </a:pPr>
            <a:r>
              <a:rPr lang="en-US" sz="2400" dirty="0" smtClean="0">
                <a:solidFill>
                  <a:schemeClr val="tx1"/>
                </a:solidFill>
              </a:rPr>
              <a:t>Patterns</a:t>
            </a:r>
            <a:endParaRPr lang="en-US" sz="2400" dirty="0">
              <a:solidFill>
                <a:schemeClr val="tx1"/>
              </a:solidFill>
            </a:endParaRPr>
          </a:p>
        </p:txBody>
      </p:sp>
      <p:sp>
        <p:nvSpPr>
          <p:cNvPr id="4" name="Content Placeholder 3"/>
          <p:cNvSpPr>
            <a:spLocks noGrp="1"/>
          </p:cNvSpPr>
          <p:nvPr>
            <p:ph sz="half" idx="2"/>
          </p:nvPr>
        </p:nvSpPr>
        <p:spPr/>
        <p:txBody>
          <a:bodyPr>
            <a:noAutofit/>
          </a:bodyPr>
          <a:lstStyle/>
          <a:p>
            <a:pPr>
              <a:buClr>
                <a:schemeClr val="tx1"/>
              </a:buClr>
              <a:buFont typeface="Arial"/>
              <a:buChar char="•"/>
            </a:pPr>
            <a:r>
              <a:rPr lang="en-US" sz="2400" dirty="0" smtClean="0">
                <a:solidFill>
                  <a:schemeClr val="tx1"/>
                </a:solidFill>
              </a:rPr>
              <a:t>Measuring </a:t>
            </a:r>
          </a:p>
          <a:p>
            <a:pPr>
              <a:buClr>
                <a:schemeClr val="tx1"/>
              </a:buClr>
              <a:buFont typeface="Arial"/>
              <a:buChar char="•"/>
            </a:pPr>
            <a:r>
              <a:rPr lang="en-US" sz="2400" dirty="0" smtClean="0">
                <a:solidFill>
                  <a:schemeClr val="tx1"/>
                </a:solidFill>
              </a:rPr>
              <a:t>Fractions </a:t>
            </a:r>
          </a:p>
          <a:p>
            <a:pPr>
              <a:buClr>
                <a:schemeClr val="tx1"/>
              </a:buClr>
              <a:buFont typeface="Arial"/>
              <a:buChar char="•"/>
            </a:pPr>
            <a:r>
              <a:rPr lang="en-US" sz="2400" dirty="0" smtClean="0">
                <a:solidFill>
                  <a:schemeClr val="tx1"/>
                </a:solidFill>
              </a:rPr>
              <a:t>Operations </a:t>
            </a:r>
          </a:p>
          <a:p>
            <a:pPr>
              <a:buClr>
                <a:schemeClr val="tx1"/>
              </a:buClr>
              <a:buFont typeface="Arial"/>
              <a:buChar char="•"/>
            </a:pPr>
            <a:r>
              <a:rPr lang="en-US" sz="2400" dirty="0" smtClean="0">
                <a:solidFill>
                  <a:schemeClr val="tx1"/>
                </a:solidFill>
              </a:rPr>
              <a:t>Estimating </a:t>
            </a:r>
          </a:p>
          <a:p>
            <a:pPr>
              <a:buClr>
                <a:schemeClr val="tx1"/>
              </a:buClr>
              <a:buFont typeface="Arial"/>
              <a:buChar char="•"/>
            </a:pPr>
            <a:r>
              <a:rPr lang="en-US" sz="2400" dirty="0" smtClean="0">
                <a:solidFill>
                  <a:schemeClr val="tx1"/>
                </a:solidFill>
              </a:rPr>
              <a:t>Negative Space </a:t>
            </a:r>
          </a:p>
          <a:p>
            <a:pPr>
              <a:buClr>
                <a:schemeClr val="tx1"/>
              </a:buClr>
              <a:buFont typeface="Arial"/>
              <a:buChar char="•"/>
            </a:pPr>
            <a:r>
              <a:rPr lang="en-US" sz="2400" dirty="0" smtClean="0">
                <a:solidFill>
                  <a:schemeClr val="tx1"/>
                </a:solidFill>
              </a:rPr>
              <a:t>Adding </a:t>
            </a:r>
          </a:p>
          <a:p>
            <a:pPr>
              <a:buClr>
                <a:schemeClr val="tx1"/>
              </a:buClr>
              <a:buFont typeface="Arial"/>
              <a:buChar char="•"/>
            </a:pPr>
            <a:r>
              <a:rPr lang="en-US" sz="2400" dirty="0" smtClean="0">
                <a:solidFill>
                  <a:schemeClr val="tx1"/>
                </a:solidFill>
              </a:rPr>
              <a:t>One to One Correspondence </a:t>
            </a:r>
          </a:p>
          <a:p>
            <a:pPr>
              <a:buClr>
                <a:schemeClr val="tx1"/>
              </a:buClr>
              <a:buFont typeface="Arial"/>
              <a:buChar char="•"/>
            </a:pPr>
            <a:r>
              <a:rPr lang="en-US" sz="2400" dirty="0" err="1" smtClean="0">
                <a:solidFill>
                  <a:schemeClr val="tx1"/>
                </a:solidFill>
              </a:rPr>
              <a:t>Seriation</a:t>
            </a:r>
            <a:endParaRPr lang="en-US" sz="2400"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solidFill>
                  <a:schemeClr val="tx1"/>
                </a:solidFill>
              </a:rPr>
              <a:t>Science Development</a:t>
            </a:r>
            <a:endParaRPr lang="en-US" sz="5400" dirty="0">
              <a:solidFill>
                <a:schemeClr val="tx1"/>
              </a:solidFill>
            </a:endParaRPr>
          </a:p>
        </p:txBody>
      </p:sp>
      <p:sp>
        <p:nvSpPr>
          <p:cNvPr id="3" name="Text Placeholder 2"/>
          <p:cNvSpPr>
            <a:spLocks noGrp="1"/>
          </p:cNvSpPr>
          <p:nvPr>
            <p:ph type="body" idx="1"/>
          </p:nvPr>
        </p:nvSpPr>
        <p:spPr/>
        <p:txBody>
          <a:bodyPr>
            <a:normAutofit/>
          </a:bodyPr>
          <a:lstStyle/>
          <a:p>
            <a:endParaRPr lang="en-US" sz="2800" b="1"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solidFill>
                  <a:schemeClr val="tx1"/>
                </a:solidFill>
              </a:rPr>
              <a:t>SCIENCE</a:t>
            </a:r>
            <a:endParaRPr lang="en-US" sz="5400" dirty="0">
              <a:solidFill>
                <a:schemeClr val="tx1"/>
              </a:solidFill>
            </a:endParaRPr>
          </a:p>
        </p:txBody>
      </p:sp>
      <p:sp>
        <p:nvSpPr>
          <p:cNvPr id="3" name="Content Placeholder 2"/>
          <p:cNvSpPr>
            <a:spLocks noGrp="1"/>
          </p:cNvSpPr>
          <p:nvPr>
            <p:ph sz="half" idx="1"/>
          </p:nvPr>
        </p:nvSpPr>
        <p:spPr/>
        <p:txBody>
          <a:bodyPr>
            <a:normAutofit/>
          </a:bodyPr>
          <a:lstStyle/>
          <a:p>
            <a:pPr>
              <a:buClrTx/>
              <a:buFont typeface="Arial"/>
              <a:buChar char="•"/>
            </a:pPr>
            <a:r>
              <a:rPr lang="en-US" sz="2400" b="1" dirty="0" smtClean="0">
                <a:solidFill>
                  <a:schemeClr val="tx1"/>
                </a:solidFill>
              </a:rPr>
              <a:t>Weight</a:t>
            </a:r>
          </a:p>
          <a:p>
            <a:pPr>
              <a:buClrTx/>
              <a:buFont typeface="Arial"/>
              <a:buChar char="•"/>
            </a:pPr>
            <a:r>
              <a:rPr lang="en-US" sz="2400" b="1" dirty="0" smtClean="0">
                <a:solidFill>
                  <a:schemeClr val="tx1"/>
                </a:solidFill>
              </a:rPr>
              <a:t>Height </a:t>
            </a:r>
          </a:p>
          <a:p>
            <a:pPr>
              <a:buClrTx/>
              <a:buFont typeface="Arial"/>
              <a:buChar char="•"/>
            </a:pPr>
            <a:r>
              <a:rPr lang="en-US" sz="2400" b="1" dirty="0" smtClean="0">
                <a:solidFill>
                  <a:schemeClr val="tx1"/>
                </a:solidFill>
              </a:rPr>
              <a:t>Gravity </a:t>
            </a:r>
          </a:p>
          <a:p>
            <a:pPr>
              <a:buClrTx/>
              <a:buFont typeface="Arial"/>
              <a:buChar char="•"/>
            </a:pPr>
            <a:r>
              <a:rPr lang="en-US" sz="2400" b="1" dirty="0" smtClean="0">
                <a:solidFill>
                  <a:schemeClr val="tx1"/>
                </a:solidFill>
              </a:rPr>
              <a:t>Balance </a:t>
            </a:r>
          </a:p>
          <a:p>
            <a:pPr>
              <a:buClrTx/>
              <a:buFont typeface="Arial"/>
              <a:buChar char="•"/>
            </a:pPr>
            <a:r>
              <a:rPr lang="en-US" sz="2400" b="1" dirty="0" smtClean="0">
                <a:solidFill>
                  <a:schemeClr val="tx1"/>
                </a:solidFill>
              </a:rPr>
              <a:t>Symmetry </a:t>
            </a:r>
          </a:p>
          <a:p>
            <a:pPr>
              <a:buClrTx/>
              <a:buFont typeface="Arial"/>
              <a:buChar char="•"/>
            </a:pPr>
            <a:r>
              <a:rPr lang="en-US" sz="2400" b="1" dirty="0" smtClean="0">
                <a:solidFill>
                  <a:schemeClr val="tx1"/>
                </a:solidFill>
              </a:rPr>
              <a:t>Textures </a:t>
            </a:r>
          </a:p>
          <a:p>
            <a:pPr>
              <a:buClrTx/>
              <a:buFont typeface="Arial"/>
              <a:buChar char="•"/>
            </a:pPr>
            <a:r>
              <a:rPr lang="en-US" sz="2400" b="1" dirty="0" smtClean="0">
                <a:solidFill>
                  <a:schemeClr val="tx1"/>
                </a:solidFill>
              </a:rPr>
              <a:t>Action/Reaction</a:t>
            </a:r>
            <a:endParaRPr lang="en-US" sz="2400" dirty="0">
              <a:solidFill>
                <a:schemeClr val="tx1"/>
              </a:solidFill>
            </a:endParaRPr>
          </a:p>
        </p:txBody>
      </p:sp>
      <p:sp>
        <p:nvSpPr>
          <p:cNvPr id="4" name="Content Placeholder 3"/>
          <p:cNvSpPr>
            <a:spLocks noGrp="1"/>
          </p:cNvSpPr>
          <p:nvPr>
            <p:ph sz="half" idx="2"/>
          </p:nvPr>
        </p:nvSpPr>
        <p:spPr/>
        <p:txBody>
          <a:bodyPr>
            <a:normAutofit/>
          </a:bodyPr>
          <a:lstStyle/>
          <a:p>
            <a:endParaRPr lang="en-US" b="1" dirty="0" smtClean="0"/>
          </a:p>
          <a:p>
            <a:pPr>
              <a:buClrTx/>
              <a:buFont typeface="Arial"/>
              <a:buChar char="•"/>
            </a:pPr>
            <a:r>
              <a:rPr lang="en-US" sz="2400" b="1" dirty="0" smtClean="0">
                <a:solidFill>
                  <a:schemeClr val="tx1"/>
                </a:solidFill>
              </a:rPr>
              <a:t>Cause and Effect </a:t>
            </a:r>
          </a:p>
          <a:p>
            <a:pPr>
              <a:buClrTx/>
              <a:buFont typeface="Arial"/>
              <a:buChar char="•"/>
            </a:pPr>
            <a:r>
              <a:rPr lang="en-US" sz="2400" b="1" dirty="0" smtClean="0">
                <a:solidFill>
                  <a:schemeClr val="tx1"/>
                </a:solidFill>
              </a:rPr>
              <a:t>Spatial Visualization</a:t>
            </a:r>
          </a:p>
          <a:p>
            <a:pPr>
              <a:buClrTx/>
              <a:buFont typeface="Arial"/>
              <a:buChar char="•"/>
            </a:pPr>
            <a:r>
              <a:rPr lang="en-US" sz="2400" b="1" dirty="0" smtClean="0">
                <a:solidFill>
                  <a:schemeClr val="tx1"/>
                </a:solidFill>
              </a:rPr>
              <a:t> Simple Machines</a:t>
            </a:r>
            <a:endParaRPr lang="en-US" sz="2400"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solidFill>
                  <a:schemeClr val="tx1"/>
                </a:solidFill>
              </a:rPr>
              <a:t>Language and Literacy Development</a:t>
            </a:r>
            <a:endParaRPr lang="en-US" sz="5400" dirty="0">
              <a:solidFill>
                <a:schemeClr val="tx1"/>
              </a:solidFill>
            </a:endParaRPr>
          </a:p>
        </p:txBody>
      </p:sp>
      <p:sp>
        <p:nvSpPr>
          <p:cNvPr id="3" name="Text Placeholder 2"/>
          <p:cNvSpPr>
            <a:spLocks noGrp="1"/>
          </p:cNvSpPr>
          <p:nvPr>
            <p:ph type="body" idx="1"/>
          </p:nvPr>
        </p:nvSpPr>
        <p:spPr/>
        <p:txBody>
          <a:bodyPr>
            <a:normAutofit/>
          </a:bodyPr>
          <a:lstStyle/>
          <a:p>
            <a:endParaRPr lang="en-US" sz="2800" b="1"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solidFill>
                  <a:schemeClr val="tx1"/>
                </a:solidFill>
              </a:rPr>
              <a:t>LANGUAGE/LITERACY</a:t>
            </a:r>
            <a:endParaRPr lang="en-US" sz="5400" dirty="0">
              <a:solidFill>
                <a:schemeClr val="tx1"/>
              </a:solidFill>
            </a:endParaRPr>
          </a:p>
        </p:txBody>
      </p:sp>
      <p:sp>
        <p:nvSpPr>
          <p:cNvPr id="3" name="Content Placeholder 2"/>
          <p:cNvSpPr>
            <a:spLocks noGrp="1"/>
          </p:cNvSpPr>
          <p:nvPr>
            <p:ph sz="half" idx="1"/>
          </p:nvPr>
        </p:nvSpPr>
        <p:spPr/>
        <p:txBody>
          <a:bodyPr/>
          <a:lstStyle/>
          <a:p>
            <a:pPr>
              <a:buClrTx/>
              <a:buFont typeface="Arial"/>
              <a:buChar char="•"/>
            </a:pPr>
            <a:r>
              <a:rPr lang="en-US" b="1" dirty="0" smtClean="0">
                <a:solidFill>
                  <a:schemeClr val="tx1"/>
                </a:solidFill>
              </a:rPr>
              <a:t>Labeling </a:t>
            </a:r>
          </a:p>
          <a:p>
            <a:pPr>
              <a:buClrTx/>
              <a:buFont typeface="Arial"/>
              <a:buChar char="•"/>
            </a:pPr>
            <a:r>
              <a:rPr lang="en-US" b="1" dirty="0" smtClean="0">
                <a:solidFill>
                  <a:schemeClr val="tx1"/>
                </a:solidFill>
              </a:rPr>
              <a:t>Vocabulary </a:t>
            </a:r>
          </a:p>
          <a:p>
            <a:pPr>
              <a:buClrTx/>
              <a:buFont typeface="Arial"/>
              <a:buChar char="•"/>
            </a:pPr>
            <a:r>
              <a:rPr lang="en-US" b="1" dirty="0" smtClean="0">
                <a:solidFill>
                  <a:schemeClr val="tx1"/>
                </a:solidFill>
              </a:rPr>
              <a:t>Recalling Stories </a:t>
            </a:r>
          </a:p>
          <a:p>
            <a:pPr>
              <a:buClrTx/>
              <a:buFont typeface="Arial"/>
              <a:buChar char="•"/>
            </a:pPr>
            <a:r>
              <a:rPr lang="en-US" b="1" dirty="0" smtClean="0">
                <a:solidFill>
                  <a:schemeClr val="tx1"/>
                </a:solidFill>
              </a:rPr>
              <a:t>Creating/Dictating Stories </a:t>
            </a:r>
          </a:p>
          <a:p>
            <a:pPr>
              <a:buClrTx/>
              <a:buFont typeface="Arial"/>
              <a:buChar char="•"/>
            </a:pPr>
            <a:r>
              <a:rPr lang="en-US" b="1" dirty="0" smtClean="0">
                <a:solidFill>
                  <a:schemeClr val="tx1"/>
                </a:solidFill>
              </a:rPr>
              <a:t>Sentence Structure </a:t>
            </a:r>
          </a:p>
          <a:p>
            <a:pPr>
              <a:buClrTx/>
              <a:buFont typeface="Arial"/>
              <a:buChar char="•"/>
            </a:pPr>
            <a:r>
              <a:rPr lang="en-US" b="1" dirty="0" smtClean="0">
                <a:solidFill>
                  <a:schemeClr val="tx1"/>
                </a:solidFill>
              </a:rPr>
              <a:t>Making and Using Signs </a:t>
            </a:r>
          </a:p>
          <a:p>
            <a:pPr>
              <a:buClrTx/>
              <a:buFont typeface="Arial"/>
              <a:buChar char="•"/>
            </a:pPr>
            <a:r>
              <a:rPr lang="en-US" b="1" dirty="0" smtClean="0">
                <a:solidFill>
                  <a:schemeClr val="tx1"/>
                </a:solidFill>
              </a:rPr>
              <a:t>Using Books as Resources </a:t>
            </a:r>
          </a:p>
          <a:p>
            <a:pPr>
              <a:buClrTx/>
              <a:buFont typeface="Arial"/>
              <a:buChar char="•"/>
            </a:pPr>
            <a:r>
              <a:rPr lang="en-US" b="1" dirty="0" smtClean="0">
                <a:solidFill>
                  <a:schemeClr val="tx1"/>
                </a:solidFill>
              </a:rPr>
              <a:t>Using Writing</a:t>
            </a:r>
            <a:endParaRPr lang="en-US" b="1" dirty="0">
              <a:solidFill>
                <a:schemeClr val="tx1"/>
              </a:solidFill>
            </a:endParaRPr>
          </a:p>
        </p:txBody>
      </p:sp>
      <p:pic>
        <p:nvPicPr>
          <p:cNvPr id="5" name="Content Placeholder 4" descr="images-3.jpg"/>
          <p:cNvPicPr>
            <a:picLocks noGrp="1" noChangeAspect="1"/>
          </p:cNvPicPr>
          <p:nvPr>
            <p:ph sz="half" idx="2"/>
          </p:nvPr>
        </p:nvPicPr>
        <p:blipFill>
          <a:blip r:embed="rId2"/>
          <a:srcRect t="-25500" b="-25500"/>
          <a:stretch>
            <a:fillRect/>
          </a:stretch>
        </p:blip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block_play_diagram.gif"/>
          <p:cNvPicPr>
            <a:picLocks noGrp="1" noChangeAspect="1"/>
          </p:cNvPicPr>
          <p:nvPr>
            <p:ph idx="1"/>
          </p:nvPr>
        </p:nvPicPr>
        <p:blipFill>
          <a:blip r:embed="rId2"/>
          <a:srcRect l="-25341" r="-25341"/>
          <a:stretch>
            <a:fillRect/>
          </a:stretch>
        </p:blipFill>
        <p:spPr>
          <a:xfrm>
            <a:off x="-518639" y="107576"/>
            <a:ext cx="10458682" cy="5648431"/>
          </a:xfrm>
        </p:spPr>
      </p:pic>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Setting up for Block Play</a:t>
            </a:r>
            <a:endParaRPr lang="en-US" dirty="0">
              <a:solidFill>
                <a:schemeClr val="tx1"/>
              </a:solidFill>
            </a:endParaRPr>
          </a:p>
        </p:txBody>
      </p:sp>
      <p:pic>
        <p:nvPicPr>
          <p:cNvPr id="5" name="Content Placeholder 4" descr="settingup.jpg"/>
          <p:cNvPicPr>
            <a:picLocks noGrp="1" noChangeAspect="1"/>
          </p:cNvPicPr>
          <p:nvPr>
            <p:ph sz="half" idx="1"/>
          </p:nvPr>
        </p:nvPicPr>
        <p:blipFill>
          <a:blip r:embed="rId2"/>
          <a:srcRect t="-10162" b="-10162"/>
          <a:stretch>
            <a:fillRect/>
          </a:stretch>
        </p:blipFill>
        <p:spPr/>
      </p:pic>
      <p:sp>
        <p:nvSpPr>
          <p:cNvPr id="4" name="Content Placeholder 3"/>
          <p:cNvSpPr>
            <a:spLocks noGrp="1"/>
          </p:cNvSpPr>
          <p:nvPr>
            <p:ph sz="half" idx="2"/>
          </p:nvPr>
        </p:nvSpPr>
        <p:spPr/>
        <p:txBody>
          <a:bodyPr>
            <a:normAutofit/>
          </a:bodyPr>
          <a:lstStyle/>
          <a:p>
            <a:pPr>
              <a:buClrTx/>
              <a:buFont typeface="Arial"/>
              <a:buChar char="•"/>
            </a:pPr>
            <a:endParaRPr lang="en-US" sz="2800" dirty="0" smtClean="0">
              <a:solidFill>
                <a:schemeClr val="tx1"/>
              </a:solidFill>
            </a:endParaRPr>
          </a:p>
          <a:p>
            <a:pPr>
              <a:buClrTx/>
              <a:buFont typeface="Arial"/>
              <a:buChar char="•"/>
            </a:pPr>
            <a:r>
              <a:rPr lang="en-US" sz="2800" dirty="0" smtClean="0">
                <a:solidFill>
                  <a:schemeClr val="tx1"/>
                </a:solidFill>
              </a:rPr>
              <a:t>Materials Needed</a:t>
            </a:r>
          </a:p>
          <a:p>
            <a:pPr>
              <a:buClrTx/>
              <a:buFont typeface="Arial"/>
              <a:buChar char="•"/>
            </a:pPr>
            <a:r>
              <a:rPr lang="en-US" sz="2800" dirty="0" smtClean="0">
                <a:solidFill>
                  <a:schemeClr val="tx1"/>
                </a:solidFill>
              </a:rPr>
              <a:t>Space Needed</a:t>
            </a:r>
          </a:p>
          <a:p>
            <a:pPr>
              <a:buClrTx/>
              <a:buFont typeface="Arial"/>
              <a:buChar char="•"/>
            </a:pPr>
            <a:r>
              <a:rPr lang="en-US" sz="2800" dirty="0" smtClean="0">
                <a:solidFill>
                  <a:schemeClr val="tx1"/>
                </a:solidFill>
              </a:rPr>
              <a:t>Rules and Expectations</a:t>
            </a:r>
            <a:endParaRPr lang="en-US" sz="28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49275" y="362877"/>
            <a:ext cx="8056563" cy="893232"/>
          </a:xfrm>
        </p:spPr>
        <p:txBody>
          <a:bodyPr/>
          <a:lstStyle/>
          <a:p>
            <a:r>
              <a:rPr lang="en-US" sz="5400" dirty="0" smtClean="0">
                <a:solidFill>
                  <a:schemeClr val="tx1"/>
                </a:solidFill>
              </a:rPr>
              <a:t>Objectives</a:t>
            </a:r>
            <a:endParaRPr lang="en-US" sz="5400" dirty="0">
              <a:solidFill>
                <a:schemeClr val="tx1"/>
              </a:solidFill>
            </a:endParaRPr>
          </a:p>
        </p:txBody>
      </p:sp>
      <p:sp>
        <p:nvSpPr>
          <p:cNvPr id="6" name="Text Placeholder 5"/>
          <p:cNvSpPr>
            <a:spLocks noGrp="1"/>
          </p:cNvSpPr>
          <p:nvPr>
            <p:ph type="body" idx="1"/>
          </p:nvPr>
        </p:nvSpPr>
        <p:spPr>
          <a:xfrm>
            <a:off x="549275" y="1493373"/>
            <a:ext cx="8056563" cy="3742819"/>
          </a:xfrm>
        </p:spPr>
        <p:txBody>
          <a:bodyPr/>
          <a:lstStyle/>
          <a:p>
            <a:pPr algn="l">
              <a:buClr>
                <a:schemeClr val="tx1"/>
              </a:buClr>
            </a:pPr>
            <a:endParaRPr lang="en-US" sz="2800" dirty="0" smtClean="0">
              <a:solidFill>
                <a:schemeClr val="tx1"/>
              </a:solidFill>
            </a:endParaRPr>
          </a:p>
          <a:p>
            <a:pPr algn="l">
              <a:buClr>
                <a:schemeClr val="tx1"/>
              </a:buClr>
              <a:buFont typeface="Arial"/>
              <a:buChar char="•"/>
            </a:pPr>
            <a:r>
              <a:rPr lang="en-US" sz="2800" dirty="0" smtClean="0">
                <a:solidFill>
                  <a:schemeClr val="tx1"/>
                </a:solidFill>
              </a:rPr>
              <a:t> Setting Up For Block Play</a:t>
            </a:r>
          </a:p>
          <a:p>
            <a:pPr algn="l">
              <a:buClr>
                <a:schemeClr val="tx1"/>
              </a:buClr>
              <a:buFont typeface="Arial"/>
              <a:buChar char="•"/>
            </a:pPr>
            <a:r>
              <a:rPr lang="en-US" sz="2800" dirty="0" smtClean="0">
                <a:solidFill>
                  <a:schemeClr val="tx1"/>
                </a:solidFill>
              </a:rPr>
              <a:t> Suggested Materials and Accessories</a:t>
            </a:r>
          </a:p>
          <a:p>
            <a:pPr algn="l">
              <a:buClr>
                <a:schemeClr val="tx1"/>
              </a:buClr>
              <a:buFont typeface="Arial"/>
              <a:buChar char="•"/>
            </a:pPr>
            <a:r>
              <a:rPr lang="en-US" sz="2800" dirty="0" smtClean="0">
                <a:solidFill>
                  <a:schemeClr val="tx1"/>
                </a:solidFill>
              </a:rPr>
              <a:t> Block Play and Spatial Development</a:t>
            </a:r>
          </a:p>
          <a:p>
            <a:pPr algn="l">
              <a:buClr>
                <a:schemeClr val="tx1"/>
              </a:buClr>
              <a:buFont typeface="Arial"/>
              <a:buChar char="•"/>
            </a:pPr>
            <a:r>
              <a:rPr lang="en-US" sz="2800" dirty="0" smtClean="0">
                <a:solidFill>
                  <a:schemeClr val="tx1"/>
                </a:solidFill>
              </a:rPr>
              <a:t> Cross Curricular Ideas with Blocks</a:t>
            </a:r>
          </a:p>
          <a:p>
            <a:pPr algn="l">
              <a:buClr>
                <a:schemeClr val="tx1"/>
              </a:buClr>
              <a:buFont typeface="Arial"/>
              <a:buChar char="•"/>
            </a:pPr>
            <a:r>
              <a:rPr lang="en-US" sz="2800" dirty="0" smtClean="0">
                <a:solidFill>
                  <a:schemeClr val="tx1"/>
                </a:solidFill>
              </a:rPr>
              <a:t> Activities and Strategies </a:t>
            </a:r>
          </a:p>
          <a:p>
            <a:pPr algn="l">
              <a:buClr>
                <a:schemeClr val="tx1"/>
              </a:buClr>
            </a:pPr>
            <a:endParaRPr lang="en-US" sz="2800" dirty="0" smtClean="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Materials Needed</a:t>
            </a:r>
            <a:endParaRPr lang="en-US" dirty="0">
              <a:solidFill>
                <a:schemeClr val="tx1"/>
              </a:solidFill>
            </a:endParaRPr>
          </a:p>
        </p:txBody>
      </p:sp>
      <p:sp>
        <p:nvSpPr>
          <p:cNvPr id="3" name="Text Placeholder 2"/>
          <p:cNvSpPr>
            <a:spLocks noGrp="1"/>
          </p:cNvSpPr>
          <p:nvPr>
            <p:ph type="body" idx="1"/>
          </p:nvPr>
        </p:nvSpPr>
        <p:spPr/>
        <p:txBody>
          <a:bodyPr/>
          <a:lstStyle/>
          <a:p>
            <a:r>
              <a:rPr lang="en-US" sz="3200" dirty="0" smtClean="0">
                <a:solidFill>
                  <a:schemeClr val="tx1"/>
                </a:solidFill>
              </a:rPr>
              <a:t>Blocks</a:t>
            </a:r>
          </a:p>
        </p:txBody>
      </p:sp>
      <p:sp>
        <p:nvSpPr>
          <p:cNvPr id="4" name="Content Placeholder 3"/>
          <p:cNvSpPr>
            <a:spLocks noGrp="1"/>
          </p:cNvSpPr>
          <p:nvPr>
            <p:ph sz="half" idx="2"/>
          </p:nvPr>
        </p:nvSpPr>
        <p:spPr/>
        <p:txBody>
          <a:bodyPr>
            <a:normAutofit/>
          </a:bodyPr>
          <a:lstStyle/>
          <a:p>
            <a:r>
              <a:rPr lang="en-US" sz="2400" dirty="0" smtClean="0">
                <a:solidFill>
                  <a:schemeClr val="tx1"/>
                </a:solidFill>
              </a:rPr>
              <a:t>Different Sets of Blocks</a:t>
            </a:r>
          </a:p>
          <a:p>
            <a:r>
              <a:rPr lang="en-US" sz="2400" dirty="0" smtClean="0">
                <a:solidFill>
                  <a:schemeClr val="tx1"/>
                </a:solidFill>
              </a:rPr>
              <a:t>Block Accessories</a:t>
            </a:r>
          </a:p>
          <a:p>
            <a:r>
              <a:rPr lang="en-US" sz="2400" dirty="0" smtClean="0">
                <a:solidFill>
                  <a:schemeClr val="tx1"/>
                </a:solidFill>
              </a:rPr>
              <a:t>Block Storage and Accessibility</a:t>
            </a:r>
            <a:endParaRPr lang="en-US" sz="2400" dirty="0">
              <a:solidFill>
                <a:schemeClr val="tx1"/>
              </a:solidFill>
            </a:endParaRPr>
          </a:p>
        </p:txBody>
      </p:sp>
      <p:sp>
        <p:nvSpPr>
          <p:cNvPr id="5" name="Text Placeholder 4"/>
          <p:cNvSpPr>
            <a:spLocks noGrp="1"/>
          </p:cNvSpPr>
          <p:nvPr>
            <p:ph type="body" sz="quarter" idx="3"/>
          </p:nvPr>
        </p:nvSpPr>
        <p:spPr/>
        <p:txBody>
          <a:bodyPr/>
          <a:lstStyle/>
          <a:p>
            <a:endParaRPr lang="en-US" dirty="0"/>
          </a:p>
        </p:txBody>
      </p:sp>
      <p:pic>
        <p:nvPicPr>
          <p:cNvPr id="7" name="Content Placeholder 6" descr="ff349_f.jpg"/>
          <p:cNvPicPr>
            <a:picLocks noGrp="1" noChangeAspect="1"/>
          </p:cNvPicPr>
          <p:nvPr>
            <p:ph sz="quarter" idx="4"/>
          </p:nvPr>
        </p:nvPicPr>
        <p:blipFill>
          <a:blip r:embed="rId2"/>
          <a:srcRect t="-8482" b="-8482"/>
          <a:stretch>
            <a:fillRect/>
          </a:stretch>
        </p:blipFill>
        <p:spPr>
          <a:xfrm>
            <a:off x="5702119" y="1444532"/>
            <a:ext cx="2889431" cy="2705633"/>
          </a:xfrm>
        </p:spPr>
      </p:pic>
      <p:pic>
        <p:nvPicPr>
          <p:cNvPr id="8" name="Picture 7" descr="ff353_f.jpg"/>
          <p:cNvPicPr>
            <a:picLocks noChangeAspect="1"/>
          </p:cNvPicPr>
          <p:nvPr/>
        </p:nvPicPr>
        <p:blipFill>
          <a:blip r:embed="rId3"/>
          <a:stretch>
            <a:fillRect/>
          </a:stretch>
        </p:blipFill>
        <p:spPr>
          <a:xfrm>
            <a:off x="3978217" y="3743055"/>
            <a:ext cx="3250464" cy="2437848"/>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Types of Building Materials</a:t>
            </a:r>
            <a:endParaRPr lang="en-US" dirty="0">
              <a:solidFill>
                <a:schemeClr val="tx1"/>
              </a:solidFill>
            </a:endParaRPr>
          </a:p>
        </p:txBody>
      </p:sp>
      <p:sp>
        <p:nvSpPr>
          <p:cNvPr id="3" name="Text Placeholder 2"/>
          <p:cNvSpPr>
            <a:spLocks noGrp="1"/>
          </p:cNvSpPr>
          <p:nvPr>
            <p:ph type="body" idx="1"/>
          </p:nvPr>
        </p:nvSpPr>
        <p:spPr/>
        <p:txBody>
          <a:bodyPr/>
          <a:lstStyle/>
          <a:p>
            <a:r>
              <a:rPr lang="en-US" dirty="0" smtClean="0">
                <a:solidFill>
                  <a:schemeClr val="tx1"/>
                </a:solidFill>
              </a:rPr>
              <a:t>Blocks</a:t>
            </a:r>
            <a:endParaRPr lang="en-US" dirty="0">
              <a:solidFill>
                <a:schemeClr val="tx1"/>
              </a:solidFill>
            </a:endParaRPr>
          </a:p>
        </p:txBody>
      </p:sp>
      <p:sp>
        <p:nvSpPr>
          <p:cNvPr id="4" name="Content Placeholder 3"/>
          <p:cNvSpPr>
            <a:spLocks noGrp="1"/>
          </p:cNvSpPr>
          <p:nvPr>
            <p:ph sz="half" idx="2"/>
          </p:nvPr>
        </p:nvSpPr>
        <p:spPr/>
        <p:txBody>
          <a:bodyPr/>
          <a:lstStyle/>
          <a:p>
            <a:pPr>
              <a:buClrTx/>
              <a:buFont typeface="Arial"/>
              <a:buChar char="•"/>
            </a:pPr>
            <a:r>
              <a:rPr lang="en-US" dirty="0" smtClean="0">
                <a:solidFill>
                  <a:schemeClr val="tx1"/>
                </a:solidFill>
              </a:rPr>
              <a:t>Hollow Blocks</a:t>
            </a:r>
          </a:p>
          <a:p>
            <a:pPr>
              <a:buClrTx/>
              <a:buFont typeface="Arial"/>
              <a:buChar char="•"/>
            </a:pPr>
            <a:r>
              <a:rPr lang="en-US" dirty="0" smtClean="0">
                <a:solidFill>
                  <a:schemeClr val="tx1"/>
                </a:solidFill>
              </a:rPr>
              <a:t>Unit Blocks (Hard or Soft)</a:t>
            </a:r>
          </a:p>
          <a:p>
            <a:pPr>
              <a:buClrTx/>
              <a:buFont typeface="Arial"/>
              <a:buChar char="•"/>
            </a:pPr>
            <a:r>
              <a:rPr lang="en-US" dirty="0" smtClean="0">
                <a:solidFill>
                  <a:schemeClr val="tx1"/>
                </a:solidFill>
              </a:rPr>
              <a:t>Small Blocks (unit blocks)</a:t>
            </a:r>
          </a:p>
          <a:p>
            <a:pPr>
              <a:buClrTx/>
              <a:buFont typeface="Arial"/>
              <a:buChar char="•"/>
            </a:pPr>
            <a:r>
              <a:rPr lang="en-US" dirty="0" smtClean="0">
                <a:solidFill>
                  <a:schemeClr val="tx1"/>
                </a:solidFill>
              </a:rPr>
              <a:t>Arch Blocks</a:t>
            </a:r>
          </a:p>
          <a:p>
            <a:pPr>
              <a:buClrTx/>
              <a:buFont typeface="Arial"/>
              <a:buChar char="•"/>
            </a:pPr>
            <a:r>
              <a:rPr lang="en-US" dirty="0" smtClean="0">
                <a:solidFill>
                  <a:schemeClr val="tx1"/>
                </a:solidFill>
              </a:rPr>
              <a:t>Nature Blocks</a:t>
            </a:r>
          </a:p>
          <a:p>
            <a:endParaRPr lang="en-US" dirty="0" smtClean="0"/>
          </a:p>
          <a:p>
            <a:endParaRPr lang="en-US" dirty="0" smtClean="0"/>
          </a:p>
          <a:p>
            <a:endParaRPr lang="en-US" dirty="0"/>
          </a:p>
        </p:txBody>
      </p:sp>
      <p:sp>
        <p:nvSpPr>
          <p:cNvPr id="5" name="Text Placeholder 4"/>
          <p:cNvSpPr>
            <a:spLocks noGrp="1"/>
          </p:cNvSpPr>
          <p:nvPr>
            <p:ph type="body" sz="quarter" idx="3"/>
          </p:nvPr>
        </p:nvSpPr>
        <p:spPr/>
        <p:txBody>
          <a:bodyPr/>
          <a:lstStyle/>
          <a:p>
            <a:r>
              <a:rPr lang="en-US" dirty="0" smtClean="0">
                <a:solidFill>
                  <a:schemeClr val="tx1"/>
                </a:solidFill>
              </a:rPr>
              <a:t>Accessories</a:t>
            </a:r>
          </a:p>
        </p:txBody>
      </p:sp>
      <p:sp>
        <p:nvSpPr>
          <p:cNvPr id="6" name="Content Placeholder 5"/>
          <p:cNvSpPr>
            <a:spLocks noGrp="1"/>
          </p:cNvSpPr>
          <p:nvPr>
            <p:ph sz="quarter" idx="4"/>
          </p:nvPr>
        </p:nvSpPr>
        <p:spPr/>
        <p:txBody>
          <a:bodyPr/>
          <a:lstStyle/>
          <a:p>
            <a:pPr>
              <a:buClrTx/>
              <a:buFont typeface="Arial"/>
              <a:buChar char="•"/>
            </a:pPr>
            <a:r>
              <a:rPr lang="en-US" dirty="0" smtClean="0">
                <a:solidFill>
                  <a:schemeClr val="tx1"/>
                </a:solidFill>
              </a:rPr>
              <a:t>Cars and Trucks</a:t>
            </a:r>
          </a:p>
          <a:p>
            <a:pPr>
              <a:buClrTx/>
              <a:buFont typeface="Arial"/>
              <a:buChar char="•"/>
            </a:pPr>
            <a:r>
              <a:rPr lang="en-US" dirty="0" smtClean="0">
                <a:solidFill>
                  <a:schemeClr val="tx1"/>
                </a:solidFill>
              </a:rPr>
              <a:t>Buildings</a:t>
            </a:r>
          </a:p>
          <a:p>
            <a:pPr>
              <a:buClrTx/>
              <a:buFont typeface="Arial"/>
              <a:buChar char="•"/>
            </a:pPr>
            <a:r>
              <a:rPr lang="en-US" dirty="0" smtClean="0">
                <a:solidFill>
                  <a:schemeClr val="tx1"/>
                </a:solidFill>
              </a:rPr>
              <a:t>Street Signs</a:t>
            </a:r>
          </a:p>
          <a:p>
            <a:pPr>
              <a:buClrTx/>
              <a:buFont typeface="Arial"/>
              <a:buChar char="•"/>
            </a:pPr>
            <a:r>
              <a:rPr lang="en-US" dirty="0" smtClean="0">
                <a:solidFill>
                  <a:schemeClr val="tx1"/>
                </a:solidFill>
              </a:rPr>
              <a:t>Multicultural People</a:t>
            </a:r>
          </a:p>
          <a:p>
            <a:pPr>
              <a:buClrTx/>
              <a:buFont typeface="Arial"/>
              <a:buChar char="•"/>
            </a:pPr>
            <a:r>
              <a:rPr lang="en-US" dirty="0" smtClean="0">
                <a:solidFill>
                  <a:schemeClr val="tx1"/>
                </a:solidFill>
              </a:rPr>
              <a:t>Animals</a:t>
            </a:r>
          </a:p>
          <a:p>
            <a:pPr>
              <a:buClrTx/>
              <a:buFont typeface="Arial"/>
              <a:buChar char="•"/>
            </a:pPr>
            <a:r>
              <a:rPr lang="en-US" dirty="0" smtClean="0">
                <a:solidFill>
                  <a:schemeClr val="tx1"/>
                </a:solidFill>
              </a:rPr>
              <a:t>Trains and Tracks</a:t>
            </a:r>
          </a:p>
          <a:p>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Space Needed</a:t>
            </a:r>
            <a:endParaRPr lang="en-US" dirty="0">
              <a:solidFill>
                <a:schemeClr val="tx1"/>
              </a:solidFill>
            </a:endParaRPr>
          </a:p>
        </p:txBody>
      </p:sp>
      <p:sp>
        <p:nvSpPr>
          <p:cNvPr id="4" name="Content Placeholder 3"/>
          <p:cNvSpPr>
            <a:spLocks noGrp="1"/>
          </p:cNvSpPr>
          <p:nvPr>
            <p:ph sz="half" idx="2"/>
          </p:nvPr>
        </p:nvSpPr>
        <p:spPr/>
        <p:txBody>
          <a:bodyPr/>
          <a:lstStyle/>
          <a:p>
            <a:pPr>
              <a:buClrTx/>
              <a:buFont typeface="Arial"/>
              <a:buChar char="•"/>
            </a:pPr>
            <a:r>
              <a:rPr lang="en-US" dirty="0" smtClean="0">
                <a:solidFill>
                  <a:schemeClr val="tx1"/>
                </a:solidFill>
              </a:rPr>
              <a:t>Is the block area in a location free from traffic?</a:t>
            </a:r>
          </a:p>
          <a:p>
            <a:pPr>
              <a:buClrTx/>
              <a:buFont typeface="Arial"/>
              <a:buChar char="•"/>
            </a:pPr>
            <a:r>
              <a:rPr lang="en-US" dirty="0" smtClean="0">
                <a:solidFill>
                  <a:schemeClr val="tx1"/>
                </a:solidFill>
              </a:rPr>
              <a:t> Are the boundaries clear? </a:t>
            </a:r>
          </a:p>
          <a:p>
            <a:pPr>
              <a:buClrTx/>
              <a:buFont typeface="Arial"/>
              <a:buChar char="•"/>
            </a:pPr>
            <a:r>
              <a:rPr lang="en-US" dirty="0" smtClean="0">
                <a:solidFill>
                  <a:schemeClr val="tx1"/>
                </a:solidFill>
              </a:rPr>
              <a:t>Are visual distractions minimized?</a:t>
            </a:r>
          </a:p>
          <a:p>
            <a:pPr>
              <a:buClrTx/>
              <a:buFont typeface="Arial"/>
              <a:buChar char="•"/>
            </a:pPr>
            <a:r>
              <a:rPr lang="en-US" dirty="0" smtClean="0">
                <a:solidFill>
                  <a:schemeClr val="tx1"/>
                </a:solidFill>
              </a:rPr>
              <a:t>Are the blocks arranged on shelves orderly and attractively conductive to constructive play? </a:t>
            </a:r>
          </a:p>
          <a:p>
            <a:pPr>
              <a:buClrTx/>
              <a:buFont typeface="Arial"/>
              <a:buChar char="•"/>
            </a:pPr>
            <a:r>
              <a:rPr lang="en-US" dirty="0" smtClean="0">
                <a:solidFill>
                  <a:schemeClr val="tx1"/>
                </a:solidFill>
              </a:rPr>
              <a:t>Is the area carpeted to reduce noise?</a:t>
            </a:r>
            <a:endParaRPr lang="en-US" dirty="0">
              <a:solidFill>
                <a:schemeClr val="tx1"/>
              </a:solidFill>
            </a:endParaRPr>
          </a:p>
        </p:txBody>
      </p:sp>
      <p:pic>
        <p:nvPicPr>
          <p:cNvPr id="9" name="Content Placeholder 8" descr="P1000072-1engfh3-300x225.jpg"/>
          <p:cNvPicPr>
            <a:picLocks noGrp="1" noChangeAspect="1"/>
          </p:cNvPicPr>
          <p:nvPr>
            <p:ph sz="half" idx="1"/>
          </p:nvPr>
        </p:nvPicPr>
        <p:blipFill>
          <a:blip r:embed="rId2"/>
          <a:srcRect t="-25403" b="-25403"/>
          <a:stretch>
            <a:fillRect/>
          </a:stretch>
        </p:blipFill>
        <p:spPr>
          <a:xfrm>
            <a:off x="298085" y="1191570"/>
            <a:ext cx="4201796" cy="4752031"/>
          </a:xfr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solidFill>
                  <a:schemeClr val="tx1"/>
                </a:solidFill>
              </a:rPr>
              <a:t>ECERS and Block Play</a:t>
            </a:r>
            <a:endParaRPr lang="en-US" sz="5400" dirty="0">
              <a:solidFill>
                <a:schemeClr val="tx1"/>
              </a:solidFill>
            </a:endParaRPr>
          </a:p>
        </p:txBody>
      </p:sp>
      <p:sp>
        <p:nvSpPr>
          <p:cNvPr id="3" name="Text Placeholder 2"/>
          <p:cNvSpPr>
            <a:spLocks noGrp="1"/>
          </p:cNvSpPr>
          <p:nvPr>
            <p:ph type="body" idx="1"/>
          </p:nvPr>
        </p:nvSpPr>
        <p:spPr/>
        <p:txBody>
          <a:bodyPr>
            <a:normAutofit/>
          </a:bodyPr>
          <a:lstStyle/>
          <a:p>
            <a:r>
              <a:rPr lang="en-US" sz="2800" b="1" dirty="0" smtClean="0">
                <a:solidFill>
                  <a:schemeClr val="tx1"/>
                </a:solidFill>
              </a:rPr>
              <a:t>How does your Block Play Area Rate?</a:t>
            </a:r>
            <a:endParaRPr lang="en-US" sz="2800" b="1" dirty="0">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solidFill>
                  <a:schemeClr val="tx1"/>
                </a:solidFill>
              </a:rPr>
              <a:t>ECERS &amp; Block Play</a:t>
            </a:r>
            <a:endParaRPr lang="en-US" sz="5400" dirty="0">
              <a:solidFill>
                <a:schemeClr val="tx1"/>
              </a:solidFill>
            </a:endParaRPr>
          </a:p>
        </p:txBody>
      </p:sp>
      <p:sp>
        <p:nvSpPr>
          <p:cNvPr id="3" name="Text Placeholder 2"/>
          <p:cNvSpPr>
            <a:spLocks noGrp="1"/>
          </p:cNvSpPr>
          <p:nvPr>
            <p:ph type="body" idx="1"/>
          </p:nvPr>
        </p:nvSpPr>
        <p:spPr/>
        <p:txBody>
          <a:bodyPr/>
          <a:lstStyle/>
          <a:p>
            <a:r>
              <a:rPr lang="en-US" dirty="0" smtClean="0"/>
              <a:t>Do</a:t>
            </a:r>
            <a:endParaRPr lang="en-US" dirty="0"/>
          </a:p>
        </p:txBody>
      </p:sp>
      <p:sp>
        <p:nvSpPr>
          <p:cNvPr id="4" name="Content Placeholder 3"/>
          <p:cNvSpPr>
            <a:spLocks noGrp="1"/>
          </p:cNvSpPr>
          <p:nvPr>
            <p:ph sz="half" idx="2"/>
          </p:nvPr>
        </p:nvSpPr>
        <p:spPr/>
        <p:txBody>
          <a:bodyPr>
            <a:normAutofit lnSpcReduction="10000"/>
          </a:bodyPr>
          <a:lstStyle/>
          <a:p>
            <a:r>
              <a:rPr lang="en-US" dirty="0" smtClean="0"/>
              <a:t>Have Enough Block Sets</a:t>
            </a:r>
          </a:p>
          <a:p>
            <a:r>
              <a:rPr lang="en-US" dirty="0" smtClean="0"/>
              <a:t>Have </a:t>
            </a:r>
            <a:r>
              <a:rPr lang="en-US" dirty="0" err="1" smtClean="0"/>
              <a:t>atleast</a:t>
            </a:r>
            <a:r>
              <a:rPr lang="en-US" dirty="0" smtClean="0"/>
              <a:t> 20 Blocks per Child</a:t>
            </a:r>
            <a:r>
              <a:rPr lang="en-US" b="1" dirty="0" smtClean="0"/>
              <a:t> </a:t>
            </a:r>
          </a:p>
          <a:p>
            <a:r>
              <a:rPr lang="en-US" dirty="0" smtClean="0"/>
              <a:t>Have plenty of Accessories</a:t>
            </a:r>
          </a:p>
          <a:p>
            <a:r>
              <a:rPr lang="en-US" dirty="0" smtClean="0"/>
              <a:t>Enough Clean Floor Space for 3 Children</a:t>
            </a:r>
          </a:p>
          <a:p>
            <a:r>
              <a:rPr lang="en-US" dirty="0" smtClean="0"/>
              <a:t>Blocks are Accessible for Daily Use</a:t>
            </a:r>
          </a:p>
          <a:p>
            <a:r>
              <a:rPr lang="en-US" dirty="0" smtClean="0"/>
              <a:t>Organized and Labeled</a:t>
            </a:r>
          </a:p>
          <a:p>
            <a:endParaRPr lang="en-US" dirty="0" smtClean="0"/>
          </a:p>
          <a:p>
            <a:endParaRPr lang="en-US" dirty="0"/>
          </a:p>
        </p:txBody>
      </p:sp>
      <p:sp>
        <p:nvSpPr>
          <p:cNvPr id="5" name="Text Placeholder 4"/>
          <p:cNvSpPr>
            <a:spLocks noGrp="1"/>
          </p:cNvSpPr>
          <p:nvPr>
            <p:ph type="body" sz="quarter" idx="3"/>
          </p:nvPr>
        </p:nvSpPr>
        <p:spPr/>
        <p:txBody>
          <a:bodyPr/>
          <a:lstStyle/>
          <a:p>
            <a:r>
              <a:rPr lang="en-US" dirty="0" smtClean="0"/>
              <a:t>Do Not</a:t>
            </a:r>
            <a:endParaRPr lang="en-US" dirty="0"/>
          </a:p>
        </p:txBody>
      </p:sp>
      <p:sp>
        <p:nvSpPr>
          <p:cNvPr id="6" name="Content Placeholder 5"/>
          <p:cNvSpPr>
            <a:spLocks noGrp="1"/>
          </p:cNvSpPr>
          <p:nvPr>
            <p:ph sz="quarter" idx="4"/>
          </p:nvPr>
        </p:nvSpPr>
        <p:spPr/>
        <p:txBody>
          <a:bodyPr/>
          <a:lstStyle/>
          <a:p>
            <a:r>
              <a:rPr lang="en-US" dirty="0" smtClean="0"/>
              <a:t>Count Small Blocks as a Block</a:t>
            </a:r>
          </a:p>
          <a:p>
            <a:r>
              <a:rPr lang="en-US" dirty="0" smtClean="0"/>
              <a:t>Anything that Links, can Velcro or is Magnetic</a:t>
            </a:r>
          </a:p>
          <a:p>
            <a:endParaRPr lang="en-US" dirty="0" smtClean="0"/>
          </a:p>
          <a:p>
            <a:endParaRPr lang="en-US" dirty="0"/>
          </a:p>
        </p:txBody>
      </p:sp>
      <p:pic>
        <p:nvPicPr>
          <p:cNvPr id="7" name="Picture 6" descr="images-3.jpg"/>
          <p:cNvPicPr>
            <a:picLocks noChangeAspect="1"/>
          </p:cNvPicPr>
          <p:nvPr/>
        </p:nvPicPr>
        <p:blipFill>
          <a:blip r:embed="rId2"/>
          <a:stretch>
            <a:fillRect/>
          </a:stretch>
        </p:blipFill>
        <p:spPr>
          <a:xfrm>
            <a:off x="5016215" y="3945864"/>
            <a:ext cx="3289300" cy="2463800"/>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solidFill>
                  <a:schemeClr val="tx1"/>
                </a:solidFill>
              </a:rPr>
              <a:t>Group Activity</a:t>
            </a:r>
            <a:endParaRPr lang="en-US" sz="5400" dirty="0">
              <a:solidFill>
                <a:schemeClr val="tx1"/>
              </a:solidFill>
            </a:endParaRPr>
          </a:p>
        </p:txBody>
      </p:sp>
      <p:sp>
        <p:nvSpPr>
          <p:cNvPr id="3" name="Text Placeholder 2"/>
          <p:cNvSpPr>
            <a:spLocks noGrp="1"/>
          </p:cNvSpPr>
          <p:nvPr>
            <p:ph type="body" idx="1"/>
          </p:nvPr>
        </p:nvSpPr>
        <p:spPr/>
        <p:txBody>
          <a:bodyPr>
            <a:normAutofit/>
          </a:bodyPr>
          <a:lstStyle/>
          <a:p>
            <a:r>
              <a:rPr lang="en-US" sz="2400" dirty="0" smtClean="0">
                <a:solidFill>
                  <a:schemeClr val="tx1"/>
                </a:solidFill>
              </a:rPr>
              <a:t>What Rules Do We Have in the Block Play Area?</a:t>
            </a:r>
          </a:p>
          <a:p>
            <a:endParaRPr lang="en-US" sz="2400" dirty="0">
              <a:solidFill>
                <a:schemeClr val="tx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solidFill>
                  <a:schemeClr val="tx1"/>
                </a:solidFill>
              </a:rPr>
              <a:t>Setting up Expectations</a:t>
            </a:r>
            <a:endParaRPr lang="en-US" sz="5400" dirty="0">
              <a:solidFill>
                <a:schemeClr val="tx1"/>
              </a:solidFill>
            </a:endParaRPr>
          </a:p>
        </p:txBody>
      </p:sp>
      <p:sp>
        <p:nvSpPr>
          <p:cNvPr id="3" name="Content Placeholder 2"/>
          <p:cNvSpPr>
            <a:spLocks noGrp="1"/>
          </p:cNvSpPr>
          <p:nvPr>
            <p:ph idx="1"/>
          </p:nvPr>
        </p:nvSpPr>
        <p:spPr/>
        <p:txBody>
          <a:bodyPr/>
          <a:lstStyle/>
          <a:p>
            <a:pPr>
              <a:buClrTx/>
              <a:buFont typeface="Arial"/>
              <a:buChar char="•"/>
            </a:pPr>
            <a:r>
              <a:rPr lang="en-US" dirty="0" smtClean="0">
                <a:solidFill>
                  <a:schemeClr val="tx1"/>
                </a:solidFill>
              </a:rPr>
              <a:t>We build with blocks, not throw them. </a:t>
            </a:r>
          </a:p>
          <a:p>
            <a:pPr>
              <a:buClrTx/>
              <a:buFont typeface="Arial"/>
              <a:buChar char="•"/>
            </a:pPr>
            <a:r>
              <a:rPr lang="en-US" dirty="0" smtClean="0">
                <a:solidFill>
                  <a:schemeClr val="tx1"/>
                </a:solidFill>
              </a:rPr>
              <a:t>You may knock down only the tower you build. </a:t>
            </a:r>
          </a:p>
          <a:p>
            <a:pPr>
              <a:buClrTx/>
              <a:buFont typeface="Arial"/>
              <a:buChar char="•"/>
            </a:pPr>
            <a:r>
              <a:rPr lang="en-US" dirty="0" smtClean="0">
                <a:solidFill>
                  <a:schemeClr val="tx1"/>
                </a:solidFill>
              </a:rPr>
              <a:t>You may build as tall as you are. </a:t>
            </a:r>
          </a:p>
          <a:p>
            <a:pPr>
              <a:buClrTx/>
              <a:buFont typeface="Arial"/>
              <a:buChar char="•"/>
            </a:pPr>
            <a:r>
              <a:rPr lang="en-US" dirty="0" smtClean="0">
                <a:solidFill>
                  <a:schemeClr val="tx1"/>
                </a:solidFill>
              </a:rPr>
              <a:t>We keep the blocks on the carpet. </a:t>
            </a:r>
          </a:p>
          <a:p>
            <a:pPr>
              <a:buClrTx/>
              <a:buFont typeface="Arial"/>
              <a:buChar char="•"/>
            </a:pPr>
            <a:r>
              <a:rPr lang="en-US" dirty="0" smtClean="0">
                <a:solidFill>
                  <a:schemeClr val="tx1"/>
                </a:solidFill>
              </a:rPr>
              <a:t>We build away from the shelves. </a:t>
            </a:r>
          </a:p>
          <a:p>
            <a:pPr>
              <a:buClrTx/>
              <a:buFont typeface="Arial"/>
              <a:buChar char="•"/>
            </a:pPr>
            <a:r>
              <a:rPr lang="en-US" dirty="0" smtClean="0">
                <a:solidFill>
                  <a:schemeClr val="tx1"/>
                </a:solidFill>
              </a:rPr>
              <a:t>We build away from others. </a:t>
            </a:r>
          </a:p>
          <a:p>
            <a:pPr>
              <a:buClrTx/>
              <a:buFont typeface="Arial"/>
              <a:buChar char="•"/>
            </a:pPr>
            <a:r>
              <a:rPr lang="en-US" dirty="0" smtClean="0">
                <a:solidFill>
                  <a:schemeClr val="tx1"/>
                </a:solidFill>
              </a:rPr>
              <a:t>We take only what we will use.</a:t>
            </a:r>
            <a:endParaRPr lang="en-US" dirty="0">
              <a:solidFill>
                <a:schemeClr val="tx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solidFill>
                  <a:schemeClr val="tx1"/>
                </a:solidFill>
              </a:rPr>
              <a:t>Before, During &amp; After</a:t>
            </a:r>
            <a:endParaRPr lang="en-US" sz="5400" dirty="0">
              <a:solidFill>
                <a:schemeClr val="tx1"/>
              </a:solidFill>
            </a:endParaRPr>
          </a:p>
        </p:txBody>
      </p:sp>
      <p:sp>
        <p:nvSpPr>
          <p:cNvPr id="3" name="Text Placeholder 2"/>
          <p:cNvSpPr>
            <a:spLocks noGrp="1"/>
          </p:cNvSpPr>
          <p:nvPr>
            <p:ph type="body" idx="1"/>
          </p:nvPr>
        </p:nvSpPr>
        <p:spPr/>
        <p:txBody>
          <a:bodyPr/>
          <a:lstStyle/>
          <a:p>
            <a:r>
              <a:rPr lang="en-US" dirty="0" smtClean="0"/>
              <a:t>BEFORE</a:t>
            </a:r>
            <a:endParaRPr lang="en-US" dirty="0"/>
          </a:p>
        </p:txBody>
      </p:sp>
      <p:sp>
        <p:nvSpPr>
          <p:cNvPr id="4" name="Content Placeholder 3"/>
          <p:cNvSpPr>
            <a:spLocks noGrp="1"/>
          </p:cNvSpPr>
          <p:nvPr>
            <p:ph sz="half" idx="2"/>
          </p:nvPr>
        </p:nvSpPr>
        <p:spPr/>
        <p:txBody>
          <a:bodyPr/>
          <a:lstStyle/>
          <a:p>
            <a:pPr>
              <a:buClrTx/>
            </a:pPr>
            <a:r>
              <a:rPr lang="en-US" dirty="0" smtClean="0">
                <a:solidFill>
                  <a:schemeClr val="tx1"/>
                </a:solidFill>
              </a:rPr>
              <a:t>Make sure Block area is organized</a:t>
            </a:r>
          </a:p>
          <a:p>
            <a:pPr>
              <a:buClrTx/>
            </a:pPr>
            <a:r>
              <a:rPr lang="en-US" dirty="0" smtClean="0">
                <a:solidFill>
                  <a:schemeClr val="tx1"/>
                </a:solidFill>
              </a:rPr>
              <a:t>Include accessories related to current curriculum interests</a:t>
            </a:r>
          </a:p>
          <a:p>
            <a:pPr>
              <a:buClrTx/>
            </a:pPr>
            <a:r>
              <a:rPr lang="en-US" dirty="0" smtClean="0">
                <a:solidFill>
                  <a:schemeClr val="tx1"/>
                </a:solidFill>
              </a:rPr>
              <a:t>Avoid setting out every accessory the school owns</a:t>
            </a:r>
            <a:endParaRPr lang="en-US" dirty="0">
              <a:solidFill>
                <a:schemeClr val="tx1"/>
              </a:solidFill>
            </a:endParaRPr>
          </a:p>
        </p:txBody>
      </p:sp>
      <p:sp>
        <p:nvSpPr>
          <p:cNvPr id="6" name="Content Placeholder 5"/>
          <p:cNvSpPr>
            <a:spLocks noGrp="1"/>
          </p:cNvSpPr>
          <p:nvPr>
            <p:ph sz="quarter" idx="4"/>
          </p:nvPr>
        </p:nvSpPr>
        <p:spPr/>
        <p:txBody>
          <a:bodyPr/>
          <a:lstStyle/>
          <a:p>
            <a:pPr>
              <a:buClrTx/>
              <a:buFont typeface="Arial"/>
              <a:buChar char="•"/>
            </a:pPr>
            <a:r>
              <a:rPr lang="en-US" dirty="0" smtClean="0">
                <a:solidFill>
                  <a:schemeClr val="tx1"/>
                </a:solidFill>
              </a:rPr>
              <a:t>Discuss their Creation</a:t>
            </a:r>
          </a:p>
          <a:p>
            <a:pPr>
              <a:buClrTx/>
              <a:buFont typeface="Arial"/>
              <a:buChar char="•"/>
            </a:pPr>
            <a:r>
              <a:rPr lang="en-US" dirty="0" smtClean="0">
                <a:solidFill>
                  <a:schemeClr val="tx1"/>
                </a:solidFill>
              </a:rPr>
              <a:t>Clean Up Strategies???</a:t>
            </a:r>
          </a:p>
          <a:p>
            <a:pPr lvl="1">
              <a:buClrTx/>
              <a:buFont typeface="Arial"/>
              <a:buChar char="•"/>
            </a:pPr>
            <a:endParaRPr lang="en-US" dirty="0" smtClean="0">
              <a:solidFill>
                <a:schemeClr val="tx1"/>
              </a:solidFill>
            </a:endParaRPr>
          </a:p>
          <a:p>
            <a:pPr lvl="1">
              <a:buClrTx/>
              <a:buFont typeface="Arial"/>
              <a:buChar char="•"/>
            </a:pPr>
            <a:r>
              <a:rPr lang="en-US" dirty="0" smtClean="0">
                <a:solidFill>
                  <a:schemeClr val="tx1"/>
                </a:solidFill>
              </a:rPr>
              <a:t>Encourage Learning</a:t>
            </a:r>
          </a:p>
          <a:p>
            <a:pPr lvl="1">
              <a:buClrTx/>
              <a:buFont typeface="Arial"/>
              <a:buChar char="•"/>
            </a:pPr>
            <a:r>
              <a:rPr lang="en-US" dirty="0" smtClean="0">
                <a:solidFill>
                  <a:schemeClr val="tx1"/>
                </a:solidFill>
              </a:rPr>
              <a:t>Model </a:t>
            </a:r>
          </a:p>
          <a:p>
            <a:pPr lvl="1">
              <a:buClrTx/>
              <a:buFont typeface="Arial"/>
              <a:buChar char="•"/>
            </a:pPr>
            <a:r>
              <a:rPr lang="en-US" dirty="0" smtClean="0">
                <a:solidFill>
                  <a:schemeClr val="tx1"/>
                </a:solidFill>
              </a:rPr>
              <a:t>Make It Fun</a:t>
            </a:r>
          </a:p>
          <a:p>
            <a:pPr lvl="1">
              <a:buClrTx/>
              <a:buFont typeface="Arial"/>
              <a:buChar char="•"/>
            </a:pPr>
            <a:r>
              <a:rPr lang="en-US" dirty="0" smtClean="0">
                <a:solidFill>
                  <a:schemeClr val="tx1"/>
                </a:solidFill>
              </a:rPr>
              <a:t>Shelves, NOT Bins</a:t>
            </a:r>
          </a:p>
          <a:p>
            <a:pPr lvl="1">
              <a:buClrTx/>
              <a:buFont typeface="Arial"/>
              <a:buChar char="•"/>
            </a:pPr>
            <a:r>
              <a:rPr lang="en-US" dirty="0" smtClean="0">
                <a:solidFill>
                  <a:schemeClr val="tx1"/>
                </a:solidFill>
              </a:rPr>
              <a:t>Start Clean Up Early</a:t>
            </a:r>
            <a:endParaRPr lang="en-US" dirty="0">
              <a:solidFill>
                <a:schemeClr val="tx1"/>
              </a:solidFill>
            </a:endParaRPr>
          </a:p>
        </p:txBody>
      </p:sp>
      <p:sp>
        <p:nvSpPr>
          <p:cNvPr id="7" name="Text Placeholder 6"/>
          <p:cNvSpPr>
            <a:spLocks noGrp="1"/>
          </p:cNvSpPr>
          <p:nvPr>
            <p:ph type="body" sz="quarter" idx="3"/>
          </p:nvPr>
        </p:nvSpPr>
        <p:spPr/>
        <p:txBody>
          <a:bodyPr/>
          <a:lstStyle/>
          <a:p>
            <a:r>
              <a:rPr lang="en-US" dirty="0" smtClean="0"/>
              <a:t>AFTER</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solidFill>
                  <a:schemeClr val="tx1"/>
                </a:solidFill>
              </a:rPr>
              <a:t>During:</a:t>
            </a:r>
            <a:r>
              <a:rPr lang="en-US" dirty="0" smtClean="0"/>
              <a:t/>
            </a:r>
            <a:br>
              <a:rPr lang="en-US" dirty="0" smtClean="0"/>
            </a:br>
            <a:r>
              <a:rPr lang="en-US" sz="3600" dirty="0" smtClean="0">
                <a:solidFill>
                  <a:schemeClr val="tx1"/>
                </a:solidFill>
              </a:rPr>
              <a:t>What’s My Role?</a:t>
            </a:r>
            <a:endParaRPr lang="en-US" sz="3600" dirty="0"/>
          </a:p>
        </p:txBody>
      </p:sp>
      <p:sp>
        <p:nvSpPr>
          <p:cNvPr id="3" name="Content Placeholder 2"/>
          <p:cNvSpPr>
            <a:spLocks noGrp="1"/>
          </p:cNvSpPr>
          <p:nvPr>
            <p:ph sz="half" idx="1"/>
          </p:nvPr>
        </p:nvSpPr>
        <p:spPr/>
        <p:txBody>
          <a:bodyPr>
            <a:normAutofit lnSpcReduction="10000"/>
          </a:bodyPr>
          <a:lstStyle/>
          <a:p>
            <a:r>
              <a:rPr lang="en-US" dirty="0" smtClean="0"/>
              <a:t>Facilitate</a:t>
            </a:r>
          </a:p>
          <a:p>
            <a:r>
              <a:rPr lang="en-US" dirty="0" smtClean="0"/>
              <a:t>Encourage</a:t>
            </a:r>
          </a:p>
          <a:p>
            <a:r>
              <a:rPr lang="en-US" dirty="0" smtClean="0"/>
              <a:t>Offer Suggestions </a:t>
            </a:r>
          </a:p>
          <a:p>
            <a:r>
              <a:rPr lang="en-US" dirty="0" smtClean="0"/>
              <a:t>Avoid Taking Over </a:t>
            </a:r>
          </a:p>
          <a:p>
            <a:r>
              <a:rPr lang="en-US" dirty="0" smtClean="0"/>
              <a:t>Be Patient</a:t>
            </a:r>
          </a:p>
          <a:p>
            <a:r>
              <a:rPr lang="en-US" dirty="0" smtClean="0"/>
              <a:t>Document</a:t>
            </a:r>
          </a:p>
          <a:p>
            <a:r>
              <a:rPr lang="en-US" dirty="0" smtClean="0"/>
              <a:t>Expand Curriculum</a:t>
            </a:r>
          </a:p>
          <a:p>
            <a:pPr lvl="1"/>
            <a:r>
              <a:rPr lang="en-US" dirty="0" smtClean="0"/>
              <a:t>Language</a:t>
            </a:r>
          </a:p>
          <a:p>
            <a:pPr lvl="1"/>
            <a:r>
              <a:rPr lang="en-US" dirty="0" smtClean="0"/>
              <a:t>Math</a:t>
            </a:r>
          </a:p>
          <a:p>
            <a:pPr lvl="1"/>
            <a:r>
              <a:rPr lang="en-US" dirty="0" smtClean="0"/>
              <a:t>Science </a:t>
            </a:r>
            <a:endParaRPr lang="en-US" dirty="0"/>
          </a:p>
        </p:txBody>
      </p:sp>
      <p:pic>
        <p:nvPicPr>
          <p:cNvPr id="6" name="Content Placeholder 5" descr="images-2.jpg"/>
          <p:cNvPicPr>
            <a:picLocks noGrp="1" noChangeAspect="1"/>
          </p:cNvPicPr>
          <p:nvPr>
            <p:ph sz="half" idx="2"/>
          </p:nvPr>
        </p:nvPicPr>
        <p:blipFill>
          <a:blip r:embed="rId2"/>
          <a:srcRect t="-25500" b="-25500"/>
          <a:stretch>
            <a:fillRect/>
          </a:stretch>
        </p:blip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solidFill>
                  <a:schemeClr val="tx1"/>
                </a:solidFill>
              </a:rPr>
              <a:t>Group Activity</a:t>
            </a:r>
            <a:br>
              <a:rPr lang="en-US" sz="5400" dirty="0" smtClean="0">
                <a:solidFill>
                  <a:schemeClr val="tx1"/>
                </a:solidFill>
              </a:rPr>
            </a:br>
            <a:endParaRPr lang="en-US" sz="5400" dirty="0">
              <a:solidFill>
                <a:schemeClr val="tx1"/>
              </a:solidFill>
            </a:endParaRPr>
          </a:p>
        </p:txBody>
      </p:sp>
      <p:sp>
        <p:nvSpPr>
          <p:cNvPr id="4" name="Text Placeholder 3"/>
          <p:cNvSpPr>
            <a:spLocks noGrp="1"/>
          </p:cNvSpPr>
          <p:nvPr>
            <p:ph type="body" idx="1"/>
          </p:nvPr>
        </p:nvSpPr>
        <p:spPr/>
        <p:txBody>
          <a:bodyPr>
            <a:normAutofit/>
          </a:bodyPr>
          <a:lstStyle/>
          <a:p>
            <a:r>
              <a:rPr lang="en-US" sz="2800" b="1" dirty="0" smtClean="0">
                <a:solidFill>
                  <a:schemeClr val="tx1"/>
                </a:solidFill>
              </a:rPr>
              <a:t>What Conversations and/or Questions Are We Having in Blocks?</a:t>
            </a:r>
            <a:endParaRPr lang="en-US" sz="2800" b="1"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solidFill>
                  <a:schemeClr val="tx1"/>
                </a:solidFill>
              </a:rPr>
              <a:t>Small Group Activity</a:t>
            </a:r>
            <a:endParaRPr lang="en-US" sz="5400" dirty="0">
              <a:solidFill>
                <a:schemeClr val="tx1"/>
              </a:solidFill>
            </a:endParaRPr>
          </a:p>
        </p:txBody>
      </p:sp>
      <p:sp>
        <p:nvSpPr>
          <p:cNvPr id="12" name="Text Placeholder 11"/>
          <p:cNvSpPr>
            <a:spLocks noGrp="1"/>
          </p:cNvSpPr>
          <p:nvPr>
            <p:ph type="body" idx="1"/>
          </p:nvPr>
        </p:nvSpPr>
        <p:spPr>
          <a:xfrm>
            <a:off x="549274" y="1453224"/>
            <a:ext cx="3840480" cy="1115369"/>
          </a:xfrm>
        </p:spPr>
        <p:txBody>
          <a:bodyPr/>
          <a:lstStyle/>
          <a:p>
            <a:r>
              <a:rPr lang="en-US" dirty="0" smtClean="0">
                <a:solidFill>
                  <a:schemeClr val="tx1"/>
                </a:solidFill>
              </a:rPr>
              <a:t>How Do Blocks Help Children Learn With?  </a:t>
            </a:r>
            <a:endParaRPr lang="en-US" dirty="0">
              <a:solidFill>
                <a:schemeClr val="tx1"/>
              </a:solidFill>
            </a:endParaRPr>
          </a:p>
        </p:txBody>
      </p:sp>
      <p:sp>
        <p:nvSpPr>
          <p:cNvPr id="4" name="Content Placeholder 3"/>
          <p:cNvSpPr>
            <a:spLocks noGrp="1"/>
          </p:cNvSpPr>
          <p:nvPr>
            <p:ph sz="half" idx="2"/>
          </p:nvPr>
        </p:nvSpPr>
        <p:spPr/>
        <p:txBody>
          <a:bodyPr/>
          <a:lstStyle/>
          <a:p>
            <a:endParaRPr lang="en-US" smtClean="0"/>
          </a:p>
          <a:p>
            <a:endParaRPr lang="en-US" dirty="0"/>
          </a:p>
        </p:txBody>
      </p:sp>
      <p:sp>
        <p:nvSpPr>
          <p:cNvPr id="13" name="Text Placeholder 12"/>
          <p:cNvSpPr>
            <a:spLocks noGrp="1"/>
          </p:cNvSpPr>
          <p:nvPr>
            <p:ph type="body" sz="quarter" idx="3"/>
          </p:nvPr>
        </p:nvSpPr>
        <p:spPr/>
        <p:txBody>
          <a:bodyPr/>
          <a:lstStyle/>
          <a:p>
            <a:r>
              <a:rPr lang="en-US" dirty="0" smtClean="0">
                <a:solidFill>
                  <a:schemeClr val="tx1"/>
                </a:solidFill>
              </a:rPr>
              <a:t>Topics</a:t>
            </a:r>
            <a:endParaRPr lang="en-US" dirty="0">
              <a:solidFill>
                <a:schemeClr val="tx1"/>
              </a:solidFill>
            </a:endParaRPr>
          </a:p>
        </p:txBody>
      </p:sp>
      <p:sp>
        <p:nvSpPr>
          <p:cNvPr id="10" name="Text Placeholder 9"/>
          <p:cNvSpPr>
            <a:spLocks noGrp="1"/>
          </p:cNvSpPr>
          <p:nvPr>
            <p:ph sz="quarter" idx="4"/>
          </p:nvPr>
        </p:nvSpPr>
        <p:spPr/>
        <p:txBody>
          <a:bodyPr>
            <a:normAutofit lnSpcReduction="10000"/>
          </a:bodyPr>
          <a:lstStyle/>
          <a:p>
            <a:pPr>
              <a:buClrTx/>
              <a:buFont typeface="Arial"/>
              <a:buChar char="•"/>
            </a:pPr>
            <a:r>
              <a:rPr lang="en-US" dirty="0" smtClean="0">
                <a:solidFill>
                  <a:schemeClr val="tx1"/>
                </a:solidFill>
              </a:rPr>
              <a:t>Physical Development</a:t>
            </a:r>
          </a:p>
          <a:p>
            <a:pPr>
              <a:buClrTx/>
              <a:buFont typeface="Arial"/>
              <a:buChar char="•"/>
            </a:pPr>
            <a:r>
              <a:rPr lang="en-US" dirty="0" smtClean="0">
                <a:solidFill>
                  <a:schemeClr val="tx1"/>
                </a:solidFill>
              </a:rPr>
              <a:t>Social/Emotional Development</a:t>
            </a:r>
          </a:p>
          <a:p>
            <a:pPr>
              <a:buClrTx/>
              <a:buFont typeface="Arial"/>
              <a:buChar char="•"/>
            </a:pPr>
            <a:r>
              <a:rPr lang="en-US" dirty="0" smtClean="0">
                <a:solidFill>
                  <a:schemeClr val="tx1"/>
                </a:solidFill>
              </a:rPr>
              <a:t>Creativity</a:t>
            </a:r>
          </a:p>
          <a:p>
            <a:pPr>
              <a:buClrTx/>
              <a:buFont typeface="Arial"/>
              <a:buChar char="•"/>
            </a:pPr>
            <a:r>
              <a:rPr lang="en-US" dirty="0" smtClean="0">
                <a:solidFill>
                  <a:schemeClr val="tx1"/>
                </a:solidFill>
              </a:rPr>
              <a:t>Cognitive Development</a:t>
            </a:r>
          </a:p>
          <a:p>
            <a:pPr>
              <a:buClrTx/>
              <a:buFont typeface="Arial"/>
              <a:buChar char="•"/>
            </a:pPr>
            <a:r>
              <a:rPr lang="en-US" dirty="0" smtClean="0">
                <a:solidFill>
                  <a:schemeClr val="tx1"/>
                </a:solidFill>
              </a:rPr>
              <a:t>Math</a:t>
            </a:r>
          </a:p>
          <a:p>
            <a:pPr>
              <a:buClrTx/>
              <a:buFont typeface="Arial"/>
              <a:buChar char="•"/>
            </a:pPr>
            <a:r>
              <a:rPr lang="en-US" dirty="0" smtClean="0">
                <a:solidFill>
                  <a:schemeClr val="tx1"/>
                </a:solidFill>
              </a:rPr>
              <a:t>Science</a:t>
            </a:r>
          </a:p>
          <a:p>
            <a:pPr>
              <a:buClrTx/>
              <a:buFont typeface="Arial"/>
              <a:buChar char="•"/>
            </a:pPr>
            <a:r>
              <a:rPr lang="en-US" dirty="0" smtClean="0">
                <a:solidFill>
                  <a:schemeClr val="tx1"/>
                </a:solidFill>
              </a:rPr>
              <a:t>Language and Literacy</a:t>
            </a:r>
            <a:endParaRPr lang="en-US" dirty="0">
              <a:solidFill>
                <a:schemeClr val="tx1"/>
              </a:solidFill>
            </a:endParaRPr>
          </a:p>
        </p:txBody>
      </p:sp>
      <p:pic>
        <p:nvPicPr>
          <p:cNvPr id="5" name="Content Placeholder 4" descr="2209-050.jpg"/>
          <p:cNvPicPr>
            <a:picLocks noGrp="1" noChangeAspect="1"/>
          </p:cNvPicPr>
          <p:nvPr>
            <p:ph type="pic" idx="4294967295"/>
          </p:nvPr>
        </p:nvPicPr>
        <p:blipFill>
          <a:blip r:embed="rId2"/>
          <a:srcRect l="-48466" r="-48466"/>
          <a:stretch>
            <a:fillRect/>
          </a:stretch>
        </p:blipFill>
        <p:spPr>
          <a:xfrm>
            <a:off x="-1738308" y="3106738"/>
            <a:ext cx="8401050" cy="2836862"/>
          </a:xfrm>
        </p:spPr>
      </p:pic>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Examples of </a:t>
            </a:r>
            <a:br>
              <a:rPr lang="en-US" dirty="0" smtClean="0">
                <a:solidFill>
                  <a:schemeClr val="tx1"/>
                </a:solidFill>
              </a:rPr>
            </a:br>
            <a:r>
              <a:rPr lang="en-US" dirty="0" smtClean="0">
                <a:solidFill>
                  <a:schemeClr val="tx1"/>
                </a:solidFill>
              </a:rPr>
              <a:t>Conversations &amp; Questions</a:t>
            </a:r>
            <a:endParaRPr lang="en-US" dirty="0">
              <a:solidFill>
                <a:schemeClr val="tx1"/>
              </a:solidFill>
            </a:endParaRPr>
          </a:p>
        </p:txBody>
      </p:sp>
      <p:sp>
        <p:nvSpPr>
          <p:cNvPr id="3" name="Content Placeholder 2"/>
          <p:cNvSpPr>
            <a:spLocks noGrp="1"/>
          </p:cNvSpPr>
          <p:nvPr>
            <p:ph sz="half" idx="1"/>
          </p:nvPr>
        </p:nvSpPr>
        <p:spPr/>
        <p:txBody>
          <a:bodyPr/>
          <a:lstStyle/>
          <a:p>
            <a:pPr>
              <a:buClrTx/>
              <a:buFont typeface="Arial"/>
              <a:buChar char="•"/>
            </a:pPr>
            <a:r>
              <a:rPr lang="en-US" dirty="0" smtClean="0">
                <a:solidFill>
                  <a:schemeClr val="tx1"/>
                </a:solidFill>
              </a:rPr>
              <a:t>I see that you used a lot of triangles in your building.</a:t>
            </a:r>
          </a:p>
          <a:p>
            <a:pPr>
              <a:buClrTx/>
              <a:buFont typeface="Arial"/>
              <a:buChar char="•"/>
            </a:pPr>
            <a:r>
              <a:rPr lang="en-US" dirty="0" smtClean="0">
                <a:solidFill>
                  <a:schemeClr val="tx1"/>
                </a:solidFill>
              </a:rPr>
              <a:t>Your building is high in some places and low in some places. </a:t>
            </a:r>
          </a:p>
          <a:p>
            <a:pPr>
              <a:buClrTx/>
              <a:buFont typeface="Arial"/>
              <a:buChar char="•"/>
            </a:pPr>
            <a:r>
              <a:rPr lang="en-US" dirty="0" smtClean="0">
                <a:solidFill>
                  <a:schemeClr val="tx1"/>
                </a:solidFill>
              </a:rPr>
              <a:t>You used some long rectangles and some short rectangles.</a:t>
            </a:r>
          </a:p>
          <a:p>
            <a:pPr>
              <a:buClrTx/>
              <a:buFont typeface="Arial"/>
              <a:buChar char="•"/>
            </a:pPr>
            <a:r>
              <a:rPr lang="en-US" dirty="0" smtClean="0">
                <a:solidFill>
                  <a:schemeClr val="tx1"/>
                </a:solidFill>
              </a:rPr>
              <a:t>There’s a big square that you made with four rectangles.</a:t>
            </a:r>
            <a:endParaRPr lang="en-US" dirty="0">
              <a:solidFill>
                <a:schemeClr val="tx1"/>
              </a:solidFill>
            </a:endParaRPr>
          </a:p>
        </p:txBody>
      </p:sp>
      <p:sp>
        <p:nvSpPr>
          <p:cNvPr id="4" name="Content Placeholder 3"/>
          <p:cNvSpPr>
            <a:spLocks noGrp="1"/>
          </p:cNvSpPr>
          <p:nvPr>
            <p:ph sz="half" idx="2"/>
          </p:nvPr>
        </p:nvSpPr>
        <p:spPr/>
        <p:txBody>
          <a:bodyPr/>
          <a:lstStyle/>
          <a:p>
            <a:pPr>
              <a:buClrTx/>
              <a:buFont typeface="Arial"/>
              <a:buChar char="•"/>
            </a:pPr>
            <a:r>
              <a:rPr lang="en-US" dirty="0" smtClean="0">
                <a:solidFill>
                  <a:schemeClr val="tx1"/>
                </a:solidFill>
              </a:rPr>
              <a:t>How did you make this building? </a:t>
            </a:r>
          </a:p>
          <a:p>
            <a:pPr>
              <a:buClrTx/>
              <a:buFont typeface="Arial"/>
              <a:buChar char="•"/>
            </a:pPr>
            <a:r>
              <a:rPr lang="en-US" dirty="0" smtClean="0">
                <a:solidFill>
                  <a:schemeClr val="tx1"/>
                </a:solidFill>
              </a:rPr>
              <a:t>How many blocks do you think you’ll need for your building?</a:t>
            </a:r>
          </a:p>
          <a:p>
            <a:pPr>
              <a:buClrTx/>
              <a:buFont typeface="Arial"/>
              <a:buChar char="•"/>
            </a:pPr>
            <a:r>
              <a:rPr lang="en-US" dirty="0" smtClean="0">
                <a:solidFill>
                  <a:schemeClr val="tx1"/>
                </a:solidFill>
              </a:rPr>
              <a:t>How did it make you feel to build your structure?</a:t>
            </a:r>
            <a:endParaRPr lang="en-US" dirty="0">
              <a:solidFill>
                <a:schemeClr val="tx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More Examples</a:t>
            </a:r>
            <a:endParaRPr lang="en-US" dirty="0">
              <a:solidFill>
                <a:schemeClr val="tx1"/>
              </a:solidFill>
            </a:endParaRPr>
          </a:p>
        </p:txBody>
      </p:sp>
      <p:sp>
        <p:nvSpPr>
          <p:cNvPr id="3" name="Content Placeholder 2"/>
          <p:cNvSpPr>
            <a:spLocks noGrp="1"/>
          </p:cNvSpPr>
          <p:nvPr>
            <p:ph sz="half" idx="1"/>
          </p:nvPr>
        </p:nvSpPr>
        <p:spPr/>
        <p:txBody>
          <a:bodyPr>
            <a:normAutofit fontScale="92500" lnSpcReduction="10000"/>
          </a:bodyPr>
          <a:lstStyle/>
          <a:p>
            <a:pPr>
              <a:buClrTx/>
              <a:buFont typeface="Arial"/>
              <a:buChar char="•"/>
            </a:pPr>
            <a:r>
              <a:rPr lang="en-US" dirty="0" smtClean="0">
                <a:solidFill>
                  <a:schemeClr val="tx1"/>
                </a:solidFill>
              </a:rPr>
              <a:t>What did you use to make the ________?</a:t>
            </a:r>
          </a:p>
          <a:p>
            <a:pPr>
              <a:buClrTx/>
              <a:buFont typeface="Arial"/>
              <a:buChar char="•"/>
            </a:pPr>
            <a:r>
              <a:rPr lang="en-US" dirty="0" smtClean="0">
                <a:solidFill>
                  <a:schemeClr val="tx1"/>
                </a:solidFill>
              </a:rPr>
              <a:t>How do you know this is a _______?</a:t>
            </a:r>
          </a:p>
          <a:p>
            <a:pPr>
              <a:buClrTx/>
              <a:buFont typeface="Arial"/>
              <a:buChar char="•"/>
            </a:pPr>
            <a:r>
              <a:rPr lang="en-US" dirty="0" smtClean="0">
                <a:solidFill>
                  <a:schemeClr val="tx1"/>
                </a:solidFill>
              </a:rPr>
              <a:t>How are these ______the same?</a:t>
            </a:r>
          </a:p>
          <a:p>
            <a:pPr>
              <a:buClrTx/>
              <a:buFont typeface="Arial"/>
              <a:buChar char="•"/>
            </a:pPr>
            <a:r>
              <a:rPr lang="en-US" dirty="0" smtClean="0">
                <a:solidFill>
                  <a:schemeClr val="tx1"/>
                </a:solidFill>
              </a:rPr>
              <a:t>How are these ______ different?</a:t>
            </a:r>
          </a:p>
          <a:p>
            <a:pPr>
              <a:buClrTx/>
              <a:buFont typeface="Arial"/>
              <a:buChar char="•"/>
            </a:pPr>
            <a:r>
              <a:rPr lang="en-US" dirty="0" smtClean="0">
                <a:solidFill>
                  <a:schemeClr val="tx1"/>
                </a:solidFill>
              </a:rPr>
              <a:t>How did you get it to balance?</a:t>
            </a:r>
          </a:p>
          <a:p>
            <a:pPr>
              <a:buClrTx/>
              <a:buFont typeface="Arial"/>
              <a:buChar char="•"/>
            </a:pPr>
            <a:r>
              <a:rPr lang="en-US" dirty="0" smtClean="0">
                <a:solidFill>
                  <a:schemeClr val="tx1"/>
                </a:solidFill>
              </a:rPr>
              <a:t>How did you make the bridge?</a:t>
            </a:r>
          </a:p>
          <a:p>
            <a:endParaRPr lang="en-US" dirty="0"/>
          </a:p>
        </p:txBody>
      </p:sp>
      <p:sp>
        <p:nvSpPr>
          <p:cNvPr id="4" name="Content Placeholder 3"/>
          <p:cNvSpPr>
            <a:spLocks noGrp="1"/>
          </p:cNvSpPr>
          <p:nvPr>
            <p:ph sz="half" idx="2"/>
          </p:nvPr>
        </p:nvSpPr>
        <p:spPr/>
        <p:txBody>
          <a:bodyPr>
            <a:normAutofit fontScale="92500" lnSpcReduction="10000"/>
          </a:bodyPr>
          <a:lstStyle/>
          <a:p>
            <a:pPr>
              <a:buClr>
                <a:schemeClr val="tx1"/>
              </a:buClr>
              <a:buFont typeface="Arial"/>
              <a:buChar char="•"/>
            </a:pPr>
            <a:r>
              <a:rPr lang="en-US" dirty="0" smtClean="0">
                <a:solidFill>
                  <a:schemeClr val="tx1"/>
                </a:solidFill>
              </a:rPr>
              <a:t>Can you think of a new way to ____?</a:t>
            </a:r>
          </a:p>
          <a:p>
            <a:pPr>
              <a:buClr>
                <a:schemeClr val="tx1"/>
              </a:buClr>
              <a:buFont typeface="Arial"/>
              <a:buChar char="•"/>
            </a:pPr>
            <a:r>
              <a:rPr lang="en-US" dirty="0" smtClean="0">
                <a:solidFill>
                  <a:schemeClr val="tx1"/>
                </a:solidFill>
              </a:rPr>
              <a:t>Can you tell me a story about ____?</a:t>
            </a:r>
          </a:p>
          <a:p>
            <a:pPr>
              <a:buClr>
                <a:schemeClr val="tx1"/>
              </a:buClr>
              <a:buFont typeface="Arial"/>
              <a:buChar char="•"/>
            </a:pPr>
            <a:r>
              <a:rPr lang="en-US" dirty="0" smtClean="0">
                <a:solidFill>
                  <a:schemeClr val="tx1"/>
                </a:solidFill>
              </a:rPr>
              <a:t>Pretend you are a ______? What would you be like? Feel like? </a:t>
            </a:r>
          </a:p>
          <a:p>
            <a:pPr>
              <a:buClr>
                <a:schemeClr val="tx1"/>
              </a:buClr>
              <a:buFont typeface="Arial"/>
              <a:buChar char="•"/>
            </a:pPr>
            <a:r>
              <a:rPr lang="en-US" dirty="0" smtClean="0">
                <a:solidFill>
                  <a:schemeClr val="tx1"/>
                </a:solidFill>
              </a:rPr>
              <a:t>Which _____ do you like best? Why?</a:t>
            </a:r>
          </a:p>
          <a:p>
            <a:pPr>
              <a:buClr>
                <a:schemeClr val="tx1"/>
              </a:buClr>
              <a:buFont typeface="Arial"/>
              <a:buChar char="•"/>
            </a:pPr>
            <a:r>
              <a:rPr lang="en-US" dirty="0" smtClean="0">
                <a:solidFill>
                  <a:schemeClr val="tx1"/>
                </a:solidFill>
              </a:rPr>
              <a:t>What is the best thing about ___? Why?</a:t>
            </a:r>
          </a:p>
          <a:p>
            <a:pPr>
              <a:buClr>
                <a:schemeClr val="tx1"/>
              </a:buClr>
              <a:buFont typeface="Arial"/>
              <a:buChar char="•"/>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smtClean="0">
                <a:solidFill>
                  <a:schemeClr val="tx1"/>
                </a:solidFill>
              </a:rPr>
              <a:t>Break Time</a:t>
            </a:r>
            <a:endParaRPr lang="en-US" sz="5400" dirty="0">
              <a:solidFill>
                <a:schemeClr val="tx1"/>
              </a:solidFill>
            </a:endParaRPr>
          </a:p>
        </p:txBody>
      </p:sp>
      <p:sp>
        <p:nvSpPr>
          <p:cNvPr id="3" name="Subtitle 2"/>
          <p:cNvSpPr>
            <a:spLocks noGrp="1"/>
          </p:cNvSpPr>
          <p:nvPr>
            <p:ph type="subTitle" idx="1"/>
          </p:nvPr>
        </p:nvSpPr>
        <p:spPr/>
        <p:txBody>
          <a:bodyPr/>
          <a:lstStyle/>
          <a:p>
            <a:r>
              <a:rPr lang="en-US" b="1" dirty="0" smtClean="0">
                <a:solidFill>
                  <a:schemeClr val="tx1"/>
                </a:solidFill>
              </a:rPr>
              <a:t>Be back in 15 minutes</a:t>
            </a:r>
            <a:endParaRPr lang="en-US" b="1" dirty="0">
              <a:solidFill>
                <a:schemeClr val="tx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smtClean="0">
                <a:solidFill>
                  <a:schemeClr val="tx1"/>
                </a:solidFill>
              </a:rPr>
              <a:t>Partner Interview</a:t>
            </a:r>
            <a:endParaRPr lang="en-US" sz="5400" dirty="0">
              <a:solidFill>
                <a:schemeClr val="tx1"/>
              </a:solidFill>
            </a:endParaRPr>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solidFill>
                  <a:schemeClr val="tx1"/>
                </a:solidFill>
              </a:rPr>
              <a:t>Stages of Block Play</a:t>
            </a:r>
            <a:endParaRPr lang="en-US" sz="5400" dirty="0">
              <a:solidFill>
                <a:schemeClr val="tx1"/>
              </a:solidFill>
            </a:endParaRPr>
          </a:p>
        </p:txBody>
      </p:sp>
      <p:sp>
        <p:nvSpPr>
          <p:cNvPr id="3" name="Content Placeholder 2"/>
          <p:cNvSpPr>
            <a:spLocks noGrp="1"/>
          </p:cNvSpPr>
          <p:nvPr>
            <p:ph idx="1"/>
          </p:nvPr>
        </p:nvSpPr>
        <p:spPr/>
        <p:txBody>
          <a:bodyPr/>
          <a:lstStyle/>
          <a:p>
            <a:pPr>
              <a:buClrTx/>
              <a:buFont typeface="Arial"/>
              <a:buChar char="•"/>
            </a:pPr>
            <a:r>
              <a:rPr lang="en-US" dirty="0" smtClean="0">
                <a:solidFill>
                  <a:schemeClr val="tx1"/>
                </a:solidFill>
              </a:rPr>
              <a:t>Stage 1 - Carrying Blocks, Piling</a:t>
            </a:r>
          </a:p>
          <a:p>
            <a:pPr>
              <a:buClrTx/>
              <a:buFont typeface="Arial"/>
              <a:buChar char="•"/>
            </a:pPr>
            <a:r>
              <a:rPr lang="en-US" dirty="0" smtClean="0">
                <a:solidFill>
                  <a:schemeClr val="tx1"/>
                </a:solidFill>
              </a:rPr>
              <a:t>Stage 2 - Creating Rows or Towers</a:t>
            </a:r>
          </a:p>
          <a:p>
            <a:pPr>
              <a:buClrTx/>
              <a:buFont typeface="Arial"/>
              <a:buChar char="•"/>
            </a:pPr>
            <a:r>
              <a:rPr lang="en-US" dirty="0" smtClean="0">
                <a:solidFill>
                  <a:schemeClr val="tx1"/>
                </a:solidFill>
              </a:rPr>
              <a:t>Stage 3 – Bridging</a:t>
            </a:r>
          </a:p>
          <a:p>
            <a:pPr>
              <a:buClrTx/>
              <a:buFont typeface="Arial"/>
              <a:buChar char="•"/>
            </a:pPr>
            <a:r>
              <a:rPr lang="en-US" dirty="0" smtClean="0">
                <a:solidFill>
                  <a:schemeClr val="tx1"/>
                </a:solidFill>
              </a:rPr>
              <a:t>Stage 4 – Enclosures</a:t>
            </a:r>
          </a:p>
          <a:p>
            <a:pPr>
              <a:buClrTx/>
              <a:buFont typeface="Arial"/>
              <a:buChar char="•"/>
            </a:pPr>
            <a:r>
              <a:rPr lang="en-US" dirty="0" smtClean="0">
                <a:solidFill>
                  <a:schemeClr val="tx1"/>
                </a:solidFill>
              </a:rPr>
              <a:t>Stage 5 – Building with Patterns</a:t>
            </a:r>
          </a:p>
          <a:p>
            <a:pPr>
              <a:buClrTx/>
              <a:buFont typeface="Arial"/>
              <a:buChar char="•"/>
            </a:pPr>
            <a:r>
              <a:rPr lang="en-US" dirty="0" smtClean="0">
                <a:solidFill>
                  <a:schemeClr val="tx1"/>
                </a:solidFill>
              </a:rPr>
              <a:t>Stage 6 – Using Structures in Dramatic Play</a:t>
            </a:r>
          </a:p>
          <a:p>
            <a:pPr>
              <a:buClrTx/>
              <a:buFont typeface="Arial"/>
              <a:buChar char="•"/>
            </a:pPr>
            <a:r>
              <a:rPr lang="en-US" dirty="0" smtClean="0">
                <a:solidFill>
                  <a:schemeClr val="tx1"/>
                </a:solidFill>
              </a:rPr>
              <a:t>Stage 7 – Building Representations</a:t>
            </a:r>
          </a:p>
          <a:p>
            <a:pPr>
              <a:buClrTx/>
              <a:buFont typeface="Arial"/>
              <a:buChar char="•"/>
            </a:pPr>
            <a:endParaRPr lang="en-US" dirty="0" smtClean="0">
              <a:solidFill>
                <a:schemeClr val="tx1"/>
              </a:solidFill>
            </a:endParaRPr>
          </a:p>
          <a:p>
            <a:pPr>
              <a:buClrTx/>
              <a:buFont typeface="Arial"/>
              <a:buChar char="•"/>
            </a:pPr>
            <a:endParaRPr lang="en-US" dirty="0">
              <a:solidFill>
                <a:schemeClr val="tx1"/>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Basic Block Building Vocabulary</a:t>
            </a:r>
            <a:endParaRPr lang="en-US" dirty="0">
              <a:solidFill>
                <a:schemeClr val="tx1"/>
              </a:solidFill>
            </a:endParaRPr>
          </a:p>
        </p:txBody>
      </p:sp>
      <p:sp>
        <p:nvSpPr>
          <p:cNvPr id="3" name="Content Placeholder 2"/>
          <p:cNvSpPr>
            <a:spLocks noGrp="1"/>
          </p:cNvSpPr>
          <p:nvPr>
            <p:ph sz="half" idx="1"/>
          </p:nvPr>
        </p:nvSpPr>
        <p:spPr/>
        <p:txBody>
          <a:bodyPr>
            <a:normAutofit/>
          </a:bodyPr>
          <a:lstStyle/>
          <a:p>
            <a:r>
              <a:rPr lang="en-US" sz="3200" dirty="0" smtClean="0">
                <a:solidFill>
                  <a:schemeClr val="tx1"/>
                </a:solidFill>
              </a:rPr>
              <a:t>Rows</a:t>
            </a:r>
          </a:p>
          <a:p>
            <a:r>
              <a:rPr lang="en-US" sz="3200" dirty="0" smtClean="0">
                <a:solidFill>
                  <a:schemeClr val="tx1"/>
                </a:solidFill>
              </a:rPr>
              <a:t>Patterns</a:t>
            </a:r>
          </a:p>
          <a:p>
            <a:r>
              <a:rPr lang="en-US" sz="3200" dirty="0" smtClean="0">
                <a:solidFill>
                  <a:schemeClr val="tx1"/>
                </a:solidFill>
              </a:rPr>
              <a:t>Columns</a:t>
            </a:r>
          </a:p>
          <a:p>
            <a:r>
              <a:rPr lang="en-US" sz="3200" dirty="0" smtClean="0">
                <a:solidFill>
                  <a:schemeClr val="tx1"/>
                </a:solidFill>
              </a:rPr>
              <a:t>Towers</a:t>
            </a:r>
          </a:p>
          <a:p>
            <a:r>
              <a:rPr lang="en-US" sz="3200" dirty="0" smtClean="0">
                <a:solidFill>
                  <a:schemeClr val="tx1"/>
                </a:solidFill>
              </a:rPr>
              <a:t>Enclosures</a:t>
            </a:r>
          </a:p>
          <a:p>
            <a:r>
              <a:rPr lang="en-US" sz="3200" dirty="0" smtClean="0">
                <a:solidFill>
                  <a:schemeClr val="tx1"/>
                </a:solidFill>
              </a:rPr>
              <a:t>Spaces</a:t>
            </a:r>
            <a:endParaRPr lang="en-US" sz="3200" dirty="0">
              <a:solidFill>
                <a:schemeClr val="tx1"/>
              </a:solidFill>
            </a:endParaRPr>
          </a:p>
        </p:txBody>
      </p:sp>
      <p:pic>
        <p:nvPicPr>
          <p:cNvPr id="7" name="Content Placeholder 6" descr="images-4.jpg"/>
          <p:cNvPicPr>
            <a:picLocks noGrp="1" noChangeAspect="1"/>
          </p:cNvPicPr>
          <p:nvPr>
            <p:ph sz="half" idx="2"/>
          </p:nvPr>
        </p:nvPicPr>
        <p:blipFill>
          <a:blip r:embed="rId2"/>
          <a:srcRect l="-9018" r="-9018"/>
          <a:stretch>
            <a:fillRect/>
          </a:stretch>
        </p:blip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Expanding Curriculum in Block Play</a:t>
            </a:r>
            <a:endParaRPr lang="en-US" dirty="0">
              <a:solidFill>
                <a:schemeClr val="tx1"/>
              </a:solidFill>
            </a:endParaRPr>
          </a:p>
        </p:txBody>
      </p:sp>
      <p:pic>
        <p:nvPicPr>
          <p:cNvPr id="4" name="Content Placeholder 3" descr="images.jpg"/>
          <p:cNvPicPr>
            <a:picLocks noGrp="1" noChangeAspect="1"/>
          </p:cNvPicPr>
          <p:nvPr>
            <p:ph idx="1"/>
          </p:nvPr>
        </p:nvPicPr>
        <p:blipFill>
          <a:blip r:embed="rId2"/>
          <a:srcRect l="-73600" r="-73600"/>
          <a:stretch>
            <a:fillRect/>
          </a:stretch>
        </p:blip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5"/>
            <a:ext cx="8042276" cy="1492625"/>
          </a:xfrm>
        </p:spPr>
        <p:txBody>
          <a:bodyPr/>
          <a:lstStyle/>
          <a:p>
            <a:r>
              <a:rPr lang="en-US" sz="5400" dirty="0" smtClean="0">
                <a:solidFill>
                  <a:schemeClr val="tx1"/>
                </a:solidFill>
              </a:rPr>
              <a:t/>
            </a:r>
            <a:br>
              <a:rPr lang="en-US" sz="5400" dirty="0" smtClean="0">
                <a:solidFill>
                  <a:schemeClr val="tx1"/>
                </a:solidFill>
              </a:rPr>
            </a:br>
            <a:r>
              <a:rPr lang="en-US" sz="5400" dirty="0" smtClean="0">
                <a:solidFill>
                  <a:schemeClr val="tx1"/>
                </a:solidFill>
              </a:rPr>
              <a:t/>
            </a:r>
            <a:br>
              <a:rPr lang="en-US" sz="5400" dirty="0" smtClean="0">
                <a:solidFill>
                  <a:schemeClr val="tx1"/>
                </a:solidFill>
              </a:rPr>
            </a:br>
            <a:r>
              <a:rPr lang="en-US" sz="4800" dirty="0" smtClean="0">
                <a:solidFill>
                  <a:schemeClr val="tx1"/>
                </a:solidFill>
              </a:rPr>
              <a:t>Understanding </a:t>
            </a:r>
            <a:br>
              <a:rPr lang="en-US" sz="4800" dirty="0" smtClean="0">
                <a:solidFill>
                  <a:schemeClr val="tx1"/>
                </a:solidFill>
              </a:rPr>
            </a:br>
            <a:r>
              <a:rPr lang="en-US" sz="4800" dirty="0" smtClean="0">
                <a:solidFill>
                  <a:schemeClr val="tx1"/>
                </a:solidFill>
              </a:rPr>
              <a:t>Spatial Awareness</a:t>
            </a:r>
            <a:endParaRPr lang="en-US" sz="4800" dirty="0">
              <a:solidFill>
                <a:schemeClr val="tx1"/>
              </a:solidFill>
            </a:endParaRPr>
          </a:p>
        </p:txBody>
      </p:sp>
      <p:sp>
        <p:nvSpPr>
          <p:cNvPr id="5" name="Content Placeholder 4"/>
          <p:cNvSpPr>
            <a:spLocks noGrp="1"/>
          </p:cNvSpPr>
          <p:nvPr>
            <p:ph sz="half" idx="1"/>
          </p:nvPr>
        </p:nvSpPr>
        <p:spPr/>
        <p:txBody>
          <a:bodyPr>
            <a:noAutofit/>
          </a:bodyPr>
          <a:lstStyle/>
          <a:p>
            <a:pPr>
              <a:buClrTx/>
              <a:buFont typeface="Arial"/>
              <a:buChar char="•"/>
            </a:pPr>
            <a:r>
              <a:rPr lang="en-US" sz="1600" dirty="0" smtClean="0">
                <a:solidFill>
                  <a:schemeClr val="tx1"/>
                </a:solidFill>
              </a:rPr>
              <a:t>Spatial awareness is usually defined that child will understand his/her location and the location of objects in relation to his/her body.</a:t>
            </a:r>
          </a:p>
          <a:p>
            <a:pPr>
              <a:buClrTx/>
              <a:buFont typeface="Arial"/>
              <a:buChar char="•"/>
            </a:pPr>
            <a:r>
              <a:rPr lang="en-US" sz="1600" dirty="0" smtClean="0">
                <a:solidFill>
                  <a:schemeClr val="tx1"/>
                </a:solidFill>
              </a:rPr>
              <a:t>The key to promoting spatial awareness in children is to allow them to explore their surroundings. As children become more mobile, they are able to crawl and later walk to objects and gain for themselves an understanding of how many steps it takes them to reach a given object or a given location.</a:t>
            </a:r>
            <a:endParaRPr lang="en-US" sz="1600" dirty="0">
              <a:solidFill>
                <a:schemeClr val="tx1"/>
              </a:solidFill>
            </a:endParaRPr>
          </a:p>
        </p:txBody>
      </p:sp>
      <p:sp>
        <p:nvSpPr>
          <p:cNvPr id="7" name="Content Placeholder 6"/>
          <p:cNvSpPr>
            <a:spLocks noGrp="1"/>
          </p:cNvSpPr>
          <p:nvPr>
            <p:ph sz="half" idx="2"/>
          </p:nvPr>
        </p:nvSpPr>
        <p:spPr>
          <a:xfrm>
            <a:off x="4751071" y="1870205"/>
            <a:ext cx="3840480" cy="4073396"/>
          </a:xfrm>
        </p:spPr>
        <p:txBody>
          <a:bodyPr>
            <a:normAutofit/>
          </a:bodyPr>
          <a:lstStyle/>
          <a:p>
            <a:pPr>
              <a:buClrTx/>
              <a:buNone/>
            </a:pPr>
            <a:r>
              <a:rPr lang="en-US" b="1" dirty="0" smtClean="0">
                <a:solidFill>
                  <a:schemeClr val="tx1"/>
                </a:solidFill>
              </a:rPr>
              <a:t>Promoting Spatial Awareness</a:t>
            </a:r>
          </a:p>
          <a:p>
            <a:pPr>
              <a:buClrTx/>
              <a:buFont typeface="Arial"/>
              <a:buChar char="•"/>
            </a:pPr>
            <a:r>
              <a:rPr lang="en-US" dirty="0" smtClean="0">
                <a:solidFill>
                  <a:schemeClr val="tx1"/>
                </a:solidFill>
              </a:rPr>
              <a:t>Discussing locations</a:t>
            </a:r>
          </a:p>
          <a:p>
            <a:pPr>
              <a:buClrTx/>
              <a:buFont typeface="Arial"/>
              <a:buChar char="•"/>
            </a:pPr>
            <a:r>
              <a:rPr lang="en-US" dirty="0" smtClean="0">
                <a:solidFill>
                  <a:schemeClr val="tx1"/>
                </a:solidFill>
              </a:rPr>
              <a:t>Using comparative terms</a:t>
            </a:r>
          </a:p>
          <a:p>
            <a:pPr>
              <a:buClrTx/>
              <a:buFont typeface="Arial"/>
              <a:buChar char="•"/>
            </a:pPr>
            <a:r>
              <a:rPr lang="en-US" dirty="0" smtClean="0">
                <a:solidFill>
                  <a:schemeClr val="tx1"/>
                </a:solidFill>
              </a:rPr>
              <a:t>Talking about relationships. </a:t>
            </a:r>
          </a:p>
          <a:p>
            <a:pPr>
              <a:buClrTx/>
              <a:buFont typeface="Arial"/>
              <a:buChar char="•"/>
            </a:pPr>
            <a:r>
              <a:rPr lang="en-US" dirty="0" smtClean="0">
                <a:solidFill>
                  <a:schemeClr val="tx1"/>
                </a:solidFill>
              </a:rPr>
              <a:t>Measuring distances. </a:t>
            </a:r>
          </a:p>
          <a:p>
            <a:pPr>
              <a:buClrTx/>
              <a:buFont typeface="Arial"/>
              <a:buChar char="•"/>
            </a:pPr>
            <a:r>
              <a:rPr lang="en-US" dirty="0" smtClean="0">
                <a:solidFill>
                  <a:schemeClr val="tx1"/>
                </a:solidFill>
              </a:rPr>
              <a:t>Giving directions</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solidFill>
                  <a:schemeClr val="tx1"/>
                </a:solidFill>
              </a:rPr>
              <a:t>Blocks and Math</a:t>
            </a:r>
            <a:endParaRPr lang="en-US" sz="5400" dirty="0">
              <a:solidFill>
                <a:schemeClr val="tx1"/>
              </a:solidFill>
            </a:endParaRPr>
          </a:p>
        </p:txBody>
      </p:sp>
      <p:sp>
        <p:nvSpPr>
          <p:cNvPr id="3" name="Text Placeholder 2"/>
          <p:cNvSpPr>
            <a:spLocks noGrp="1"/>
          </p:cNvSpPr>
          <p:nvPr>
            <p:ph type="body" idx="1"/>
          </p:nvPr>
        </p:nvSpPr>
        <p:spPr/>
        <p:txBody>
          <a:bodyPr>
            <a:normAutofit/>
          </a:bodyPr>
          <a:lstStyle/>
          <a:p>
            <a:r>
              <a:rPr lang="en-US" sz="2400" b="1" dirty="0" smtClean="0">
                <a:solidFill>
                  <a:schemeClr val="tx1"/>
                </a:solidFill>
              </a:rPr>
              <a:t>What Activities Are We Using Math in Blocks?</a:t>
            </a:r>
            <a:endParaRPr lang="en-US" sz="2400" b="1" dirty="0">
              <a:solidFill>
                <a:schemeClr val="tx1"/>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solidFill>
                  <a:schemeClr val="tx1"/>
                </a:solidFill>
              </a:rPr>
              <a:t>Math Activities</a:t>
            </a:r>
            <a:endParaRPr lang="en-US" sz="5400" dirty="0">
              <a:solidFill>
                <a:schemeClr val="tx1"/>
              </a:solidFill>
            </a:endParaRPr>
          </a:p>
        </p:txBody>
      </p:sp>
      <p:sp>
        <p:nvSpPr>
          <p:cNvPr id="3" name="Content Placeholder 2"/>
          <p:cNvSpPr>
            <a:spLocks noGrp="1"/>
          </p:cNvSpPr>
          <p:nvPr>
            <p:ph idx="1"/>
          </p:nvPr>
        </p:nvSpPr>
        <p:spPr/>
        <p:txBody>
          <a:bodyPr>
            <a:normAutofit/>
          </a:bodyPr>
          <a:lstStyle/>
          <a:p>
            <a:pPr>
              <a:buClrTx/>
              <a:buFont typeface="Arial"/>
              <a:buChar char="•"/>
            </a:pPr>
            <a:r>
              <a:rPr lang="en-US" sz="2800" dirty="0" smtClean="0">
                <a:solidFill>
                  <a:schemeClr val="tx1"/>
                </a:solidFill>
              </a:rPr>
              <a:t>Sorting Activities</a:t>
            </a:r>
          </a:p>
          <a:p>
            <a:pPr>
              <a:buClrTx/>
              <a:buFont typeface="Arial"/>
              <a:buChar char="•"/>
            </a:pPr>
            <a:r>
              <a:rPr lang="en-US" sz="2800" dirty="0" smtClean="0">
                <a:solidFill>
                  <a:schemeClr val="tx1"/>
                </a:solidFill>
              </a:rPr>
              <a:t>Shape and Pattern Boards</a:t>
            </a:r>
          </a:p>
          <a:p>
            <a:pPr>
              <a:buClrTx/>
              <a:buFont typeface="Arial"/>
              <a:buChar char="•"/>
            </a:pPr>
            <a:r>
              <a:rPr lang="en-US" sz="2800" dirty="0" smtClean="0">
                <a:solidFill>
                  <a:schemeClr val="tx1"/>
                </a:solidFill>
              </a:rPr>
              <a:t>Number Boards</a:t>
            </a:r>
          </a:p>
          <a:p>
            <a:pPr>
              <a:buClrTx/>
              <a:buFont typeface="Arial"/>
              <a:buChar char="•"/>
            </a:pPr>
            <a:r>
              <a:rPr lang="en-US" sz="2800" dirty="0" smtClean="0">
                <a:solidFill>
                  <a:schemeClr val="tx1"/>
                </a:solidFill>
              </a:rPr>
              <a:t>Tape Measure</a:t>
            </a:r>
          </a:p>
          <a:p>
            <a:pPr>
              <a:buClrTx/>
              <a:buFont typeface="Arial"/>
              <a:buChar char="•"/>
            </a:pPr>
            <a:r>
              <a:rPr lang="en-US" sz="2800" dirty="0" smtClean="0">
                <a:solidFill>
                  <a:schemeClr val="tx1"/>
                </a:solidFill>
              </a:rPr>
              <a:t> Domino Effect</a:t>
            </a:r>
            <a:endParaRPr lang="en-US" sz="280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solidFill>
                  <a:schemeClr val="tx1"/>
                </a:solidFill>
              </a:rPr>
              <a:t>Physical Development</a:t>
            </a:r>
            <a:endParaRPr lang="en-US" sz="5400" dirty="0">
              <a:solidFill>
                <a:schemeClr val="tx1"/>
              </a:solidFill>
            </a:endParaRPr>
          </a:p>
        </p:txBody>
      </p:sp>
      <p:sp>
        <p:nvSpPr>
          <p:cNvPr id="3" name="Text Placeholder 2"/>
          <p:cNvSpPr>
            <a:spLocks noGrp="1"/>
          </p:cNvSpPr>
          <p:nvPr>
            <p:ph type="body" idx="1"/>
          </p:nvPr>
        </p:nvSpPr>
        <p:spPr/>
        <p:txBody>
          <a:bodyPr>
            <a:normAutofit/>
          </a:bodyPr>
          <a:lstStyle/>
          <a:p>
            <a:endParaRPr lang="en-US" sz="2800" b="1" dirty="0">
              <a:solidFill>
                <a:schemeClr val="tx1"/>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solidFill>
                  <a:schemeClr val="tx1"/>
                </a:solidFill>
              </a:rPr>
              <a:t>Science Activities</a:t>
            </a:r>
            <a:endParaRPr lang="en-US" sz="5400" dirty="0">
              <a:solidFill>
                <a:schemeClr val="tx1"/>
              </a:solidFill>
            </a:endParaRPr>
          </a:p>
        </p:txBody>
      </p:sp>
      <p:sp>
        <p:nvSpPr>
          <p:cNvPr id="3" name="Text Placeholder 2"/>
          <p:cNvSpPr>
            <a:spLocks noGrp="1"/>
          </p:cNvSpPr>
          <p:nvPr>
            <p:ph type="body" idx="1"/>
          </p:nvPr>
        </p:nvSpPr>
        <p:spPr/>
        <p:txBody>
          <a:bodyPr>
            <a:normAutofit/>
          </a:bodyPr>
          <a:lstStyle/>
          <a:p>
            <a:r>
              <a:rPr lang="en-US" sz="2400" b="1" dirty="0" smtClean="0">
                <a:solidFill>
                  <a:schemeClr val="tx1"/>
                </a:solidFill>
              </a:rPr>
              <a:t>What Activities Are We Using Science in Blocks?</a:t>
            </a:r>
          </a:p>
          <a:p>
            <a:endParaRPr lang="en-US" sz="24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solidFill>
                  <a:schemeClr val="tx1"/>
                </a:solidFill>
              </a:rPr>
              <a:t>Science Activities</a:t>
            </a:r>
            <a:endParaRPr lang="en-US" sz="5400" dirty="0">
              <a:solidFill>
                <a:schemeClr val="tx1"/>
              </a:solidFill>
            </a:endParaRPr>
          </a:p>
        </p:txBody>
      </p:sp>
      <p:sp>
        <p:nvSpPr>
          <p:cNvPr id="3" name="Content Placeholder 2"/>
          <p:cNvSpPr>
            <a:spLocks noGrp="1"/>
          </p:cNvSpPr>
          <p:nvPr>
            <p:ph idx="1"/>
          </p:nvPr>
        </p:nvSpPr>
        <p:spPr/>
        <p:txBody>
          <a:bodyPr>
            <a:normAutofit fontScale="92500" lnSpcReduction="10000"/>
          </a:bodyPr>
          <a:lstStyle/>
          <a:p>
            <a:pPr>
              <a:buClrTx/>
              <a:buFont typeface="Arial"/>
              <a:buChar char="•"/>
            </a:pPr>
            <a:r>
              <a:rPr lang="en-US" sz="2800" dirty="0" smtClean="0">
                <a:solidFill>
                  <a:schemeClr val="tx1"/>
                </a:solidFill>
              </a:rPr>
              <a:t>Scientific Method</a:t>
            </a:r>
          </a:p>
          <a:p>
            <a:pPr>
              <a:buClrTx/>
              <a:buFont typeface="Arial"/>
              <a:buChar char="•"/>
            </a:pPr>
            <a:r>
              <a:rPr lang="en-US" sz="2800" dirty="0" smtClean="0">
                <a:solidFill>
                  <a:schemeClr val="tx1"/>
                </a:solidFill>
              </a:rPr>
              <a:t>Physics (Ramps and Pathways)</a:t>
            </a:r>
          </a:p>
          <a:p>
            <a:pPr>
              <a:buClrTx/>
              <a:buFont typeface="Arial"/>
              <a:buChar char="•"/>
            </a:pPr>
            <a:r>
              <a:rPr lang="en-US" sz="2800" dirty="0" smtClean="0">
                <a:solidFill>
                  <a:schemeClr val="tx1"/>
                </a:solidFill>
              </a:rPr>
              <a:t>Animals</a:t>
            </a:r>
          </a:p>
          <a:p>
            <a:pPr lvl="1">
              <a:buClrTx/>
              <a:buFont typeface="Arial"/>
              <a:buChar char="•"/>
            </a:pPr>
            <a:r>
              <a:rPr lang="en-US" sz="2600" dirty="0" smtClean="0">
                <a:solidFill>
                  <a:schemeClr val="tx1"/>
                </a:solidFill>
              </a:rPr>
              <a:t>Farms</a:t>
            </a:r>
          </a:p>
          <a:p>
            <a:pPr lvl="1">
              <a:buClrTx/>
              <a:buFont typeface="Arial"/>
              <a:buChar char="•"/>
            </a:pPr>
            <a:r>
              <a:rPr lang="en-US" sz="2600" dirty="0" smtClean="0">
                <a:solidFill>
                  <a:schemeClr val="tx1"/>
                </a:solidFill>
              </a:rPr>
              <a:t>Dinosaurs</a:t>
            </a:r>
          </a:p>
          <a:p>
            <a:pPr lvl="1">
              <a:buClrTx/>
              <a:buFont typeface="Arial"/>
              <a:buChar char="•"/>
            </a:pPr>
            <a:r>
              <a:rPr lang="en-US" sz="2600" dirty="0" smtClean="0">
                <a:solidFill>
                  <a:schemeClr val="tx1"/>
                </a:solidFill>
              </a:rPr>
              <a:t>Zoo</a:t>
            </a:r>
          </a:p>
          <a:p>
            <a:pPr>
              <a:buClrTx/>
              <a:buFont typeface="Arial"/>
              <a:buChar char="•"/>
            </a:pPr>
            <a:r>
              <a:rPr lang="en-US" sz="2800" dirty="0" smtClean="0">
                <a:solidFill>
                  <a:schemeClr val="tx1"/>
                </a:solidFill>
              </a:rPr>
              <a:t>Nature Blocks</a:t>
            </a:r>
          </a:p>
          <a:p>
            <a:pPr>
              <a:buClrTx/>
              <a:buFont typeface="Arial"/>
              <a:buChar char="•"/>
            </a:pPr>
            <a:r>
              <a:rPr lang="en-US" sz="2800" dirty="0" smtClean="0">
                <a:solidFill>
                  <a:schemeClr val="tx1"/>
                </a:solidFill>
              </a:rPr>
              <a:t>Pulleys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solidFill>
                  <a:schemeClr val="tx1"/>
                </a:solidFill>
              </a:rPr>
              <a:t>Language Activities</a:t>
            </a:r>
            <a:endParaRPr lang="en-US" sz="5400" dirty="0">
              <a:solidFill>
                <a:schemeClr val="tx1"/>
              </a:solidFill>
            </a:endParaRPr>
          </a:p>
        </p:txBody>
      </p:sp>
      <p:sp>
        <p:nvSpPr>
          <p:cNvPr id="3" name="Text Placeholder 2"/>
          <p:cNvSpPr>
            <a:spLocks noGrp="1"/>
          </p:cNvSpPr>
          <p:nvPr>
            <p:ph type="body" idx="1"/>
          </p:nvPr>
        </p:nvSpPr>
        <p:spPr/>
        <p:txBody>
          <a:bodyPr>
            <a:normAutofit/>
          </a:bodyPr>
          <a:lstStyle/>
          <a:p>
            <a:r>
              <a:rPr lang="en-US" sz="2400" b="1" dirty="0" smtClean="0">
                <a:solidFill>
                  <a:schemeClr val="tx1"/>
                </a:solidFill>
              </a:rPr>
              <a:t>What Activities Are We Using Language in Blocks?</a:t>
            </a:r>
          </a:p>
          <a:p>
            <a:endParaRPr lang="en-US" sz="24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solidFill>
                  <a:schemeClr val="tx1"/>
                </a:solidFill>
              </a:rPr>
              <a:t>Language Activities</a:t>
            </a:r>
            <a:endParaRPr lang="en-US" sz="5400" dirty="0">
              <a:solidFill>
                <a:schemeClr val="tx1"/>
              </a:solidFill>
            </a:endParaRPr>
          </a:p>
        </p:txBody>
      </p:sp>
      <p:sp>
        <p:nvSpPr>
          <p:cNvPr id="3" name="Content Placeholder 2"/>
          <p:cNvSpPr>
            <a:spLocks noGrp="1"/>
          </p:cNvSpPr>
          <p:nvPr>
            <p:ph idx="1"/>
          </p:nvPr>
        </p:nvSpPr>
        <p:spPr/>
        <p:txBody>
          <a:bodyPr>
            <a:normAutofit/>
          </a:bodyPr>
          <a:lstStyle/>
          <a:p>
            <a:pPr>
              <a:buClrTx/>
              <a:buFont typeface="Arial"/>
              <a:buChar char="•"/>
            </a:pPr>
            <a:r>
              <a:rPr lang="en-US" dirty="0" smtClean="0">
                <a:solidFill>
                  <a:schemeClr val="tx1"/>
                </a:solidFill>
              </a:rPr>
              <a:t>Vocabulary, Vocabulary, Vocabulary</a:t>
            </a:r>
          </a:p>
          <a:p>
            <a:pPr lvl="1">
              <a:buClrTx/>
              <a:buFont typeface="Arial"/>
              <a:buChar char="•"/>
            </a:pPr>
            <a:r>
              <a:rPr lang="en-US" sz="2400" dirty="0" smtClean="0">
                <a:solidFill>
                  <a:schemeClr val="tx1"/>
                </a:solidFill>
              </a:rPr>
              <a:t>Traffic Signs</a:t>
            </a:r>
          </a:p>
          <a:p>
            <a:pPr lvl="1">
              <a:buClrTx/>
              <a:buFont typeface="Arial"/>
              <a:buChar char="•"/>
            </a:pPr>
            <a:r>
              <a:rPr lang="en-US" sz="2400" dirty="0" smtClean="0">
                <a:solidFill>
                  <a:schemeClr val="tx1"/>
                </a:solidFill>
              </a:rPr>
              <a:t>Labels</a:t>
            </a:r>
          </a:p>
          <a:p>
            <a:pPr>
              <a:buClrTx/>
              <a:buFont typeface="Arial"/>
              <a:buChar char="•"/>
            </a:pPr>
            <a:r>
              <a:rPr lang="en-US" dirty="0" smtClean="0">
                <a:solidFill>
                  <a:schemeClr val="tx1"/>
                </a:solidFill>
              </a:rPr>
              <a:t>Oral Communication</a:t>
            </a:r>
          </a:p>
          <a:p>
            <a:pPr lvl="1">
              <a:buClrTx/>
              <a:buFont typeface="Arial"/>
              <a:buChar char="•"/>
            </a:pPr>
            <a:r>
              <a:rPr lang="en-US" dirty="0" smtClean="0">
                <a:solidFill>
                  <a:schemeClr val="tx1"/>
                </a:solidFill>
              </a:rPr>
              <a:t>Open Ended Questions</a:t>
            </a:r>
          </a:p>
          <a:p>
            <a:pPr lvl="1">
              <a:buClrTx/>
              <a:buFont typeface="Arial"/>
              <a:buChar char="•"/>
            </a:pPr>
            <a:r>
              <a:rPr lang="en-US" dirty="0" smtClean="0">
                <a:solidFill>
                  <a:schemeClr val="tx1"/>
                </a:solidFill>
              </a:rPr>
              <a:t>Follow the Directions</a:t>
            </a:r>
          </a:p>
          <a:p>
            <a:pPr>
              <a:buClrTx/>
              <a:buFont typeface="Arial"/>
              <a:buChar char="•"/>
            </a:pPr>
            <a:r>
              <a:rPr lang="en-US" dirty="0" smtClean="0">
                <a:solidFill>
                  <a:schemeClr val="tx1"/>
                </a:solidFill>
              </a:rPr>
              <a:t>Creating or Retelling Stories</a:t>
            </a:r>
          </a:p>
          <a:p>
            <a:pPr>
              <a:buClrTx/>
              <a:buFont typeface="Arial"/>
              <a:buChar char="•"/>
            </a:pPr>
            <a:r>
              <a:rPr lang="en-US" dirty="0" smtClean="0">
                <a:solidFill>
                  <a:schemeClr val="tx1"/>
                </a:solidFill>
              </a:rPr>
              <a:t>Drawing and/or Writing</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solidFill>
                  <a:schemeClr val="tx1"/>
                </a:solidFill>
              </a:rPr>
              <a:t>Examples</a:t>
            </a:r>
            <a:endParaRPr lang="en-US" sz="5400" dirty="0">
              <a:solidFill>
                <a:schemeClr val="tx1"/>
              </a:solidFill>
            </a:endParaRPr>
          </a:p>
        </p:txBody>
      </p:sp>
      <p:pic>
        <p:nvPicPr>
          <p:cNvPr id="5" name="Content Placeholder 4" descr="6544361928017554_yb11yT6d_c.jpg"/>
          <p:cNvPicPr>
            <a:picLocks noGrp="1" noChangeAspect="1"/>
          </p:cNvPicPr>
          <p:nvPr>
            <p:ph sz="half" idx="1"/>
          </p:nvPr>
        </p:nvPicPr>
        <p:blipFill>
          <a:blip r:embed="rId2"/>
          <a:srcRect t="-27759" b="-27759"/>
          <a:stretch>
            <a:fillRect/>
          </a:stretch>
        </p:blipFill>
        <p:spPr/>
      </p:pic>
      <p:sp>
        <p:nvSpPr>
          <p:cNvPr id="4" name="Content Placeholder 3"/>
          <p:cNvSpPr>
            <a:spLocks noGrp="1"/>
          </p:cNvSpPr>
          <p:nvPr>
            <p:ph sz="half" idx="2"/>
          </p:nvPr>
        </p:nvSpPr>
        <p:spPr/>
        <p:txBody>
          <a:bodyPr/>
          <a:lstStyle/>
          <a:p>
            <a:pPr>
              <a:buClrTx/>
              <a:buFont typeface="Arial"/>
              <a:buChar char="•"/>
            </a:pPr>
            <a:r>
              <a:rPr lang="en-US" dirty="0" smtClean="0">
                <a:solidFill>
                  <a:schemeClr val="tx1"/>
                </a:solidFill>
              </a:rPr>
              <a:t>Masking Tape Town</a:t>
            </a:r>
            <a:endParaRPr lang="en-US" dirty="0">
              <a:solidFill>
                <a:schemeClr val="tx1"/>
              </a:solidFill>
            </a:endParaRPr>
          </a:p>
        </p:txBody>
      </p:sp>
      <p:sp>
        <p:nvSpPr>
          <p:cNvPr id="12" name="Rectangle 11"/>
          <p:cNvSpPr/>
          <p:nvPr/>
        </p:nvSpPr>
        <p:spPr>
          <a:xfrm>
            <a:off x="549275" y="1600201"/>
            <a:ext cx="3507623" cy="400110"/>
          </a:xfrm>
          <a:prstGeom prst="rect">
            <a:avLst/>
          </a:prstGeom>
        </p:spPr>
        <p:txBody>
          <a:bodyPr wrap="square">
            <a:spAutoFit/>
          </a:bodyPr>
          <a:lstStyle/>
          <a:p>
            <a:pPr>
              <a:buFont typeface="Arial"/>
              <a:buChar char="•"/>
            </a:pPr>
            <a:r>
              <a:rPr lang="en-US" dirty="0" smtClean="0"/>
              <a:t> </a:t>
            </a:r>
            <a:r>
              <a:rPr lang="en-US" sz="2000" dirty="0" smtClean="0"/>
              <a:t>Literacy Block Book</a:t>
            </a:r>
            <a:endParaRPr lang="en-US" sz="2000" dirty="0"/>
          </a:p>
        </p:txBody>
      </p:sp>
      <p:pic>
        <p:nvPicPr>
          <p:cNvPr id="13" name="Picture 12"/>
          <p:cNvPicPr>
            <a:picLocks noChangeAspect="1"/>
          </p:cNvPicPr>
          <p:nvPr/>
        </p:nvPicPr>
        <p:blipFill>
          <a:blip r:embed="rId3"/>
          <a:stretch>
            <a:fillRect/>
          </a:stretch>
        </p:blipFill>
        <p:spPr>
          <a:xfrm>
            <a:off x="4751070" y="2430346"/>
            <a:ext cx="3580051" cy="2685038"/>
          </a:xfrm>
          <a:prstGeom prst="rect">
            <a:avLst/>
          </a:prstGeom>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solidFill>
                  <a:schemeClr val="tx1"/>
                </a:solidFill>
              </a:rPr>
              <a:t>Other Curriculum Areas</a:t>
            </a:r>
            <a:endParaRPr lang="en-US" sz="5400" dirty="0">
              <a:solidFill>
                <a:schemeClr val="tx1"/>
              </a:solidFill>
            </a:endParaRPr>
          </a:p>
        </p:txBody>
      </p:sp>
      <p:sp>
        <p:nvSpPr>
          <p:cNvPr id="3" name="Text Placeholder 2"/>
          <p:cNvSpPr>
            <a:spLocks noGrp="1"/>
          </p:cNvSpPr>
          <p:nvPr>
            <p:ph type="body" idx="1"/>
          </p:nvPr>
        </p:nvSpPr>
        <p:spPr/>
        <p:txBody>
          <a:bodyPr>
            <a:normAutofit/>
          </a:bodyPr>
          <a:lstStyle/>
          <a:p>
            <a:r>
              <a:rPr lang="en-US" sz="2400" b="1" dirty="0" smtClean="0">
                <a:solidFill>
                  <a:schemeClr val="tx1"/>
                </a:solidFill>
              </a:rPr>
              <a:t>What Activities Are We Incorporating Other Curriculum in Blocks?</a:t>
            </a:r>
          </a:p>
          <a:p>
            <a:endParaRPr lang="en-US" sz="24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solidFill>
                  <a:schemeClr val="tx1"/>
                </a:solidFill>
              </a:rPr>
              <a:t>Additional Activities</a:t>
            </a:r>
            <a:endParaRPr lang="en-US" sz="5400" dirty="0">
              <a:solidFill>
                <a:schemeClr val="tx1"/>
              </a:solidFill>
            </a:endParaRPr>
          </a:p>
        </p:txBody>
      </p:sp>
      <p:sp>
        <p:nvSpPr>
          <p:cNvPr id="3" name="Content Placeholder 2"/>
          <p:cNvSpPr>
            <a:spLocks noGrp="1"/>
          </p:cNvSpPr>
          <p:nvPr>
            <p:ph sz="half" idx="1"/>
          </p:nvPr>
        </p:nvSpPr>
        <p:spPr/>
        <p:txBody>
          <a:bodyPr>
            <a:normAutofit/>
          </a:bodyPr>
          <a:lstStyle/>
          <a:p>
            <a:pPr>
              <a:buClrTx/>
              <a:buFont typeface="Arial"/>
              <a:buChar char="•"/>
            </a:pPr>
            <a:r>
              <a:rPr lang="en-US" dirty="0" smtClean="0">
                <a:solidFill>
                  <a:schemeClr val="tx1"/>
                </a:solidFill>
              </a:rPr>
              <a:t>Arts</a:t>
            </a:r>
          </a:p>
          <a:p>
            <a:pPr lvl="1">
              <a:buClrTx/>
              <a:buFont typeface="Arial"/>
              <a:buChar char="•"/>
            </a:pPr>
            <a:r>
              <a:rPr lang="en-US" dirty="0" smtClean="0">
                <a:solidFill>
                  <a:schemeClr val="tx1"/>
                </a:solidFill>
              </a:rPr>
              <a:t>Props (Dramatic Play)</a:t>
            </a:r>
          </a:p>
          <a:p>
            <a:pPr lvl="1">
              <a:buClrTx/>
              <a:buFont typeface="Arial"/>
              <a:buChar char="•"/>
            </a:pPr>
            <a:r>
              <a:rPr lang="en-US" dirty="0" smtClean="0">
                <a:solidFill>
                  <a:schemeClr val="tx1"/>
                </a:solidFill>
              </a:rPr>
              <a:t>Creative Insight</a:t>
            </a:r>
          </a:p>
          <a:p>
            <a:pPr lvl="1">
              <a:buClrTx/>
              <a:buFont typeface="Arial"/>
              <a:buChar char="•"/>
            </a:pPr>
            <a:r>
              <a:rPr lang="en-US" dirty="0" smtClean="0">
                <a:solidFill>
                  <a:schemeClr val="tx1"/>
                </a:solidFill>
              </a:rPr>
              <a:t>Paper and Crayons</a:t>
            </a:r>
          </a:p>
          <a:p>
            <a:pPr lvl="1">
              <a:buClrTx/>
              <a:buFont typeface="Arial"/>
              <a:buChar char="•"/>
            </a:pPr>
            <a:endParaRPr lang="en-US" dirty="0" smtClean="0">
              <a:solidFill>
                <a:schemeClr val="tx1"/>
              </a:solidFill>
            </a:endParaRPr>
          </a:p>
          <a:p>
            <a:pPr>
              <a:buClrTx/>
              <a:buFont typeface="Arial"/>
              <a:buChar char="•"/>
            </a:pPr>
            <a:r>
              <a:rPr lang="en-US" dirty="0" smtClean="0">
                <a:solidFill>
                  <a:schemeClr val="tx1"/>
                </a:solidFill>
              </a:rPr>
              <a:t>Social Studies</a:t>
            </a:r>
          </a:p>
          <a:p>
            <a:pPr lvl="1">
              <a:buClrTx/>
              <a:buFont typeface="Arial"/>
              <a:buChar char="•"/>
            </a:pPr>
            <a:r>
              <a:rPr lang="en-US" dirty="0" smtClean="0">
                <a:solidFill>
                  <a:schemeClr val="tx1"/>
                </a:solidFill>
              </a:rPr>
              <a:t>Geography and Maps</a:t>
            </a:r>
          </a:p>
          <a:p>
            <a:pPr lvl="1">
              <a:buClrTx/>
              <a:buFont typeface="Arial"/>
              <a:buChar char="•"/>
            </a:pPr>
            <a:r>
              <a:rPr lang="en-US" dirty="0" smtClean="0">
                <a:solidFill>
                  <a:schemeClr val="tx1"/>
                </a:solidFill>
              </a:rPr>
              <a:t>Neighborhoods</a:t>
            </a:r>
          </a:p>
          <a:p>
            <a:pPr lvl="1">
              <a:buClrTx/>
              <a:buFont typeface="Arial"/>
              <a:buChar char="•"/>
            </a:pPr>
            <a:r>
              <a:rPr lang="en-US" dirty="0" smtClean="0">
                <a:solidFill>
                  <a:schemeClr val="tx1"/>
                </a:solidFill>
              </a:rPr>
              <a:t>Jobs and Careers</a:t>
            </a:r>
          </a:p>
        </p:txBody>
      </p:sp>
      <p:sp>
        <p:nvSpPr>
          <p:cNvPr id="4" name="Content Placeholder 3"/>
          <p:cNvSpPr>
            <a:spLocks noGrp="1"/>
          </p:cNvSpPr>
          <p:nvPr>
            <p:ph sz="half" idx="2"/>
          </p:nvPr>
        </p:nvSpPr>
        <p:spPr/>
        <p:txBody>
          <a:bodyPr/>
          <a:lstStyle/>
          <a:p>
            <a:r>
              <a:rPr lang="en-US" dirty="0" smtClean="0">
                <a:solidFill>
                  <a:schemeClr val="tx1"/>
                </a:solidFill>
              </a:rPr>
              <a:t>Outdoor Play</a:t>
            </a:r>
          </a:p>
          <a:p>
            <a:pPr lvl="1"/>
            <a:r>
              <a:rPr lang="en-US" dirty="0" smtClean="0">
                <a:solidFill>
                  <a:schemeClr val="tx1"/>
                </a:solidFill>
              </a:rPr>
              <a:t>Gross Motor</a:t>
            </a:r>
          </a:p>
          <a:p>
            <a:pPr lvl="1"/>
            <a:r>
              <a:rPr lang="en-US" dirty="0" smtClean="0">
                <a:solidFill>
                  <a:schemeClr val="tx1"/>
                </a:solidFill>
              </a:rPr>
              <a:t>Nature Blocks</a:t>
            </a:r>
          </a:p>
          <a:p>
            <a:pPr lvl="1"/>
            <a:endParaRPr lang="en-US" dirty="0" smtClean="0">
              <a:solidFill>
                <a:schemeClr val="tx1"/>
              </a:solidFill>
            </a:endParaRPr>
          </a:p>
          <a:p>
            <a:endParaRPr lang="en-US" dirty="0" smtClean="0"/>
          </a:p>
          <a:p>
            <a:pPr lvl="1"/>
            <a:endParaRPr lang="en-US" dirty="0"/>
          </a:p>
        </p:txBody>
      </p:sp>
      <p:pic>
        <p:nvPicPr>
          <p:cNvPr id="6" name="Picture 5"/>
          <p:cNvPicPr>
            <a:picLocks noChangeAspect="1"/>
          </p:cNvPicPr>
          <p:nvPr/>
        </p:nvPicPr>
        <p:blipFill>
          <a:blip r:embed="rId2"/>
          <a:stretch>
            <a:fillRect/>
          </a:stretch>
        </p:blipFill>
        <p:spPr>
          <a:xfrm>
            <a:off x="4389755" y="3067772"/>
            <a:ext cx="4064000" cy="30480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solidFill>
                  <a:schemeClr val="tx1"/>
                </a:solidFill>
              </a:rPr>
              <a:t>PHYSICAL</a:t>
            </a:r>
            <a:endParaRPr lang="en-US" sz="5400" dirty="0">
              <a:solidFill>
                <a:schemeClr val="tx1"/>
              </a:solidFill>
            </a:endParaRPr>
          </a:p>
        </p:txBody>
      </p:sp>
      <p:sp>
        <p:nvSpPr>
          <p:cNvPr id="3" name="Content Placeholder 2"/>
          <p:cNvSpPr>
            <a:spLocks noGrp="1"/>
          </p:cNvSpPr>
          <p:nvPr>
            <p:ph idx="1"/>
          </p:nvPr>
        </p:nvSpPr>
        <p:spPr/>
        <p:txBody>
          <a:bodyPr>
            <a:normAutofit/>
          </a:bodyPr>
          <a:lstStyle/>
          <a:p>
            <a:pPr>
              <a:buClrTx/>
              <a:buFont typeface="Arial"/>
              <a:buChar char="•"/>
            </a:pPr>
            <a:r>
              <a:rPr lang="en-US" sz="3600" b="1" dirty="0" smtClean="0">
                <a:solidFill>
                  <a:schemeClr val="tx1"/>
                </a:solidFill>
              </a:rPr>
              <a:t>Coordination </a:t>
            </a:r>
          </a:p>
          <a:p>
            <a:pPr>
              <a:buClrTx/>
              <a:buFont typeface="Arial"/>
              <a:buChar char="•"/>
            </a:pPr>
            <a:r>
              <a:rPr lang="en-US" sz="3600" b="1" dirty="0" smtClean="0">
                <a:solidFill>
                  <a:schemeClr val="tx1"/>
                </a:solidFill>
              </a:rPr>
              <a:t>Visual Perception </a:t>
            </a:r>
          </a:p>
          <a:p>
            <a:pPr>
              <a:buClrTx/>
              <a:buFont typeface="Arial"/>
              <a:buChar char="•"/>
            </a:pPr>
            <a:r>
              <a:rPr lang="en-US" sz="3600" b="1" dirty="0" smtClean="0">
                <a:solidFill>
                  <a:schemeClr val="tx1"/>
                </a:solidFill>
              </a:rPr>
              <a:t>Motor Development </a:t>
            </a:r>
          </a:p>
          <a:p>
            <a:pPr>
              <a:buClrTx/>
              <a:buFont typeface="Arial"/>
              <a:buChar char="•"/>
            </a:pPr>
            <a:r>
              <a:rPr lang="en-US" sz="3600" b="1" dirty="0" smtClean="0">
                <a:solidFill>
                  <a:schemeClr val="tx1"/>
                </a:solidFill>
              </a:rPr>
              <a:t>Spatial Orientation </a:t>
            </a:r>
          </a:p>
          <a:p>
            <a:pPr>
              <a:buClrTx/>
              <a:buFont typeface="Arial"/>
              <a:buChar char="•"/>
            </a:pPr>
            <a:r>
              <a:rPr lang="en-US" sz="3600" b="1" dirty="0" smtClean="0">
                <a:solidFill>
                  <a:schemeClr val="tx1"/>
                </a:solidFill>
              </a:rPr>
              <a:t>Fine Motor Coordination</a:t>
            </a:r>
            <a:endParaRPr lang="en-US" sz="3600" dirty="0">
              <a:solidFill>
                <a:schemeClr val="tx1"/>
              </a:solidFill>
            </a:endParaRPr>
          </a:p>
        </p:txBody>
      </p:sp>
    </p:spTree>
  </p:cSld>
  <p:clrMapOvr>
    <a:masterClrMapping/>
  </p:clrMapOvr>
  <p:transition xmlns:p14="http://schemas.microsoft.com/office/powerpoint/2010/main" spd="med">
    <p:cut/>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solidFill>
                  <a:schemeClr val="tx1"/>
                </a:solidFill>
              </a:rPr>
              <a:t>Social and Emotional Development</a:t>
            </a:r>
            <a:endParaRPr lang="en-US" sz="5400" dirty="0">
              <a:solidFill>
                <a:schemeClr val="tx1"/>
              </a:solidFill>
            </a:endParaRPr>
          </a:p>
        </p:txBody>
      </p:sp>
      <p:sp>
        <p:nvSpPr>
          <p:cNvPr id="3" name="Text Placeholder 2"/>
          <p:cNvSpPr>
            <a:spLocks noGrp="1"/>
          </p:cNvSpPr>
          <p:nvPr>
            <p:ph type="body" idx="1"/>
          </p:nvPr>
        </p:nvSpPr>
        <p:spPr/>
        <p:txBody>
          <a:bodyPr>
            <a:normAutofit/>
          </a:bodyPr>
          <a:lstStyle/>
          <a:p>
            <a:endParaRPr lang="en-US" sz="2800" b="1"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solidFill>
                  <a:schemeClr val="tx1"/>
                </a:solidFill>
              </a:rPr>
              <a:t>SOCIAL/EMOTIONAL</a:t>
            </a:r>
            <a:endParaRPr lang="en-US" sz="5400" dirty="0">
              <a:solidFill>
                <a:schemeClr val="tx1"/>
              </a:solidFill>
            </a:endParaRPr>
          </a:p>
        </p:txBody>
      </p:sp>
      <p:sp>
        <p:nvSpPr>
          <p:cNvPr id="3" name="Content Placeholder 2"/>
          <p:cNvSpPr>
            <a:spLocks noGrp="1"/>
          </p:cNvSpPr>
          <p:nvPr>
            <p:ph sz="half" idx="1"/>
          </p:nvPr>
        </p:nvSpPr>
        <p:spPr/>
        <p:txBody>
          <a:bodyPr>
            <a:noAutofit/>
          </a:bodyPr>
          <a:lstStyle/>
          <a:p>
            <a:pPr>
              <a:buClrTx/>
              <a:buFont typeface="Arial"/>
              <a:buChar char="•"/>
            </a:pPr>
            <a:r>
              <a:rPr lang="en-US" sz="2800" dirty="0" smtClean="0">
                <a:solidFill>
                  <a:schemeClr val="tx1"/>
                </a:solidFill>
              </a:rPr>
              <a:t>Competence</a:t>
            </a:r>
          </a:p>
          <a:p>
            <a:pPr>
              <a:buClrTx/>
              <a:buFont typeface="Arial"/>
              <a:buChar char="•"/>
            </a:pPr>
            <a:r>
              <a:rPr lang="en-US" sz="2800" dirty="0" smtClean="0">
                <a:solidFill>
                  <a:schemeClr val="tx1"/>
                </a:solidFill>
              </a:rPr>
              <a:t>Success </a:t>
            </a:r>
          </a:p>
          <a:p>
            <a:pPr>
              <a:buClrTx/>
              <a:buFont typeface="Arial"/>
              <a:buChar char="•"/>
            </a:pPr>
            <a:r>
              <a:rPr lang="en-US" sz="2800" dirty="0" smtClean="0">
                <a:solidFill>
                  <a:schemeClr val="tx1"/>
                </a:solidFill>
              </a:rPr>
              <a:t>Self Esteem </a:t>
            </a:r>
          </a:p>
          <a:p>
            <a:pPr>
              <a:buClrTx/>
              <a:buFont typeface="Arial"/>
              <a:buChar char="•"/>
            </a:pPr>
            <a:r>
              <a:rPr lang="en-US" sz="2800" dirty="0" smtClean="0">
                <a:solidFill>
                  <a:schemeClr val="tx1"/>
                </a:solidFill>
              </a:rPr>
              <a:t>Autonomy </a:t>
            </a:r>
          </a:p>
          <a:p>
            <a:pPr>
              <a:buClrTx/>
              <a:buFont typeface="Arial"/>
              <a:buChar char="•"/>
            </a:pPr>
            <a:r>
              <a:rPr lang="en-US" sz="2800" dirty="0" smtClean="0">
                <a:solidFill>
                  <a:schemeClr val="tx1"/>
                </a:solidFill>
              </a:rPr>
              <a:t>Initiative </a:t>
            </a:r>
          </a:p>
          <a:p>
            <a:pPr>
              <a:buClrTx/>
              <a:buFont typeface="Arial"/>
              <a:buChar char="•"/>
            </a:pPr>
            <a:r>
              <a:rPr lang="en-US" sz="2800" dirty="0" smtClean="0">
                <a:solidFill>
                  <a:schemeClr val="tx1"/>
                </a:solidFill>
              </a:rPr>
              <a:t>Equality </a:t>
            </a:r>
          </a:p>
          <a:p>
            <a:pPr>
              <a:buClrTx/>
              <a:buFont typeface="Arial"/>
              <a:buChar char="•"/>
            </a:pPr>
            <a:r>
              <a:rPr lang="en-US" sz="2800" dirty="0" smtClean="0">
                <a:solidFill>
                  <a:schemeClr val="tx1"/>
                </a:solidFill>
              </a:rPr>
              <a:t>Cooperation</a:t>
            </a:r>
            <a:endParaRPr lang="en-US" sz="2800" dirty="0">
              <a:solidFill>
                <a:schemeClr val="tx1"/>
              </a:solidFill>
            </a:endParaRPr>
          </a:p>
        </p:txBody>
      </p:sp>
      <p:sp>
        <p:nvSpPr>
          <p:cNvPr id="4" name="Content Placeholder 3"/>
          <p:cNvSpPr>
            <a:spLocks noGrp="1"/>
          </p:cNvSpPr>
          <p:nvPr>
            <p:ph sz="half" idx="2"/>
          </p:nvPr>
        </p:nvSpPr>
        <p:spPr/>
        <p:txBody>
          <a:bodyPr>
            <a:normAutofit/>
          </a:bodyPr>
          <a:lstStyle/>
          <a:p>
            <a:pPr>
              <a:buClrTx/>
              <a:buFont typeface="Arial"/>
              <a:buChar char="•"/>
            </a:pPr>
            <a:r>
              <a:rPr lang="en-US" sz="2800" dirty="0" smtClean="0">
                <a:solidFill>
                  <a:schemeClr val="tx1"/>
                </a:solidFill>
              </a:rPr>
              <a:t>Negotiation</a:t>
            </a:r>
          </a:p>
          <a:p>
            <a:pPr>
              <a:buClrTx/>
              <a:buFont typeface="Arial"/>
              <a:buChar char="•"/>
            </a:pPr>
            <a:r>
              <a:rPr lang="en-US" sz="2800" dirty="0" smtClean="0">
                <a:solidFill>
                  <a:schemeClr val="tx1"/>
                </a:solidFill>
              </a:rPr>
              <a:t>Compromise</a:t>
            </a:r>
          </a:p>
          <a:p>
            <a:pPr>
              <a:buClrTx/>
              <a:buFont typeface="Arial"/>
              <a:buChar char="•"/>
            </a:pPr>
            <a:r>
              <a:rPr lang="en-US" sz="2800" dirty="0" smtClean="0">
                <a:solidFill>
                  <a:schemeClr val="tx1"/>
                </a:solidFill>
              </a:rPr>
              <a:t>Responsibility </a:t>
            </a:r>
          </a:p>
          <a:p>
            <a:pPr>
              <a:buClrTx/>
              <a:buFont typeface="Arial"/>
              <a:buChar char="•"/>
            </a:pPr>
            <a:r>
              <a:rPr lang="en-US" sz="2800" dirty="0" smtClean="0">
                <a:solidFill>
                  <a:schemeClr val="tx1"/>
                </a:solidFill>
              </a:rPr>
              <a:t>Leadership </a:t>
            </a:r>
          </a:p>
          <a:p>
            <a:pPr>
              <a:buClrTx/>
              <a:buFont typeface="Arial"/>
              <a:buChar char="•"/>
            </a:pPr>
            <a:r>
              <a:rPr lang="en-US" sz="2800" dirty="0" smtClean="0">
                <a:solidFill>
                  <a:schemeClr val="tx1"/>
                </a:solidFill>
              </a:rPr>
              <a:t>Social Studies Concepts </a:t>
            </a:r>
          </a:p>
          <a:p>
            <a:pPr>
              <a:buClrTx/>
              <a:buFont typeface="Arial"/>
              <a:buChar char="•"/>
            </a:pPr>
            <a:r>
              <a:rPr lang="en-US" sz="2800" dirty="0" smtClean="0">
                <a:solidFill>
                  <a:schemeClr val="tx1"/>
                </a:solidFill>
              </a:rPr>
              <a:t>Emotional Release</a:t>
            </a:r>
            <a:endParaRPr lang="en-US" sz="2800" dirty="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solidFill>
                  <a:schemeClr val="tx1"/>
                </a:solidFill>
              </a:rPr>
              <a:t>Creativity</a:t>
            </a:r>
            <a:endParaRPr lang="en-US" sz="5400" dirty="0">
              <a:solidFill>
                <a:schemeClr val="tx1"/>
              </a:solidFill>
            </a:endParaRPr>
          </a:p>
        </p:txBody>
      </p:sp>
      <p:sp>
        <p:nvSpPr>
          <p:cNvPr id="3" name="Text Placeholder 2"/>
          <p:cNvSpPr>
            <a:spLocks noGrp="1"/>
          </p:cNvSpPr>
          <p:nvPr>
            <p:ph type="body" idx="1"/>
          </p:nvPr>
        </p:nvSpPr>
        <p:spPr/>
        <p:txBody>
          <a:bodyPr>
            <a:normAutofit/>
          </a:bodyPr>
          <a:lstStyle/>
          <a:p>
            <a:endParaRPr lang="en-US" sz="2800" b="1"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solidFill>
                  <a:schemeClr val="tx1"/>
                </a:solidFill>
              </a:rPr>
              <a:t>CREATIVE</a:t>
            </a:r>
            <a:endParaRPr lang="en-US" sz="5400" dirty="0">
              <a:solidFill>
                <a:schemeClr val="tx1"/>
              </a:solidFill>
            </a:endParaRPr>
          </a:p>
        </p:txBody>
      </p:sp>
      <p:sp>
        <p:nvSpPr>
          <p:cNvPr id="3" name="Content Placeholder 2"/>
          <p:cNvSpPr>
            <a:spLocks noGrp="1"/>
          </p:cNvSpPr>
          <p:nvPr>
            <p:ph idx="1"/>
          </p:nvPr>
        </p:nvSpPr>
        <p:spPr/>
        <p:txBody>
          <a:bodyPr>
            <a:normAutofit/>
          </a:bodyPr>
          <a:lstStyle/>
          <a:p>
            <a:pPr>
              <a:buClrTx/>
              <a:buFont typeface="Arial"/>
              <a:buChar char="•"/>
            </a:pPr>
            <a:r>
              <a:rPr lang="en-US" sz="2800" dirty="0" smtClean="0">
                <a:solidFill>
                  <a:schemeClr val="tx1"/>
                </a:solidFill>
              </a:rPr>
              <a:t>Associations </a:t>
            </a:r>
          </a:p>
          <a:p>
            <a:pPr>
              <a:buClrTx/>
              <a:buFont typeface="Arial"/>
              <a:buChar char="•"/>
            </a:pPr>
            <a:r>
              <a:rPr lang="en-US" sz="2800" dirty="0" smtClean="0">
                <a:solidFill>
                  <a:schemeClr val="tx1"/>
                </a:solidFill>
              </a:rPr>
              <a:t>Relationships </a:t>
            </a:r>
          </a:p>
          <a:p>
            <a:pPr>
              <a:buClrTx/>
              <a:buFont typeface="Arial"/>
              <a:buChar char="•"/>
            </a:pPr>
            <a:r>
              <a:rPr lang="en-US" sz="2800" dirty="0" smtClean="0">
                <a:solidFill>
                  <a:schemeClr val="tx1"/>
                </a:solidFill>
              </a:rPr>
              <a:t>Problem-solving </a:t>
            </a:r>
          </a:p>
          <a:p>
            <a:pPr>
              <a:buClrTx/>
              <a:buFont typeface="Arial"/>
              <a:buChar char="•"/>
            </a:pPr>
            <a:r>
              <a:rPr lang="en-US" sz="2800" dirty="0" smtClean="0">
                <a:solidFill>
                  <a:schemeClr val="tx1"/>
                </a:solidFill>
              </a:rPr>
              <a:t>Finding New Solutions </a:t>
            </a:r>
          </a:p>
          <a:p>
            <a:pPr>
              <a:buClrTx/>
              <a:buFont typeface="Arial"/>
              <a:buChar char="•"/>
            </a:pPr>
            <a:r>
              <a:rPr lang="en-US" sz="2800" dirty="0" smtClean="0">
                <a:solidFill>
                  <a:schemeClr val="tx1"/>
                </a:solidFill>
              </a:rPr>
              <a:t>Sensory Exploration</a:t>
            </a:r>
            <a:endParaRPr lang="en-US" sz="2800" dirty="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3993</TotalTime>
  <Words>1010</Words>
  <Application>Microsoft Macintosh PowerPoint</Application>
  <PresentationFormat>On-screen Show (4:3)</PresentationFormat>
  <Paragraphs>278</Paragraphs>
  <Slides>46</Slides>
  <Notes>2</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Breeze</vt:lpstr>
      <vt:lpstr>The Ultimate Block Party</vt:lpstr>
      <vt:lpstr>Objectives</vt:lpstr>
      <vt:lpstr>Small Group Activity</vt:lpstr>
      <vt:lpstr>Physical Development</vt:lpstr>
      <vt:lpstr>PHYSICAL</vt:lpstr>
      <vt:lpstr>Social and Emotional Development</vt:lpstr>
      <vt:lpstr>SOCIAL/EMOTIONAL</vt:lpstr>
      <vt:lpstr>Creativity</vt:lpstr>
      <vt:lpstr>CREATIVE</vt:lpstr>
      <vt:lpstr>Cognitive Development</vt:lpstr>
      <vt:lpstr>COGNITIVE</vt:lpstr>
      <vt:lpstr>Math Development</vt:lpstr>
      <vt:lpstr>MATH</vt:lpstr>
      <vt:lpstr>Science Development</vt:lpstr>
      <vt:lpstr>SCIENCE</vt:lpstr>
      <vt:lpstr>Language and Literacy Development</vt:lpstr>
      <vt:lpstr>LANGUAGE/LITERACY</vt:lpstr>
      <vt:lpstr>PowerPoint Presentation</vt:lpstr>
      <vt:lpstr>Setting up for Block Play</vt:lpstr>
      <vt:lpstr>Materials Needed</vt:lpstr>
      <vt:lpstr>Types of Building Materials</vt:lpstr>
      <vt:lpstr>Space Needed</vt:lpstr>
      <vt:lpstr>ECERS and Block Play</vt:lpstr>
      <vt:lpstr>ECERS &amp; Block Play</vt:lpstr>
      <vt:lpstr>Group Activity</vt:lpstr>
      <vt:lpstr>Setting up Expectations</vt:lpstr>
      <vt:lpstr>Before, During &amp; After</vt:lpstr>
      <vt:lpstr>During: What’s My Role?</vt:lpstr>
      <vt:lpstr>Group Activity </vt:lpstr>
      <vt:lpstr>Examples of  Conversations &amp; Questions</vt:lpstr>
      <vt:lpstr>More Examples</vt:lpstr>
      <vt:lpstr>Break Time</vt:lpstr>
      <vt:lpstr>Partner Interview</vt:lpstr>
      <vt:lpstr>Stages of Block Play</vt:lpstr>
      <vt:lpstr>Basic Block Building Vocabulary</vt:lpstr>
      <vt:lpstr>Expanding Curriculum in Block Play</vt:lpstr>
      <vt:lpstr>  Understanding  Spatial Awareness</vt:lpstr>
      <vt:lpstr>Blocks and Math</vt:lpstr>
      <vt:lpstr>Math Activities</vt:lpstr>
      <vt:lpstr>Science Activities</vt:lpstr>
      <vt:lpstr>Science Activities</vt:lpstr>
      <vt:lpstr>Language Activities</vt:lpstr>
      <vt:lpstr>Language Activities</vt:lpstr>
      <vt:lpstr>Examples</vt:lpstr>
      <vt:lpstr>Other Curriculum Areas</vt:lpstr>
      <vt:lpstr>Additional Activities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Ultimate Block Party</dc:title>
  <dc:creator>Scott Burns</dc:creator>
  <cp:lastModifiedBy>Holly Weidauer</cp:lastModifiedBy>
  <cp:revision>17</cp:revision>
  <dcterms:created xsi:type="dcterms:W3CDTF">2013-01-22T13:31:18Z</dcterms:created>
  <dcterms:modified xsi:type="dcterms:W3CDTF">2014-05-19T16:59:41Z</dcterms:modified>
</cp:coreProperties>
</file>