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8" r:id="rId2"/>
    <p:sldId id="300" r:id="rId3"/>
    <p:sldId id="256" r:id="rId4"/>
    <p:sldId id="295" r:id="rId5"/>
    <p:sldId id="297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92" r:id="rId18"/>
    <p:sldId id="293" r:id="rId19"/>
    <p:sldId id="296" r:id="rId20"/>
    <p:sldId id="269" r:id="rId21"/>
    <p:sldId id="270" r:id="rId22"/>
    <p:sldId id="294" r:id="rId23"/>
    <p:sldId id="271" r:id="rId24"/>
    <p:sldId id="272" r:id="rId25"/>
    <p:sldId id="273" r:id="rId26"/>
    <p:sldId id="274" r:id="rId27"/>
    <p:sldId id="276" r:id="rId28"/>
    <p:sldId id="278" r:id="rId29"/>
    <p:sldId id="279" r:id="rId30"/>
    <p:sldId id="280" r:id="rId31"/>
    <p:sldId id="281" r:id="rId32"/>
    <p:sldId id="282" r:id="rId33"/>
    <p:sldId id="298" r:id="rId34"/>
    <p:sldId id="285" r:id="rId35"/>
    <p:sldId id="286" r:id="rId36"/>
    <p:sldId id="287" r:id="rId37"/>
    <p:sldId id="288" r:id="rId38"/>
    <p:sldId id="289" r:id="rId39"/>
    <p:sldId id="291" r:id="rId40"/>
    <p:sldId id="299" r:id="rId41"/>
    <p:sldId id="301" r:id="rId4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797" autoAdjust="0"/>
    <p:restoredTop sz="94692" autoAdjust="0"/>
  </p:normalViewPr>
  <p:slideViewPr>
    <p:cSldViewPr snapToGrid="0" snapToObjects="1">
      <p:cViewPr varScale="1">
        <p:scale>
          <a:sx n="84" d="100"/>
          <a:sy n="84" d="100"/>
        </p:scale>
        <p:origin x="10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C3434A8-EAED-4F8C-A8BE-7403CA5E7358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A7FFBB-5398-4EF8-B182-919AC1EB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17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22C475-B79A-4467-8BAF-0895A7A1950D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B7E4E0-6D5C-4ACB-A329-14B6D8D9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1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7E4E0-6D5C-4ACB-A329-14B6D8D935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9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84640"/>
            <a:ext cx="7772400" cy="843213"/>
          </a:xfrm>
          <a:prstGeom prst="rect">
            <a:avLst/>
          </a:prstGeom>
        </p:spPr>
        <p:txBody>
          <a:bodyPr/>
          <a:lstStyle>
            <a:lvl1pPr algn="l">
              <a:defRPr sz="4200" b="1">
                <a:solidFill>
                  <a:srgbClr val="07305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96133"/>
            <a:ext cx="7772400" cy="6540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858933" y="1072338"/>
            <a:ext cx="2827867" cy="524758"/>
          </a:xfrm>
          <a:prstGeom prst="rect">
            <a:avLst/>
          </a:prstGeom>
        </p:spPr>
        <p:txBody>
          <a:bodyPr vert="horz" anchor="ctr"/>
          <a:lstStyle>
            <a:lvl1pPr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extension.usu.edu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199" y="1072337"/>
            <a:ext cx="5276931" cy="524759"/>
          </a:xfrm>
          <a:prstGeom prst="rect">
            <a:avLst/>
          </a:prstGeom>
        </p:spPr>
        <p:txBody>
          <a:bodyPr vert="horz" anchor="ctr"/>
          <a:lstStyle>
            <a:lvl1pPr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Utah State University Extension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76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72339"/>
            <a:ext cx="5276932" cy="527862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8467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858933" y="1072338"/>
            <a:ext cx="2827867" cy="524758"/>
          </a:xfrm>
          <a:prstGeom prst="rect">
            <a:avLst/>
          </a:prstGeom>
        </p:spPr>
        <p:txBody>
          <a:bodyPr vert="horz" anchor="ctr"/>
          <a:lstStyle>
            <a:lvl1pPr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extension.usu.edu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75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2339"/>
            <a:ext cx="5276931" cy="527862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933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933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rgbClr val="595959"/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rgbClr val="59595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595959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95959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858933" y="1072338"/>
            <a:ext cx="2827867" cy="524758"/>
          </a:xfrm>
          <a:prstGeom prst="rect">
            <a:avLst/>
          </a:prstGeom>
        </p:spPr>
        <p:txBody>
          <a:bodyPr vert="horz" anchor="ctr"/>
          <a:lstStyle>
            <a:lvl1pPr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extension.usu.edu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2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2339"/>
            <a:ext cx="5276931" cy="524756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3819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rgbClr val="073056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77954"/>
            <a:ext cx="4040188" cy="38873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3819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rgbClr val="073056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7954"/>
            <a:ext cx="4041775" cy="38873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595959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95959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595959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595959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858933" y="1072338"/>
            <a:ext cx="2827867" cy="524758"/>
          </a:xfrm>
          <a:prstGeom prst="rect">
            <a:avLst/>
          </a:prstGeom>
        </p:spPr>
        <p:txBody>
          <a:bodyPr vert="horz" anchor="ctr"/>
          <a:lstStyle>
            <a:lvl1pPr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extension.usu.edu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8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2339"/>
            <a:ext cx="5276931" cy="524756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858933" y="1072338"/>
            <a:ext cx="2827867" cy="524758"/>
          </a:xfrm>
          <a:prstGeom prst="rect">
            <a:avLst/>
          </a:prstGeom>
        </p:spPr>
        <p:txBody>
          <a:bodyPr vert="horz" anchor="ctr"/>
          <a:lstStyle>
            <a:lvl1pPr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extension.usu.edu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4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4279E3-858D-DC41-8C18-9D0089A1F455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824E32-D0EB-0648-88BA-D53C2BB41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8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64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notcall.gov/" TargetMode="External"/><Relationship Id="rId2" Type="http://schemas.openxmlformats.org/officeDocument/2006/relationships/hyperlink" Target="http://www.optoutprescreen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Marilyn.Albertson@usu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theftcenter.org/id-theft/teen-space.html" TargetMode="External"/><Relationship Id="rId7" Type="http://schemas.openxmlformats.org/officeDocument/2006/relationships/hyperlink" Target="https://www.youtube.com/watch?v=RC5imk9sG1M" TargetMode="External"/><Relationship Id="rId2" Type="http://schemas.openxmlformats.org/officeDocument/2006/relationships/hyperlink" Target="http://www.foxnews.com/politics/2015/06/12/union-hackers-have-personnel-data-on-every-federal-employe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tu5SnO9PIg" TargetMode="External"/><Relationship Id="rId5" Type="http://schemas.openxmlformats.org/officeDocument/2006/relationships/hyperlink" Target="http://www.cbsnews.com/news/target-data-breach-9-ways-to-protect-yourself/" TargetMode="External"/><Relationship Id="rId4" Type="http://schemas.openxmlformats.org/officeDocument/2006/relationships/hyperlink" Target="http://attorneygeneral.utah.gov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postalinspectors.uspis.gov/investigations/MailFraud/fraudschemes/mailtheft/IdentityTheft.aspx" TargetMode="External"/><Relationship Id="rId2" Type="http://schemas.openxmlformats.org/officeDocument/2006/relationships/hyperlink" Target="http://www.ftc.gov/news-events/press-releases/2012/08/ftc-advises-parents-how-protect-kids-personal-information-schoo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nsumer.ftc.gov/articles/0171-medical-identity-theft#protecti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724" y="10379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2"/>
                </a:solidFill>
                <a:latin typeface="Univers"/>
                <a:cs typeface="Univers"/>
              </a:rPr>
              <a:t>Identity Theft- </a:t>
            </a:r>
            <a:br>
              <a:rPr lang="en-US" sz="5400" b="1" dirty="0" smtClean="0">
                <a:solidFill>
                  <a:schemeClr val="tx2"/>
                </a:solidFill>
                <a:latin typeface="Univers"/>
                <a:cs typeface="Univers"/>
              </a:rPr>
            </a:br>
            <a:r>
              <a:rPr lang="en-US" sz="5400" b="1" dirty="0" smtClean="0">
                <a:solidFill>
                  <a:schemeClr val="tx2"/>
                </a:solidFill>
                <a:latin typeface="Univers"/>
                <a:cs typeface="Univers"/>
              </a:rPr>
              <a:t>C</a:t>
            </a:r>
            <a:r>
              <a:rPr lang="en-US" sz="6000" b="1" dirty="0" smtClean="0">
                <a:solidFill>
                  <a:schemeClr val="tx2"/>
                </a:solidFill>
                <a:latin typeface="Univers"/>
                <a:cs typeface="Univers"/>
              </a:rPr>
              <a:t>ould it happen to me?</a:t>
            </a:r>
            <a:br>
              <a:rPr lang="en-US" sz="6000" b="1" dirty="0" smtClean="0">
                <a:solidFill>
                  <a:schemeClr val="tx2"/>
                </a:solidFill>
                <a:latin typeface="Univers"/>
                <a:cs typeface="Univers"/>
              </a:rPr>
            </a:br>
            <a:r>
              <a:rPr lang="en-US" sz="4000" b="1" dirty="0" smtClean="0">
                <a:solidFill>
                  <a:schemeClr val="tx2"/>
                </a:solidFill>
                <a:latin typeface="Univers"/>
                <a:cs typeface="Univers"/>
              </a:rPr>
              <a:t>Teens and ID </a:t>
            </a:r>
            <a:r>
              <a:rPr lang="en-US" b="1" dirty="0" smtClean="0">
                <a:solidFill>
                  <a:schemeClr val="tx2"/>
                </a:solidFill>
                <a:latin typeface="Univers"/>
                <a:cs typeface="Univers"/>
              </a:rPr>
              <a:t>Theft</a:t>
            </a:r>
            <a:endParaRPr lang="en-US" b="1" dirty="0">
              <a:solidFill>
                <a:schemeClr val="tx2"/>
              </a:solidFill>
              <a:latin typeface="Univers"/>
              <a:cs typeface="Univer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724" y="3900163"/>
            <a:ext cx="7699475" cy="224073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Univers"/>
                <a:cs typeface="Univers"/>
              </a:rPr>
              <a:t>Presented by Marilyn Albertson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Univers"/>
                <a:cs typeface="Univers"/>
              </a:rPr>
              <a:t>Utah State University 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Univers"/>
                <a:cs typeface="Univers"/>
              </a:rPr>
              <a:t>Extension Associate Professor – FCS/4-H Salt Lake County </a:t>
            </a:r>
          </a:p>
          <a:p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Univers"/>
                <a:cs typeface="Univers"/>
              </a:rPr>
              <a:t>Developed by Lucas Martin &amp; Marilyn Albertson</a:t>
            </a:r>
          </a:p>
          <a:p>
            <a:endParaRPr lang="en-US" sz="2800" b="1" dirty="0">
              <a:latin typeface="Univers"/>
              <a:cs typeface="Univers"/>
            </a:endParaRPr>
          </a:p>
        </p:txBody>
      </p:sp>
      <p:pic>
        <p:nvPicPr>
          <p:cNvPr id="13" name="Picture 12" descr="Image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926" y="5691924"/>
            <a:ext cx="1492575" cy="1126894"/>
          </a:xfrm>
          <a:prstGeom prst="rect">
            <a:avLst/>
          </a:prstGeom>
        </p:spPr>
      </p:pic>
      <p:pic>
        <p:nvPicPr>
          <p:cNvPr id="16" name="Picture 15" descr="Image-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12" y="5691924"/>
            <a:ext cx="1501968" cy="1133986"/>
          </a:xfrm>
          <a:prstGeom prst="rect">
            <a:avLst/>
          </a:prstGeom>
        </p:spPr>
      </p:pic>
      <p:pic>
        <p:nvPicPr>
          <p:cNvPr id="17" name="Picture 16" descr="Image-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95" y="5761200"/>
            <a:ext cx="1448705" cy="1057617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451593" y="5335578"/>
            <a:ext cx="6400800" cy="236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err="1" smtClean="0">
                <a:solidFill>
                  <a:srgbClr val="FFFFFF"/>
                </a:solidFill>
                <a:latin typeface="Helvetica"/>
                <a:cs typeface="Helvetica"/>
              </a:rPr>
              <a:t>extension.usu.edu</a:t>
            </a:r>
            <a:endParaRPr lang="en-US" sz="14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48" y="5678682"/>
            <a:ext cx="1641345" cy="1140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72" y="5691924"/>
            <a:ext cx="1709534" cy="1139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615" y="5394067"/>
            <a:ext cx="1140135" cy="17093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616" y="5394065"/>
            <a:ext cx="1140135" cy="17093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596" y="329184"/>
            <a:ext cx="8253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Utah State University Extension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they get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Mail Theft</a:t>
            </a:r>
          </a:p>
          <a:p>
            <a:pPr lvl="1"/>
            <a:r>
              <a:rPr lang="en-US" sz="2000" dirty="0" smtClean="0">
                <a:latin typeface="Century Gothic" panose="020B0502020202020204" pitchFamily="34" charset="0"/>
              </a:rPr>
              <a:t>Watch billing cycles for important bills</a:t>
            </a:r>
          </a:p>
          <a:p>
            <a:pPr lvl="1"/>
            <a:r>
              <a:rPr lang="en-US" sz="2000" dirty="0" smtClean="0">
                <a:latin typeface="Century Gothic" panose="020B0502020202020204" pitchFamily="34" charset="0"/>
              </a:rPr>
              <a:t>Credit card applications, insurance offers, business records</a:t>
            </a:r>
          </a:p>
          <a:p>
            <a:pPr lvl="1"/>
            <a:r>
              <a:rPr lang="en-US" sz="2000" dirty="0" smtClean="0">
                <a:latin typeface="Century Gothic" panose="020B0502020202020204" pitchFamily="34" charset="0"/>
              </a:rPr>
              <a:t>Personal details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Dumpster Diving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Personal Theft</a:t>
            </a:r>
          </a:p>
          <a:p>
            <a:pPr lvl="1"/>
            <a:r>
              <a:rPr lang="en-US" sz="2000" dirty="0" smtClean="0">
                <a:latin typeface="Century Gothic" panose="020B0502020202020204" pitchFamily="34" charset="0"/>
              </a:rPr>
              <a:t>Home</a:t>
            </a:r>
          </a:p>
          <a:p>
            <a:pPr lvl="1"/>
            <a:r>
              <a:rPr lang="en-US" sz="2000" dirty="0" smtClean="0">
                <a:latin typeface="Century Gothic" panose="020B0502020202020204" pitchFamily="34" charset="0"/>
              </a:rPr>
              <a:t>Car</a:t>
            </a:r>
          </a:p>
          <a:p>
            <a:pPr lvl="1"/>
            <a:r>
              <a:rPr lang="en-US" sz="2000" dirty="0" smtClean="0">
                <a:latin typeface="Century Gothic" panose="020B0502020202020204" pitchFamily="34" charset="0"/>
              </a:rPr>
              <a:t>Person</a:t>
            </a:r>
          </a:p>
          <a:p>
            <a:pPr lvl="1"/>
            <a:r>
              <a:rPr lang="en-US" sz="2000" dirty="0" smtClean="0">
                <a:latin typeface="Century Gothic" panose="020B0502020202020204" pitchFamily="34" charset="0"/>
              </a:rPr>
              <a:t>Work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 smtClean="0">
                <a:solidFill>
                  <a:prstClr val="black"/>
                </a:solidFill>
                <a:latin typeface="Century Gothic"/>
                <a:cs typeface="+mn-cs"/>
              </a:rPr>
              <a:t>			US </a:t>
            </a:r>
            <a:r>
              <a:rPr lang="en-US" sz="1200" dirty="0">
                <a:solidFill>
                  <a:prstClr val="black"/>
                </a:solidFill>
                <a:latin typeface="Century Gothic"/>
                <a:cs typeface="+mn-cs"/>
              </a:rPr>
              <a:t>Department of Justice (</a:t>
            </a:r>
            <a:r>
              <a:rPr lang="en-US" sz="1200" dirty="0" err="1">
                <a:solidFill>
                  <a:prstClr val="black"/>
                </a:solidFill>
                <a:latin typeface="Century Gothic"/>
                <a:cs typeface="+mn-cs"/>
              </a:rPr>
              <a:t>n.d.</a:t>
            </a:r>
            <a:r>
              <a:rPr lang="en-US" sz="1200" dirty="0">
                <a:solidFill>
                  <a:prstClr val="black"/>
                </a:solidFill>
                <a:latin typeface="Century Gothic"/>
                <a:cs typeface="+mn-cs"/>
              </a:rPr>
              <a:t>). Identity Theft and Identity Fraud.</a:t>
            </a:r>
          </a:p>
          <a:p>
            <a:endParaRPr lang="en-US" sz="2400" dirty="0" smtClean="0"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Users\a00289859\Desktop\Photos\papers trash ca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26133"/>
            <a:ext cx="2543175" cy="253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4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protect my identity?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Protection</a:t>
            </a:r>
          </a:p>
          <a:p>
            <a:r>
              <a:rPr lang="en-US" sz="2400" dirty="0" smtClean="0"/>
              <a:t>Shred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Name</a:t>
            </a:r>
          </a:p>
          <a:p>
            <a:pPr lvl="1"/>
            <a:r>
              <a:rPr lang="en-US" sz="2400" dirty="0"/>
              <a:t>Address</a:t>
            </a:r>
          </a:p>
          <a:p>
            <a:pPr lvl="1"/>
            <a:r>
              <a:rPr lang="en-US" sz="2400" dirty="0"/>
              <a:t>SS#</a:t>
            </a:r>
          </a:p>
          <a:p>
            <a:pPr lvl="1"/>
            <a:r>
              <a:rPr lang="en-US" sz="2400" dirty="0"/>
              <a:t>Birthdate</a:t>
            </a:r>
          </a:p>
          <a:p>
            <a:pPr lvl="1"/>
            <a:r>
              <a:rPr lang="en-US" sz="2400" dirty="0"/>
              <a:t>Account Numbers</a:t>
            </a:r>
          </a:p>
          <a:p>
            <a:pPr lvl="1"/>
            <a:r>
              <a:rPr lang="en-US" sz="2400" dirty="0"/>
              <a:t>Personal contact information (phone numbers </a:t>
            </a:r>
            <a:r>
              <a:rPr lang="en-US" sz="2400" dirty="0" err="1"/>
              <a:t>etc</a:t>
            </a:r>
            <a:r>
              <a:rPr lang="en-US" sz="2400" dirty="0"/>
              <a:t>).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00289859\Desktop\Photos\paper shred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848" y="1938467"/>
            <a:ext cx="180380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1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Wallet or Purse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latin typeface="Century Gothic" panose="020B0502020202020204" pitchFamily="34" charset="0"/>
              </a:rPr>
              <a:t>Don’t keep in your </a:t>
            </a:r>
            <a:r>
              <a:rPr lang="en-US" sz="2800" b="1" dirty="0" smtClean="0">
                <a:latin typeface="Century Gothic" panose="020B0502020202020204" pitchFamily="34" charset="0"/>
              </a:rPr>
              <a:t>wallet/purse</a:t>
            </a:r>
            <a:r>
              <a:rPr lang="en-US" sz="2800" b="1" dirty="0">
                <a:latin typeface="Century Gothic" panose="020B0502020202020204" pitchFamily="34" charset="0"/>
              </a:rPr>
              <a:t>:</a:t>
            </a:r>
          </a:p>
          <a:p>
            <a:pPr lvl="1"/>
            <a:r>
              <a:rPr lang="en-US" dirty="0" smtClean="0"/>
              <a:t>SS Card</a:t>
            </a:r>
            <a:endParaRPr lang="en-US" dirty="0"/>
          </a:p>
          <a:p>
            <a:pPr lvl="1"/>
            <a:r>
              <a:rPr lang="en-US" dirty="0"/>
              <a:t>PIN/passcodes</a:t>
            </a:r>
          </a:p>
          <a:p>
            <a:pPr lvl="1"/>
            <a:r>
              <a:rPr lang="en-US" dirty="0"/>
              <a:t>Only carry essential documents</a:t>
            </a:r>
          </a:p>
          <a:p>
            <a:r>
              <a:rPr lang="en-US" sz="2800" b="1" dirty="0">
                <a:latin typeface="Century Gothic" panose="020B0502020202020204" pitchFamily="34" charset="0"/>
              </a:rPr>
              <a:t>Make a copy:</a:t>
            </a:r>
          </a:p>
          <a:p>
            <a:pPr lvl="1"/>
            <a:r>
              <a:rPr lang="en-US" dirty="0"/>
              <a:t>Credit Cards</a:t>
            </a:r>
          </a:p>
          <a:p>
            <a:pPr lvl="1"/>
            <a:r>
              <a:rPr lang="en-US" dirty="0" smtClean="0"/>
              <a:t>Identification</a:t>
            </a:r>
          </a:p>
          <a:p>
            <a:pPr lvl="1"/>
            <a:r>
              <a:rPr lang="en-US" dirty="0" smtClean="0"/>
              <a:t>Insurance/Medicaid cards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00289859\Desktop\Photos\Social-Security-Car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43" y="3956304"/>
            <a:ext cx="2892425" cy="178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7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  in Your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Location, Location, Location</a:t>
            </a:r>
            <a:r>
              <a:rPr lang="en-US" b="1" dirty="0" smtClean="0"/>
              <a:t>.</a:t>
            </a:r>
          </a:p>
          <a:p>
            <a:r>
              <a:rPr lang="en-US" dirty="0"/>
              <a:t>Storage</a:t>
            </a:r>
          </a:p>
          <a:p>
            <a:pPr lvl="1"/>
            <a:r>
              <a:rPr lang="en-US" dirty="0"/>
              <a:t>Emergency Financial Binder</a:t>
            </a:r>
          </a:p>
          <a:p>
            <a:pPr lvl="1"/>
            <a:r>
              <a:rPr lang="en-US" dirty="0"/>
              <a:t>Out of sight, safe place</a:t>
            </a:r>
          </a:p>
          <a:p>
            <a:r>
              <a:rPr lang="en-US" dirty="0" smtClean="0"/>
              <a:t>Locked</a:t>
            </a:r>
            <a:endParaRPr lang="en-US" dirty="0"/>
          </a:p>
          <a:p>
            <a:pPr lvl="1"/>
            <a:r>
              <a:rPr lang="en-US" dirty="0"/>
              <a:t>File cabinet</a:t>
            </a:r>
          </a:p>
          <a:p>
            <a:pPr lvl="1"/>
            <a:r>
              <a:rPr lang="en-US" dirty="0"/>
              <a:t>Room</a:t>
            </a:r>
          </a:p>
          <a:p>
            <a:pPr lvl="1"/>
            <a:r>
              <a:rPr lang="en-US" dirty="0"/>
              <a:t>Desk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131" y="3571506"/>
            <a:ext cx="2865368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5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Phishing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phishing photo: Phishing Scam alert in Windows Live Hotmail live-phishing-sca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8" y="2147784"/>
            <a:ext cx="7479384" cy="272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77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(Phishing) &amp; Scams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Phishing – pretending to be financial institutions on the internet</a:t>
            </a:r>
          </a:p>
          <a:p>
            <a:pPr marL="0" indent="0">
              <a:buNone/>
            </a:pPr>
            <a:endParaRPr lang="en-US" sz="2400" dirty="0" smtClean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</a:rPr>
              <a:t>Malware – Malicious software affects computers to capture personal information via the internet</a:t>
            </a:r>
          </a:p>
          <a:p>
            <a:pPr marL="0" indent="0">
              <a:buNone/>
            </a:pPr>
            <a:endParaRPr lang="en-US" sz="2400" dirty="0" smtClean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</a:rPr>
              <a:t>Social Engineering – tricking a person into revealing information, memorizing access codes and passwords by shoulder surfing, pretending to be landlord, employee , loan officer to obtain your credit report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Mail and Computer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Mail</a:t>
            </a:r>
          </a:p>
          <a:p>
            <a:pPr lvl="1"/>
            <a:r>
              <a:rPr lang="en-US" sz="3200" dirty="0">
                <a:latin typeface="Century Gothic" panose="020B0502020202020204" pitchFamily="34" charset="0"/>
              </a:rPr>
              <a:t>Credit card offers</a:t>
            </a:r>
          </a:p>
          <a:p>
            <a:pPr lvl="1"/>
            <a:r>
              <a:rPr lang="en-US" sz="3200" dirty="0">
                <a:latin typeface="Century Gothic" panose="020B0502020202020204" pitchFamily="34" charset="0"/>
              </a:rPr>
              <a:t>Lotteries/prizes</a:t>
            </a:r>
          </a:p>
          <a:p>
            <a:pPr lvl="1"/>
            <a:r>
              <a:rPr lang="en-US" sz="3200" dirty="0">
                <a:latin typeface="Century Gothic" panose="020B0502020202020204" pitchFamily="34" charset="0"/>
              </a:rPr>
              <a:t>Fake Credit/Insurance </a:t>
            </a:r>
            <a:r>
              <a:rPr lang="en-US" sz="3200" dirty="0" smtClean="0">
                <a:latin typeface="Century Gothic" panose="020B0502020202020204" pitchFamily="34" charset="0"/>
              </a:rPr>
              <a:t>Offers</a:t>
            </a:r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Email</a:t>
            </a:r>
          </a:p>
          <a:p>
            <a:r>
              <a:rPr lang="en-US" dirty="0">
                <a:latin typeface="Century Gothic" panose="020B0502020202020204" pitchFamily="34" charset="0"/>
              </a:rPr>
              <a:t>Phone</a:t>
            </a:r>
          </a:p>
          <a:p>
            <a:r>
              <a:rPr lang="en-US" dirty="0">
                <a:latin typeface="Century Gothic" panose="020B0502020202020204" pitchFamily="34" charset="0"/>
              </a:rPr>
              <a:t>Social media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78294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Facebook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Twitter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LinkedIn</a:t>
            </a:r>
          </a:p>
          <a:p>
            <a:pPr marL="0" indent="0">
              <a:buNone/>
            </a:pPr>
            <a:r>
              <a:rPr lang="en-US" sz="2800" dirty="0" smtClean="0">
                <a:latin typeface="Century Gothic" panose="020B0502020202020204" pitchFamily="34" charset="0"/>
              </a:rPr>
              <a:t>-</a:t>
            </a:r>
            <a:r>
              <a:rPr lang="en-US" sz="2400" dirty="0" smtClean="0">
                <a:latin typeface="Century Gothic" panose="020B0502020202020204" pitchFamily="34" charset="0"/>
              </a:rPr>
              <a:t>Their purpose is to share information with others in your network – friends, relatives, etc.  ID fraudsters will “like” what you are posting and make you a victim.  Be careful sharing key bits of information that will make it easier for them to apply for a loan in your name or fool a customer service representative.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ocial media users a growing targe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048" y="1747685"/>
            <a:ext cx="247650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222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Phones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94222"/>
            <a:ext cx="8229600" cy="4525963"/>
          </a:xfrm>
        </p:spPr>
        <p:txBody>
          <a:bodyPr/>
          <a:lstStyle/>
          <a:p>
            <a:r>
              <a:rPr lang="en-US" dirty="0" err="1" smtClean="0"/>
              <a:t>Tweat</a:t>
            </a:r>
            <a:r>
              <a:rPr lang="en-US" dirty="0" smtClean="0"/>
              <a:t>, share photos on Instagram, Facebook </a:t>
            </a:r>
            <a:r>
              <a:rPr lang="en-US" dirty="0" smtClean="0"/>
              <a:t>updates </a:t>
            </a:r>
            <a:endParaRPr lang="en-US" dirty="0" smtClean="0"/>
          </a:p>
          <a:p>
            <a:r>
              <a:rPr lang="en-US" dirty="0" smtClean="0"/>
              <a:t>Buy games and other </a:t>
            </a:r>
            <a:r>
              <a:rPr lang="en-US" dirty="0" smtClean="0"/>
              <a:t>apps</a:t>
            </a:r>
            <a:endParaRPr lang="en-US" dirty="0" smtClean="0"/>
          </a:p>
          <a:p>
            <a:r>
              <a:rPr lang="en-US" dirty="0" smtClean="0"/>
              <a:t>Handle online </a:t>
            </a:r>
            <a:r>
              <a:rPr lang="en-US" dirty="0" smtClean="0"/>
              <a:t>banking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Don’t share full address or phone number online.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Mobile phone users a new targe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74" y="2760127"/>
            <a:ext cx="247650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3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 Accounts and Credit Cards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Keep your account information and pin numbers to yourself</a:t>
            </a:r>
            <a:r>
              <a:rPr lang="en-US" dirty="0" smtClean="0"/>
              <a:t>.</a:t>
            </a:r>
            <a:endParaRPr lang="en-US" dirty="0" smtClean="0"/>
          </a:p>
          <a:p>
            <a:pPr lvl="2"/>
            <a:r>
              <a:rPr lang="en-US" dirty="0" smtClean="0"/>
              <a:t>Example:  Don’t give ATM card and pin to friend to handle transaction at ATM.</a:t>
            </a:r>
          </a:p>
          <a:p>
            <a:pPr marL="457200" lvl="1" indent="0">
              <a:buNone/>
            </a:pPr>
            <a:r>
              <a:rPr lang="en-US" dirty="0" smtClean="0"/>
              <a:t>*</a:t>
            </a:r>
            <a:r>
              <a:rPr lang="en-US" b="1" dirty="0" smtClean="0"/>
              <a:t>Shred </a:t>
            </a:r>
            <a:r>
              <a:rPr lang="en-US" b="1" dirty="0" smtClean="0"/>
              <a:t>credit card numbers</a:t>
            </a:r>
          </a:p>
          <a:p>
            <a:pPr marL="457200" lvl="1" indent="0">
              <a:buNone/>
            </a:pPr>
            <a:r>
              <a:rPr lang="en-US" dirty="0" smtClean="0"/>
              <a:t>*</a:t>
            </a:r>
            <a:r>
              <a:rPr lang="en-US" b="1" dirty="0" smtClean="0"/>
              <a:t>Check </a:t>
            </a:r>
            <a:r>
              <a:rPr lang="en-US" b="1" dirty="0" smtClean="0"/>
              <a:t>credit with your parents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Identify </a:t>
            </a:r>
            <a:r>
              <a:rPr lang="en-US" dirty="0" smtClean="0"/>
              <a:t>any problems on your credit report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Contact </a:t>
            </a:r>
            <a:r>
              <a:rPr lang="en-US" dirty="0" smtClean="0"/>
              <a:t>Police, bank, Attorney General’s </a:t>
            </a:r>
            <a:r>
              <a:rPr lang="en-US" dirty="0" smtClean="0"/>
              <a:t>	office </a:t>
            </a:r>
            <a:r>
              <a:rPr lang="en-US" dirty="0" smtClean="0"/>
              <a:t>IRIS immediately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 Theft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6000" dirty="0" smtClean="0"/>
          </a:p>
          <a:p>
            <a:r>
              <a:rPr lang="en-US" sz="6000" dirty="0" smtClean="0"/>
              <a:t>What is Identity Theft?</a:t>
            </a:r>
            <a:endParaRPr lang="en-US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6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Prevent Identity Theft?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r>
              <a:rPr lang="en-US" sz="2000" b="1" dirty="0" smtClean="0">
                <a:latin typeface="Century Gothic" panose="020B0502020202020204" pitchFamily="34" charset="0"/>
              </a:rPr>
              <a:t>Vender Transactions</a:t>
            </a:r>
            <a:r>
              <a:rPr lang="en-US" sz="2000" dirty="0" smtClean="0">
                <a:latin typeface="Century Gothic" panose="020B0502020202020204" pitchFamily="34" charset="0"/>
              </a:rPr>
              <a:t>:</a:t>
            </a:r>
          </a:p>
          <a:p>
            <a:pPr lvl="1"/>
            <a:r>
              <a:rPr lang="en-US" sz="2000" dirty="0" smtClean="0">
                <a:latin typeface="Century Gothic" panose="020B0502020202020204" pitchFamily="34" charset="0"/>
              </a:rPr>
              <a:t>Be careful when swiping debit or credit cards and signing.  If it is a touch pad, rub hand over touch pad after transaction has gone through to erase signature or pin number.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r>
              <a:rPr lang="en-US" sz="2000" b="1" dirty="0" smtClean="0">
                <a:latin typeface="Century Gothic" panose="020B0502020202020204" pitchFamily="34" charset="0"/>
              </a:rPr>
              <a:t>Computer</a:t>
            </a:r>
            <a:r>
              <a:rPr lang="en-US" sz="2000" b="1" dirty="0" smtClean="0">
                <a:latin typeface="Century Gothic" panose="020B0502020202020204" pitchFamily="34" charset="0"/>
              </a:rPr>
              <a:t>:</a:t>
            </a:r>
          </a:p>
          <a:p>
            <a:pPr lvl="1"/>
            <a:r>
              <a:rPr lang="en-US" sz="2000" dirty="0" smtClean="0"/>
              <a:t>Never leave personal information on a computer without a firewall in place</a:t>
            </a:r>
          </a:p>
          <a:p>
            <a:pPr lvl="1"/>
            <a:r>
              <a:rPr lang="en-US" sz="2000" dirty="0" smtClean="0"/>
              <a:t>Never keep passwords to financial data on computer</a:t>
            </a:r>
          </a:p>
          <a:p>
            <a:pPr lvl="1"/>
            <a:r>
              <a:rPr lang="en-US" sz="2000" dirty="0" smtClean="0"/>
              <a:t>Be cautious what you post on </a:t>
            </a:r>
            <a:r>
              <a:rPr lang="en-US" sz="2000" dirty="0"/>
              <a:t>public </a:t>
            </a:r>
            <a:r>
              <a:rPr lang="en-US" sz="2000" dirty="0" smtClean="0"/>
              <a:t>computers, on social media sites – </a:t>
            </a:r>
            <a:r>
              <a:rPr lang="en-US" sz="2000" dirty="0" err="1" smtClean="0"/>
              <a:t>facebook</a:t>
            </a:r>
            <a:r>
              <a:rPr lang="en-US" sz="2000" dirty="0" smtClean="0"/>
              <a:t>, etc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r>
              <a:rPr lang="en-US" sz="2000" b="1" dirty="0" smtClean="0">
                <a:latin typeface="Century Gothic" panose="020B0502020202020204" pitchFamily="34" charset="0"/>
              </a:rPr>
              <a:t>Mail:</a:t>
            </a:r>
            <a:endParaRPr lang="en-US" sz="2000" b="1" dirty="0" smtClean="0">
              <a:latin typeface="Century Gothic" panose="020B0502020202020204" pitchFamily="34" charset="0"/>
            </a:endParaRP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Always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shred unused credit card offers, unused convenience checks, and other mail with identifying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0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Never keep ATM or credit card, debit card pin numbers in your wallet or car</a:t>
            </a:r>
          </a:p>
          <a:p>
            <a:pPr marL="0" indent="0">
              <a:buNone/>
            </a:pPr>
            <a:endParaRPr lang="en-US" sz="2400" dirty="0" smtClean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</a:rPr>
              <a:t>Have a lock on cellphone if store pins and passwords on phone</a:t>
            </a:r>
          </a:p>
          <a:p>
            <a:endParaRPr lang="en-US" sz="2400" dirty="0" smtClean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</a:rPr>
              <a:t>Never use mother’s maiden name, last 4 digits of Social Security number, birthdate, pet’s name or easily recognized letter, numbers as pin or password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on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very cautious when posting </a:t>
            </a:r>
            <a:r>
              <a:rPr lang="en-US" dirty="0" smtClean="0"/>
              <a:t>information online</a:t>
            </a:r>
            <a:endParaRPr lang="en-US" dirty="0" smtClean="0"/>
          </a:p>
          <a:p>
            <a:pPr lvl="1"/>
            <a:r>
              <a:rPr lang="en-US" dirty="0" smtClean="0"/>
              <a:t>Social Security Number</a:t>
            </a:r>
          </a:p>
          <a:p>
            <a:pPr lvl="1"/>
            <a:r>
              <a:rPr lang="en-US" dirty="0" smtClean="0"/>
              <a:t>Drivers License Number</a:t>
            </a:r>
          </a:p>
          <a:p>
            <a:pPr lvl="1"/>
            <a:r>
              <a:rPr lang="en-US" dirty="0" smtClean="0"/>
              <a:t>State ID number</a:t>
            </a:r>
          </a:p>
          <a:p>
            <a:pPr lvl="1"/>
            <a:r>
              <a:rPr lang="en-US" dirty="0" smtClean="0"/>
              <a:t>Banking information</a:t>
            </a:r>
          </a:p>
          <a:p>
            <a:pPr lvl="1"/>
            <a:r>
              <a:rPr lang="en-US" dirty="0" smtClean="0"/>
              <a:t>Student ID number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54" y="3948879"/>
            <a:ext cx="1939413" cy="193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Phishing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 a skeptic</a:t>
            </a:r>
          </a:p>
          <a:p>
            <a:pPr lvl="1"/>
            <a:r>
              <a:rPr lang="en-US" dirty="0" smtClean="0"/>
              <a:t>Call them back</a:t>
            </a:r>
          </a:p>
          <a:p>
            <a:pPr lvl="1"/>
            <a:r>
              <a:rPr lang="en-US" dirty="0" smtClean="0"/>
              <a:t>Research online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If you didn’t ask for it…</a:t>
            </a:r>
          </a:p>
          <a:p>
            <a:endParaRPr lang="en-US" dirty="0" smtClean="0"/>
          </a:p>
          <a:p>
            <a:r>
              <a:rPr lang="en-US" dirty="0" smtClean="0"/>
              <a:t>Don’t click </a:t>
            </a:r>
            <a:r>
              <a:rPr lang="en-US" dirty="0" smtClean="0"/>
              <a:t>links</a:t>
            </a:r>
          </a:p>
          <a:p>
            <a:pPr lvl="1"/>
            <a:r>
              <a:rPr lang="en-US" dirty="0" smtClean="0"/>
              <a:t>Example: Calls about default on taxes and threats of being arrested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2" descr="https://encrypted-tbn0.gstatic.com/images?q=tbn:ANd9GcQ2A1HMBm46K8ub1b-DAarqsaJPxP6Dlg3vs6Q05Ll0OhaVUx-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t="25028"/>
          <a:stretch/>
        </p:blipFill>
        <p:spPr bwMode="auto">
          <a:xfrm>
            <a:off x="5734131" y="1780031"/>
            <a:ext cx="2883408" cy="22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02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Phishing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en-US" sz="2800" b="1" dirty="0">
                <a:latin typeface="Century Gothic" panose="020B0502020202020204" pitchFamily="34" charset="0"/>
              </a:rPr>
              <a:t>Opt out</a:t>
            </a:r>
          </a:p>
          <a:p>
            <a:r>
              <a:rPr lang="en-US" sz="2800" dirty="0" smtClean="0">
                <a:latin typeface="Century Gothic" panose="020B0502020202020204" pitchFamily="34" charset="0"/>
              </a:rPr>
              <a:t>Mail</a:t>
            </a:r>
            <a:r>
              <a:rPr lang="en-US" sz="2800" dirty="0">
                <a:latin typeface="Century Gothic" panose="020B0502020202020204" pitchFamily="34" charset="0"/>
              </a:rPr>
              <a:t>, Insurance, Phone Calls, and Emails that use credit bureaus</a:t>
            </a:r>
          </a:p>
          <a:p>
            <a:pPr lvl="1"/>
            <a:r>
              <a:rPr lang="en-US" b="1" dirty="0">
                <a:latin typeface="Century Gothic" panose="020B0502020202020204" pitchFamily="34" charset="0"/>
                <a:hlinkClick r:id="rId2"/>
              </a:rPr>
              <a:t>www.optoutprescreen.com</a:t>
            </a:r>
            <a:endParaRPr lang="en-US" b="1" dirty="0">
              <a:latin typeface="Century Gothic" panose="020B0502020202020204" pitchFamily="34" charset="0"/>
            </a:endParaRPr>
          </a:p>
          <a:p>
            <a:pPr marL="365760" lvl="1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</a:rPr>
              <a:t>National Do Not Call Registry</a:t>
            </a:r>
          </a:p>
          <a:p>
            <a:pPr lvl="1"/>
            <a:r>
              <a:rPr lang="en-US" b="1" dirty="0">
                <a:latin typeface="Century Gothic" panose="020B0502020202020204" pitchFamily="34" charset="0"/>
                <a:hlinkClick r:id="rId3"/>
              </a:rPr>
              <a:t>https://www.donotcall.gov/</a:t>
            </a:r>
            <a:endParaRPr lang="en-US" b="1" dirty="0"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5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Century Gothic" panose="020B0502020202020204" pitchFamily="34" charset="0"/>
              </a:rPr>
              <a:t>Credit Cards</a:t>
            </a:r>
          </a:p>
          <a:p>
            <a:r>
              <a:rPr lang="en-US" sz="2800" dirty="0" smtClean="0">
                <a:latin typeface="Century Gothic" panose="020B0502020202020204" pitchFamily="34" charset="0"/>
              </a:rPr>
              <a:t>Review credit cards transactions every month for unusual activity or errors</a:t>
            </a:r>
          </a:p>
          <a:p>
            <a:r>
              <a:rPr lang="en-US" sz="2800" dirty="0" smtClean="0">
                <a:latin typeface="Century Gothic" panose="020B0502020202020204" pitchFamily="34" charset="0"/>
              </a:rPr>
              <a:t>Shred expired credit cards before putting in the trash</a:t>
            </a:r>
          </a:p>
          <a:p>
            <a:pPr marL="0" indent="0">
              <a:buNone/>
            </a:pPr>
            <a:r>
              <a:rPr lang="en-US" sz="2800" b="1" dirty="0" smtClean="0">
                <a:latin typeface="Century Gothic" panose="020B0502020202020204" pitchFamily="34" charset="0"/>
              </a:rPr>
              <a:t>Mail</a:t>
            </a:r>
          </a:p>
          <a:p>
            <a:r>
              <a:rPr lang="en-US" sz="2800" dirty="0" smtClean="0">
                <a:latin typeface="Century Gothic" panose="020B0502020202020204" pitchFamily="34" charset="0"/>
              </a:rPr>
              <a:t>Install a locking mail box</a:t>
            </a:r>
          </a:p>
          <a:p>
            <a:r>
              <a:rPr lang="en-US" sz="2800" dirty="0" smtClean="0">
                <a:latin typeface="Century Gothic" panose="020B0502020202020204" pitchFamily="34" charset="0"/>
              </a:rPr>
              <a:t>Mail all payment and documents at the post office, not in your mailbox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Theft</a:t>
            </a:r>
            <a:endParaRPr lang="en-US" dirty="0"/>
          </a:p>
        </p:txBody>
      </p:sp>
      <p:pic>
        <p:nvPicPr>
          <p:cNvPr id="5" name="Picture 2" descr="http://cdn.morguefile.com/imageData/public/files/m/mzacha/preview/fldr_2009_05_14/file5412423172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208703"/>
            <a:ext cx="4038600" cy="230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939330"/>
            <a:ext cx="4038600" cy="4525963"/>
          </a:xfrm>
        </p:spPr>
        <p:txBody>
          <a:bodyPr/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Delete electronic computer files you no longer need, empty online trash or recycle </a:t>
            </a:r>
            <a:r>
              <a:rPr lang="en-US" sz="2400" dirty="0" smtClean="0">
                <a:latin typeface="Century Gothic" panose="020B0502020202020204" pitchFamily="34" charset="0"/>
              </a:rPr>
              <a:t>bin.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</a:rPr>
              <a:t>Remove personal information from computer, cellphone or other device before disposing of </a:t>
            </a:r>
            <a:r>
              <a:rPr lang="en-US" sz="2400" dirty="0" smtClean="0">
                <a:latin typeface="Century Gothic" panose="020B0502020202020204" pitchFamily="34" charset="0"/>
              </a:rPr>
              <a:t>it.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they get it?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10031"/>
            <a:ext cx="8229600" cy="4525963"/>
          </a:xfrm>
        </p:spPr>
        <p:txBody>
          <a:bodyPr/>
          <a:lstStyle/>
          <a:p>
            <a:r>
              <a:rPr lang="en-US" sz="2000" b="1" dirty="0" smtClean="0">
                <a:latin typeface="Century Gothic" panose="020B0502020202020204" pitchFamily="34" charset="0"/>
              </a:rPr>
              <a:t>Electronic Theft</a:t>
            </a:r>
          </a:p>
          <a:p>
            <a:pPr lvl="1"/>
            <a:r>
              <a:rPr lang="en-US" sz="2000" dirty="0" smtClean="0">
                <a:latin typeface="Century Gothic" panose="020B0502020202020204" pitchFamily="34" charset="0"/>
              </a:rPr>
              <a:t>Physical </a:t>
            </a:r>
            <a:r>
              <a:rPr lang="en-US" sz="2000" dirty="0">
                <a:latin typeface="Century Gothic" panose="020B0502020202020204" pitchFamily="34" charset="0"/>
              </a:rPr>
              <a:t>Locations</a:t>
            </a:r>
          </a:p>
          <a:p>
            <a:pPr lvl="2"/>
            <a:r>
              <a:rPr lang="en-US" sz="2000" dirty="0">
                <a:latin typeface="Century Gothic" panose="020B0502020202020204" pitchFamily="34" charset="0"/>
              </a:rPr>
              <a:t>Credit Card readers (number, </a:t>
            </a:r>
            <a:r>
              <a:rPr lang="en-US" sz="2000" dirty="0" err="1">
                <a:latin typeface="Century Gothic" panose="020B0502020202020204" pitchFamily="34" charset="0"/>
              </a:rPr>
              <a:t>exp</a:t>
            </a:r>
            <a:r>
              <a:rPr lang="en-US" sz="2000" dirty="0">
                <a:latin typeface="Century Gothic" panose="020B0502020202020204" pitchFamily="34" charset="0"/>
              </a:rPr>
              <a:t> date, name)</a:t>
            </a:r>
          </a:p>
          <a:p>
            <a:pPr lvl="2"/>
            <a:r>
              <a:rPr lang="en-US" sz="2000" dirty="0">
                <a:latin typeface="Century Gothic" panose="020B0502020202020204" pitchFamily="34" charset="0"/>
              </a:rPr>
              <a:t>ATM</a:t>
            </a:r>
          </a:p>
          <a:p>
            <a:pPr lvl="1"/>
            <a:r>
              <a:rPr lang="en-US" sz="2000" dirty="0" smtClean="0">
                <a:latin typeface="Century Gothic" panose="020B0502020202020204" pitchFamily="34" charset="0"/>
              </a:rPr>
              <a:t>WIFI</a:t>
            </a:r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</a:rPr>
              <a:t>Online Theft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</a:rPr>
              <a:t>Hackers</a:t>
            </a:r>
          </a:p>
          <a:p>
            <a:pPr lvl="2"/>
            <a:r>
              <a:rPr lang="en-US" sz="2000" dirty="0">
                <a:latin typeface="Century Gothic" panose="020B0502020202020204" pitchFamily="34" charset="0"/>
              </a:rPr>
              <a:t>Your computer</a:t>
            </a:r>
          </a:p>
          <a:p>
            <a:pPr lvl="2"/>
            <a:r>
              <a:rPr lang="en-US" sz="2000" dirty="0">
                <a:latin typeface="Century Gothic" panose="020B0502020202020204" pitchFamily="34" charset="0"/>
              </a:rPr>
              <a:t>A Business Computer</a:t>
            </a:r>
          </a:p>
          <a:p>
            <a:pPr marL="685800" lvl="2" indent="0"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pPr lvl="1"/>
            <a:r>
              <a:rPr lang="en-US" sz="2000" dirty="0">
                <a:latin typeface="Century Gothic" panose="020B0502020202020204" pitchFamily="34" charset="0"/>
              </a:rPr>
              <a:t>Online Purchases</a:t>
            </a:r>
          </a:p>
          <a:p>
            <a:pPr lvl="2"/>
            <a:r>
              <a:rPr lang="en-US" sz="2000" dirty="0">
                <a:latin typeface="Century Gothic" panose="020B0502020202020204" pitchFamily="34" charset="0"/>
              </a:rPr>
              <a:t>Credit vs Debit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2" descr="http://cdn.morguefile.com/imageData/public/files/k/kahle/preview/fldr_2005_03_31/file000151196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24" y="3172748"/>
            <a:ext cx="274319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dn.morguefile.com/imageData/public/files/d/duboix/preview/fldr_2010_04_24/file19012721528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688" y="5257800"/>
            <a:ext cx="1922271" cy="144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0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Internet Firewalls and Virus Detection</a:t>
            </a:r>
          </a:p>
          <a:p>
            <a:pPr lvl="1"/>
            <a:r>
              <a:rPr lang="en-US" sz="3200" dirty="0">
                <a:latin typeface="Century Gothic" panose="020B0502020202020204" pitchFamily="34" charset="0"/>
              </a:rPr>
              <a:t>Run full scans weekly</a:t>
            </a:r>
          </a:p>
          <a:p>
            <a:pPr lvl="1"/>
            <a:r>
              <a:rPr lang="en-US" sz="3200" dirty="0">
                <a:latin typeface="Century Gothic" panose="020B0502020202020204" pitchFamily="34" charset="0"/>
              </a:rPr>
              <a:t>Strong passwords.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Fraud Alerts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Minimize Accounts</a:t>
            </a:r>
          </a:p>
          <a:p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Catch it?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072929"/>
            <a:ext cx="6777317" cy="350897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Keep and reconcile receipts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Check your credit report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C:\Users\a00289859\Desktop\Photos\couple paying bi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085" y="3374136"/>
            <a:ext cx="2484715" cy="28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8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Identity Theft?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illegal use of someone else's personal information (such as a Social Security number) in order to obtain money or credit.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1600" dirty="0"/>
              <a:t>*http://www.merriam-webster.com/dictionary/identity%20theftt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Univers"/>
              <a:cs typeface="Univers"/>
            </a:endParaRP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Breaches /Synthetic Theft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25702"/>
            <a:ext cx="6777317" cy="5410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sz="3000" dirty="0" smtClean="0">
                <a:latin typeface="Century Gothic" panose="020B0502020202020204" pitchFamily="34" charset="0"/>
              </a:rPr>
              <a:t>Mountain West Medical Center in Tooele</a:t>
            </a:r>
          </a:p>
          <a:p>
            <a:r>
              <a:rPr lang="en-US" sz="3000" dirty="0" smtClean="0">
                <a:latin typeface="Century Gothic" panose="020B0502020202020204" pitchFamily="34" charset="0"/>
              </a:rPr>
              <a:t>Home Depot</a:t>
            </a:r>
          </a:p>
          <a:p>
            <a:r>
              <a:rPr lang="en-US" sz="3000" dirty="0" smtClean="0">
                <a:latin typeface="Century Gothic" panose="020B0502020202020204" pitchFamily="34" charset="0"/>
              </a:rPr>
              <a:t>Albertsons</a:t>
            </a:r>
          </a:p>
          <a:p>
            <a:r>
              <a:rPr lang="en-US" sz="3000" dirty="0" smtClean="0">
                <a:latin typeface="Century Gothic" panose="020B0502020202020204" pitchFamily="34" charset="0"/>
              </a:rPr>
              <a:t>JP Morgan</a:t>
            </a:r>
          </a:p>
          <a:p>
            <a:r>
              <a:rPr lang="en-US" sz="3000" dirty="0" smtClean="0">
                <a:latin typeface="Century Gothic" panose="020B0502020202020204" pitchFamily="34" charset="0"/>
              </a:rPr>
              <a:t>Summit County Fair</a:t>
            </a:r>
          </a:p>
          <a:p>
            <a:r>
              <a:rPr lang="en-US" sz="3000" dirty="0" smtClean="0">
                <a:latin typeface="Century Gothic" panose="020B0502020202020204" pitchFamily="34" charset="0"/>
              </a:rPr>
              <a:t>American Federation of Government Employees</a:t>
            </a:r>
          </a:p>
          <a:p>
            <a:endParaRPr lang="en-US" sz="3000" dirty="0" smtClean="0">
              <a:latin typeface="Century Gothic" panose="020B0502020202020204" pitchFamily="34" charset="0"/>
            </a:endParaRPr>
          </a:p>
          <a:p>
            <a:endParaRPr lang="en-US" sz="3000" dirty="0" smtClean="0">
              <a:latin typeface="Century Gothic" panose="020B0502020202020204" pitchFamily="34" charset="0"/>
            </a:endParaRPr>
          </a:p>
          <a:p>
            <a:pPr marL="68580" indent="0" algn="ctr">
              <a:buFont typeface="Arial"/>
              <a:buNone/>
            </a:pPr>
            <a:r>
              <a:rPr lang="en-US" sz="3000" dirty="0" smtClean="0">
                <a:latin typeface="Century Gothic" panose="020B0502020202020204" pitchFamily="34" charset="0"/>
              </a:rPr>
              <a:t>WHAT DO THEY ALL HAVE IN COMMON?</a:t>
            </a:r>
            <a:endParaRPr lang="en-US" sz="3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8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2014 to 2015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1938" y="2002066"/>
            <a:ext cx="5638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621 reported breaches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77,890,487 confirmed records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compromised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4,000,000 current and former federal employees data breach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2131" y="583684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 indent="0">
              <a:buNone/>
            </a:pPr>
            <a:r>
              <a:rPr lang="en-US" dirty="0"/>
              <a:t>Identity Theft Resource Center- </a:t>
            </a:r>
            <a:r>
              <a:rPr lang="en-US" dirty="0" smtClean="0"/>
              <a:t>2014;   </a:t>
            </a:r>
            <a:r>
              <a:rPr lang="en-US" dirty="0"/>
              <a:t>Data breach </a:t>
            </a:r>
            <a:r>
              <a:rPr lang="en-US" dirty="0" smtClean="0"/>
              <a:t>report,  Fox News Politics Webpage June 12, 2015</a:t>
            </a:r>
            <a:endParaRPr lang="en-US" dirty="0"/>
          </a:p>
        </p:txBody>
      </p:sp>
      <p:pic>
        <p:nvPicPr>
          <p:cNvPr id="7" name="Picture 3" descr="C:\Users\a00289859\Desktop\Photos\stack of fi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738" y="2743200"/>
            <a:ext cx="1855107" cy="216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7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are a victim  - Bad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Credit Card number stolen</a:t>
            </a:r>
          </a:p>
          <a:p>
            <a:pPr lvl="1"/>
            <a:r>
              <a:rPr lang="en-US" dirty="0" smtClean="0"/>
              <a:t>Act quickly to have your lender reissue compromised cards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Change:</a:t>
            </a:r>
          </a:p>
          <a:p>
            <a:r>
              <a:rPr lang="en-US" dirty="0" smtClean="0"/>
              <a:t>Credit </a:t>
            </a:r>
            <a:r>
              <a:rPr lang="en-US" dirty="0"/>
              <a:t>card #</a:t>
            </a:r>
          </a:p>
          <a:p>
            <a:r>
              <a:rPr lang="en-US" dirty="0"/>
              <a:t>Debit card #</a:t>
            </a:r>
          </a:p>
          <a:p>
            <a:r>
              <a:rPr lang="en-US" dirty="0"/>
              <a:t>Bank account numbers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00289859\Desktop\Photos\iStock_000009653476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257" y="3657600"/>
            <a:ext cx="2763838" cy="185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19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Worst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/>
              <a:t>Someone has stolen </a:t>
            </a:r>
            <a:r>
              <a:rPr lang="en-US" dirty="0" smtClean="0"/>
              <a:t>a </a:t>
            </a:r>
            <a:r>
              <a:rPr lang="en-US" b="1" dirty="0" smtClean="0"/>
              <a:t>child's or Teens</a:t>
            </a:r>
            <a:r>
              <a:rPr lang="en-US" dirty="0" smtClean="0"/>
              <a:t>:</a:t>
            </a:r>
            <a:endParaRPr lang="en-US" dirty="0"/>
          </a:p>
          <a:p>
            <a:pPr marL="68580" indent="0" algn="ctr">
              <a:buNone/>
            </a:pPr>
            <a:endParaRPr lang="en-US" dirty="0"/>
          </a:p>
          <a:p>
            <a:r>
              <a:rPr lang="en-US" dirty="0"/>
              <a:t>Name</a:t>
            </a:r>
          </a:p>
          <a:p>
            <a:r>
              <a:rPr lang="en-US" dirty="0"/>
              <a:t>Address</a:t>
            </a:r>
          </a:p>
          <a:p>
            <a:r>
              <a:rPr lang="en-US" dirty="0"/>
              <a:t>Birthdate</a:t>
            </a:r>
          </a:p>
          <a:p>
            <a:r>
              <a:rPr lang="en-US" dirty="0"/>
              <a:t>Social Security Number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00289859\Desktop\Photos\birth_certificate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577" y="3862849"/>
            <a:ext cx="1476864" cy="117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hildren aren't immun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577" y="2771481"/>
            <a:ext cx="1476864" cy="1002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a00289859\Desktop\Photos\lady holding bil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45" y="2605549"/>
            <a:ext cx="168388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5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072339"/>
            <a:ext cx="5707627" cy="527862"/>
          </a:xfrm>
        </p:spPr>
        <p:txBody>
          <a:bodyPr/>
          <a:lstStyle/>
          <a:p>
            <a:r>
              <a:rPr lang="en-US" dirty="0" smtClean="0"/>
              <a:t>Why your identity – Child or Teen?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Your </a:t>
            </a:r>
            <a:r>
              <a:rPr lang="en-US" sz="2800" dirty="0">
                <a:latin typeface="Century Gothic" panose="020B0502020202020204" pitchFamily="34" charset="0"/>
              </a:rPr>
              <a:t>credit is unmonitored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dirty="0" smtClean="0">
                <a:latin typeface="Century Gothic" panose="020B0502020202020204" pitchFamily="34" charset="0"/>
              </a:rPr>
              <a:t>Your </a:t>
            </a:r>
            <a:r>
              <a:rPr lang="en-US" sz="2800" dirty="0">
                <a:latin typeface="Century Gothic" panose="020B0502020202020204" pitchFamily="34" charset="0"/>
              </a:rPr>
              <a:t>credit is a blank slate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dirty="0" smtClean="0">
                <a:latin typeface="Century Gothic" panose="020B0502020202020204" pitchFamily="34" charset="0"/>
              </a:rPr>
              <a:t>Your </a:t>
            </a:r>
            <a:r>
              <a:rPr lang="en-US" sz="2800" dirty="0">
                <a:latin typeface="Century Gothic" panose="020B0502020202020204" pitchFamily="34" charset="0"/>
              </a:rPr>
              <a:t>are perfect for synthetic identity theft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marL="68580" indent="0">
              <a:buNone/>
            </a:pPr>
            <a:r>
              <a:rPr lang="en-US" sz="2800" dirty="0">
                <a:latin typeface="Century Gothic" panose="020B0502020202020204" pitchFamily="34" charset="0"/>
              </a:rPr>
              <a:t>2012 study found 10.7% of children had been victims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2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Identity Theft – Teens Chi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12332"/>
            <a:ext cx="8229600" cy="4525963"/>
          </a:xfrm>
        </p:spPr>
        <p:txBody>
          <a:bodyPr/>
          <a:lstStyle/>
          <a:p>
            <a:r>
              <a:rPr lang="en-US" sz="2400" dirty="0">
                <a:latin typeface="Century Gothic" panose="020B0502020202020204" pitchFamily="34" charset="0"/>
              </a:rPr>
              <a:t>Combining real and fake information to create new identities.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For example: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Fake Name + </a:t>
            </a:r>
            <a:r>
              <a:rPr lang="en-US" sz="2400" dirty="0" smtClean="0">
                <a:latin typeface="Century Gothic" panose="020B0502020202020204" pitchFamily="34" charset="0"/>
              </a:rPr>
              <a:t>Your </a:t>
            </a:r>
            <a:r>
              <a:rPr lang="en-US" sz="2400" dirty="0">
                <a:latin typeface="Century Gothic" panose="020B0502020202020204" pitchFamily="34" charset="0"/>
              </a:rPr>
              <a:t>SSN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Real Name + </a:t>
            </a:r>
            <a:r>
              <a:rPr lang="en-US" sz="2400" dirty="0" smtClean="0">
                <a:latin typeface="Century Gothic" panose="020B0502020202020204" pitchFamily="34" charset="0"/>
              </a:rPr>
              <a:t> Your  </a:t>
            </a:r>
            <a:r>
              <a:rPr lang="en-US" sz="2400" dirty="0">
                <a:latin typeface="Century Gothic" panose="020B0502020202020204" pitchFamily="34" charset="0"/>
              </a:rPr>
              <a:t>SSN</a:t>
            </a:r>
          </a:p>
          <a:p>
            <a:pPr marL="6858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</a:t>
            </a:r>
          </a:p>
          <a:p>
            <a:pPr marL="6858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Synthetic ID theft is much more difficult to find and resolve.</a:t>
            </a:r>
          </a:p>
          <a:p>
            <a:pPr marL="6858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6858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100% growth in synthetic ID theft over last 3 years.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know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5561"/>
            <a:ext cx="8229600" cy="4738869"/>
          </a:xfrm>
        </p:spPr>
        <p:txBody>
          <a:bodyPr/>
          <a:lstStyle/>
          <a:p>
            <a:r>
              <a:rPr lang="en-US" b="1" dirty="0"/>
              <a:t>How </a:t>
            </a:r>
            <a:r>
              <a:rPr lang="en-US" b="1" dirty="0" smtClean="0"/>
              <a:t>can you or your parents know </a:t>
            </a:r>
            <a:r>
              <a:rPr lang="en-US" b="1" dirty="0"/>
              <a:t>if </a:t>
            </a:r>
            <a:r>
              <a:rPr lang="en-US" b="1" dirty="0" smtClean="0"/>
              <a:t>you have </a:t>
            </a:r>
            <a:r>
              <a:rPr lang="en-US" b="1" dirty="0"/>
              <a:t>had </a:t>
            </a:r>
            <a:r>
              <a:rPr lang="en-US" b="1" dirty="0" smtClean="0"/>
              <a:t>your </a:t>
            </a:r>
            <a:r>
              <a:rPr lang="en-US" b="1" dirty="0"/>
              <a:t>identity </a:t>
            </a:r>
            <a:r>
              <a:rPr lang="en-US" b="1" dirty="0" smtClean="0"/>
              <a:t>stolen: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Utah Attorney General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IRIS: CIP (Child Identity Protection)</a:t>
            </a:r>
          </a:p>
          <a:p>
            <a:pPr lvl="1"/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Minor Credit File </a:t>
            </a:r>
            <a:r>
              <a:rPr lang="en-US" sz="2400" dirty="0" smtClean="0">
                <a:latin typeface="Century Gothic" panose="020B0502020202020204" pitchFamily="34" charset="0"/>
              </a:rPr>
              <a:t>Check  (Be sure to check by age 16)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Request </a:t>
            </a:r>
            <a:r>
              <a:rPr lang="en-US" dirty="0">
                <a:latin typeface="Century Gothic" panose="020B0502020202020204" pitchFamily="34" charset="0"/>
              </a:rPr>
              <a:t>from each credit </a:t>
            </a:r>
            <a:r>
              <a:rPr lang="en-US" dirty="0" smtClean="0">
                <a:latin typeface="Century Gothic" panose="020B0502020202020204" pitchFamily="34" charset="0"/>
              </a:rPr>
              <a:t>bureau</a:t>
            </a:r>
          </a:p>
          <a:p>
            <a:pPr marL="457200" lvl="1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</a:rPr>
              <a:t>Suspicious </a:t>
            </a:r>
            <a:r>
              <a:rPr lang="en-US" sz="2400" dirty="0">
                <a:latin typeface="Century Gothic" panose="020B0502020202020204" pitchFamily="34" charset="0"/>
              </a:rPr>
              <a:t>mail and phone calls </a:t>
            </a:r>
            <a:r>
              <a:rPr lang="en-US" sz="2400" dirty="0" smtClean="0">
                <a:latin typeface="Century Gothic" panose="020B0502020202020204" pitchFamily="34" charset="0"/>
              </a:rPr>
              <a:t>asking for you</a:t>
            </a:r>
            <a:endParaRPr lang="en-US" sz="2400" dirty="0">
              <a:latin typeface="Century Gothic" panose="020B050202020202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4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I am a victim?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entury Gothic" panose="020B0502020202020204" pitchFamily="34" charset="0"/>
              </a:rPr>
              <a:t>Identity Theft Report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IRIS- Links to help you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FTC- complaint, affidavit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Police report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With complete ID theft report: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Credit freeze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Pull credit reports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Contact lenders/credit issuers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Contact appropriate agencies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00289859\Desktop\Photos\guy paying b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92" y="1828800"/>
            <a:ext cx="2080008" cy="187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060" y="3707376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a Victim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entury Gothic" panose="020B0502020202020204" pitchFamily="34" charset="0"/>
              </a:rPr>
              <a:t>Keep a file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ID theft report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Documents from lenders on bad accounts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Proof of resolved issues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Change: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Account numbers and card numbers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Account passwords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Monitor: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Bank and credit card statements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Credit history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b="1" dirty="0" smtClean="0"/>
              <a:t>Thank You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						Questions?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Contact me for more information at:</a:t>
            </a:r>
          </a:p>
          <a:p>
            <a:pPr marL="0" indent="0">
              <a:buNone/>
            </a:pPr>
            <a:r>
              <a:rPr lang="en-US" b="1" dirty="0" smtClean="0"/>
              <a:t>			</a:t>
            </a:r>
            <a:r>
              <a:rPr lang="en-US" b="1" dirty="0" smtClean="0">
                <a:hlinkClick r:id="rId2"/>
              </a:rPr>
              <a:t>Marilyn.Albertson@usu.edu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	Phone:	385-468-4836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Teens are you at risk?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 descr="Texting and tweeting can actually help improve students’ writing and make life easier for teachers, according to a new report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350" y="2212257"/>
            <a:ext cx="6518786" cy="4055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4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1288"/>
            <a:ext cx="8229600" cy="4525963"/>
          </a:xfrm>
        </p:spPr>
        <p:txBody>
          <a:bodyPr/>
          <a:lstStyle/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www.foxnews.com/politics/2015/06/12/union-hackers-have-personnel-data-on-every-federal-employee/</a:t>
            </a: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GB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GB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www.idtheftcenter.org/id-theft/teen-space.html</a:t>
            </a:r>
            <a:endParaRPr lang="en-GB" sz="1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/>
              <a:t>Utah Office of Attorney General, </a:t>
            </a:r>
            <a:r>
              <a:rPr lang="en-US" sz="1800" u="sng" dirty="0">
                <a:hlinkClick r:id="rId4"/>
              </a:rPr>
              <a:t>http://attorneygeneral.utah.gov/</a:t>
            </a:r>
            <a:r>
              <a:rPr lang="en-US" sz="1800" dirty="0"/>
              <a:t>  For Identity Theft Information and IRIS and CIP programs.</a:t>
            </a:r>
          </a:p>
          <a:p>
            <a:r>
              <a:rPr lang="en-US" sz="1800" dirty="0" smtClean="0"/>
              <a:t>MoneyWatch </a:t>
            </a:r>
            <a:r>
              <a:rPr lang="en-US" sz="1800" dirty="0"/>
              <a:t>January 13, 2014 </a:t>
            </a:r>
            <a:r>
              <a:rPr lang="en-US" sz="1800" i="1" u="sng" dirty="0">
                <a:hlinkClick r:id="rId5"/>
              </a:rPr>
              <a:t>http://www.cbsnews.com/news/target-data-breach-9-ways-to-protect-yourself/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b="1" dirty="0" smtClean="0"/>
              <a:t>Know </a:t>
            </a:r>
            <a:r>
              <a:rPr lang="en-US" sz="1800" b="1" dirty="0"/>
              <a:t>How Identity Theft Occurs</a:t>
            </a:r>
            <a:endParaRPr lang="en-US" sz="1800" dirty="0"/>
          </a:p>
          <a:p>
            <a:r>
              <a:rPr lang="en-US" sz="1800" dirty="0"/>
              <a:t>http://www.smartaboutmoney.org/Your-Money/Daily-Decisions/Know-How-Identity-Theft-Occurs.aspx</a:t>
            </a:r>
          </a:p>
          <a:p>
            <a:pPr marL="0" indent="0">
              <a:buNone/>
            </a:pPr>
            <a:r>
              <a:rPr lang="en-US" sz="1800" i="1" dirty="0"/>
              <a:t> </a:t>
            </a:r>
            <a:r>
              <a:rPr lang="en-US" sz="1800" b="1" dirty="0" smtClean="0"/>
              <a:t>Books</a:t>
            </a:r>
            <a:r>
              <a:rPr lang="en-US" sz="1800" b="1" dirty="0"/>
              <a:t>:</a:t>
            </a:r>
            <a:r>
              <a:rPr lang="en-US" sz="1800" dirty="0"/>
              <a:t>  </a:t>
            </a:r>
            <a:r>
              <a:rPr lang="en-US" sz="1800" i="1" dirty="0"/>
              <a:t>Stealing Your Life</a:t>
            </a:r>
            <a:r>
              <a:rPr lang="en-US" sz="1800" dirty="0"/>
              <a:t> – Frank W. </a:t>
            </a:r>
            <a:r>
              <a:rPr lang="en-US" sz="1800" dirty="0" err="1" smtClean="0"/>
              <a:t>Abagnale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b="1" dirty="0"/>
              <a:t>Video clips</a:t>
            </a:r>
            <a:r>
              <a:rPr lang="en-US" sz="1800" dirty="0"/>
              <a:t> :  Identity theft is not a joke, Jim! – Dwight from </a:t>
            </a:r>
            <a:r>
              <a:rPr lang="en-US" sz="1800" i="1" dirty="0"/>
              <a:t>The Office </a:t>
            </a:r>
            <a:r>
              <a:rPr lang="en-US" sz="1800" i="1" dirty="0" smtClean="0"/>
              <a:t>*	</a:t>
            </a:r>
            <a:r>
              <a:rPr lang="en-US" sz="1800" u="sng" dirty="0" smtClean="0">
                <a:hlinkClick r:id="rId6"/>
              </a:rPr>
              <a:t>https</a:t>
            </a:r>
            <a:r>
              <a:rPr lang="en-US" sz="1800" u="sng" dirty="0">
                <a:hlinkClick r:id="rId6"/>
              </a:rPr>
              <a:t>://www.youtube.com/watch?v=Utu5SnO9PIg</a:t>
            </a:r>
            <a:r>
              <a:rPr lang="en-US" sz="1800" dirty="0"/>
              <a:t> or short version</a:t>
            </a:r>
            <a:r>
              <a:rPr lang="en-US" sz="1800" i="1" dirty="0"/>
              <a:t> </a:t>
            </a:r>
            <a:r>
              <a:rPr lang="en-US" sz="1800" i="1" dirty="0" smtClean="0"/>
              <a:t>	</a:t>
            </a:r>
            <a:r>
              <a:rPr lang="en-US" sz="1800" u="sng" dirty="0" smtClean="0">
                <a:hlinkClick r:id="rId7"/>
              </a:rPr>
              <a:t>https</a:t>
            </a:r>
            <a:r>
              <a:rPr lang="en-US" sz="1800" u="sng" dirty="0">
                <a:hlinkClick r:id="rId7"/>
              </a:rPr>
              <a:t>://www.youtube.com/watch?v=RC5imk9sG1M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9867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/>
              <a:t>“Protecting Your Child’s Personal Information at School”</a:t>
            </a:r>
            <a:r>
              <a:rPr lang="en-US" sz="2000" dirty="0"/>
              <a:t> and </a:t>
            </a:r>
            <a:r>
              <a:rPr lang="en-US" sz="2000" b="1" dirty="0"/>
              <a:t>“Safeguarding Your Child’s Future”</a:t>
            </a:r>
            <a:r>
              <a:rPr lang="en-US" sz="2000" dirty="0"/>
              <a:t>. </a:t>
            </a:r>
            <a:r>
              <a:rPr lang="en-US" sz="2000" u="sng" dirty="0">
                <a:hlinkClick r:id="rId2"/>
              </a:rPr>
              <a:t>http://www.ftc.gov/news-events/press-releases/2012/08/ftc-advises-parents-how-protect-kids-personal-information-school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u="sng" dirty="0" smtClean="0">
                <a:hlinkClick r:id="rId3"/>
              </a:rPr>
              <a:t>https</a:t>
            </a:r>
            <a:r>
              <a:rPr lang="en-US" sz="2000" u="sng" dirty="0">
                <a:hlinkClick r:id="rId3"/>
              </a:rPr>
              <a:t>://postalinspectors.uspis.gov/investigations/MailFraud/fraudschemes/mailtheft/IdentityTheft.aspx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http</a:t>
            </a:r>
            <a:r>
              <a:rPr lang="en-US" sz="2000" dirty="0"/>
              <a:t>://www.consumer.ftc.gov/articles/0274-immediate-steps-repair-identity-theft</a:t>
            </a:r>
          </a:p>
          <a:p>
            <a:pPr>
              <a:lnSpc>
                <a:spcPct val="150000"/>
              </a:lnSpc>
            </a:pPr>
            <a:r>
              <a:rPr lang="en-US" sz="2000" u="sng" dirty="0">
                <a:hlinkClick r:id="rId4"/>
              </a:rPr>
              <a:t>http://www.consumer.ftc.gov/articles/0171-medical-identity-theft#protecting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29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72" y="1072339"/>
            <a:ext cx="6303264" cy="527862"/>
          </a:xfrm>
        </p:spPr>
        <p:txBody>
          <a:bodyPr/>
          <a:lstStyle/>
          <a:p>
            <a:r>
              <a:rPr lang="en-US" sz="2800" dirty="0"/>
              <a:t>What Identity Theft Looks Like Now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38467"/>
            <a:ext cx="8564880" cy="4525963"/>
          </a:xfrm>
        </p:spPr>
        <p:txBody>
          <a:bodyPr/>
          <a:lstStyle/>
          <a:p>
            <a:r>
              <a:rPr lang="en-US" sz="2400" b="1" dirty="0">
                <a:latin typeface="Century Gothic" panose="020B0502020202020204" pitchFamily="34" charset="0"/>
              </a:rPr>
              <a:t>Children are 35 times more likely to be targeted as adults. 1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Nearly 78 million confirmed data breach thefts in 2014 so far. 2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25% of data breach victims become ID theft victims. 3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498336" y="1072338"/>
            <a:ext cx="2188464" cy="5247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67229" y="4876800"/>
            <a:ext cx="64008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>1. May, J. (2012). Child ID theft report 2012.</a:t>
            </a:r>
          </a:p>
          <a:p>
            <a:r>
              <a:rPr lang="en-US" sz="1200" b="1" dirty="0" smtClean="0"/>
              <a:t>2. ID Theft Center, 2014 Data Breach Report.</a:t>
            </a:r>
            <a:br>
              <a:rPr lang="en-US" sz="1200" b="1" dirty="0" smtClean="0"/>
            </a:br>
            <a:r>
              <a:rPr lang="en-US" sz="1200" b="1" dirty="0" smtClean="0"/>
              <a:t>3. Javelin Strategy and Research (2013). Identity fraud report 2014.  </a:t>
            </a:r>
            <a:br>
              <a:rPr lang="en-US" sz="1200" b="1" dirty="0" smtClean="0"/>
            </a:b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621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38969"/>
            <a:ext cx="6315455" cy="527862"/>
          </a:xfrm>
        </p:spPr>
        <p:txBody>
          <a:bodyPr/>
          <a:lstStyle/>
          <a:p>
            <a:r>
              <a:rPr lang="en-US" dirty="0" smtClean="0"/>
              <a:t>What will they do w with your identity?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6284"/>
            <a:ext cx="8229600" cy="4125435"/>
          </a:xfrm>
        </p:spPr>
        <p:txBody>
          <a:bodyPr/>
          <a:lstStyle/>
          <a:p>
            <a:r>
              <a:rPr lang="en-US" sz="2400" b="1" dirty="0" smtClean="0">
                <a:latin typeface="Century Gothic" panose="020B0502020202020204" pitchFamily="34" charset="0"/>
              </a:rPr>
              <a:t>Create new identities</a:t>
            </a:r>
          </a:p>
          <a:p>
            <a:r>
              <a:rPr lang="en-US" sz="2400" b="1" dirty="0" smtClean="0">
                <a:latin typeface="Century Gothic" panose="020B0502020202020204" pitchFamily="34" charset="0"/>
              </a:rPr>
              <a:t>Spend </a:t>
            </a:r>
            <a:r>
              <a:rPr lang="en-US" sz="2400" b="1" dirty="0">
                <a:latin typeface="Century Gothic" panose="020B0502020202020204" pitchFamily="34" charset="0"/>
              </a:rPr>
              <a:t>your money</a:t>
            </a:r>
          </a:p>
          <a:p>
            <a:pPr lvl="1"/>
            <a:r>
              <a:rPr lang="en-US" sz="2400" b="1" dirty="0">
                <a:latin typeface="Century Gothic" panose="020B0502020202020204" pitchFamily="34" charset="0"/>
              </a:rPr>
              <a:t>Checking account</a:t>
            </a:r>
          </a:p>
          <a:p>
            <a:pPr lvl="1"/>
            <a:r>
              <a:rPr lang="en-US" sz="2400" b="1" dirty="0">
                <a:latin typeface="Century Gothic" panose="020B0502020202020204" pitchFamily="34" charset="0"/>
              </a:rPr>
              <a:t>Credit</a:t>
            </a:r>
          </a:p>
          <a:p>
            <a:pPr lvl="1"/>
            <a:r>
              <a:rPr lang="en-US" sz="2400" b="1" dirty="0">
                <a:latin typeface="Century Gothic" panose="020B0502020202020204" pitchFamily="34" charset="0"/>
              </a:rPr>
              <a:t>Tax returns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Obtain new credit</a:t>
            </a:r>
          </a:p>
          <a:p>
            <a:pPr lvl="1"/>
            <a:r>
              <a:rPr lang="en-US" sz="2400" b="1" dirty="0">
                <a:latin typeface="Century Gothic" panose="020B0502020202020204" pitchFamily="34" charset="0"/>
              </a:rPr>
              <a:t>Cars</a:t>
            </a:r>
          </a:p>
          <a:p>
            <a:pPr lvl="1"/>
            <a:r>
              <a:rPr lang="en-US" sz="2400" b="1" dirty="0">
                <a:latin typeface="Century Gothic" panose="020B0502020202020204" pitchFamily="34" charset="0"/>
              </a:rPr>
              <a:t>Homes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Rentals, utilities, phone, employment, criminal activities etc.</a:t>
            </a:r>
          </a:p>
          <a:p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Users\a00289859\Desktop\Photos\bad utah 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63" y="2292242"/>
            <a:ext cx="177078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 Theft Continuing to Evolve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Users\a00289859\Desktop\Photos\credit card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876" y="2460911"/>
            <a:ext cx="34123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50" y="2137409"/>
            <a:ext cx="3170195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7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" y="1072339"/>
            <a:ext cx="6108192" cy="527862"/>
          </a:xfrm>
        </p:spPr>
        <p:txBody>
          <a:bodyPr/>
          <a:lstStyle/>
          <a:p>
            <a:r>
              <a:rPr lang="en-US" dirty="0" smtClean="0"/>
              <a:t>How Can your Identity be stolen ?compromised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ID Theft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00289859\Desktop\Photos\stack of fi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99" y="2590800"/>
            <a:ext cx="241887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06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Traditionally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8467"/>
            <a:ext cx="8418576" cy="4525963"/>
          </a:xfrm>
        </p:spPr>
        <p:txBody>
          <a:bodyPr/>
          <a:lstStyle/>
          <a:p>
            <a:r>
              <a:rPr lang="en-US" dirty="0"/>
              <a:t>50% know the victim </a:t>
            </a:r>
            <a:r>
              <a:rPr lang="en-US" sz="1400" dirty="0"/>
              <a:t>1</a:t>
            </a:r>
          </a:p>
          <a:p>
            <a:r>
              <a:rPr lang="en-US" dirty="0"/>
              <a:t>In the past most ID theft took place offline. </a:t>
            </a:r>
            <a:r>
              <a:rPr lang="en-US" sz="1600" dirty="0"/>
              <a:t>1</a:t>
            </a:r>
            <a:r>
              <a:rPr lang="en-US" dirty="0"/>
              <a:t> </a:t>
            </a:r>
          </a:p>
          <a:p>
            <a:r>
              <a:rPr lang="en-US" dirty="0"/>
              <a:t>13.1 million reported cases in 2013 (11 million in 2011). </a:t>
            </a:r>
            <a:r>
              <a:rPr lang="en-US" sz="1600" dirty="0"/>
              <a:t>2</a:t>
            </a:r>
          </a:p>
          <a:p>
            <a:r>
              <a:rPr lang="en-US" dirty="0"/>
              <a:t>Top FTC complaint for the last 13 years. </a:t>
            </a:r>
            <a:r>
              <a:rPr lang="en-US" sz="1800" dirty="0"/>
              <a:t>3</a:t>
            </a:r>
          </a:p>
          <a:p>
            <a:pPr marL="0" indent="0">
              <a:buNone/>
            </a:pPr>
            <a:r>
              <a:rPr lang="en-US" b="1" dirty="0" smtClean="0"/>
              <a:t> 	</a:t>
            </a:r>
            <a:r>
              <a:rPr lang="en-US" sz="1400" b="1" dirty="0" smtClean="0"/>
              <a:t>1.National </a:t>
            </a:r>
            <a:r>
              <a:rPr lang="en-US" sz="1400" b="1" dirty="0"/>
              <a:t>Crime Prevention Council (2005). Preventing identity theft: A guide </a:t>
            </a:r>
            <a:r>
              <a:rPr lang="en-US" sz="1400" b="1" dirty="0" smtClean="0"/>
              <a:t>for 	consumers</a:t>
            </a:r>
            <a:r>
              <a:rPr lang="en-US" sz="1400" b="1" dirty="0"/>
              <a:t>.</a:t>
            </a:r>
            <a:br>
              <a:rPr lang="en-US" sz="1400" b="1" dirty="0"/>
            </a:br>
            <a:r>
              <a:rPr lang="en-US" sz="1400" b="1" dirty="0" smtClean="0"/>
              <a:t>	2</a:t>
            </a:r>
            <a:r>
              <a:rPr lang="en-US" sz="1400" b="1" dirty="0"/>
              <a:t>. Javelin Strategy and Research (2013). Identity fraud report 2014.  </a:t>
            </a:r>
            <a:br>
              <a:rPr lang="en-US" sz="1400" b="1" dirty="0"/>
            </a:br>
            <a:r>
              <a:rPr lang="en-US" sz="1400" b="1" dirty="0" smtClean="0"/>
              <a:t>	3</a:t>
            </a:r>
            <a:r>
              <a:rPr lang="en-US" sz="1400" b="1" dirty="0"/>
              <a:t>. FTC (2014). Top 10 complaint categories for 2013.</a:t>
            </a:r>
            <a:endParaRPr lang="en-U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239</TotalTime>
  <Words>1347</Words>
  <Application>Microsoft Office PowerPoint</Application>
  <PresentationFormat>On-screen Show (4:3)</PresentationFormat>
  <Paragraphs>292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Century Gothic</vt:lpstr>
      <vt:lpstr>Helvetica</vt:lpstr>
      <vt:lpstr>Times New Roman</vt:lpstr>
      <vt:lpstr>Univers</vt:lpstr>
      <vt:lpstr>Default Theme</vt:lpstr>
      <vt:lpstr>Identity Theft-  Could it happen to me? Teens and ID Theft</vt:lpstr>
      <vt:lpstr>Identity Theft</vt:lpstr>
      <vt:lpstr>What is Identity Theft?</vt:lpstr>
      <vt:lpstr>Teens are you at risk?</vt:lpstr>
      <vt:lpstr>What Identity Theft Looks Like Now</vt:lpstr>
      <vt:lpstr>What will they do w with your identity?</vt:lpstr>
      <vt:lpstr>ID Theft Continuing to Evolve</vt:lpstr>
      <vt:lpstr>How Can your Identity be stolen ?compromised</vt:lpstr>
      <vt:lpstr>Traditionally </vt:lpstr>
      <vt:lpstr>Where do they get it?</vt:lpstr>
      <vt:lpstr>How do I protect my identity?</vt:lpstr>
      <vt:lpstr>Wallet or Purse</vt:lpstr>
      <vt:lpstr>Protect  in Your Home</vt:lpstr>
      <vt:lpstr>Phishing</vt:lpstr>
      <vt:lpstr> (Phishing) &amp; Scams</vt:lpstr>
      <vt:lpstr>Mail and Computer Sources</vt:lpstr>
      <vt:lpstr>Social Media</vt:lpstr>
      <vt:lpstr>Mobile Phones</vt:lpstr>
      <vt:lpstr>Bank Accounts and Credit Cards</vt:lpstr>
      <vt:lpstr>How to Prevent Identity Theft?</vt:lpstr>
      <vt:lpstr>Prevention</vt:lpstr>
      <vt:lpstr>Protection on the Internet</vt:lpstr>
      <vt:lpstr>Avoid Phishing</vt:lpstr>
      <vt:lpstr>Avoid Phishing </vt:lpstr>
      <vt:lpstr>Review Documents</vt:lpstr>
      <vt:lpstr>Electronic Theft</vt:lpstr>
      <vt:lpstr>Where do they get it?</vt:lpstr>
      <vt:lpstr>Electronic Protection</vt:lpstr>
      <vt:lpstr>How to Catch it?</vt:lpstr>
      <vt:lpstr>Data Breaches /Synthetic Theft</vt:lpstr>
      <vt:lpstr>October 2014 to 2015</vt:lpstr>
      <vt:lpstr>If you are a victim  - Bad News</vt:lpstr>
      <vt:lpstr>Worst News</vt:lpstr>
      <vt:lpstr>Why your identity – Child or Teen?</vt:lpstr>
      <vt:lpstr>Synthetic Identity Theft – Teens Chi</vt:lpstr>
      <vt:lpstr>How do I know ?</vt:lpstr>
      <vt:lpstr>What if I am a victim?</vt:lpstr>
      <vt:lpstr>If a Victim Continued</vt:lpstr>
      <vt:lpstr>Protect Yourself</vt:lpstr>
      <vt:lpstr>Resources</vt:lpstr>
      <vt:lpstr>Resources</vt:lpstr>
    </vt:vector>
  </TitlesOfParts>
  <Company>USU Extension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Griffiths</dc:creator>
  <cp:lastModifiedBy>Marilyn Albertson</cp:lastModifiedBy>
  <cp:revision>28</cp:revision>
  <cp:lastPrinted>2015-06-17T00:05:30Z</cp:lastPrinted>
  <dcterms:created xsi:type="dcterms:W3CDTF">2013-12-04T17:44:10Z</dcterms:created>
  <dcterms:modified xsi:type="dcterms:W3CDTF">2015-06-17T16:15:42Z</dcterms:modified>
</cp:coreProperties>
</file>