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65" r:id="rId1"/>
  </p:sldMasterIdLst>
  <p:notesMasterIdLst>
    <p:notesMasterId r:id="rId27"/>
  </p:notesMasterIdLst>
  <p:handoutMasterIdLst>
    <p:handoutMasterId r:id="rId28"/>
  </p:handoutMasterIdLst>
  <p:sldIdLst>
    <p:sldId id="259" r:id="rId2"/>
    <p:sldId id="269" r:id="rId3"/>
    <p:sldId id="324" r:id="rId4"/>
    <p:sldId id="325" r:id="rId5"/>
    <p:sldId id="326" r:id="rId6"/>
    <p:sldId id="327" r:id="rId7"/>
    <p:sldId id="328" r:id="rId8"/>
    <p:sldId id="338" r:id="rId9"/>
    <p:sldId id="300" r:id="rId10"/>
    <p:sldId id="339" r:id="rId11"/>
    <p:sldId id="287" r:id="rId12"/>
    <p:sldId id="289" r:id="rId13"/>
    <p:sldId id="330" r:id="rId14"/>
    <p:sldId id="332" r:id="rId15"/>
    <p:sldId id="329" r:id="rId16"/>
    <p:sldId id="301" r:id="rId17"/>
    <p:sldId id="322" r:id="rId18"/>
    <p:sldId id="336" r:id="rId19"/>
    <p:sldId id="333" r:id="rId20"/>
    <p:sldId id="335" r:id="rId21"/>
    <p:sldId id="318" r:id="rId22"/>
    <p:sldId id="323" r:id="rId23"/>
    <p:sldId id="295" r:id="rId24"/>
    <p:sldId id="294"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9"/>
            <p14:sldId id="324"/>
            <p14:sldId id="325"/>
            <p14:sldId id="326"/>
            <p14:sldId id="327"/>
            <p14:sldId id="328"/>
            <p14:sldId id="338"/>
            <p14:sldId id="300"/>
            <p14:sldId id="339"/>
            <p14:sldId id="287"/>
            <p14:sldId id="289"/>
            <p14:sldId id="330"/>
            <p14:sldId id="332"/>
            <p14:sldId id="329"/>
            <p14:sldId id="301"/>
            <p14:sldId id="322"/>
            <p14:sldId id="336"/>
            <p14:sldId id="333"/>
            <p14:sldId id="335"/>
            <p14:sldId id="318"/>
          </p14:sldIdLst>
        </p14:section>
        <p14:section name="Topic 1" id="{6D9936A3-3945-4757-BC8B-B5C252D8E036}">
          <p14:sldIdLst/>
        </p14:section>
        <p14:section name="Sample Slides for Visuals" id="{BAB3A466-96C9-4230-9978-795378D75699}">
          <p14:sldIdLst>
            <p14:sldId id="323"/>
            <p14:sldId id="295"/>
            <p14:sldId id="294"/>
            <p14:sldId id="293"/>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84025" autoAdjust="0"/>
  </p:normalViewPr>
  <p:slideViewPr>
    <p:cSldViewPr>
      <p:cViewPr varScale="1">
        <p:scale>
          <a:sx n="82" d="100"/>
          <a:sy n="82" d="100"/>
        </p:scale>
        <p:origin x="-2704" y="-10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6/16/15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08680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6/16/15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07329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2</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remember this as we go through the slides..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419151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F16D52-CE64-9546-8D69-A149745B71DD}" type="slidenum">
              <a:rPr lang="en-US"/>
              <a:pPr/>
              <a:t>‹#›</a:t>
            </a:fld>
            <a:endParaRPr lang="en-US"/>
          </a:p>
        </p:txBody>
      </p:sp>
    </p:spTree>
    <p:extLst>
      <p:ext uri="{BB962C8B-B14F-4D97-AF65-F5344CB8AC3E}">
        <p14:creationId xmlns:p14="http://schemas.microsoft.com/office/powerpoint/2010/main" val="157322021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5546452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99879702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a:prstGeom prst="rect">
            <a:avLst/>
          </a:prstGeo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a:prstGeom prst="rect">
            <a:avLst/>
          </a:prstGeo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a:prstGeom prst="rect">
            <a:avLst/>
          </a:prstGeo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6/16/15</a:t>
            </a:fld>
            <a:endParaRPr lang="en-US" dirty="0"/>
          </a:p>
        </p:txBody>
      </p:sp>
      <p:sp>
        <p:nvSpPr>
          <p:cNvPr id="4" name="Footer Placeholder 4"/>
          <p:cNvSpPr>
            <a:spLocks noGrp="1"/>
          </p:cNvSpPr>
          <p:nvPr>
            <p:ph type="ftr" sz="quarter" idx="11"/>
          </p:nvPr>
        </p:nvSpPr>
        <p:spPr>
          <a:xfrm>
            <a:off x="3352800" y="6356350"/>
            <a:ext cx="2895600" cy="365125"/>
          </a:xfrm>
          <a:prstGeom prst="rect">
            <a:avLst/>
          </a:prstGeo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a:prstGeom prst="rect">
            <a:avLst/>
          </a:prstGeo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a:prstGeom prst="rect">
            <a:avLst/>
          </a:prstGeo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a:prstGeom prst="rect">
            <a:avLst/>
          </a:prstGeo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a:prstGeom prst="rect">
            <a:avLst/>
          </a:prstGeo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a:prstGeom prst="rect">
            <a:avLst/>
          </a:prstGeo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a:prstGeom prst="rect">
            <a:avLst/>
          </a:prstGeo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a:prstGeom prst="rect">
            <a:avLst/>
          </a:prstGeo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a:xfrm>
            <a:off x="33528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a:prstGeom prst="rect">
            <a:avLst/>
          </a:prstGeo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a:prstGeom prst="rect">
            <a:avLst/>
          </a:prstGeo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a:prstGeom prst="rect">
            <a:avLst/>
          </a:prstGeo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a:prstGeom prst="rect">
            <a:avLst/>
          </a:prstGeo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30888496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1F6EC-24CC-A047-A741-A86614337CF4}" type="slidenum">
              <a:rPr lang="en-US"/>
              <a:pPr/>
              <a:t>‹#›</a:t>
            </a:fld>
            <a:endParaRPr lang="en-US"/>
          </a:p>
        </p:txBody>
      </p:sp>
    </p:spTree>
    <p:extLst>
      <p:ext uri="{BB962C8B-B14F-4D97-AF65-F5344CB8AC3E}">
        <p14:creationId xmlns:p14="http://schemas.microsoft.com/office/powerpoint/2010/main" val="222265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67185220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59556626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01493515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2363333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22302854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7B281C-5159-4971-8228-52B9A72E9ED2}" type="datetimeFigureOut">
              <a:rPr lang="en-US" smtClean="0"/>
              <a:pPr/>
              <a:t>6/16/15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8023243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57B281C-5159-4971-8228-52B9A72E9ED2}" type="datetimeFigureOut">
              <a:rPr lang="en-US" smtClean="0"/>
              <a:pPr/>
              <a:t>6/16/15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83C66C2-9746-A74A-92AD-27211DDE9CA8}" type="slidenum">
              <a:rPr lang="en-US"/>
              <a:pPr/>
              <a:t>‹#›</a:t>
            </a:fld>
            <a:endParaRPr lang="en-US"/>
          </a:p>
        </p:txBody>
      </p:sp>
      <p:pic>
        <p:nvPicPr>
          <p:cNvPr id="1031" name="Picture 6" descr="Picture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orizontal_blue_02.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5334000"/>
            <a:ext cx="266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638800" y="6596063"/>
            <a:ext cx="3636963" cy="330200"/>
          </a:xfrm>
          <a:prstGeom prst="rect">
            <a:avLst/>
          </a:prstGeom>
        </p:spPr>
        <p:txBody>
          <a:bodyPr>
            <a:spAutoFit/>
          </a:bodyPr>
          <a:lstStyle/>
          <a:p>
            <a:pPr algn="ctr"/>
            <a:r>
              <a:rPr lang="en-US" sz="1500">
                <a:solidFill>
                  <a:srgbClr val="022B68"/>
                </a:solidFill>
                <a:latin typeface="Calibri" charset="0"/>
              </a:rPr>
              <a:t>extension.usu.edu</a:t>
            </a: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82" r:id="rId14"/>
    <p:sldLayoutId id="2147483969" r:id="rId15"/>
    <p:sldLayoutId id="2147483650" r:id="rId16"/>
    <p:sldLayoutId id="2147483772" r:id="rId17"/>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2.xml"/><Relationship Id="rId5" Type="http://schemas.openxmlformats.org/officeDocument/2006/relationships/notesSlide" Target="../notesSlides/notesSlide1.xml"/><Relationship Id="rId6" Type="http://schemas.openxmlformats.org/officeDocument/2006/relationships/image" Target="../media/image7.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4.xml"/><Relationship Id="rId5" Type="http://schemas.openxmlformats.org/officeDocument/2006/relationships/notesSlide" Target="../notesSlides/notesSlide4.xml"/><Relationship Id="rId6" Type="http://schemas.openxmlformats.org/officeDocument/2006/relationships/image" Target="../media/image19.wmf"/><Relationship Id="rId7" Type="http://schemas.openxmlformats.org/officeDocument/2006/relationships/image" Target="../media/image20.gif"/><Relationship Id="rId1" Type="http://schemas.openxmlformats.org/officeDocument/2006/relationships/tags" Target="../tags/tag5.xml"/><Relationship Id="rId2"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4.xml"/><Relationship Id="rId5" Type="http://schemas.openxmlformats.org/officeDocument/2006/relationships/notesSlide" Target="../notesSlides/notesSlide5.xml"/><Relationship Id="rId6" Type="http://schemas.openxmlformats.org/officeDocument/2006/relationships/image" Target="../media/image21.jpeg"/><Relationship Id="rId1" Type="http://schemas.openxmlformats.org/officeDocument/2006/relationships/tags" Target="../tags/tag8.xml"/><Relationship Id="rId2"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8.jpe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png"/><Relationship Id="rId1" Type="http://schemas.openxmlformats.org/officeDocument/2006/relationships/tags" Target="../tags/tag11.xml"/><Relationship Id="rId2"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jpe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286000" y="990600"/>
            <a:ext cx="6180224" cy="2514600"/>
          </a:xfrm>
        </p:spPr>
        <p:txBody>
          <a:bodyPr>
            <a:normAutofit/>
          </a:bodyPr>
          <a:lstStyle/>
          <a:p>
            <a:pPr algn="ctr"/>
            <a:r>
              <a:rPr lang="en-US" sz="4800" dirty="0" smtClean="0">
                <a:latin typeface="Georgia" pitchFamily="18" charset="0"/>
              </a:rPr>
              <a:t>Parenting Teens!</a:t>
            </a:r>
            <a:r>
              <a:rPr lang="en-US" dirty="0" smtClean="0">
                <a:latin typeface="Georgia" pitchFamily="18" charset="0"/>
              </a:rPr>
              <a:t>!</a:t>
            </a:r>
            <a:r>
              <a:rPr lang="en-US" sz="3600" dirty="0" smtClean="0">
                <a:latin typeface="Georgia" pitchFamily="18" charset="0"/>
              </a:rPr>
              <a:t>Are we having fun yet???</a:t>
            </a:r>
            <a:endParaRPr lang="en-US" sz="3600" dirty="0">
              <a:latin typeface="Georgia" pitchFamily="18" charset="0"/>
            </a:endParaRPr>
          </a:p>
        </p:txBody>
      </p:sp>
      <p:sp>
        <p:nvSpPr>
          <p:cNvPr id="3" name="Subtitle 2"/>
          <p:cNvSpPr>
            <a:spLocks noGrp="1"/>
          </p:cNvSpPr>
          <p:nvPr>
            <p:ph type="subTitle" idx="1"/>
            <p:custDataLst>
              <p:tags r:id="rId3"/>
            </p:custDataLst>
          </p:nvPr>
        </p:nvSpPr>
        <p:spPr>
          <a:xfrm>
            <a:off x="3505200" y="3962400"/>
            <a:ext cx="5229728" cy="1981200"/>
          </a:xfrm>
        </p:spPr>
        <p:txBody>
          <a:bodyPr>
            <a:normAutofit/>
          </a:bodyPr>
          <a:lstStyle/>
          <a:p>
            <a:pPr algn="ctr"/>
            <a:r>
              <a:rPr lang="en-US" sz="1800" dirty="0" smtClean="0"/>
              <a:t>Ideas taken  from</a:t>
            </a:r>
          </a:p>
          <a:p>
            <a:pPr algn="ctr"/>
            <a:r>
              <a:rPr lang="en-US" sz="1800" dirty="0" smtClean="0"/>
              <a:t> </a:t>
            </a:r>
            <a:r>
              <a:rPr lang="en-US" sz="1800" dirty="0"/>
              <a:t>“Parenting With Love and Logic</a:t>
            </a:r>
            <a:r>
              <a:rPr lang="en-US" sz="1800" dirty="0" smtClean="0"/>
              <a:t>”</a:t>
            </a:r>
          </a:p>
          <a:p>
            <a:pPr algn="ctr"/>
            <a:r>
              <a:rPr lang="en-US" sz="1800" dirty="0" smtClean="0"/>
              <a:t> </a:t>
            </a:r>
            <a:r>
              <a:rPr lang="en-US" sz="1800" dirty="0"/>
              <a:t>by</a:t>
            </a:r>
          </a:p>
          <a:p>
            <a:pPr algn="ctr"/>
            <a:r>
              <a:rPr lang="en-US" sz="1800" dirty="0"/>
              <a:t>Foster Cline &amp; </a:t>
            </a:r>
            <a:r>
              <a:rPr lang="en-US" sz="1800" dirty="0" smtClean="0"/>
              <a:t>Jim Fay </a:t>
            </a:r>
            <a:endParaRPr lang="en-US" sz="1800" dirty="0"/>
          </a:p>
        </p:txBody>
      </p:sp>
      <p:pic>
        <p:nvPicPr>
          <p:cNvPr id="4" name="Picture 3"/>
          <p:cNvPicPr>
            <a:picLocks noChangeAspect="1"/>
          </p:cNvPicPr>
          <p:nvPr/>
        </p:nvPicPr>
        <p:blipFill>
          <a:blip r:embed="rId6"/>
          <a:stretch>
            <a:fillRect/>
          </a:stretch>
        </p:blipFill>
        <p:spPr>
          <a:xfrm>
            <a:off x="7239000" y="5715000"/>
            <a:ext cx="1676400" cy="1062393"/>
          </a:xfrm>
          <a:prstGeom prst="rect">
            <a:avLst/>
          </a:prstGeom>
        </p:spPr>
      </p:pic>
      <p:sp>
        <p:nvSpPr>
          <p:cNvPr id="5" name="TextBox 4"/>
          <p:cNvSpPr txBox="1"/>
          <p:nvPr/>
        </p:nvSpPr>
        <p:spPr>
          <a:xfrm>
            <a:off x="3886200" y="5638800"/>
            <a:ext cx="3352800" cy="1077218"/>
          </a:xfrm>
          <a:prstGeom prst="rect">
            <a:avLst/>
          </a:prstGeom>
          <a:noFill/>
        </p:spPr>
        <p:txBody>
          <a:bodyPr wrap="square" rtlCol="0">
            <a:spAutoFit/>
          </a:bodyPr>
          <a:lstStyle/>
          <a:p>
            <a:r>
              <a:rPr lang="en-US" sz="1600" dirty="0" smtClean="0">
                <a:cs typeface="Chalkboard"/>
              </a:rPr>
              <a:t>GaeLynn </a:t>
            </a:r>
            <a:r>
              <a:rPr lang="en-US" sz="1600" dirty="0" smtClean="0">
                <a:cs typeface="Chalkboard"/>
              </a:rPr>
              <a:t>Peterson, M.S</a:t>
            </a:r>
            <a:endParaRPr lang="en-US" sz="1600" dirty="0" smtClean="0">
              <a:cs typeface="Chalkboard"/>
            </a:endParaRPr>
          </a:p>
          <a:p>
            <a:r>
              <a:rPr lang="en-US" sz="1600" dirty="0" smtClean="0">
                <a:cs typeface="Chalkboard"/>
              </a:rPr>
              <a:t>USU Extension Assistant </a:t>
            </a:r>
            <a:r>
              <a:rPr lang="en-US" sz="1600" dirty="0" smtClean="0">
                <a:cs typeface="Chalkboard"/>
              </a:rPr>
              <a:t>Professor</a:t>
            </a:r>
          </a:p>
          <a:p>
            <a:r>
              <a:rPr lang="en-US" sz="1600" dirty="0" smtClean="0">
                <a:cs typeface="Chalkboard"/>
              </a:rPr>
              <a:t>FCS / Youth Development</a:t>
            </a:r>
          </a:p>
          <a:p>
            <a:r>
              <a:rPr lang="en-US" sz="1600" dirty="0" smtClean="0">
                <a:cs typeface="Chalkboard"/>
              </a:rPr>
              <a:t>Wayne County, Utah</a:t>
            </a:r>
            <a:endParaRPr lang="en-US" sz="1600" dirty="0">
              <a:cs typeface="Chalkboard"/>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5355313"/>
          </a:xfrm>
          <a:prstGeom prst="rect">
            <a:avLst/>
          </a:prstGeom>
          <a:noFill/>
        </p:spPr>
        <p:txBody>
          <a:bodyPr wrap="square" rtlCol="0">
            <a:spAutoFit/>
          </a:bodyPr>
          <a:lstStyle/>
          <a:p>
            <a:pPr algn="ctr"/>
            <a:r>
              <a:rPr lang="en-US" sz="6000" dirty="0" smtClean="0"/>
              <a:t>Supreme Goal of Parenting</a:t>
            </a:r>
          </a:p>
          <a:p>
            <a:pPr marL="571500" indent="-571500">
              <a:buFont typeface="Wingdings" charset="2"/>
              <a:buChar char="²"/>
            </a:pPr>
            <a:r>
              <a:rPr lang="en-US" sz="3600" dirty="0" smtClean="0"/>
              <a:t>Raise Responsible Children – children who have been equipped with tools that will enable them to make wise 				choices throughout life.</a:t>
            </a:r>
          </a:p>
          <a:p>
            <a:pPr algn="ctr"/>
            <a:endParaRPr lang="en-US" sz="6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20747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441503"/>
      </p:ext>
    </p:extLst>
  </p:cSld>
  <p:clrMapOvr>
    <a:masterClrMapping/>
  </p:clrMapOvr>
  <p:transition xmlns:p14="http://schemas.microsoft.com/office/powerpoint/2010/mai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pPr algn="l"/>
            <a:r>
              <a:rPr lang="en-US" dirty="0" smtClean="0"/>
              <a:t>Ineffective Parenting Styles</a:t>
            </a:r>
            <a:endParaRPr lang="en-US" dirty="0"/>
          </a:p>
        </p:txBody>
      </p:sp>
      <p:sp>
        <p:nvSpPr>
          <p:cNvPr id="3" name="Content Placeholder 2"/>
          <p:cNvSpPr>
            <a:spLocks noGrp="1"/>
          </p:cNvSpPr>
          <p:nvPr>
            <p:ph sz="half" idx="1"/>
            <p:custDataLst>
              <p:tags r:id="rId3"/>
            </p:custDataLst>
          </p:nvPr>
        </p:nvSpPr>
        <p:spPr>
          <a:xfrm>
            <a:off x="838200" y="1524000"/>
            <a:ext cx="7848600" cy="4714081"/>
          </a:xfrm>
        </p:spPr>
        <p:txBody>
          <a:bodyPr>
            <a:normAutofit fontScale="62500" lnSpcReduction="20000"/>
          </a:bodyPr>
          <a:lstStyle/>
          <a:p>
            <a:r>
              <a:rPr lang="en-US" sz="3200" dirty="0" smtClean="0"/>
              <a:t>Helicopter Parents </a:t>
            </a:r>
          </a:p>
          <a:p>
            <a:pPr lvl="1"/>
            <a:r>
              <a:rPr lang="en-US" dirty="0" smtClean="0"/>
              <a:t>Hover, then rescue</a:t>
            </a:r>
          </a:p>
          <a:p>
            <a:pPr lvl="1"/>
            <a:r>
              <a:rPr lang="en-US" dirty="0" smtClean="0"/>
              <a:t>The perfect world is one in which their kids never  have to face struggle, inconvenience, discomfort or disappointment</a:t>
            </a:r>
          </a:p>
          <a:p>
            <a:pPr lvl="1"/>
            <a:r>
              <a:rPr lang="en-US" dirty="0" smtClean="0"/>
              <a:t>Blame others for lack of success</a:t>
            </a:r>
          </a:p>
          <a:p>
            <a:pPr lvl="1"/>
            <a:r>
              <a:rPr lang="en-US" dirty="0" smtClean="0"/>
              <a:t>Kids are unable to cope with the real world</a:t>
            </a:r>
          </a:p>
          <a:p>
            <a:pPr lvl="1"/>
            <a:r>
              <a:rPr lang="en-US" b="1" i="1" dirty="0" smtClean="0"/>
              <a:t>Message to child is “You are fragile and can’t make it without me”</a:t>
            </a:r>
          </a:p>
          <a:p>
            <a:endParaRPr lang="en-US" sz="3200" dirty="0" smtClean="0"/>
          </a:p>
          <a:p>
            <a:r>
              <a:rPr lang="en-US" sz="3200" dirty="0" smtClean="0"/>
              <a:t>Drill Sergeant Parents</a:t>
            </a:r>
          </a:p>
          <a:p>
            <a:pPr lvl="1"/>
            <a:r>
              <a:rPr lang="en-US" dirty="0" smtClean="0"/>
              <a:t>Kids constantly told what to do</a:t>
            </a:r>
          </a:p>
          <a:p>
            <a:pPr lvl="1"/>
            <a:r>
              <a:rPr lang="en-US" dirty="0" smtClean="0"/>
              <a:t>You will do it or else!</a:t>
            </a:r>
          </a:p>
          <a:p>
            <a:pPr lvl="1"/>
            <a:r>
              <a:rPr lang="en-US" dirty="0" smtClean="0"/>
              <a:t>Filled with put-downs and I-told-you-</a:t>
            </a:r>
            <a:r>
              <a:rPr lang="en-US" dirty="0" err="1" smtClean="0"/>
              <a:t>so’s</a:t>
            </a:r>
            <a:r>
              <a:rPr lang="en-US" dirty="0" smtClean="0"/>
              <a:t> </a:t>
            </a:r>
          </a:p>
          <a:p>
            <a:pPr lvl="1"/>
            <a:r>
              <a:rPr lang="en-US" dirty="0" smtClean="0"/>
              <a:t>Children are more susceptible to peer pressure</a:t>
            </a:r>
          </a:p>
          <a:p>
            <a:pPr lvl="1"/>
            <a:r>
              <a:rPr lang="en-US" b="1" i="1" dirty="0" smtClean="0"/>
              <a:t>Message to child is “You can’t think for yourself so I’ll do it for you”.</a:t>
            </a:r>
          </a:p>
          <a:p>
            <a:pPr lvl="1"/>
            <a:endParaRPr lang="en-US" b="1" i="1" dirty="0" smtClean="0"/>
          </a:p>
          <a:p>
            <a:pPr lvl="1"/>
            <a:endParaRPr lang="en-US" dirty="0" smtClean="0"/>
          </a:p>
          <a:p>
            <a:pPr lvl="1"/>
            <a:endParaRPr lang="en-US" dirty="0"/>
          </a:p>
          <a:p>
            <a:pPr marL="0" indent="0">
              <a:buNone/>
            </a:pPr>
            <a:r>
              <a:rPr lang="en-US" sz="3200" dirty="0" smtClean="0"/>
              <a:t> </a:t>
            </a:r>
            <a:endParaRPr lang="en-US" sz="3600" dirty="0"/>
          </a:p>
        </p:txBody>
      </p:sp>
      <p:pic>
        <p:nvPicPr>
          <p:cNvPr id="2050" name="Picture 2" descr="C:\Users\Owner\AppData\Local\Microsoft\Windows\Temporary Internet Files\Content.IE5\T81HR2Y9\MC900398023[1].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34200" y="1066800"/>
            <a:ext cx="914400" cy="9076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AppData\Local\Microsoft\Windows\Temporary Internet Files\Content.IE5\3TV5PHMP\MM900283993[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403600"/>
            <a:ext cx="762000" cy="1143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4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40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40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40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50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1000"/>
                                        <p:tgtEl>
                                          <p:spTgt spid="3">
                                            <p:txEl>
                                              <p:pRg st="16" end="16"/>
                                            </p:txEl>
                                          </p:spTgt>
                                        </p:tgtEl>
                                      </p:cBhvr>
                                    </p:animEffect>
                                    <p:anim calcmode="lin" valueType="num">
                                      <p:cBhvr>
                                        <p:cTn id="7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dirty="0" smtClean="0"/>
              <a:t>Effective Parenting Style</a:t>
            </a:r>
            <a:endParaRPr lang="en-US" dirty="0"/>
          </a:p>
        </p:txBody>
      </p:sp>
      <p:sp>
        <p:nvSpPr>
          <p:cNvPr id="3" name="Content Placeholder 2"/>
          <p:cNvSpPr>
            <a:spLocks noGrp="1"/>
          </p:cNvSpPr>
          <p:nvPr>
            <p:ph sz="half" idx="1"/>
            <p:custDataLst>
              <p:tags r:id="rId3"/>
            </p:custDataLst>
          </p:nvPr>
        </p:nvSpPr>
        <p:spPr>
          <a:xfrm>
            <a:off x="838200" y="1745060"/>
            <a:ext cx="7848600" cy="5112940"/>
          </a:xfrm>
        </p:spPr>
        <p:txBody>
          <a:bodyPr>
            <a:normAutofit fontScale="85000" lnSpcReduction="10000"/>
          </a:bodyPr>
          <a:lstStyle/>
          <a:p>
            <a:r>
              <a:rPr lang="en-US" sz="3900" dirty="0" smtClean="0"/>
              <a:t>The Consultant Parent</a:t>
            </a:r>
            <a:endParaRPr lang="en-US" sz="3200" dirty="0"/>
          </a:p>
          <a:p>
            <a:pPr lvl="1"/>
            <a:endParaRPr lang="en-US" sz="2200" dirty="0" smtClean="0"/>
          </a:p>
          <a:p>
            <a:pPr lvl="1"/>
            <a:r>
              <a:rPr lang="en-US" sz="2800" dirty="0" smtClean="0"/>
              <a:t>Sets and maintains enforceable limits and expectations</a:t>
            </a:r>
            <a:endParaRPr lang="en-US" sz="2800" dirty="0"/>
          </a:p>
          <a:p>
            <a:pPr lvl="1"/>
            <a:r>
              <a:rPr lang="en-US" sz="2800" dirty="0" smtClean="0"/>
              <a:t>Choices given within those limits</a:t>
            </a:r>
          </a:p>
          <a:p>
            <a:pPr lvl="1"/>
            <a:r>
              <a:rPr lang="en-US" sz="2800" dirty="0" smtClean="0"/>
              <a:t>Natural consequences with empathy are allowed</a:t>
            </a:r>
          </a:p>
          <a:p>
            <a:pPr lvl="4"/>
            <a:endParaRPr lang="en-US" dirty="0" smtClean="0"/>
          </a:p>
          <a:p>
            <a:pPr lvl="1"/>
            <a:endParaRPr lang="en-US" dirty="0" smtClean="0"/>
          </a:p>
          <a:p>
            <a:pPr lvl="1"/>
            <a:endParaRPr lang="en-US" dirty="0" smtClean="0"/>
          </a:p>
          <a:p>
            <a:endParaRPr lang="en-US" sz="3200" dirty="0" smtClean="0"/>
          </a:p>
          <a:p>
            <a:pPr lvl="1"/>
            <a:endParaRPr lang="en-US" dirty="0" smtClean="0"/>
          </a:p>
          <a:p>
            <a:pPr lvl="1"/>
            <a:endParaRPr lang="en-US" dirty="0" smtClean="0"/>
          </a:p>
          <a:p>
            <a:pPr lvl="1"/>
            <a:endParaRPr lang="en-US" dirty="0"/>
          </a:p>
          <a:p>
            <a:pPr marL="0" indent="0">
              <a:buNone/>
            </a:pPr>
            <a:r>
              <a:rPr lang="en-US" sz="3200" dirty="0" smtClean="0"/>
              <a:t> </a:t>
            </a:r>
            <a:endParaRPr lang="en-US" sz="3600" dirty="0"/>
          </a:p>
        </p:txBody>
      </p:sp>
      <p:pic>
        <p:nvPicPr>
          <p:cNvPr id="1026" name="Picture 2" descr="C:\Users\Owner\AppData\Local\Microsoft\Windows\Temporary Internet Files\Content.IE5\O4KL0042\MP900446465[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09800" y="4038600"/>
            <a:ext cx="2895600" cy="23454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696036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1000"/>
                                        <p:tgtEl>
                                          <p:spTgt spid="3">
                                            <p:txEl>
                                              <p:pRg st="12" end="12"/>
                                            </p:txEl>
                                          </p:spTgt>
                                        </p:tgtEl>
                                      </p:cBhvr>
                                    </p:animEffect>
                                    <p:anim calcmode="lin" valueType="num">
                                      <p:cBhvr>
                                        <p:cTn id="2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001000" cy="4431983"/>
          </a:xfrm>
          <a:prstGeom prst="rect">
            <a:avLst/>
          </a:prstGeom>
          <a:noFill/>
        </p:spPr>
        <p:txBody>
          <a:bodyPr wrap="square" rtlCol="0">
            <a:spAutoFit/>
          </a:bodyPr>
          <a:lstStyle/>
          <a:p>
            <a:r>
              <a:rPr lang="en-US" sz="4000" dirty="0" smtClean="0"/>
              <a:t>So How do we do it??????</a:t>
            </a:r>
          </a:p>
          <a:p>
            <a:endParaRPr lang="en-US" dirty="0"/>
          </a:p>
          <a:p>
            <a:pPr marL="285750" indent="-285750">
              <a:buFont typeface="Arial"/>
              <a:buChar char="•"/>
            </a:pPr>
            <a:r>
              <a:rPr lang="en-US" sz="2800" dirty="0" smtClean="0"/>
              <a:t>Teenagers are similar to 2 year olds – only with </a:t>
            </a:r>
            <a:r>
              <a:rPr lang="en-US" sz="2800" dirty="0" err="1" smtClean="0"/>
              <a:t>harmones</a:t>
            </a:r>
            <a:r>
              <a:rPr lang="en-US" sz="2800" dirty="0" smtClean="0"/>
              <a:t> and wheels</a:t>
            </a:r>
          </a:p>
          <a:p>
            <a:pPr marL="285750" indent="-285750">
              <a:buFont typeface="Arial"/>
              <a:buChar char="•"/>
            </a:pPr>
            <a:r>
              <a:rPr lang="en-US" sz="2800" dirty="0" smtClean="0"/>
              <a:t>Want independence</a:t>
            </a:r>
          </a:p>
          <a:p>
            <a:pPr marL="285750" indent="-285750">
              <a:buFont typeface="Arial"/>
              <a:buChar char="•"/>
            </a:pPr>
            <a:r>
              <a:rPr lang="en-US" sz="2800" dirty="0" smtClean="0"/>
              <a:t>Want to make choices</a:t>
            </a:r>
          </a:p>
          <a:p>
            <a:pPr marL="285750" indent="-285750">
              <a:buFont typeface="Arial"/>
              <a:buChar char="•"/>
            </a:pPr>
            <a:r>
              <a:rPr lang="en-US" sz="2800" dirty="0" smtClean="0"/>
              <a:t>Change from concrete (black and white, literal) to abstract thinkers</a:t>
            </a:r>
          </a:p>
          <a:p>
            <a:endParaRPr lang="en-US" sz="2800" dirty="0"/>
          </a:p>
          <a:p>
            <a:r>
              <a:rPr lang="en-US" sz="2800" dirty="0" smtClean="0"/>
              <a:t>They will be enjoyable again -  if we let them live!	</a:t>
            </a:r>
            <a:endParaRPr lang="en-US" sz="2800" dirty="0"/>
          </a:p>
        </p:txBody>
      </p:sp>
    </p:spTree>
    <p:extLst>
      <p:ext uri="{BB962C8B-B14F-4D97-AF65-F5344CB8AC3E}">
        <p14:creationId xmlns:p14="http://schemas.microsoft.com/office/powerpoint/2010/main" val="216796427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391400" cy="3600986"/>
          </a:xfrm>
          <a:prstGeom prst="rect">
            <a:avLst/>
          </a:prstGeom>
          <a:noFill/>
        </p:spPr>
        <p:txBody>
          <a:bodyPr wrap="square" rtlCol="0">
            <a:spAutoFit/>
          </a:bodyPr>
          <a:lstStyle/>
          <a:p>
            <a:r>
              <a:rPr lang="en-US" sz="4800" dirty="0" smtClean="0"/>
              <a:t>Put an end to arguing</a:t>
            </a:r>
            <a:r>
              <a:rPr lang="en-US" sz="4400" dirty="0" smtClean="0"/>
              <a:t>…..</a:t>
            </a:r>
            <a:endParaRPr lang="en-US" sz="4400" dirty="0"/>
          </a:p>
          <a:p>
            <a:pPr marL="571500" indent="-571500">
              <a:buFont typeface="Wingdings" charset="2"/>
              <a:buChar char="²"/>
            </a:pPr>
            <a:endParaRPr lang="en-US" sz="3600" dirty="0" smtClean="0"/>
          </a:p>
          <a:p>
            <a:pPr marL="571500" indent="-571500">
              <a:buFont typeface="Wingdings" charset="2"/>
              <a:buChar char="²"/>
            </a:pPr>
            <a:r>
              <a:rPr lang="en-US" sz="3600" dirty="0" smtClean="0"/>
              <a:t>Focuses </a:t>
            </a:r>
            <a:r>
              <a:rPr lang="en-US" sz="3600" dirty="0"/>
              <a:t>on the anger</a:t>
            </a:r>
          </a:p>
          <a:p>
            <a:pPr marL="571500" indent="-571500">
              <a:buFont typeface="Wingdings" charset="2"/>
              <a:buChar char="²"/>
            </a:pPr>
            <a:r>
              <a:rPr lang="en-US" sz="3600" dirty="0" smtClean="0"/>
              <a:t>Don’t reason with arguing kids</a:t>
            </a:r>
          </a:p>
          <a:p>
            <a:pPr marL="571500" indent="-571500">
              <a:buFont typeface="Wingdings" charset="2"/>
              <a:buChar char="²"/>
            </a:pPr>
            <a:r>
              <a:rPr lang="en-US" sz="3600" dirty="0" smtClean="0"/>
              <a:t>Secret is to go brain dead</a:t>
            </a:r>
          </a:p>
          <a:p>
            <a:pPr marL="571500" indent="-571500">
              <a:buFont typeface="Wingdings" charset="2"/>
              <a:buChar char="²"/>
            </a:pPr>
            <a:r>
              <a:rPr lang="en-US" sz="3600" dirty="0" smtClean="0"/>
              <a:t>Use “one liners”</a:t>
            </a:r>
          </a:p>
        </p:txBody>
      </p:sp>
      <p:pic>
        <p:nvPicPr>
          <p:cNvPr id="3" name="Picture 2" descr="adolesc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352800"/>
            <a:ext cx="2743200" cy="2428793"/>
          </a:xfrm>
          <a:prstGeom prst="rect">
            <a:avLst/>
          </a:prstGeom>
        </p:spPr>
      </p:pic>
      <p:sp>
        <p:nvSpPr>
          <p:cNvPr id="4" name="TextBox 3"/>
          <p:cNvSpPr txBox="1"/>
          <p:nvPr/>
        </p:nvSpPr>
        <p:spPr>
          <a:xfrm>
            <a:off x="838200" y="5486400"/>
            <a:ext cx="3962400" cy="523220"/>
          </a:xfrm>
          <a:prstGeom prst="rect">
            <a:avLst/>
          </a:prstGeom>
          <a:noFill/>
        </p:spPr>
        <p:txBody>
          <a:bodyPr wrap="square" rtlCol="0">
            <a:spAutoFit/>
          </a:bodyPr>
          <a:lstStyle/>
          <a:p>
            <a:r>
              <a:rPr lang="en-US" sz="2800" dirty="0"/>
              <a:t>It takes two to argue</a:t>
            </a:r>
          </a:p>
        </p:txBody>
      </p:sp>
    </p:spTree>
    <p:extLst>
      <p:ext uri="{BB962C8B-B14F-4D97-AF65-F5344CB8AC3E}">
        <p14:creationId xmlns:p14="http://schemas.microsoft.com/office/powerpoint/2010/main" val="279170291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543800" cy="3693319"/>
          </a:xfrm>
          <a:prstGeom prst="rect">
            <a:avLst/>
          </a:prstGeom>
          <a:noFill/>
        </p:spPr>
        <p:txBody>
          <a:bodyPr wrap="square" rtlCol="0">
            <a:spAutoFit/>
          </a:bodyPr>
          <a:lstStyle/>
          <a:p>
            <a:pPr algn="ctr"/>
            <a:r>
              <a:rPr lang="en-US" sz="3200" dirty="0" smtClean="0"/>
              <a:t>The number 1 rule for parents in Love and Logic is:</a:t>
            </a:r>
          </a:p>
          <a:p>
            <a:r>
              <a:rPr lang="en-US" sz="3200" dirty="0"/>
              <a:t>	</a:t>
            </a:r>
            <a:r>
              <a:rPr lang="en-US" sz="3200" dirty="0" smtClean="0"/>
              <a:t>Take care of yourself!!!!</a:t>
            </a:r>
          </a:p>
          <a:p>
            <a:endParaRPr lang="en-US" sz="2400" dirty="0" smtClean="0"/>
          </a:p>
          <a:p>
            <a:r>
              <a:rPr lang="en-US" sz="2400" dirty="0" smtClean="0"/>
              <a:t>You tell the child how you are going to take care of yourself and run your life and don’t tell the kid how to run his.  This will force him into a decision making mode where he starts </a:t>
            </a:r>
            <a:r>
              <a:rPr lang="en-US" sz="2400" b="1" i="1" dirty="0" smtClean="0"/>
              <a:t>thinking for himself – even around peers</a:t>
            </a:r>
            <a:r>
              <a:rPr lang="en-US" sz="2400" dirty="0" smtClean="0"/>
              <a:t>.</a:t>
            </a:r>
          </a:p>
          <a:p>
            <a:r>
              <a:rPr lang="en-US" dirty="0"/>
              <a:t>	</a:t>
            </a:r>
          </a:p>
        </p:txBody>
      </p:sp>
      <p:pic>
        <p:nvPicPr>
          <p:cNvPr id="3" name="Picture 2" descr="numbe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076700"/>
            <a:ext cx="2362200" cy="2362200"/>
          </a:xfrm>
          <a:prstGeom prst="rect">
            <a:avLst/>
          </a:prstGeom>
        </p:spPr>
      </p:pic>
    </p:spTree>
    <p:extLst>
      <p:ext uri="{BB962C8B-B14F-4D97-AF65-F5344CB8AC3E}">
        <p14:creationId xmlns:p14="http://schemas.microsoft.com/office/powerpoint/2010/main" val="78185973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lstStyle/>
          <a:p>
            <a:r>
              <a:rPr lang="en-US" dirty="0" smtClean="0"/>
              <a:t/>
            </a:r>
            <a:br>
              <a:rPr lang="en-US" dirty="0" smtClean="0"/>
            </a:br>
            <a:r>
              <a:rPr lang="en-US" dirty="0" smtClean="0"/>
              <a:t>Love and Logic Theory</a:t>
            </a:r>
            <a:br>
              <a:rPr lang="en-US" dirty="0" smtClean="0"/>
            </a:br>
            <a:endParaRPr lang="en-US" sz="5400" dirty="0"/>
          </a:p>
        </p:txBody>
      </p:sp>
      <p:sp>
        <p:nvSpPr>
          <p:cNvPr id="5" name="TextBox 4"/>
          <p:cNvSpPr txBox="1"/>
          <p:nvPr/>
        </p:nvSpPr>
        <p:spPr>
          <a:xfrm>
            <a:off x="838200" y="1447800"/>
            <a:ext cx="7696200" cy="4647426"/>
          </a:xfrm>
          <a:prstGeom prst="rect">
            <a:avLst/>
          </a:prstGeom>
          <a:noFill/>
        </p:spPr>
        <p:txBody>
          <a:bodyPr wrap="square" rtlCol="0">
            <a:spAutoFit/>
          </a:bodyPr>
          <a:lstStyle/>
          <a:p>
            <a:pPr marL="514350" indent="-514350">
              <a:buFont typeface="+mj-lt"/>
              <a:buAutoNum type="arabicPeriod"/>
            </a:pPr>
            <a:r>
              <a:rPr lang="en-US" sz="2800" dirty="0" smtClean="0"/>
              <a:t>Use enforceable statements – set limits or expectations.</a:t>
            </a:r>
          </a:p>
          <a:p>
            <a:endParaRPr lang="en-US" sz="2800" dirty="0" smtClean="0"/>
          </a:p>
          <a:p>
            <a:pPr marL="514350" indent="-514350">
              <a:buFont typeface="+mj-lt"/>
              <a:buAutoNum type="arabicPeriod"/>
            </a:pPr>
            <a:r>
              <a:rPr lang="en-US" sz="2800" dirty="0" smtClean="0"/>
              <a:t>Let them make choices within those limits. </a:t>
            </a:r>
          </a:p>
          <a:p>
            <a:r>
              <a:rPr lang="en-US" sz="2800" dirty="0" smtClean="0"/>
              <a:t>	-</a:t>
            </a:r>
            <a:r>
              <a:rPr lang="en-US" sz="2000" dirty="0" smtClean="0"/>
              <a:t>Anybody is happier when they can make their own choices</a:t>
            </a:r>
          </a:p>
          <a:p>
            <a:r>
              <a:rPr lang="en-US" sz="2000" dirty="0"/>
              <a:t>	</a:t>
            </a:r>
            <a:r>
              <a:rPr lang="en-US" sz="2000" dirty="0" smtClean="0"/>
              <a:t>-earlier the better</a:t>
            </a:r>
          </a:p>
          <a:p>
            <a:r>
              <a:rPr lang="en-US" sz="2000" dirty="0" smtClean="0"/>
              <a:t>	-Making </a:t>
            </a:r>
            <a:r>
              <a:rPr lang="en-US" sz="2000" dirty="0"/>
              <a:t>good choices is like any other activity – it has to be </a:t>
            </a:r>
            <a:r>
              <a:rPr lang="en-US" sz="2000" dirty="0" smtClean="0"/>
              <a:t>	learned</a:t>
            </a:r>
            <a:r>
              <a:rPr lang="en-US" sz="2000" dirty="0"/>
              <a:t>!  And one sure fire way of learning is by allowing the </a:t>
            </a:r>
            <a:r>
              <a:rPr lang="en-US" sz="2000" dirty="0" smtClean="0"/>
              <a:t>	consequences </a:t>
            </a:r>
            <a:r>
              <a:rPr lang="en-US" sz="2000" dirty="0"/>
              <a:t>of the choice to occur!</a:t>
            </a:r>
          </a:p>
          <a:p>
            <a:endParaRPr lang="en-US" sz="2000" dirty="0"/>
          </a:p>
          <a:p>
            <a:pPr marL="514350" indent="-514350">
              <a:buFont typeface="+mj-lt"/>
              <a:buAutoNum type="arabicPeriod"/>
            </a:pPr>
            <a:endParaRPr lang="en-US" sz="2800" dirty="0" smtClean="0"/>
          </a:p>
          <a:p>
            <a:pPr marL="285750" indent="-285750">
              <a:buFont typeface="Wingdings" charset="2"/>
              <a:buChar char="v"/>
            </a:pPr>
            <a:endParaRPr lang="en-US" sz="2800" dirty="0"/>
          </a:p>
        </p:txBody>
      </p:sp>
    </p:spTree>
    <p:extLst>
      <p:ext uri="{BB962C8B-B14F-4D97-AF65-F5344CB8AC3E}">
        <p14:creationId xmlns:p14="http://schemas.microsoft.com/office/powerpoint/2010/main" val="16896076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llSizeRende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04800"/>
            <a:ext cx="3730510" cy="5181600"/>
          </a:xfrm>
          <a:prstGeom prst="rect">
            <a:avLst/>
          </a:prstGeom>
        </p:spPr>
      </p:pic>
      <p:sp>
        <p:nvSpPr>
          <p:cNvPr id="4" name="TextBox 3"/>
          <p:cNvSpPr txBox="1"/>
          <p:nvPr/>
        </p:nvSpPr>
        <p:spPr>
          <a:xfrm>
            <a:off x="1066800" y="914400"/>
            <a:ext cx="3048000" cy="584776"/>
          </a:xfrm>
          <a:prstGeom prst="rect">
            <a:avLst/>
          </a:prstGeom>
          <a:noFill/>
        </p:spPr>
        <p:txBody>
          <a:bodyPr wrap="square" rtlCol="0">
            <a:spAutoFit/>
          </a:bodyPr>
          <a:lstStyle/>
          <a:p>
            <a:r>
              <a:rPr lang="en-US" sz="3200" dirty="0" smtClean="0">
                <a:latin typeface="Chalkboard"/>
                <a:cs typeface="Chalkboard"/>
              </a:rPr>
              <a:t>The V of Love</a:t>
            </a:r>
            <a:endParaRPr lang="en-US" sz="3200" dirty="0">
              <a:latin typeface="Chalkboard"/>
              <a:cs typeface="Chalkboard"/>
            </a:endParaRPr>
          </a:p>
        </p:txBody>
      </p:sp>
      <p:pic>
        <p:nvPicPr>
          <p:cNvPr id="5" name="Picture 4"/>
          <p:cNvPicPr>
            <a:picLocks noChangeAspect="1"/>
          </p:cNvPicPr>
          <p:nvPr/>
        </p:nvPicPr>
        <p:blipFill>
          <a:blip r:embed="rId3"/>
          <a:stretch>
            <a:fillRect/>
          </a:stretch>
        </p:blipFill>
        <p:spPr>
          <a:xfrm>
            <a:off x="304800" y="2133600"/>
            <a:ext cx="4493172" cy="2345436"/>
          </a:xfrm>
          <a:prstGeom prst="rect">
            <a:avLst/>
          </a:prstGeom>
        </p:spPr>
      </p:pic>
    </p:spTree>
    <p:extLst>
      <p:ext uri="{BB962C8B-B14F-4D97-AF65-F5344CB8AC3E}">
        <p14:creationId xmlns:p14="http://schemas.microsoft.com/office/powerpoint/2010/main" val="80494689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Let </a:t>
            </a:r>
            <a:r>
              <a:rPr lang="en-US" dirty="0"/>
              <a:t>consequences </a:t>
            </a:r>
            <a:r>
              <a:rPr lang="en-US" dirty="0" smtClean="0"/>
              <a:t>accompanied with empathy teach </a:t>
            </a:r>
            <a:r>
              <a:rPr lang="en-US" dirty="0"/>
              <a:t>the lessons</a:t>
            </a:r>
          </a:p>
        </p:txBody>
      </p:sp>
      <p:sp>
        <p:nvSpPr>
          <p:cNvPr id="3" name="TextBox 2"/>
          <p:cNvSpPr txBox="1"/>
          <p:nvPr/>
        </p:nvSpPr>
        <p:spPr>
          <a:xfrm>
            <a:off x="1066800" y="2133600"/>
            <a:ext cx="6705600" cy="3539430"/>
          </a:xfrm>
          <a:prstGeom prst="rect">
            <a:avLst/>
          </a:prstGeom>
          <a:noFill/>
        </p:spPr>
        <p:txBody>
          <a:bodyPr wrap="square" rtlCol="0">
            <a:spAutoFit/>
          </a:bodyPr>
          <a:lstStyle/>
          <a:p>
            <a:pPr marL="457200" indent="-457200">
              <a:buFont typeface="Wingdings" charset="2"/>
              <a:buChar char="²"/>
            </a:pPr>
            <a:r>
              <a:rPr lang="en-US" sz="3200" dirty="0" smtClean="0"/>
              <a:t>Lessons are internalized when accompanied with empathy</a:t>
            </a:r>
          </a:p>
          <a:p>
            <a:pPr marL="457200" indent="-457200">
              <a:buFont typeface="Wingdings" charset="2"/>
              <a:buChar char="²"/>
            </a:pPr>
            <a:r>
              <a:rPr lang="en-US" sz="3200" dirty="0" smtClean="0"/>
              <a:t>If anger is used, kid focuses on the anger – that becomes the lesson..</a:t>
            </a:r>
          </a:p>
          <a:p>
            <a:pPr marL="457200" indent="-457200">
              <a:buFont typeface="Wingdings" charset="2"/>
              <a:buChar char="²"/>
            </a:pPr>
            <a:r>
              <a:rPr lang="en-US" sz="3200" dirty="0" smtClean="0"/>
              <a:t>With empathy, the situation becomes the bad guy, not the parent</a:t>
            </a:r>
            <a:endParaRPr lang="en-US" sz="3200" dirty="0"/>
          </a:p>
        </p:txBody>
      </p:sp>
    </p:spTree>
    <p:extLst>
      <p:ext uri="{BB962C8B-B14F-4D97-AF65-F5344CB8AC3E}">
        <p14:creationId xmlns:p14="http://schemas.microsoft.com/office/powerpoint/2010/main" val="26546968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9137"/>
            <a:ext cx="7848600" cy="7232749"/>
          </a:xfrm>
          <a:prstGeom prst="rect">
            <a:avLst/>
          </a:prstGeom>
          <a:noFill/>
        </p:spPr>
        <p:txBody>
          <a:bodyPr wrap="square" rtlCol="0">
            <a:spAutoFit/>
          </a:bodyPr>
          <a:lstStyle/>
          <a:p>
            <a:r>
              <a:rPr lang="en-US" sz="4000" dirty="0" smtClean="0"/>
              <a:t>Situations:</a:t>
            </a:r>
          </a:p>
          <a:p>
            <a:endParaRPr lang="en-US" sz="4000" dirty="0"/>
          </a:p>
          <a:p>
            <a:pPr marL="457200" indent="-457200">
              <a:buFont typeface="Arial"/>
              <a:buChar char="•"/>
            </a:pPr>
            <a:r>
              <a:rPr lang="en-US" sz="3200" dirty="0" smtClean="0"/>
              <a:t>Homework – grades (70%, I’ll love you anyway)</a:t>
            </a:r>
          </a:p>
          <a:p>
            <a:pPr marL="457200" indent="-457200">
              <a:buFont typeface="Arial"/>
              <a:buChar char="•"/>
            </a:pPr>
            <a:r>
              <a:rPr lang="en-US" sz="3200" dirty="0" smtClean="0"/>
              <a:t>Late for school</a:t>
            </a:r>
          </a:p>
          <a:p>
            <a:pPr marL="457200" indent="-457200">
              <a:buFont typeface="Arial"/>
              <a:buChar char="•"/>
            </a:pPr>
            <a:r>
              <a:rPr lang="en-US" sz="3200" dirty="0" smtClean="0"/>
              <a:t>Not doing chores (mom reading)</a:t>
            </a:r>
          </a:p>
          <a:p>
            <a:pPr marL="457200" indent="-457200">
              <a:buFont typeface="Arial"/>
              <a:buChar char="•"/>
            </a:pPr>
            <a:r>
              <a:rPr lang="en-US" sz="3200" dirty="0" smtClean="0"/>
              <a:t>Picky Eaters</a:t>
            </a:r>
          </a:p>
          <a:p>
            <a:pPr marL="457200" indent="-457200">
              <a:buFont typeface="Arial"/>
              <a:buChar char="•"/>
            </a:pPr>
            <a:r>
              <a:rPr lang="en-US" sz="3200" dirty="0" smtClean="0"/>
              <a:t>Curfew</a:t>
            </a:r>
          </a:p>
          <a:p>
            <a:pPr marL="457200" indent="-457200">
              <a:buFont typeface="Arial"/>
              <a:buChar char="•"/>
            </a:pPr>
            <a:r>
              <a:rPr lang="en-US" sz="3200" dirty="0" smtClean="0"/>
              <a:t>Car antics</a:t>
            </a:r>
          </a:p>
          <a:p>
            <a:pPr marL="457200" indent="-457200">
              <a:buFont typeface="Arial"/>
              <a:buChar char="•"/>
            </a:pPr>
            <a:r>
              <a:rPr lang="en-US" sz="3200" dirty="0" smtClean="0"/>
              <a:t>Driving (Jim’s ideas, Research)</a:t>
            </a:r>
          </a:p>
          <a:p>
            <a:pPr marL="457200" indent="-457200">
              <a:buFont typeface="Arial"/>
              <a:buChar char="•"/>
            </a:pPr>
            <a:r>
              <a:rPr lang="en-US" sz="3200" dirty="0" smtClean="0"/>
              <a:t>Dating</a:t>
            </a:r>
          </a:p>
          <a:p>
            <a:pPr marL="457200" indent="-457200">
              <a:buFont typeface="Arial"/>
              <a:buChar char="•"/>
            </a:pPr>
            <a:r>
              <a:rPr lang="en-US" sz="3200" dirty="0" smtClean="0"/>
              <a:t>Stealing</a:t>
            </a:r>
          </a:p>
          <a:p>
            <a:pPr marL="457200" indent="-457200">
              <a:buFont typeface="Arial"/>
              <a:buChar char="•"/>
            </a:pPr>
            <a:endParaRPr lang="en-US" sz="3200" dirty="0" smtClean="0"/>
          </a:p>
          <a:p>
            <a:endParaRPr lang="en-US" sz="3200" dirty="0"/>
          </a:p>
        </p:txBody>
      </p:sp>
    </p:spTree>
    <p:extLst>
      <p:ext uri="{BB962C8B-B14F-4D97-AF65-F5344CB8AC3E}">
        <p14:creationId xmlns:p14="http://schemas.microsoft.com/office/powerpoint/2010/main" val="244603980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0813" cy="990600"/>
          </a:xfrm>
        </p:spPr>
        <p:txBody>
          <a:bodyPr/>
          <a:lstStyle/>
          <a:p>
            <a:pPr algn="ctr"/>
            <a:r>
              <a:rPr lang="en-US" dirty="0">
                <a:latin typeface="C790-Deco" pitchFamily="2" charset="0"/>
              </a:rPr>
              <a:t>Are we having fun yet?</a:t>
            </a:r>
            <a:endParaRPr lang="en-US" dirty="0"/>
          </a:p>
        </p:txBody>
      </p:sp>
      <p:pic>
        <p:nvPicPr>
          <p:cNvPr id="12" name="Picture 2" descr="C:\Users\Owner\AppData\Local\Microsoft\Windows\Temporary Internet Files\Content.IE5\O4KL0042\MP900448303[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4419600"/>
            <a:ext cx="3279912" cy="223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066800"/>
            <a:ext cx="8077200" cy="3785652"/>
          </a:xfrm>
          <a:prstGeom prst="rect">
            <a:avLst/>
          </a:prstGeom>
          <a:noFill/>
        </p:spPr>
        <p:txBody>
          <a:bodyPr wrap="square" rtlCol="0">
            <a:spAutoFit/>
          </a:bodyPr>
          <a:lstStyle/>
          <a:p>
            <a:r>
              <a:rPr lang="en-US" sz="2400" dirty="0" smtClean="0"/>
              <a:t>“We </a:t>
            </a:r>
            <a:r>
              <a:rPr lang="en-US" sz="2400" dirty="0"/>
              <a:t>become parents with optimism oozing from every pore.  During late – night feedings and </a:t>
            </a:r>
            <a:r>
              <a:rPr lang="en-US" sz="2400" dirty="0" smtClean="0"/>
              <a:t>stomach churning </a:t>
            </a:r>
            <a:r>
              <a:rPr lang="en-US" sz="2400" dirty="0"/>
              <a:t>diaper changes, we know </a:t>
            </a:r>
            <a:r>
              <a:rPr lang="en-US" sz="2400" dirty="0" smtClean="0"/>
              <a:t>we</a:t>
            </a:r>
            <a:r>
              <a:rPr lang="en-US" sz="2400" dirty="0"/>
              <a:t> are laying the groundwork for a </a:t>
            </a:r>
            <a:r>
              <a:rPr lang="en-US" sz="2400" dirty="0" smtClean="0"/>
              <a:t>lifelong relationship that </a:t>
            </a:r>
            <a:r>
              <a:rPr lang="en-US" sz="2400" dirty="0"/>
              <a:t>will bless us when our hair turns </a:t>
            </a:r>
            <a:r>
              <a:rPr lang="en-US" sz="2400" dirty="0" smtClean="0"/>
              <a:t>gray.  </a:t>
            </a:r>
            <a:r>
              <a:rPr lang="en-US" sz="2400" dirty="0"/>
              <a:t>We look forward to </a:t>
            </a:r>
            <a:r>
              <a:rPr lang="en-US" sz="2400" dirty="0" smtClean="0"/>
              <a:t>times </a:t>
            </a:r>
            <a:r>
              <a:rPr lang="en-US" sz="2400" dirty="0"/>
              <a:t>of tenderness and times of love, shared joys and shared disappointments, hugs </a:t>
            </a:r>
            <a:r>
              <a:rPr lang="en-US" sz="2400" dirty="0" smtClean="0"/>
              <a:t>and encouragement, words of comfort, and soul-filled conversations – children hanging on every word </a:t>
            </a:r>
            <a:r>
              <a:rPr lang="en-US" sz="2400" dirty="0"/>
              <a:t>dropping from Mommy’s or Daddy’s lips</a:t>
            </a:r>
            <a:r>
              <a:rPr lang="en-US" sz="2400" dirty="0" smtClean="0"/>
              <a:t>.”</a:t>
            </a:r>
            <a:endParaRPr lang="en-US" sz="2400" dirty="0"/>
          </a:p>
          <a:p>
            <a:endParaRPr lang="en-US"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Okay to Delay</a:t>
            </a:r>
            <a:endParaRPr lang="en-US" dirty="0"/>
          </a:p>
        </p:txBody>
      </p:sp>
      <p:sp>
        <p:nvSpPr>
          <p:cNvPr id="3" name="TextBox 2"/>
          <p:cNvSpPr txBox="1"/>
          <p:nvPr/>
        </p:nvSpPr>
        <p:spPr>
          <a:xfrm>
            <a:off x="1371600" y="1676400"/>
            <a:ext cx="5486400" cy="3816430"/>
          </a:xfrm>
          <a:prstGeom prst="rect">
            <a:avLst/>
          </a:prstGeom>
          <a:noFill/>
        </p:spPr>
        <p:txBody>
          <a:bodyPr wrap="square" rtlCol="0">
            <a:spAutoFit/>
          </a:bodyPr>
          <a:lstStyle/>
          <a:p>
            <a:r>
              <a:rPr lang="en-US" sz="2800" dirty="0" smtClean="0"/>
              <a:t>“This is </a:t>
            </a:r>
            <a:r>
              <a:rPr lang="en-US" sz="2800" dirty="0"/>
              <a:t>really upsetting -  I’m not sure what to about this so I’ll get back to you – but try not to worry about it</a:t>
            </a:r>
            <a:r>
              <a:rPr lang="en-US" sz="2800" dirty="0" smtClean="0"/>
              <a:t>.”</a:t>
            </a:r>
            <a:endParaRPr lang="en-US" sz="2800" dirty="0"/>
          </a:p>
          <a:p>
            <a:endParaRPr lang="en-US" sz="2800" dirty="0"/>
          </a:p>
          <a:p>
            <a:r>
              <a:rPr lang="en-US" sz="2800" dirty="0"/>
              <a:t>Kids as well as parents </a:t>
            </a:r>
            <a:r>
              <a:rPr lang="en-US" sz="2800" dirty="0" smtClean="0"/>
              <a:t>learn </a:t>
            </a:r>
            <a:r>
              <a:rPr lang="en-US" sz="2800" dirty="0"/>
              <a:t>more when they have some time to think about it</a:t>
            </a:r>
          </a:p>
          <a:p>
            <a:endParaRPr lang="en-US" dirty="0"/>
          </a:p>
        </p:txBody>
      </p:sp>
    </p:spTree>
    <p:extLst>
      <p:ext uri="{BB962C8B-B14F-4D97-AF65-F5344CB8AC3E}">
        <p14:creationId xmlns:p14="http://schemas.microsoft.com/office/powerpoint/2010/main" val="14728481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971800"/>
            <a:ext cx="2020389" cy="2209800"/>
          </a:xfrm>
          <a:prstGeom prst="rect">
            <a:avLst/>
          </a:prstGeom>
        </p:spPr>
      </p:pic>
      <p:sp>
        <p:nvSpPr>
          <p:cNvPr id="2" name="TextBox 1"/>
          <p:cNvSpPr txBox="1"/>
          <p:nvPr/>
        </p:nvSpPr>
        <p:spPr>
          <a:xfrm>
            <a:off x="838200" y="838200"/>
            <a:ext cx="6934200" cy="984885"/>
          </a:xfrm>
          <a:prstGeom prst="rect">
            <a:avLst/>
          </a:prstGeom>
          <a:noFill/>
        </p:spPr>
        <p:txBody>
          <a:bodyPr wrap="square" rtlCol="0">
            <a:spAutoFit/>
          </a:bodyPr>
          <a:lstStyle/>
          <a:p>
            <a:pPr algn="ctr"/>
            <a:r>
              <a:rPr lang="en-US" sz="4000" dirty="0" smtClean="0"/>
              <a:t>Too much time on devices</a:t>
            </a:r>
          </a:p>
          <a:p>
            <a:endParaRPr lang="en-US" dirty="0"/>
          </a:p>
        </p:txBody>
      </p:sp>
      <p:sp>
        <p:nvSpPr>
          <p:cNvPr id="3" name="TextBox 2"/>
          <p:cNvSpPr txBox="1"/>
          <p:nvPr/>
        </p:nvSpPr>
        <p:spPr>
          <a:xfrm>
            <a:off x="1143000" y="1600200"/>
            <a:ext cx="6934200" cy="3323987"/>
          </a:xfrm>
          <a:prstGeom prst="rect">
            <a:avLst/>
          </a:prstGeom>
          <a:noFill/>
        </p:spPr>
        <p:txBody>
          <a:bodyPr wrap="square" rtlCol="0">
            <a:spAutoFit/>
          </a:bodyPr>
          <a:lstStyle/>
          <a:p>
            <a:pPr marL="285750" indent="-285750">
              <a:buFont typeface="Wingdings" charset="2"/>
              <a:buChar char="v"/>
            </a:pPr>
            <a:r>
              <a:rPr lang="en-US" sz="2400" dirty="0" smtClean="0"/>
              <a:t>Set Limits</a:t>
            </a:r>
          </a:p>
          <a:p>
            <a:r>
              <a:rPr lang="en-US" sz="2400" dirty="0"/>
              <a:t>	</a:t>
            </a:r>
            <a:r>
              <a:rPr lang="en-US" sz="2400" dirty="0" smtClean="0"/>
              <a:t>- no phones at table</a:t>
            </a:r>
          </a:p>
          <a:p>
            <a:r>
              <a:rPr lang="en-US" sz="2400" dirty="0"/>
              <a:t>	</a:t>
            </a:r>
            <a:r>
              <a:rPr lang="en-US" sz="2400" dirty="0" smtClean="0"/>
              <a:t>- device time is from  6:00 to 8:00</a:t>
            </a:r>
          </a:p>
          <a:p>
            <a:r>
              <a:rPr lang="en-US" sz="2400" dirty="0"/>
              <a:t>	</a:t>
            </a:r>
            <a:r>
              <a:rPr lang="en-US" sz="2400" dirty="0" smtClean="0"/>
              <a:t>- no devices at bedtime</a:t>
            </a:r>
          </a:p>
          <a:p>
            <a:pPr marL="285750" indent="-285750">
              <a:buFont typeface="Wingdings" charset="2"/>
              <a:buChar char="v"/>
            </a:pPr>
            <a:r>
              <a:rPr lang="en-US" sz="2400" dirty="0" smtClean="0"/>
              <a:t>Adjust data plan</a:t>
            </a:r>
          </a:p>
          <a:p>
            <a:pPr marL="285750" indent="-285750">
              <a:buFont typeface="Wingdings" charset="2"/>
              <a:buChar char="v"/>
            </a:pPr>
            <a:r>
              <a:rPr lang="en-US" sz="2400" dirty="0" smtClean="0"/>
              <a:t>Remove the offending object</a:t>
            </a:r>
          </a:p>
          <a:p>
            <a:pPr marL="285750" indent="-285750">
              <a:buFont typeface="Wingdings" charset="2"/>
              <a:buChar char="v"/>
            </a:pPr>
            <a:r>
              <a:rPr lang="en-US" sz="2400" dirty="0" smtClean="0"/>
              <a:t>Extra time?</a:t>
            </a:r>
          </a:p>
          <a:p>
            <a:pPr marL="285750" indent="-285750">
              <a:buFont typeface="Wingdings" charset="2"/>
              <a:buChar char="v"/>
            </a:pPr>
            <a:endParaRPr lang="en-US" sz="2400" dirty="0" smtClean="0"/>
          </a:p>
          <a:p>
            <a:pPr marL="285750" indent="-285750">
              <a:buFont typeface="Wingdings" charset="2"/>
              <a:buChar char="v"/>
            </a:pPr>
            <a:endParaRPr lang="en-US" dirty="0"/>
          </a:p>
        </p:txBody>
      </p:sp>
    </p:spTree>
    <p:extLst>
      <p:ext uri="{BB962C8B-B14F-4D97-AF65-F5344CB8AC3E}">
        <p14:creationId xmlns:p14="http://schemas.microsoft.com/office/powerpoint/2010/main" val="321337058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4985980"/>
          </a:xfrm>
          <a:prstGeom prst="rect">
            <a:avLst/>
          </a:prstGeom>
          <a:noFill/>
        </p:spPr>
        <p:txBody>
          <a:bodyPr wrap="square" rtlCol="0">
            <a:spAutoFit/>
          </a:bodyPr>
          <a:lstStyle/>
          <a:p>
            <a:endParaRPr lang="en-US" sz="1400" dirty="0" smtClean="0"/>
          </a:p>
          <a:p>
            <a:r>
              <a:rPr lang="en-US" sz="4400" dirty="0" smtClean="0"/>
              <a:t>Some Parting Thoughts……</a:t>
            </a:r>
            <a:endParaRPr lang="en-US" sz="4400" dirty="0"/>
          </a:p>
          <a:p>
            <a:endParaRPr lang="en-US" sz="1400" dirty="0" smtClean="0"/>
          </a:p>
          <a:p>
            <a:endParaRPr lang="en-US" sz="1400" dirty="0"/>
          </a:p>
          <a:p>
            <a:pPr marL="342900" indent="-342900">
              <a:buFont typeface="Arial"/>
              <a:buChar char="•"/>
            </a:pPr>
            <a:r>
              <a:rPr lang="en-US" sz="2400" dirty="0" smtClean="0"/>
              <a:t>Remember what you were like as a kid</a:t>
            </a:r>
          </a:p>
          <a:p>
            <a:pPr marL="342900" indent="-342900">
              <a:buFont typeface="Arial"/>
              <a:buChar char="•"/>
            </a:pPr>
            <a:r>
              <a:rPr lang="en-US" sz="2400" dirty="0" smtClean="0"/>
              <a:t>If kids make wrong choices doesn't mean your not a good parent</a:t>
            </a:r>
          </a:p>
          <a:p>
            <a:pPr marL="342900" indent="-342900">
              <a:buFont typeface="Arial"/>
              <a:buChar char="•"/>
            </a:pPr>
            <a:r>
              <a:rPr lang="en-US" sz="2400" dirty="0" smtClean="0"/>
              <a:t>Kids go through stages, have mood swings, don’t talks as much as they used to, would rather be with friends than with us, and question everything!</a:t>
            </a:r>
          </a:p>
          <a:p>
            <a:pPr marL="342900" indent="-342900">
              <a:buFont typeface="Arial"/>
              <a:buChar char="•"/>
            </a:pPr>
            <a:r>
              <a:rPr lang="en-US" sz="2400" dirty="0" smtClean="0"/>
              <a:t>Listen and learn</a:t>
            </a:r>
          </a:p>
          <a:p>
            <a:r>
              <a:rPr lang="en-US" sz="1400" dirty="0" smtClean="0"/>
              <a:t> </a:t>
            </a:r>
          </a:p>
          <a:p>
            <a:pPr algn="ctr"/>
            <a:r>
              <a:rPr lang="en-US" sz="3600" dirty="0" smtClean="0"/>
              <a:t>Enjoy the ride!!!</a:t>
            </a:r>
          </a:p>
          <a:p>
            <a:endParaRPr lang="en-US" sz="1400" dirty="0"/>
          </a:p>
        </p:txBody>
      </p:sp>
    </p:spTree>
    <p:extLst>
      <p:ext uri="{BB962C8B-B14F-4D97-AF65-F5344CB8AC3E}">
        <p14:creationId xmlns:p14="http://schemas.microsoft.com/office/powerpoint/2010/main" val="2204970501"/>
      </p:ext>
    </p:extLst>
  </p:cSld>
  <p:clrMapOvr>
    <a:masterClrMapping/>
  </p:clrMapOvr>
  <p:transition xmlns:p14="http://schemas.microsoft.com/office/powerpoint/2010/mai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8087532" cy="16476125"/>
          </a:xfrm>
          <a:prstGeom prst="rect">
            <a:avLst/>
          </a:prstGeom>
        </p:spPr>
      </p:pic>
      <p:sp>
        <p:nvSpPr>
          <p:cNvPr id="7" name="TextBox 6"/>
          <p:cNvSpPr txBox="1"/>
          <p:nvPr/>
        </p:nvSpPr>
        <p:spPr>
          <a:xfrm>
            <a:off x="1371600" y="2057400"/>
            <a:ext cx="7620000" cy="5257800"/>
          </a:xfrm>
          <a:prstGeom prst="rect">
            <a:avLst/>
          </a:prstGeom>
          <a:noFill/>
        </p:spPr>
        <p:txBody>
          <a:bodyPr wrap="square" rtlCol="0">
            <a:normAutofit/>
          </a:bodyPr>
          <a:lstStyle/>
          <a:p>
            <a:pPr algn="ctr"/>
            <a:r>
              <a:rPr lang="en-US" sz="7200" dirty="0">
                <a:latin typeface="Comic Sans MS"/>
                <a:cs typeface="Comic Sans MS"/>
              </a:rPr>
              <a:t>And</a:t>
            </a:r>
            <a:r>
              <a:rPr lang="en-US" sz="9600" dirty="0">
                <a:latin typeface="Comic Sans MS"/>
                <a:cs typeface="Comic Sans MS"/>
              </a:rPr>
              <a:t> </a:t>
            </a:r>
            <a:r>
              <a:rPr lang="en-US" sz="7200" dirty="0">
                <a:latin typeface="Comic Sans MS"/>
                <a:cs typeface="Comic Sans MS"/>
              </a:rPr>
              <a:t>Remember</a:t>
            </a:r>
            <a:r>
              <a:rPr lang="en-US" sz="9600" dirty="0" smtClean="0">
                <a:latin typeface="Comic Sans MS"/>
                <a:cs typeface="Comic Sans MS"/>
              </a:rPr>
              <a:t>…</a:t>
            </a:r>
            <a:endParaRPr lang="en-US" sz="9600" dirty="0">
              <a:latin typeface="Comic Sans MS"/>
              <a:cs typeface="Comic Sans MS"/>
            </a:endParaRP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pic>
        <p:nvPicPr>
          <p:cNvPr id="8" name="Picture 7"/>
          <p:cNvPicPr>
            <a:picLocks noChangeAspect="1"/>
          </p:cNvPicPr>
          <p:nvPr/>
        </p:nvPicPr>
        <p:blipFill>
          <a:blip r:embed="rId5"/>
          <a:stretch>
            <a:fillRect/>
          </a:stretch>
        </p:blipFill>
        <p:spPr>
          <a:xfrm>
            <a:off x="7816440" y="6019800"/>
            <a:ext cx="1195441" cy="757593"/>
          </a:xfrm>
          <a:prstGeom prst="rect">
            <a:avLst/>
          </a:prstGeom>
        </p:spPr>
      </p:pic>
    </p:spTree>
    <p:extLst>
      <p:ext uri="{BB962C8B-B14F-4D97-AF65-F5344CB8AC3E}">
        <p14:creationId xmlns:p14="http://schemas.microsoft.com/office/powerpoint/2010/main" val="2678318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09800"/>
            <a:ext cx="5791200" cy="3693319"/>
          </a:xfrm>
          <a:prstGeom prst="rect">
            <a:avLst/>
          </a:prstGeom>
          <a:noFill/>
        </p:spPr>
        <p:txBody>
          <a:bodyPr wrap="square" rtlCol="0">
            <a:spAutoFit/>
          </a:bodyPr>
          <a:lstStyle/>
          <a:p>
            <a:pPr algn="ctr"/>
            <a:r>
              <a:rPr lang="en-US" sz="7200" dirty="0" smtClean="0">
                <a:latin typeface="Comic Sans MS"/>
                <a:cs typeface="Comic Sans MS"/>
              </a:rPr>
              <a:t>No matter how crazy it gets…</a:t>
            </a:r>
          </a:p>
          <a:p>
            <a:endParaRPr lang="en-US" dirty="0"/>
          </a:p>
        </p:txBody>
      </p:sp>
      <p:pic>
        <p:nvPicPr>
          <p:cNvPr id="4" name="Picture 3"/>
          <p:cNvPicPr>
            <a:picLocks noChangeAspect="1"/>
          </p:cNvPicPr>
          <p:nvPr/>
        </p:nvPicPr>
        <p:blipFill>
          <a:blip r:embed="rId4"/>
          <a:stretch>
            <a:fillRect/>
          </a:stretch>
        </p:blipFill>
        <p:spPr>
          <a:xfrm>
            <a:off x="7816440" y="6019800"/>
            <a:ext cx="1195441" cy="757593"/>
          </a:xfrm>
          <a:prstGeom prst="rect">
            <a:avLst/>
          </a:prstGeom>
        </p:spPr>
      </p:pic>
    </p:spTree>
    <p:custDataLst>
      <p:tags r:id="rId1"/>
    </p:custDataLst>
    <p:extLst>
      <p:ext uri="{BB962C8B-B14F-4D97-AF65-F5344CB8AC3E}">
        <p14:creationId xmlns:p14="http://schemas.microsoft.com/office/powerpoint/2010/main" val="233555454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28800" y="1143000"/>
            <a:ext cx="6275945" cy="4122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1143000" y="5715000"/>
            <a:ext cx="6705600" cy="769441"/>
          </a:xfrm>
          <a:prstGeom prst="rect">
            <a:avLst/>
          </a:prstGeom>
          <a:noFill/>
        </p:spPr>
        <p:txBody>
          <a:bodyPr wrap="square" rtlCol="0">
            <a:spAutoFit/>
          </a:bodyPr>
          <a:lstStyle/>
          <a:p>
            <a:pPr algn="ctr"/>
            <a:r>
              <a:rPr lang="en-US" sz="2800" dirty="0" smtClean="0"/>
              <a:t>             </a:t>
            </a:r>
            <a:r>
              <a:rPr lang="en-US" sz="4400" dirty="0" smtClean="0"/>
              <a:t> </a:t>
            </a:r>
            <a:r>
              <a:rPr lang="en-US" sz="4400" dirty="0" smtClean="0">
                <a:latin typeface="Comic Sans MS"/>
                <a:cs typeface="Comic Sans MS"/>
              </a:rPr>
              <a:t>Kids are Fun!!</a:t>
            </a:r>
            <a:endParaRPr lang="en-US" sz="4400" dirty="0">
              <a:latin typeface="Comic Sans MS"/>
              <a:cs typeface="Comic Sans MS"/>
            </a:endParaRPr>
          </a:p>
        </p:txBody>
      </p:sp>
      <p:pic>
        <p:nvPicPr>
          <p:cNvPr id="6" name="Picture 5"/>
          <p:cNvPicPr>
            <a:picLocks noChangeAspect="1"/>
          </p:cNvPicPr>
          <p:nvPr/>
        </p:nvPicPr>
        <p:blipFill>
          <a:blip r:embed="rId3"/>
          <a:stretch>
            <a:fillRect/>
          </a:stretch>
        </p:blipFill>
        <p:spPr>
          <a:xfrm>
            <a:off x="7816440" y="6019800"/>
            <a:ext cx="1195441" cy="757593"/>
          </a:xfrm>
          <a:prstGeom prst="rect">
            <a:avLst/>
          </a:prstGeom>
        </p:spPr>
      </p:pic>
    </p:spTree>
    <p:extLst>
      <p:ext uri="{BB962C8B-B14F-4D97-AF65-F5344CB8AC3E}">
        <p14:creationId xmlns:p14="http://schemas.microsoft.com/office/powerpoint/2010/main" val="5541168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85800"/>
            <a:ext cx="7772400" cy="646331"/>
          </a:xfrm>
          <a:prstGeom prst="rect">
            <a:avLst/>
          </a:prstGeom>
          <a:noFill/>
        </p:spPr>
        <p:txBody>
          <a:bodyPr wrap="square" rtlCol="0">
            <a:spAutoFit/>
          </a:bodyPr>
          <a:lstStyle/>
          <a:p>
            <a:r>
              <a:rPr lang="en-US" sz="3600" dirty="0" smtClean="0"/>
              <a:t>All too soon, this……………</a:t>
            </a:r>
            <a:r>
              <a:rPr lang="en-US" dirty="0" smtClean="0"/>
              <a:t>.</a:t>
            </a:r>
            <a:endParaRPr lang="en-US" dirty="0"/>
          </a:p>
        </p:txBody>
      </p:sp>
      <p:pic>
        <p:nvPicPr>
          <p:cNvPr id="5" name="Picture 4"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3357120" cy="2514600"/>
          </a:xfrm>
          <a:prstGeom prst="rect">
            <a:avLst/>
          </a:prstGeom>
        </p:spPr>
      </p:pic>
      <p:pic>
        <p:nvPicPr>
          <p:cNvPr id="6" name="Picture 5"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524000"/>
            <a:ext cx="3664262" cy="2438400"/>
          </a:xfrm>
          <a:prstGeom prst="rect">
            <a:avLst/>
          </a:prstGeom>
        </p:spPr>
      </p:pic>
      <p:pic>
        <p:nvPicPr>
          <p:cNvPr id="7" name="Picture 6" descr="images-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4267200"/>
            <a:ext cx="3276600" cy="2180429"/>
          </a:xfrm>
          <a:prstGeom prst="rect">
            <a:avLst/>
          </a:prstGeom>
        </p:spPr>
      </p:pic>
    </p:spTree>
    <p:extLst>
      <p:ext uri="{BB962C8B-B14F-4D97-AF65-F5344CB8AC3E}">
        <p14:creationId xmlns:p14="http://schemas.microsoft.com/office/powerpoint/2010/main" val="334706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7400"/>
            <a:ext cx="3429000" cy="3429000"/>
          </a:xfrm>
          <a:prstGeom prst="rect">
            <a:avLst/>
          </a:prstGeom>
        </p:spPr>
      </p:pic>
      <p:sp>
        <p:nvSpPr>
          <p:cNvPr id="3" name="TextBox 2"/>
          <p:cNvSpPr txBox="1"/>
          <p:nvPr/>
        </p:nvSpPr>
        <p:spPr>
          <a:xfrm>
            <a:off x="457200" y="914400"/>
            <a:ext cx="7239000" cy="707886"/>
          </a:xfrm>
          <a:prstGeom prst="rect">
            <a:avLst/>
          </a:prstGeom>
          <a:noFill/>
        </p:spPr>
        <p:txBody>
          <a:bodyPr wrap="square" rtlCol="0">
            <a:spAutoFit/>
          </a:bodyPr>
          <a:lstStyle/>
          <a:p>
            <a:r>
              <a:rPr lang="en-US" sz="4000" dirty="0" smtClean="0"/>
              <a:t>Becomes this…..</a:t>
            </a:r>
            <a:endParaRPr lang="en-US" sz="4000" dirty="0"/>
          </a:p>
        </p:txBody>
      </p:sp>
      <p:pic>
        <p:nvPicPr>
          <p:cNvPr id="4" name="Picture 3"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19817"/>
            <a:ext cx="2895600" cy="4561783"/>
          </a:xfrm>
          <a:prstGeom prst="rect">
            <a:avLst/>
          </a:prstGeom>
        </p:spPr>
      </p:pic>
    </p:spTree>
    <p:extLst>
      <p:ext uri="{BB962C8B-B14F-4D97-AF65-F5344CB8AC3E}">
        <p14:creationId xmlns:p14="http://schemas.microsoft.com/office/powerpoint/2010/main" val="128397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33400"/>
            <a:ext cx="6934200" cy="707886"/>
          </a:xfrm>
          <a:prstGeom prst="rect">
            <a:avLst/>
          </a:prstGeom>
          <a:noFill/>
        </p:spPr>
        <p:txBody>
          <a:bodyPr wrap="square" rtlCol="0">
            <a:spAutoFit/>
          </a:bodyPr>
          <a:lstStyle/>
          <a:p>
            <a:r>
              <a:rPr lang="en-US" sz="4000" dirty="0" smtClean="0"/>
              <a:t>Or maybe this……………</a:t>
            </a:r>
            <a:endParaRPr lang="en-US" sz="4000" dirty="0"/>
          </a:p>
        </p:txBody>
      </p:sp>
      <p:pic>
        <p:nvPicPr>
          <p:cNvPr id="4" name="Picture 3" descr="scary-teena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676400"/>
            <a:ext cx="3352800" cy="4551469"/>
          </a:xfrm>
          <a:prstGeom prst="rect">
            <a:avLst/>
          </a:prstGeom>
        </p:spPr>
      </p:pic>
    </p:spTree>
    <p:extLst>
      <p:ext uri="{BB962C8B-B14F-4D97-AF65-F5344CB8AC3E}">
        <p14:creationId xmlns:p14="http://schemas.microsoft.com/office/powerpoint/2010/main" val="207506107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924800" cy="1323439"/>
          </a:xfrm>
          <a:prstGeom prst="rect">
            <a:avLst/>
          </a:prstGeom>
          <a:noFill/>
        </p:spPr>
        <p:txBody>
          <a:bodyPr wrap="square" rtlCol="0">
            <a:spAutoFit/>
          </a:bodyPr>
          <a:lstStyle/>
          <a:p>
            <a:r>
              <a:rPr lang="en-US" sz="4000" dirty="0" smtClean="0"/>
              <a:t>And you wish you could go back to this…………..</a:t>
            </a:r>
            <a:endParaRPr lang="en-US" sz="4000" dirty="0"/>
          </a:p>
        </p:txBody>
      </p:sp>
      <p:pic>
        <p:nvPicPr>
          <p:cNvPr id="3" name="Picture 2"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332290"/>
            <a:ext cx="3352800" cy="3681813"/>
          </a:xfrm>
          <a:prstGeom prst="rect">
            <a:avLst/>
          </a:prstGeom>
        </p:spPr>
      </p:pic>
    </p:spTree>
    <p:extLst>
      <p:ext uri="{BB962C8B-B14F-4D97-AF65-F5344CB8AC3E}">
        <p14:creationId xmlns:p14="http://schemas.microsoft.com/office/powerpoint/2010/main" val="14827871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391400" cy="707886"/>
          </a:xfrm>
          <a:prstGeom prst="rect">
            <a:avLst/>
          </a:prstGeom>
          <a:noFill/>
        </p:spPr>
        <p:txBody>
          <a:bodyPr wrap="square" rtlCol="0">
            <a:spAutoFit/>
          </a:bodyPr>
          <a:lstStyle/>
          <a:p>
            <a:r>
              <a:rPr lang="en-US" sz="4000" dirty="0" smtClean="0"/>
              <a:t>But all you can do is this…….</a:t>
            </a:r>
            <a:endParaRPr lang="en-US" sz="4000" dirty="0"/>
          </a:p>
        </p:txBody>
      </p:sp>
      <p:pic>
        <p:nvPicPr>
          <p:cNvPr id="3" name="Picture 2" descr="images-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28800"/>
            <a:ext cx="5621867" cy="3994484"/>
          </a:xfrm>
          <a:prstGeom prst="rect">
            <a:avLst/>
          </a:prstGeom>
        </p:spPr>
      </p:pic>
    </p:spTree>
    <p:extLst>
      <p:ext uri="{BB962C8B-B14F-4D97-AF65-F5344CB8AC3E}">
        <p14:creationId xmlns:p14="http://schemas.microsoft.com/office/powerpoint/2010/main" val="147914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Disclaimer…..</a:t>
            </a:r>
            <a:endParaRPr lang="en-US" sz="5400" dirty="0"/>
          </a:p>
        </p:txBody>
      </p:sp>
      <p:pic>
        <p:nvPicPr>
          <p:cNvPr id="4" name="Picture 3" descr="Clipart Scroll 2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676400"/>
            <a:ext cx="4495800" cy="4548251"/>
          </a:xfrm>
          <a:prstGeom prst="rect">
            <a:avLst/>
          </a:prstGeom>
        </p:spPr>
      </p:pic>
    </p:spTree>
    <p:extLst>
      <p:ext uri="{BB962C8B-B14F-4D97-AF65-F5344CB8AC3E}">
        <p14:creationId xmlns:p14="http://schemas.microsoft.com/office/powerpoint/2010/main" val="409032207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sz="6600" dirty="0" smtClean="0"/>
              <a:t>Love </a:t>
            </a:r>
            <a:r>
              <a:rPr lang="en-US" sz="6600" dirty="0"/>
              <a:t>&amp; Logic </a:t>
            </a:r>
            <a:r>
              <a:rPr lang="en-US" dirty="0" smtClean="0"/>
              <a:t/>
            </a:r>
            <a:br>
              <a:rPr lang="en-US" dirty="0" smtClean="0"/>
            </a:br>
            <a:r>
              <a:rPr lang="en-US" dirty="0" smtClean="0"/>
              <a:t>A Win-Win </a:t>
            </a:r>
            <a:r>
              <a:rPr lang="en-US" dirty="0"/>
              <a:t>Philosophy</a:t>
            </a:r>
            <a:br>
              <a:rPr lang="en-US" dirty="0"/>
            </a:br>
            <a:endParaRPr lang="en-US" dirty="0"/>
          </a:p>
        </p:txBody>
      </p:sp>
      <p:sp>
        <p:nvSpPr>
          <p:cNvPr id="5" name="TextBox 4"/>
          <p:cNvSpPr txBox="1"/>
          <p:nvPr/>
        </p:nvSpPr>
        <p:spPr>
          <a:xfrm>
            <a:off x="762000" y="1828800"/>
            <a:ext cx="7239000" cy="4154983"/>
          </a:xfrm>
          <a:prstGeom prst="rect">
            <a:avLst/>
          </a:prstGeom>
          <a:noFill/>
        </p:spPr>
        <p:txBody>
          <a:bodyPr wrap="square" rtlCol="0">
            <a:spAutoFit/>
          </a:bodyPr>
          <a:lstStyle/>
          <a:p>
            <a:r>
              <a:rPr lang="en-US" sz="3600" u="sng" dirty="0" smtClean="0"/>
              <a:t>Parents win:</a:t>
            </a:r>
          </a:p>
          <a:p>
            <a:r>
              <a:rPr lang="en-US" sz="3200" dirty="0"/>
              <a:t>	</a:t>
            </a:r>
            <a:r>
              <a:rPr lang="en-US" sz="3200" dirty="0" smtClean="0"/>
              <a:t>Love in a healthy way 	without 	resorting to anger and threats</a:t>
            </a:r>
          </a:p>
          <a:p>
            <a:r>
              <a:rPr lang="en-US" sz="3600" u="sng" dirty="0" smtClean="0"/>
              <a:t>Children win:</a:t>
            </a:r>
          </a:p>
          <a:p>
            <a:r>
              <a:rPr lang="en-US" sz="3200" dirty="0"/>
              <a:t>	</a:t>
            </a:r>
            <a:r>
              <a:rPr lang="en-US" sz="3200" dirty="0" smtClean="0"/>
              <a:t>Learn </a:t>
            </a:r>
            <a:r>
              <a:rPr lang="en-US" sz="3200" b="1" dirty="0" smtClean="0"/>
              <a:t>responsibility</a:t>
            </a:r>
            <a:r>
              <a:rPr lang="en-US" sz="3200" dirty="0" smtClean="0"/>
              <a:t> and the logic of 	life by solving their own problems 	and learning how to cope with the 	real world</a:t>
            </a:r>
            <a:endParaRPr lang="en-US" sz="3200" dirty="0"/>
          </a:p>
        </p:txBody>
      </p:sp>
    </p:spTree>
    <p:extLst>
      <p:ext uri="{BB962C8B-B14F-4D97-AF65-F5344CB8AC3E}">
        <p14:creationId xmlns:p14="http://schemas.microsoft.com/office/powerpoint/2010/main" val="60097177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5.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6.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9.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heme/theme1.xml><?xml version="1.0" encoding="utf-8"?>
<a:theme xmlns:a="http://schemas.openxmlformats.org/drawingml/2006/main" name="ExtensionPP_white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953</Words>
  <Application>Microsoft Macintosh PowerPoint</Application>
  <PresentationFormat>On-screen Show (4:3)</PresentationFormat>
  <Paragraphs>156</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ExtensionPP_whitev2</vt:lpstr>
      <vt:lpstr>Parenting Teens!!Are we having fun yet???</vt:lpstr>
      <vt:lpstr>Are we having fun yet?</vt:lpstr>
      <vt:lpstr>PowerPoint Presentation</vt:lpstr>
      <vt:lpstr>PowerPoint Presentation</vt:lpstr>
      <vt:lpstr>PowerPoint Presentation</vt:lpstr>
      <vt:lpstr>PowerPoint Presentation</vt:lpstr>
      <vt:lpstr>PowerPoint Presentation</vt:lpstr>
      <vt:lpstr>Disclaimer…..</vt:lpstr>
      <vt:lpstr>Love &amp; Logic  A Win-Win Philosophy </vt:lpstr>
      <vt:lpstr>PowerPoint Presentation</vt:lpstr>
      <vt:lpstr>Ineffective Parenting Styles</vt:lpstr>
      <vt:lpstr>Effective Parenting Style</vt:lpstr>
      <vt:lpstr>PowerPoint Presentation</vt:lpstr>
      <vt:lpstr>PowerPoint Presentation</vt:lpstr>
      <vt:lpstr>PowerPoint Presentation</vt:lpstr>
      <vt:lpstr> Love and Logic Theory </vt:lpstr>
      <vt:lpstr>PowerPoint Presentation</vt:lpstr>
      <vt:lpstr>3.  Let consequences accompanied with empathy teach the lessons</vt:lpstr>
      <vt:lpstr>PowerPoint Presentation</vt:lpstr>
      <vt:lpstr>It’s Okay to Delay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2012-01-17T04:34:27Z</dcterms:created>
  <dcterms:modified xsi:type="dcterms:W3CDTF">2015-06-17T01:46:10Z</dcterms:modified>
</cp:coreProperties>
</file>