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258" r:id="rId3"/>
    <p:sldId id="278" r:id="rId4"/>
    <p:sldId id="259" r:id="rId5"/>
    <p:sldId id="265" r:id="rId6"/>
    <p:sldId id="266" r:id="rId7"/>
    <p:sldId id="267" r:id="rId8"/>
    <p:sldId id="268" r:id="rId9"/>
    <p:sldId id="269" r:id="rId10"/>
    <p:sldId id="270" r:id="rId11"/>
    <p:sldId id="273" r:id="rId12"/>
    <p:sldId id="261" r:id="rId13"/>
    <p:sldId id="274" r:id="rId14"/>
    <p:sldId id="275" r:id="rId15"/>
    <p:sldId id="277" r:id="rId16"/>
    <p:sldId id="276" r:id="rId17"/>
    <p:sldId id="271" r:id="rId18"/>
    <p:sldId id="279" r:id="rId19"/>
    <p:sldId id="281" r:id="rId20"/>
    <p:sldId id="264" r:id="rId21"/>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9" autoAdjust="0"/>
    <p:restoredTop sz="90764" autoAdjust="0"/>
  </p:normalViewPr>
  <p:slideViewPr>
    <p:cSldViewPr snapToGrid="0" snapToObjects="1">
      <p:cViewPr>
        <p:scale>
          <a:sx n="94" d="100"/>
          <a:sy n="94" d="100"/>
        </p:scale>
        <p:origin x="-133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20"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82C4E0BF-B590-4704-91A2-14242D093E12}" type="datetimeFigureOut">
              <a:rPr lang="en-US" smtClean="0"/>
              <a:t>6/16/2015</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B861FDE8-9FEB-4063-9C56-EB4B8EFD8F7F}" type="slidenum">
              <a:rPr lang="en-US" smtClean="0"/>
              <a:t>‹#›</a:t>
            </a:fld>
            <a:endParaRPr lang="en-US"/>
          </a:p>
        </p:txBody>
      </p:sp>
    </p:spTree>
    <p:extLst>
      <p:ext uri="{BB962C8B-B14F-4D97-AF65-F5344CB8AC3E}">
        <p14:creationId xmlns:p14="http://schemas.microsoft.com/office/powerpoint/2010/main" val="84621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6559B38E-5032-44EE-9180-3937F9859624}" type="datetimeFigureOut">
              <a:rPr lang="en-US" smtClean="0"/>
              <a:t>6/16/2015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49C74F92-1B39-4EA0-952E-8DBD5FA73FC7}" type="slidenum">
              <a:rPr lang="en-US" smtClean="0"/>
              <a:t>‹#›</a:t>
            </a:fld>
            <a:endParaRPr lang="en-US"/>
          </a:p>
        </p:txBody>
      </p:sp>
    </p:spTree>
    <p:extLst>
      <p:ext uri="{BB962C8B-B14F-4D97-AF65-F5344CB8AC3E}">
        <p14:creationId xmlns:p14="http://schemas.microsoft.com/office/powerpoint/2010/main" val="2601177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C74F92-1B39-4EA0-952E-8DBD5FA73FC7}" type="slidenum">
              <a:rPr lang="en-US" smtClean="0"/>
              <a:t>1</a:t>
            </a:fld>
            <a:endParaRPr lang="en-US"/>
          </a:p>
        </p:txBody>
      </p:sp>
    </p:spTree>
    <p:extLst>
      <p:ext uri="{BB962C8B-B14F-4D97-AF65-F5344CB8AC3E}">
        <p14:creationId xmlns:p14="http://schemas.microsoft.com/office/powerpoint/2010/main" val="246316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Want to create a unique family identity?  Spend some family time around the table.  This is a place where traditions are established, experiences and feelings are shared, and laughter and joking takes place.  Children will enjoy a sense of security and belonging when parents and family are intent on providing a safe and joyful family mealtime.</a:t>
            </a:r>
          </a:p>
          <a:p>
            <a:endParaRPr lang="en-US" dirty="0"/>
          </a:p>
        </p:txBody>
      </p:sp>
      <p:sp>
        <p:nvSpPr>
          <p:cNvPr id="4" name="Slide Number Placeholder 3"/>
          <p:cNvSpPr>
            <a:spLocks noGrp="1"/>
          </p:cNvSpPr>
          <p:nvPr>
            <p:ph type="sldNum" sz="quarter" idx="10"/>
          </p:nvPr>
        </p:nvSpPr>
        <p:spPr/>
        <p:txBody>
          <a:bodyPr/>
          <a:lstStyle/>
          <a:p>
            <a:fld id="{49C74F92-1B39-4EA0-952E-8DBD5FA73FC7}" type="slidenum">
              <a:rPr lang="en-US" smtClean="0"/>
              <a:t>10</a:t>
            </a:fld>
            <a:endParaRPr lang="en-US"/>
          </a:p>
        </p:txBody>
      </p:sp>
    </p:spTree>
    <p:extLst>
      <p:ext uri="{BB962C8B-B14F-4D97-AF65-F5344CB8AC3E}">
        <p14:creationId xmlns:p14="http://schemas.microsoft.com/office/powerpoint/2010/main" val="3835318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C74F92-1B39-4EA0-952E-8DBD5FA73FC7}" type="slidenum">
              <a:rPr lang="en-US" smtClean="0"/>
              <a:t>11</a:t>
            </a:fld>
            <a:endParaRPr lang="en-US"/>
          </a:p>
        </p:txBody>
      </p:sp>
    </p:spTree>
    <p:extLst>
      <p:ext uri="{BB962C8B-B14F-4D97-AF65-F5344CB8AC3E}">
        <p14:creationId xmlns:p14="http://schemas.microsoft.com/office/powerpoint/2010/main" val="888032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47460"/>
            <a:ext cx="5661660" cy="4445836"/>
          </a:xfrm>
        </p:spPr>
        <p:txBody>
          <a:bodyPr/>
          <a:lstStyle/>
          <a:p>
            <a:pPr defTabSz="939363">
              <a:defRPr/>
            </a:pPr>
            <a:r>
              <a:rPr lang="en-US" sz="1400" dirty="0">
                <a:latin typeface="David" panose="020E0502060401010101" pitchFamily="34" charset="-79"/>
                <a:cs typeface="David" panose="020E0502060401010101" pitchFamily="34" charset="-79"/>
              </a:rPr>
              <a:t>It takes some effort and planning to make mealtime happen, but the rewards are well worth the work. As with anything, in order for family mealtime to be a priority in your house you have to make it work for your family’s needs and circumstances. There is not a single recipe for success when it comes to family mealtimes. But, there are a few steps everyone can take to help make family mealtime in your house an enjoyable reality. </a:t>
            </a:r>
          </a:p>
          <a:p>
            <a:pPr defTabSz="939363">
              <a:defRPr/>
            </a:pPr>
            <a:r>
              <a:rPr lang="en-US" sz="1400" dirty="0">
                <a:latin typeface="David" panose="020E0502060401010101" pitchFamily="34" charset="-79"/>
                <a:cs typeface="David" panose="020E0502060401010101" pitchFamily="34" charset="-79"/>
              </a:rPr>
              <a:t>Plan meals ahead of time.  Did you ever go to the grocery store, load up your cart, spend $100 or more, come home put all the food away, and then realize you still have nothing to make for dinner?  How do you feel when it’s 5:00pm, everyone is starving, and someone asks, “What’s for dinner?”  Did you know that you can spend about 30 minutes or more every night trying to figure out what to eat for dinner or you can spend 30 minutes or less per week?  If you think you hate to cook, you may find that what you actually hate is not knowing what to cook.  When the plan is in place and you have all the ingredients you need to create a fast, easy, delicious, and nutritious meal, you may decide you actually like to cook.</a:t>
            </a:r>
          </a:p>
          <a:p>
            <a:pPr defTabSz="939363">
              <a:defRPr/>
            </a:pPr>
            <a:r>
              <a:rPr lang="en-US" sz="1400" dirty="0">
                <a:latin typeface="David" panose="020E0502060401010101" pitchFamily="34" charset="-79"/>
                <a:cs typeface="David" panose="020E0502060401010101" pitchFamily="34" charset="-79"/>
              </a:rPr>
              <a:t>Activity Page 5</a:t>
            </a:r>
          </a:p>
          <a:p>
            <a:endParaRPr lang="en-US" dirty="0"/>
          </a:p>
        </p:txBody>
      </p:sp>
      <p:sp>
        <p:nvSpPr>
          <p:cNvPr id="4" name="Slide Number Placeholder 3"/>
          <p:cNvSpPr>
            <a:spLocks noGrp="1"/>
          </p:cNvSpPr>
          <p:nvPr>
            <p:ph type="sldNum" sz="quarter" idx="10"/>
          </p:nvPr>
        </p:nvSpPr>
        <p:spPr/>
        <p:txBody>
          <a:bodyPr/>
          <a:lstStyle/>
          <a:p>
            <a:fld id="{49C74F92-1B39-4EA0-952E-8DBD5FA73FC7}" type="slidenum">
              <a:rPr lang="en-US" smtClean="0"/>
              <a:t>12</a:t>
            </a:fld>
            <a:endParaRPr lang="en-US"/>
          </a:p>
        </p:txBody>
      </p:sp>
    </p:spTree>
    <p:extLst>
      <p:ext uri="{BB962C8B-B14F-4D97-AF65-F5344CB8AC3E}">
        <p14:creationId xmlns:p14="http://schemas.microsoft.com/office/powerpoint/2010/main" val="401157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2500" dirty="0">
                <a:latin typeface="David" panose="020E0502060401010101" pitchFamily="34" charset="-79"/>
                <a:cs typeface="David" panose="020E0502060401010101" pitchFamily="34" charset="-79"/>
              </a:rPr>
              <a:t>Start eating meals together as a family when your kids are young.  This way, it becomes a habit.  Plan when you will eat together as a family.  Write it on your calendar.  You may not be able to eat together every day, but try to have family meals most days of the week.</a:t>
            </a:r>
            <a:endParaRPr lang="en-US" sz="2500" b="1" dirty="0">
              <a:latin typeface="David" panose="020E0502060401010101" pitchFamily="34" charset="-79"/>
              <a:cs typeface="David" panose="020E0502060401010101" pitchFamily="34" charset="-79"/>
            </a:endParaRPr>
          </a:p>
          <a:p>
            <a:endParaRPr lang="en-US" dirty="0"/>
          </a:p>
        </p:txBody>
      </p:sp>
      <p:sp>
        <p:nvSpPr>
          <p:cNvPr id="4" name="Slide Number Placeholder 3"/>
          <p:cNvSpPr>
            <a:spLocks noGrp="1"/>
          </p:cNvSpPr>
          <p:nvPr>
            <p:ph type="sldNum" sz="quarter" idx="10"/>
          </p:nvPr>
        </p:nvSpPr>
        <p:spPr/>
        <p:txBody>
          <a:bodyPr/>
          <a:lstStyle/>
          <a:p>
            <a:fld id="{49C74F92-1B39-4EA0-952E-8DBD5FA73FC7}" type="slidenum">
              <a:rPr lang="en-US" smtClean="0"/>
              <a:t>13</a:t>
            </a:fld>
            <a:endParaRPr lang="en-US"/>
          </a:p>
        </p:txBody>
      </p:sp>
    </p:spTree>
    <p:extLst>
      <p:ext uri="{BB962C8B-B14F-4D97-AF65-F5344CB8AC3E}">
        <p14:creationId xmlns:p14="http://schemas.microsoft.com/office/powerpoint/2010/main" val="4011576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Have participants  make a list of things children can do help with the meal.  Examples:  set the table, put pets, toys, or books in another room, turn off the TV, pour the drink, put down place mats, hand out napkins and silverware, pick flowers for the table, clear the table, wipe the table, etc.</a:t>
            </a:r>
          </a:p>
        </p:txBody>
      </p:sp>
      <p:sp>
        <p:nvSpPr>
          <p:cNvPr id="4" name="Slide Number Placeholder 3"/>
          <p:cNvSpPr>
            <a:spLocks noGrp="1"/>
          </p:cNvSpPr>
          <p:nvPr>
            <p:ph type="sldNum" sz="quarter" idx="10"/>
          </p:nvPr>
        </p:nvSpPr>
        <p:spPr/>
        <p:txBody>
          <a:bodyPr/>
          <a:lstStyle/>
          <a:p>
            <a:fld id="{49C74F92-1B39-4EA0-952E-8DBD5FA73FC7}" type="slidenum">
              <a:rPr lang="en-US" smtClean="0"/>
              <a:t>14</a:t>
            </a:fld>
            <a:endParaRPr lang="en-US"/>
          </a:p>
        </p:txBody>
      </p:sp>
    </p:spTree>
    <p:extLst>
      <p:ext uri="{BB962C8B-B14F-4D97-AF65-F5344CB8AC3E}">
        <p14:creationId xmlns:p14="http://schemas.microsoft.com/office/powerpoint/2010/main" val="4011576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TV and other electronic devices distract family members form engaging in meaningful conversation and prevents forming and strengthening family connections during mealtimes.  Leaving electronic devices in another room allows for families to have meaningful dialogue and the undivided attention of family members.  Consider having a basket that everyone can drop off their devices in during meal time and can easily find later.</a:t>
            </a:r>
          </a:p>
        </p:txBody>
      </p:sp>
      <p:sp>
        <p:nvSpPr>
          <p:cNvPr id="4" name="Slide Number Placeholder 3"/>
          <p:cNvSpPr>
            <a:spLocks noGrp="1"/>
          </p:cNvSpPr>
          <p:nvPr>
            <p:ph type="sldNum" sz="quarter" idx="10"/>
          </p:nvPr>
        </p:nvSpPr>
        <p:spPr/>
        <p:txBody>
          <a:bodyPr/>
          <a:lstStyle/>
          <a:p>
            <a:fld id="{49C74F92-1B39-4EA0-952E-8DBD5FA73FC7}" type="slidenum">
              <a:rPr lang="en-US" smtClean="0"/>
              <a:t>15</a:t>
            </a:fld>
            <a:endParaRPr lang="en-US"/>
          </a:p>
        </p:txBody>
      </p:sp>
    </p:spTree>
    <p:extLst>
      <p:ext uri="{BB962C8B-B14F-4D97-AF65-F5344CB8AC3E}">
        <p14:creationId xmlns:p14="http://schemas.microsoft.com/office/powerpoint/2010/main" val="4011576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2500" dirty="0">
                <a:latin typeface="David" panose="020E0502060401010101" pitchFamily="34" charset="-79"/>
                <a:cs typeface="David" panose="020E0502060401010101" pitchFamily="34" charset="-79"/>
              </a:rPr>
              <a:t>Talk about fun and happy things.  Try to make meals a stress-free time.  Encourage your child to try foods, but don’t lecture or force your child to eat.  Consistently discussing tense topics like school performance, previous disobedience, or financial problems can make children resistant to making mealtime a priority.</a:t>
            </a:r>
          </a:p>
          <a:p>
            <a:endParaRPr lang="en-US" dirty="0"/>
          </a:p>
        </p:txBody>
      </p:sp>
      <p:sp>
        <p:nvSpPr>
          <p:cNvPr id="4" name="Slide Number Placeholder 3"/>
          <p:cNvSpPr>
            <a:spLocks noGrp="1"/>
          </p:cNvSpPr>
          <p:nvPr>
            <p:ph type="sldNum" sz="quarter" idx="10"/>
          </p:nvPr>
        </p:nvSpPr>
        <p:spPr/>
        <p:txBody>
          <a:bodyPr/>
          <a:lstStyle/>
          <a:p>
            <a:fld id="{49C74F92-1B39-4EA0-952E-8DBD5FA73FC7}" type="slidenum">
              <a:rPr lang="en-US" smtClean="0"/>
              <a:t>16</a:t>
            </a:fld>
            <a:endParaRPr lang="en-US"/>
          </a:p>
        </p:txBody>
      </p:sp>
    </p:spTree>
    <p:extLst>
      <p:ext uri="{BB962C8B-B14F-4D97-AF65-F5344CB8AC3E}">
        <p14:creationId xmlns:p14="http://schemas.microsoft.com/office/powerpoint/2010/main" val="4011576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800" dirty="0">
                <a:latin typeface="David" panose="020E0502060401010101" pitchFamily="34" charset="-79"/>
                <a:cs typeface="David" panose="020E0502060401010101" pitchFamily="34" charset="-79"/>
              </a:rPr>
              <a:t>If you are new to family mealtimes set a realistic goal for your family. If it seems impossible to have meals together everyday, set a more realistic goal of 2 or 3 times per week. Family mealtimes do not have to be all or nothing. Eating just a few meals together a week is better than none and you may find you enjoy it so much it becomes a priority to do it more often.</a:t>
            </a:r>
          </a:p>
          <a:p>
            <a:pPr defTabSz="939363">
              <a:defRPr/>
            </a:pPr>
            <a:r>
              <a:rPr lang="en-US" sz="1800" dirty="0">
                <a:latin typeface="David" panose="020E0502060401010101" pitchFamily="34" charset="-79"/>
                <a:cs typeface="David" panose="020E0502060401010101" pitchFamily="34" charset="-79"/>
              </a:rPr>
              <a:t>Family mealtime doesn’t just count for dinner. If dinner is not a realistic goal to eat together try having breakfast or lunch as a family. Again, in order for family mealtime to be realistic and enjoyable it has to work for your family. Breakfast together can be just as rewarding as dinner.</a:t>
            </a:r>
          </a:p>
          <a:p>
            <a:pPr defTabSz="939363">
              <a:defRPr/>
            </a:pPr>
            <a:endParaRPr lang="en-US" b="1" dirty="0">
              <a:latin typeface="David" panose="020E0502060401010101" pitchFamily="34" charset="-79"/>
              <a:cs typeface="David" panose="020E0502060401010101" pitchFamily="34" charset="-79"/>
            </a:endParaRPr>
          </a:p>
          <a:p>
            <a:endParaRPr lang="en-US" dirty="0"/>
          </a:p>
        </p:txBody>
      </p:sp>
      <p:sp>
        <p:nvSpPr>
          <p:cNvPr id="4" name="Slide Number Placeholder 3"/>
          <p:cNvSpPr>
            <a:spLocks noGrp="1"/>
          </p:cNvSpPr>
          <p:nvPr>
            <p:ph type="sldNum" sz="quarter" idx="10"/>
          </p:nvPr>
        </p:nvSpPr>
        <p:spPr/>
        <p:txBody>
          <a:bodyPr/>
          <a:lstStyle/>
          <a:p>
            <a:fld id="{49C74F92-1B39-4EA0-952E-8DBD5FA73FC7}" type="slidenum">
              <a:rPr lang="en-US" smtClean="0"/>
              <a:t>17</a:t>
            </a:fld>
            <a:endParaRPr lang="en-US"/>
          </a:p>
        </p:txBody>
      </p:sp>
    </p:spTree>
    <p:extLst>
      <p:ext uri="{BB962C8B-B14F-4D97-AF65-F5344CB8AC3E}">
        <p14:creationId xmlns:p14="http://schemas.microsoft.com/office/powerpoint/2010/main" val="1248591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C74F92-1B39-4EA0-952E-8DBD5FA73FC7}" type="slidenum">
              <a:rPr lang="en-US" smtClean="0"/>
              <a:t>18</a:t>
            </a:fld>
            <a:endParaRPr lang="en-US"/>
          </a:p>
        </p:txBody>
      </p:sp>
    </p:spTree>
    <p:extLst>
      <p:ext uri="{BB962C8B-B14F-4D97-AF65-F5344CB8AC3E}">
        <p14:creationId xmlns:p14="http://schemas.microsoft.com/office/powerpoint/2010/main" val="85864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74F92-1B39-4EA0-952E-8DBD5FA73FC7}" type="slidenum">
              <a:rPr lang="en-US" smtClean="0"/>
              <a:t>19</a:t>
            </a:fld>
            <a:endParaRPr lang="en-US"/>
          </a:p>
        </p:txBody>
      </p:sp>
    </p:spTree>
    <p:extLst>
      <p:ext uri="{BB962C8B-B14F-4D97-AF65-F5344CB8AC3E}">
        <p14:creationId xmlns:p14="http://schemas.microsoft.com/office/powerpoint/2010/main" val="9591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C74F92-1B39-4EA0-952E-8DBD5FA73FC7}" type="slidenum">
              <a:rPr lang="en-US" smtClean="0"/>
              <a:t>2</a:t>
            </a:fld>
            <a:endParaRPr lang="en-US"/>
          </a:p>
        </p:txBody>
      </p:sp>
    </p:spTree>
    <p:extLst>
      <p:ext uri="{BB962C8B-B14F-4D97-AF65-F5344CB8AC3E}">
        <p14:creationId xmlns:p14="http://schemas.microsoft.com/office/powerpoint/2010/main" val="379836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Write down one goal/behavior that you would like to do to make your family meal times more successful.</a:t>
            </a:r>
          </a:p>
        </p:txBody>
      </p:sp>
      <p:sp>
        <p:nvSpPr>
          <p:cNvPr id="4" name="Slide Number Placeholder 3"/>
          <p:cNvSpPr>
            <a:spLocks noGrp="1"/>
          </p:cNvSpPr>
          <p:nvPr>
            <p:ph type="sldNum" sz="quarter" idx="10"/>
          </p:nvPr>
        </p:nvSpPr>
        <p:spPr/>
        <p:txBody>
          <a:bodyPr/>
          <a:lstStyle/>
          <a:p>
            <a:fld id="{49C74F92-1B39-4EA0-952E-8DBD5FA73FC7}" type="slidenum">
              <a:rPr lang="en-US" smtClean="0"/>
              <a:t>20</a:t>
            </a:fld>
            <a:endParaRPr lang="en-US"/>
          </a:p>
        </p:txBody>
      </p:sp>
    </p:spTree>
    <p:extLst>
      <p:ext uri="{BB962C8B-B14F-4D97-AF65-F5344CB8AC3E}">
        <p14:creationId xmlns:p14="http://schemas.microsoft.com/office/powerpoint/2010/main" val="311794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C74F92-1B39-4EA0-952E-8DBD5FA73FC7}" type="slidenum">
              <a:rPr lang="en-US" smtClean="0"/>
              <a:t>3</a:t>
            </a:fld>
            <a:endParaRPr lang="en-US"/>
          </a:p>
        </p:txBody>
      </p:sp>
    </p:spTree>
    <p:extLst>
      <p:ext uri="{BB962C8B-B14F-4D97-AF65-F5344CB8AC3E}">
        <p14:creationId xmlns:p14="http://schemas.microsoft.com/office/powerpoint/2010/main" val="270483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47460"/>
            <a:ext cx="5661660" cy="4445836"/>
          </a:xfrm>
        </p:spPr>
        <p:txBody>
          <a:bodyPr/>
          <a:lstStyle/>
          <a:p>
            <a:pPr defTabSz="939363">
              <a:defRPr/>
            </a:pPr>
            <a:r>
              <a:rPr lang="en-US" sz="2000" dirty="0">
                <a:latin typeface="David" panose="020E0502060401010101" pitchFamily="34" charset="-79"/>
                <a:cs typeface="David" panose="020E0502060401010101" pitchFamily="34" charset="-79"/>
              </a:rPr>
              <a:t>It sounds too good to be true, but believe it or not, research shows there really is one thing you can do to ensure your children will have a greater chance in succeeding in all areas of life.</a:t>
            </a:r>
          </a:p>
          <a:p>
            <a:r>
              <a:rPr lang="en-US" sz="2000" dirty="0">
                <a:latin typeface="David" panose="020E0502060401010101" pitchFamily="34" charset="-79"/>
                <a:cs typeface="David" panose="020E0502060401010101" pitchFamily="34" charset="-79"/>
              </a:rPr>
              <a:t>Benefits of family mealtime.</a:t>
            </a:r>
          </a:p>
          <a:p>
            <a:r>
              <a:rPr lang="en-US" sz="2000" dirty="0">
                <a:latin typeface="David" panose="020E0502060401010101" pitchFamily="34" charset="-79"/>
                <a:cs typeface="David" panose="020E0502060401010101" pitchFamily="34" charset="-79"/>
              </a:rPr>
              <a:t>The benefits of regular family mealtimes are endless. Who knew such a simple act could impact so many areas of your developing children’s lives. Family mealtimes are certainly an easy way to help ensure that your children will have the tools and support necessary to be successful in life. And don’t forget that preparing meals at home is often less expensive and healthier than eating meals on the run.</a:t>
            </a:r>
          </a:p>
          <a:p>
            <a:pPr defTabSz="939363">
              <a:defRPr/>
            </a:pPr>
            <a:endParaRPr lang="en-US" b="1" dirty="0">
              <a:latin typeface="David" panose="020E0502060401010101" pitchFamily="34" charset="-79"/>
              <a:cs typeface="David" panose="020E0502060401010101" pitchFamily="34" charset="-79"/>
            </a:endParaRPr>
          </a:p>
          <a:p>
            <a:endParaRPr lang="en-US" dirty="0"/>
          </a:p>
        </p:txBody>
      </p:sp>
      <p:sp>
        <p:nvSpPr>
          <p:cNvPr id="4" name="Slide Number Placeholder 3"/>
          <p:cNvSpPr>
            <a:spLocks noGrp="1"/>
          </p:cNvSpPr>
          <p:nvPr>
            <p:ph type="sldNum" sz="quarter" idx="10"/>
          </p:nvPr>
        </p:nvSpPr>
        <p:spPr/>
        <p:txBody>
          <a:bodyPr/>
          <a:lstStyle/>
          <a:p>
            <a:fld id="{49C74F92-1B39-4EA0-952E-8DBD5FA73FC7}" type="slidenum">
              <a:rPr lang="en-US" smtClean="0"/>
              <a:t>4</a:t>
            </a:fld>
            <a:endParaRPr lang="en-US"/>
          </a:p>
        </p:txBody>
      </p:sp>
    </p:spTree>
    <p:extLst>
      <p:ext uri="{BB962C8B-B14F-4D97-AF65-F5344CB8AC3E}">
        <p14:creationId xmlns:p14="http://schemas.microsoft.com/office/powerpoint/2010/main" val="57626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When family meals occur frequently, your child will have a greater variety of nutritious foods and will consume more fruits and vegetables than children who do not regularly eat with their families.  Children who grow up in homes with regular family meals often consume less fried foods, soft drinks and less fatty foods than peer that do not have family mealtime at home. Meals prepared in the home tend to be more nutritious and less contributory to an obesogenic environment. Lead by example-if you as a parent or caregiver, provide nutritious, low-fat foods for your child, and frequently introduce them to new foods, your children will be more inclined to make healthier food choices on their own.</a:t>
            </a:r>
          </a:p>
          <a:p>
            <a:endParaRPr lang="en-US" dirty="0"/>
          </a:p>
        </p:txBody>
      </p:sp>
      <p:sp>
        <p:nvSpPr>
          <p:cNvPr id="4" name="Slide Number Placeholder 3"/>
          <p:cNvSpPr>
            <a:spLocks noGrp="1"/>
          </p:cNvSpPr>
          <p:nvPr>
            <p:ph type="sldNum" sz="quarter" idx="10"/>
          </p:nvPr>
        </p:nvSpPr>
        <p:spPr/>
        <p:txBody>
          <a:bodyPr/>
          <a:lstStyle/>
          <a:p>
            <a:fld id="{49C74F92-1B39-4EA0-952E-8DBD5FA73FC7}" type="slidenum">
              <a:rPr lang="en-US" smtClean="0"/>
              <a:t>5</a:t>
            </a:fld>
            <a:endParaRPr lang="en-US"/>
          </a:p>
        </p:txBody>
      </p:sp>
    </p:spTree>
    <p:extLst>
      <p:ext uri="{BB962C8B-B14F-4D97-AF65-F5344CB8AC3E}">
        <p14:creationId xmlns:p14="http://schemas.microsoft.com/office/powerpoint/2010/main" val="50932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Frequent family meals have been shown to lower children’s risk for the development of eating disorders in youth/pre-teen years.  Children who frequently eat with their family improve communication skills, are able to manage negative emotions more appropriately, and have the opportunity to positively interact with others.  Family mealtimes may promote the psychological wellbeing of adolescents.</a:t>
            </a:r>
          </a:p>
          <a:p>
            <a:endParaRPr lang="en-US" dirty="0"/>
          </a:p>
        </p:txBody>
      </p:sp>
      <p:sp>
        <p:nvSpPr>
          <p:cNvPr id="4" name="Slide Number Placeholder 3"/>
          <p:cNvSpPr>
            <a:spLocks noGrp="1"/>
          </p:cNvSpPr>
          <p:nvPr>
            <p:ph type="sldNum" sz="quarter" idx="10"/>
          </p:nvPr>
        </p:nvSpPr>
        <p:spPr/>
        <p:txBody>
          <a:bodyPr/>
          <a:lstStyle/>
          <a:p>
            <a:fld id="{49C74F92-1B39-4EA0-952E-8DBD5FA73FC7}" type="slidenum">
              <a:rPr lang="en-US" smtClean="0"/>
              <a:t>6</a:t>
            </a:fld>
            <a:endParaRPr lang="en-US"/>
          </a:p>
        </p:txBody>
      </p:sp>
    </p:spTree>
    <p:extLst>
      <p:ext uri="{BB962C8B-B14F-4D97-AF65-F5344CB8AC3E}">
        <p14:creationId xmlns:p14="http://schemas.microsoft.com/office/powerpoint/2010/main" val="1598586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While gathered around the dinner table, children have the opportunity to learn social norms of family and societal culture.  They learn these social norms by observing and interacting at the dinner table during mealtimes.  For example, by participating in conversations, your child will learn to take turns when speaking if that is unacceptable in your family culture to interrupt others when they are talking.  It is at family meals that our children may learn about sharing personal thoughts, feelings, and opinions with others in an appropriate manner.  To demonstrate, if your child does not like a food that is offered, the child can learn to express this dislike in a way that is not offensive to others.</a:t>
            </a:r>
          </a:p>
          <a:p>
            <a:endParaRPr lang="en-US" dirty="0"/>
          </a:p>
        </p:txBody>
      </p:sp>
      <p:sp>
        <p:nvSpPr>
          <p:cNvPr id="4" name="Slide Number Placeholder 3"/>
          <p:cNvSpPr>
            <a:spLocks noGrp="1"/>
          </p:cNvSpPr>
          <p:nvPr>
            <p:ph type="sldNum" sz="quarter" idx="10"/>
          </p:nvPr>
        </p:nvSpPr>
        <p:spPr/>
        <p:txBody>
          <a:bodyPr/>
          <a:lstStyle/>
          <a:p>
            <a:fld id="{49C74F92-1B39-4EA0-952E-8DBD5FA73FC7}" type="slidenum">
              <a:rPr lang="en-US" smtClean="0"/>
              <a:t>7</a:t>
            </a:fld>
            <a:endParaRPr lang="en-US"/>
          </a:p>
        </p:txBody>
      </p:sp>
    </p:spTree>
    <p:extLst>
      <p:ext uri="{BB962C8B-B14F-4D97-AF65-F5344CB8AC3E}">
        <p14:creationId xmlns:p14="http://schemas.microsoft.com/office/powerpoint/2010/main" val="369175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Children that receive A’s and B’s in school are more likely to be consuming meals with family on a regular basis rather than children that do not eat meals with their family frequently.  Experts have stated that mealtimes may more effectively build communication skills than activities such as reading together.  The amount of time spent having family meals while children are in the preschool years is correlated to the level of reading and vocabulary achievement while attending elementary school.  Children will develop a larger vocabulary.</a:t>
            </a:r>
          </a:p>
          <a:p>
            <a:endParaRPr lang="en-US" dirty="0"/>
          </a:p>
        </p:txBody>
      </p:sp>
      <p:sp>
        <p:nvSpPr>
          <p:cNvPr id="4" name="Slide Number Placeholder 3"/>
          <p:cNvSpPr>
            <a:spLocks noGrp="1"/>
          </p:cNvSpPr>
          <p:nvPr>
            <p:ph type="sldNum" sz="quarter" idx="10"/>
          </p:nvPr>
        </p:nvSpPr>
        <p:spPr/>
        <p:txBody>
          <a:bodyPr/>
          <a:lstStyle/>
          <a:p>
            <a:fld id="{49C74F92-1B39-4EA0-952E-8DBD5FA73FC7}" type="slidenum">
              <a:rPr lang="en-US" smtClean="0"/>
              <a:t>8</a:t>
            </a:fld>
            <a:endParaRPr lang="en-US"/>
          </a:p>
        </p:txBody>
      </p:sp>
    </p:spTree>
    <p:extLst>
      <p:ext uri="{BB962C8B-B14F-4D97-AF65-F5344CB8AC3E}">
        <p14:creationId xmlns:p14="http://schemas.microsoft.com/office/powerpoint/2010/main" val="322270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Sitting down with children at the dinner table has been shown to reduce the risk for substance use in children.  Children raised in families who regularly eat together will be less inclined to use marijuana, tobacco, and alcohol.  Also, they will be less likely to have friends using these substances and less likely to easily access marijuana, tobacco, and alcohol.</a:t>
            </a:r>
          </a:p>
          <a:p>
            <a:endParaRPr lang="en-US" dirty="0"/>
          </a:p>
        </p:txBody>
      </p:sp>
      <p:sp>
        <p:nvSpPr>
          <p:cNvPr id="4" name="Slide Number Placeholder 3"/>
          <p:cNvSpPr>
            <a:spLocks noGrp="1"/>
          </p:cNvSpPr>
          <p:nvPr>
            <p:ph type="sldNum" sz="quarter" idx="10"/>
          </p:nvPr>
        </p:nvSpPr>
        <p:spPr/>
        <p:txBody>
          <a:bodyPr/>
          <a:lstStyle/>
          <a:p>
            <a:fld id="{49C74F92-1B39-4EA0-952E-8DBD5FA73FC7}" type="slidenum">
              <a:rPr lang="en-US" smtClean="0"/>
              <a:t>9</a:t>
            </a:fld>
            <a:endParaRPr lang="en-US"/>
          </a:p>
        </p:txBody>
      </p:sp>
    </p:spTree>
    <p:extLst>
      <p:ext uri="{BB962C8B-B14F-4D97-AF65-F5344CB8AC3E}">
        <p14:creationId xmlns:p14="http://schemas.microsoft.com/office/powerpoint/2010/main" val="2331610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28240" y="2737875"/>
            <a:ext cx="7772400" cy="843213"/>
          </a:xfrm>
          <a:prstGeom prst="rect">
            <a:avLst/>
          </a:prstGeom>
        </p:spPr>
        <p:txBody>
          <a:bodyPr/>
          <a:lstStyle>
            <a:lvl1pPr algn="l">
              <a:defRPr sz="3800" b="1">
                <a:solidFill>
                  <a:srgbClr val="0C6438"/>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696133"/>
            <a:ext cx="7772400" cy="654049"/>
          </a:xfrm>
          <a:prstGeom prst="rect">
            <a:avLst/>
          </a:prstGeom>
        </p:spPr>
        <p:txBody>
          <a:bodyPr/>
          <a:lstStyle>
            <a:lvl1pPr marL="0" indent="0" algn="l">
              <a:buNone/>
              <a:defRPr>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12"/>
          <p:cNvSpPr>
            <a:spLocks noGrp="1"/>
          </p:cNvSpPr>
          <p:nvPr>
            <p:ph type="body" sz="quarter" idx="14" hasCustomPrompt="1"/>
          </p:nvPr>
        </p:nvSpPr>
        <p:spPr>
          <a:xfrm>
            <a:off x="5858933" y="1072338"/>
            <a:ext cx="2827867" cy="524758"/>
          </a:xfrm>
          <a:prstGeom prst="rect">
            <a:avLst/>
          </a:prstGeom>
        </p:spPr>
        <p:txBody>
          <a:bodyPr vert="horz" anchor="ctr"/>
          <a:lstStyle>
            <a:lvl1pPr algn="r">
              <a:buNone/>
              <a:defRPr sz="1800">
                <a:solidFill>
                  <a:schemeClr val="bg1"/>
                </a:solidFill>
              </a:defRPr>
            </a:lvl1pPr>
          </a:lstStyle>
          <a:p>
            <a:pPr lvl="0"/>
            <a:r>
              <a:rPr lang="en-US" dirty="0" smtClean="0"/>
              <a:t>Utah4-H.org</a:t>
            </a:r>
            <a:endParaRPr lang="en-US" dirty="0"/>
          </a:p>
        </p:txBody>
      </p:sp>
      <p:sp>
        <p:nvSpPr>
          <p:cNvPr id="15" name="Text Placeholder 14"/>
          <p:cNvSpPr>
            <a:spLocks noGrp="1"/>
          </p:cNvSpPr>
          <p:nvPr>
            <p:ph type="body" sz="quarter" idx="15" hasCustomPrompt="1"/>
          </p:nvPr>
        </p:nvSpPr>
        <p:spPr>
          <a:xfrm>
            <a:off x="457199" y="1072337"/>
            <a:ext cx="5276931" cy="524759"/>
          </a:xfrm>
          <a:prstGeom prst="rect">
            <a:avLst/>
          </a:prstGeom>
        </p:spPr>
        <p:txBody>
          <a:bodyPr vert="horz" anchor="ctr"/>
          <a:lstStyle>
            <a:lvl1pPr>
              <a:buNone/>
              <a:defRPr sz="2000">
                <a:solidFill>
                  <a:srgbClr val="FFFFFF"/>
                </a:solidFill>
                <a:latin typeface="Arial"/>
                <a:cs typeface="Arial"/>
              </a:defRPr>
            </a:lvl1pPr>
          </a:lstStyle>
          <a:p>
            <a:r>
              <a:rPr lang="en-US" dirty="0" smtClean="0"/>
              <a:t>Utah State University Extension</a:t>
            </a:r>
            <a:endParaRPr lang="en-US" dirty="0"/>
          </a:p>
        </p:txBody>
      </p:sp>
      <p:pic>
        <p:nvPicPr>
          <p:cNvPr id="6" name="Picture 5"/>
          <p:cNvPicPr>
            <a:picLocks noChangeAspect="1"/>
          </p:cNvPicPr>
          <p:nvPr userDrawn="1"/>
        </p:nvPicPr>
        <p:blipFill>
          <a:blip r:embed="rId3"/>
          <a:stretch>
            <a:fillRect/>
          </a:stretch>
        </p:blipFill>
        <p:spPr>
          <a:xfrm>
            <a:off x="652716" y="2866453"/>
            <a:ext cx="531494" cy="517866"/>
          </a:xfrm>
          <a:prstGeom prst="rect">
            <a:avLst/>
          </a:prstGeom>
        </p:spPr>
      </p:pic>
    </p:spTree>
    <p:extLst>
      <p:ext uri="{BB962C8B-B14F-4D97-AF65-F5344CB8AC3E}">
        <p14:creationId xmlns:p14="http://schemas.microsoft.com/office/powerpoint/2010/main" val="23287655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1072339"/>
            <a:ext cx="5276932" cy="527862"/>
          </a:xfrm>
          <a:prstGeom prst="rect">
            <a:avLst/>
          </a:prstGeom>
        </p:spPr>
        <p:txBody>
          <a:bodyPr/>
          <a:lstStyle>
            <a:lvl1pPr algn="l">
              <a:defRPr sz="2500" b="1">
                <a:solidFill>
                  <a:schemeClr val="bg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38467"/>
            <a:ext cx="8229600" cy="4525963"/>
          </a:xfrm>
          <a:prstGeom prst="rect">
            <a:avLst/>
          </a:prstGeom>
        </p:spPr>
        <p:txBody>
          <a:bodyPr/>
          <a:lstStyle>
            <a:lvl1pPr>
              <a:defRPr>
                <a:solidFill>
                  <a:schemeClr val="tx1">
                    <a:lumMod val="65000"/>
                    <a:lumOff val="35000"/>
                  </a:schemeClr>
                </a:solidFill>
                <a:latin typeface="Arial"/>
                <a:cs typeface="Arial"/>
              </a:defRPr>
            </a:lvl1pPr>
            <a:lvl2pPr>
              <a:defRPr>
                <a:solidFill>
                  <a:schemeClr val="tx1">
                    <a:lumMod val="65000"/>
                    <a:lumOff val="35000"/>
                  </a:schemeClr>
                </a:solidFill>
                <a:latin typeface="Arial"/>
                <a:cs typeface="Arial"/>
              </a:defRPr>
            </a:lvl2pPr>
            <a:lvl3pPr>
              <a:defRPr>
                <a:solidFill>
                  <a:schemeClr val="tx1">
                    <a:lumMod val="65000"/>
                    <a:lumOff val="35000"/>
                  </a:schemeClr>
                </a:solidFill>
                <a:latin typeface="Arial"/>
                <a:cs typeface="Arial"/>
              </a:defRPr>
            </a:lvl3pPr>
            <a:lvl4pPr>
              <a:defRPr>
                <a:solidFill>
                  <a:schemeClr val="tx1">
                    <a:lumMod val="65000"/>
                    <a:lumOff val="35000"/>
                  </a:schemeClr>
                </a:solidFill>
                <a:latin typeface="Arial"/>
                <a:cs typeface="Arial"/>
              </a:defRPr>
            </a:lvl4pPr>
            <a:lvl5pPr>
              <a:defRPr>
                <a:solidFill>
                  <a:schemeClr val="tx1">
                    <a:lumMod val="65000"/>
                    <a:lumOff val="35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2"/>
          <p:cNvSpPr>
            <a:spLocks noGrp="1"/>
          </p:cNvSpPr>
          <p:nvPr>
            <p:ph type="body" sz="quarter" idx="14" hasCustomPrompt="1"/>
          </p:nvPr>
        </p:nvSpPr>
        <p:spPr>
          <a:xfrm>
            <a:off x="5858933" y="1072338"/>
            <a:ext cx="2827867" cy="524758"/>
          </a:xfrm>
          <a:prstGeom prst="rect">
            <a:avLst/>
          </a:prstGeom>
        </p:spPr>
        <p:txBody>
          <a:bodyPr vert="horz" anchor="ctr"/>
          <a:lstStyle>
            <a:lvl1pPr algn="r">
              <a:buNone/>
              <a:defRPr sz="1800">
                <a:solidFill>
                  <a:schemeClr val="bg1"/>
                </a:solidFill>
              </a:defRPr>
            </a:lvl1pPr>
          </a:lstStyle>
          <a:p>
            <a:pPr lvl="0"/>
            <a:r>
              <a:rPr lang="en-US" dirty="0" smtClean="0"/>
              <a:t>Utah4-H.org</a:t>
            </a:r>
            <a:endParaRPr lang="en-US" dirty="0"/>
          </a:p>
        </p:txBody>
      </p:sp>
    </p:spTree>
    <p:extLst>
      <p:ext uri="{BB962C8B-B14F-4D97-AF65-F5344CB8AC3E}">
        <p14:creationId xmlns:p14="http://schemas.microsoft.com/office/powerpoint/2010/main" val="37827523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72339"/>
            <a:ext cx="5276931" cy="527862"/>
          </a:xfrm>
          <a:prstGeom prst="rect">
            <a:avLst/>
          </a:prstGeom>
        </p:spPr>
        <p:txBody>
          <a:bodyPr/>
          <a:lstStyle>
            <a:lvl1pPr algn="l">
              <a:defRPr sz="2500" b="1">
                <a:solidFill>
                  <a:schemeClr val="bg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39330"/>
            <a:ext cx="4038600" cy="4525963"/>
          </a:xfrm>
          <a:prstGeom prst="rect">
            <a:avLst/>
          </a:prstGeom>
        </p:spPr>
        <p:txBody>
          <a:bodyPr/>
          <a:lstStyle>
            <a:lvl1pPr>
              <a:defRPr sz="2800">
                <a:solidFill>
                  <a:schemeClr val="tx1">
                    <a:lumMod val="65000"/>
                    <a:lumOff val="35000"/>
                  </a:schemeClr>
                </a:solidFill>
                <a:latin typeface="Arial"/>
                <a:cs typeface="Arial"/>
              </a:defRPr>
            </a:lvl1pPr>
            <a:lvl2pPr>
              <a:defRPr sz="2400">
                <a:solidFill>
                  <a:schemeClr val="tx1">
                    <a:lumMod val="65000"/>
                    <a:lumOff val="35000"/>
                  </a:schemeClr>
                </a:solidFill>
                <a:latin typeface="Arial"/>
                <a:cs typeface="Arial"/>
              </a:defRPr>
            </a:lvl2pPr>
            <a:lvl3pPr>
              <a:defRPr sz="2000">
                <a:solidFill>
                  <a:schemeClr val="tx1">
                    <a:lumMod val="65000"/>
                    <a:lumOff val="35000"/>
                  </a:schemeClr>
                </a:solidFill>
                <a:latin typeface="Arial"/>
                <a:cs typeface="Arial"/>
              </a:defRPr>
            </a:lvl3pPr>
            <a:lvl4pPr>
              <a:defRPr sz="1800">
                <a:solidFill>
                  <a:schemeClr val="tx1">
                    <a:lumMod val="65000"/>
                    <a:lumOff val="35000"/>
                  </a:schemeClr>
                </a:solidFill>
                <a:latin typeface="Arial"/>
                <a:cs typeface="Arial"/>
              </a:defRPr>
            </a:lvl4pPr>
            <a:lvl5pPr>
              <a:defRPr sz="1800">
                <a:solidFill>
                  <a:schemeClr val="tx1">
                    <a:lumMod val="65000"/>
                    <a:lumOff val="35000"/>
                  </a:schemeClr>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39330"/>
            <a:ext cx="4038600" cy="4525963"/>
          </a:xfrm>
          <a:prstGeom prst="rect">
            <a:avLst/>
          </a:prstGeom>
        </p:spPr>
        <p:txBody>
          <a:bodyPr/>
          <a:lstStyle>
            <a:lvl1pPr>
              <a:defRPr sz="2800">
                <a:solidFill>
                  <a:srgbClr val="595959"/>
                </a:solidFill>
                <a:latin typeface="Arial"/>
                <a:cs typeface="Arial"/>
              </a:defRPr>
            </a:lvl1pPr>
            <a:lvl2pPr>
              <a:defRPr sz="2400">
                <a:solidFill>
                  <a:srgbClr val="595959"/>
                </a:solidFill>
                <a:latin typeface="Arial"/>
                <a:cs typeface="Arial"/>
              </a:defRPr>
            </a:lvl2pPr>
            <a:lvl3pPr>
              <a:defRPr sz="2000">
                <a:solidFill>
                  <a:srgbClr val="595959"/>
                </a:solidFill>
                <a:latin typeface="Arial"/>
                <a:cs typeface="Arial"/>
              </a:defRPr>
            </a:lvl3pPr>
            <a:lvl4pPr>
              <a:defRPr sz="1800">
                <a:solidFill>
                  <a:srgbClr val="595959"/>
                </a:solidFill>
                <a:latin typeface="Arial"/>
                <a:cs typeface="Arial"/>
              </a:defRPr>
            </a:lvl4pPr>
            <a:lvl5pPr>
              <a:defRPr sz="1800">
                <a:solidFill>
                  <a:srgbClr val="595959"/>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4" hasCustomPrompt="1"/>
          </p:nvPr>
        </p:nvSpPr>
        <p:spPr>
          <a:xfrm>
            <a:off x="5858933" y="1072338"/>
            <a:ext cx="2827867" cy="524758"/>
          </a:xfrm>
          <a:prstGeom prst="rect">
            <a:avLst/>
          </a:prstGeom>
        </p:spPr>
        <p:txBody>
          <a:bodyPr vert="horz" anchor="ctr"/>
          <a:lstStyle>
            <a:lvl1pPr algn="r">
              <a:buNone/>
              <a:defRPr sz="1800">
                <a:solidFill>
                  <a:schemeClr val="bg1"/>
                </a:solidFill>
              </a:defRPr>
            </a:lvl1pPr>
          </a:lstStyle>
          <a:p>
            <a:pPr lvl="0"/>
            <a:r>
              <a:rPr lang="en-US" dirty="0" smtClean="0"/>
              <a:t>Utah4-H.org</a:t>
            </a:r>
            <a:endParaRPr lang="en-US" dirty="0"/>
          </a:p>
        </p:txBody>
      </p:sp>
    </p:spTree>
    <p:extLst>
      <p:ext uri="{BB962C8B-B14F-4D97-AF65-F5344CB8AC3E}">
        <p14:creationId xmlns:p14="http://schemas.microsoft.com/office/powerpoint/2010/main" val="327212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72339"/>
            <a:ext cx="5276931" cy="524756"/>
          </a:xfrm>
          <a:prstGeom prst="rect">
            <a:avLst/>
          </a:prstGeo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38192"/>
            <a:ext cx="4040188" cy="639762"/>
          </a:xfrm>
          <a:prstGeom prst="rect">
            <a:avLst/>
          </a:prstGeom>
        </p:spPr>
        <p:txBody>
          <a:bodyPr anchor="b"/>
          <a:lstStyle>
            <a:lvl1pPr marL="0" indent="0">
              <a:buNone/>
              <a:defRPr sz="2600" b="1">
                <a:solidFill>
                  <a:srgbClr val="073056"/>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577954"/>
            <a:ext cx="4040188" cy="3887340"/>
          </a:xfrm>
          <a:prstGeom prst="rect">
            <a:avLst/>
          </a:prstGeom>
        </p:spPr>
        <p:txBody>
          <a:bodyPr/>
          <a:lstStyle>
            <a:lvl1pPr>
              <a:defRPr sz="2400">
                <a:solidFill>
                  <a:schemeClr val="tx1">
                    <a:lumMod val="65000"/>
                    <a:lumOff val="35000"/>
                  </a:schemeClr>
                </a:solidFill>
                <a:latin typeface="Arial"/>
                <a:cs typeface="Arial"/>
              </a:defRPr>
            </a:lvl1pPr>
            <a:lvl2pPr>
              <a:defRPr sz="2000">
                <a:solidFill>
                  <a:schemeClr val="tx1">
                    <a:lumMod val="65000"/>
                    <a:lumOff val="35000"/>
                  </a:schemeClr>
                </a:solidFill>
                <a:latin typeface="Arial"/>
                <a:cs typeface="Arial"/>
              </a:defRPr>
            </a:lvl2pPr>
            <a:lvl3pPr>
              <a:defRPr sz="1800">
                <a:solidFill>
                  <a:schemeClr val="tx1">
                    <a:lumMod val="65000"/>
                    <a:lumOff val="35000"/>
                  </a:schemeClr>
                </a:solidFill>
                <a:latin typeface="Arial"/>
                <a:cs typeface="Arial"/>
              </a:defRPr>
            </a:lvl3pPr>
            <a:lvl4pPr>
              <a:defRPr sz="1600">
                <a:solidFill>
                  <a:schemeClr val="tx1">
                    <a:lumMod val="65000"/>
                    <a:lumOff val="35000"/>
                  </a:schemeClr>
                </a:solidFill>
                <a:latin typeface="Arial"/>
                <a:cs typeface="Arial"/>
              </a:defRPr>
            </a:lvl4pPr>
            <a:lvl5pPr>
              <a:defRPr sz="1600">
                <a:solidFill>
                  <a:schemeClr val="tx1">
                    <a:lumMod val="65000"/>
                    <a:lumOff val="35000"/>
                  </a:schemeClr>
                </a:solidFill>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938192"/>
            <a:ext cx="4041775" cy="639762"/>
          </a:xfrm>
          <a:prstGeom prst="rect">
            <a:avLst/>
          </a:prstGeom>
        </p:spPr>
        <p:txBody>
          <a:bodyPr anchor="b"/>
          <a:lstStyle>
            <a:lvl1pPr marL="0" indent="0">
              <a:buNone/>
              <a:defRPr sz="2600" b="1">
                <a:solidFill>
                  <a:srgbClr val="073056"/>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577954"/>
            <a:ext cx="4041775" cy="3887340"/>
          </a:xfrm>
          <a:prstGeom prst="rect">
            <a:avLst/>
          </a:prstGeom>
        </p:spPr>
        <p:txBody>
          <a:bodyPr/>
          <a:lstStyle>
            <a:lvl1pPr>
              <a:defRPr sz="2400">
                <a:solidFill>
                  <a:srgbClr val="595959"/>
                </a:solidFill>
                <a:latin typeface="Arial"/>
                <a:cs typeface="Arial"/>
              </a:defRPr>
            </a:lvl1pPr>
            <a:lvl2pPr>
              <a:defRPr sz="2000">
                <a:solidFill>
                  <a:srgbClr val="595959"/>
                </a:solidFill>
                <a:latin typeface="Arial"/>
                <a:cs typeface="Arial"/>
              </a:defRPr>
            </a:lvl2pPr>
            <a:lvl3pPr>
              <a:defRPr sz="1800">
                <a:solidFill>
                  <a:srgbClr val="595959"/>
                </a:solidFill>
                <a:latin typeface="Arial"/>
                <a:cs typeface="Arial"/>
              </a:defRPr>
            </a:lvl3pPr>
            <a:lvl4pPr>
              <a:defRPr sz="1600">
                <a:solidFill>
                  <a:srgbClr val="595959"/>
                </a:solidFill>
                <a:latin typeface="Arial"/>
                <a:cs typeface="Arial"/>
              </a:defRPr>
            </a:lvl4pPr>
            <a:lvl5pPr>
              <a:defRPr sz="1600">
                <a:solidFill>
                  <a:srgbClr val="595959"/>
                </a:solidFill>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2"/>
          <p:cNvSpPr>
            <a:spLocks noGrp="1"/>
          </p:cNvSpPr>
          <p:nvPr>
            <p:ph type="body" sz="quarter" idx="14" hasCustomPrompt="1"/>
          </p:nvPr>
        </p:nvSpPr>
        <p:spPr>
          <a:xfrm>
            <a:off x="5858933" y="1072338"/>
            <a:ext cx="2827867" cy="524758"/>
          </a:xfrm>
          <a:prstGeom prst="rect">
            <a:avLst/>
          </a:prstGeom>
        </p:spPr>
        <p:txBody>
          <a:bodyPr vert="horz" anchor="ctr"/>
          <a:lstStyle>
            <a:lvl1pPr algn="r">
              <a:buNone/>
              <a:defRPr sz="1800">
                <a:solidFill>
                  <a:schemeClr val="bg1"/>
                </a:solidFill>
              </a:defRPr>
            </a:lvl1pPr>
          </a:lstStyle>
          <a:p>
            <a:pPr lvl="0"/>
            <a:r>
              <a:rPr lang="en-US" dirty="0" smtClean="0"/>
              <a:t>Utah4-H.org</a:t>
            </a:r>
            <a:endParaRPr lang="en-US" dirty="0"/>
          </a:p>
        </p:txBody>
      </p:sp>
    </p:spTree>
    <p:extLst>
      <p:ext uri="{BB962C8B-B14F-4D97-AF65-F5344CB8AC3E}">
        <p14:creationId xmlns:p14="http://schemas.microsoft.com/office/powerpoint/2010/main" val="428148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72339"/>
            <a:ext cx="5276931" cy="524756"/>
          </a:xfrm>
          <a:prstGeom prst="rect">
            <a:avLst/>
          </a:prstGeom>
        </p:spPr>
        <p:txBody>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7" name="Text Placeholder 12"/>
          <p:cNvSpPr>
            <a:spLocks noGrp="1"/>
          </p:cNvSpPr>
          <p:nvPr>
            <p:ph type="body" sz="quarter" idx="14" hasCustomPrompt="1"/>
          </p:nvPr>
        </p:nvSpPr>
        <p:spPr>
          <a:xfrm>
            <a:off x="5858933" y="1072338"/>
            <a:ext cx="2827867" cy="524758"/>
          </a:xfrm>
          <a:prstGeom prst="rect">
            <a:avLst/>
          </a:prstGeom>
        </p:spPr>
        <p:txBody>
          <a:bodyPr vert="horz" anchor="ctr"/>
          <a:lstStyle>
            <a:lvl1pPr algn="r">
              <a:buNone/>
              <a:defRPr sz="1800">
                <a:solidFill>
                  <a:schemeClr val="bg1"/>
                </a:solidFill>
              </a:defRPr>
            </a:lvl1pPr>
          </a:lstStyle>
          <a:p>
            <a:pPr lvl="0"/>
            <a:r>
              <a:rPr lang="en-US" dirty="0" smtClean="0"/>
              <a:t>Utah4-H.org</a:t>
            </a:r>
            <a:endParaRPr lang="en-US" dirty="0"/>
          </a:p>
        </p:txBody>
      </p:sp>
    </p:spTree>
    <p:extLst>
      <p:ext uri="{BB962C8B-B14F-4D97-AF65-F5344CB8AC3E}">
        <p14:creationId xmlns:p14="http://schemas.microsoft.com/office/powerpoint/2010/main" val="2330843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648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8435"/>
            <a:ext cx="7772400" cy="2992365"/>
          </a:xfrm>
        </p:spPr>
        <p:txBody>
          <a:bodyPr/>
          <a:lstStyle/>
          <a:p>
            <a:pPr algn="ctr"/>
            <a:r>
              <a:rPr lang="en-US" sz="9600" dirty="0" smtClean="0">
                <a:solidFill>
                  <a:schemeClr val="accent5">
                    <a:lumMod val="50000"/>
                  </a:schemeClr>
                </a:solidFill>
                <a:latin typeface="Andalus" panose="02020603050405020304" pitchFamily="18" charset="-78"/>
                <a:cs typeface="Andalus" panose="02020603050405020304" pitchFamily="18" charset="-78"/>
              </a:rPr>
              <a:t>FAMILY </a:t>
            </a:r>
            <a:br>
              <a:rPr lang="en-US" sz="9600" dirty="0" smtClean="0">
                <a:solidFill>
                  <a:schemeClr val="accent5">
                    <a:lumMod val="50000"/>
                  </a:schemeClr>
                </a:solidFill>
                <a:latin typeface="Andalus" panose="02020603050405020304" pitchFamily="18" charset="-78"/>
                <a:cs typeface="Andalus" panose="02020603050405020304" pitchFamily="18" charset="-78"/>
              </a:rPr>
            </a:br>
            <a:r>
              <a:rPr lang="en-US" sz="9600" dirty="0" smtClean="0">
                <a:solidFill>
                  <a:schemeClr val="accent5">
                    <a:lumMod val="50000"/>
                  </a:schemeClr>
                </a:solidFill>
                <a:latin typeface="Andalus" panose="02020603050405020304" pitchFamily="18" charset="-78"/>
                <a:cs typeface="Andalus" panose="02020603050405020304" pitchFamily="18" charset="-78"/>
              </a:rPr>
              <a:t>MEAL TIME</a:t>
            </a:r>
            <a:endParaRPr lang="en-US" sz="9600" dirty="0">
              <a:solidFill>
                <a:schemeClr val="accent5">
                  <a:lumMod val="50000"/>
                </a:schemeClr>
              </a:solidFill>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a:xfrm>
            <a:off x="187960" y="5384800"/>
            <a:ext cx="7772400" cy="772160"/>
          </a:xfrm>
        </p:spPr>
        <p:txBody>
          <a:bodyPr/>
          <a:lstStyle/>
          <a:p>
            <a:pPr algn="ctr"/>
            <a:r>
              <a:rPr lang="en-US" sz="2400" dirty="0" smtClean="0">
                <a:latin typeface="Andalus" panose="02020603050405020304" pitchFamily="18" charset="-78"/>
                <a:cs typeface="Andalus" panose="02020603050405020304" pitchFamily="18" charset="-78"/>
              </a:rPr>
              <a:t>Cindy Nelson-USU Extension Assistant Professor</a:t>
            </a:r>
          </a:p>
          <a:p>
            <a:pPr algn="ctr"/>
            <a:r>
              <a:rPr lang="en-US" sz="2400" dirty="0" smtClean="0">
                <a:latin typeface="Andalus" panose="02020603050405020304" pitchFamily="18" charset="-78"/>
                <a:cs typeface="Andalus" panose="02020603050405020304" pitchFamily="18" charset="-78"/>
              </a:rPr>
              <a:t>Beaver County</a:t>
            </a:r>
          </a:p>
          <a:p>
            <a:pPr algn="ctr"/>
            <a:endParaRPr lang="en-US" dirty="0"/>
          </a:p>
        </p:txBody>
      </p:sp>
      <p:sp>
        <p:nvSpPr>
          <p:cNvPr id="5" name="Text Placeholder 4"/>
          <p:cNvSpPr>
            <a:spLocks noGrp="1"/>
          </p:cNvSpPr>
          <p:nvPr>
            <p:ph type="body" sz="quarter" idx="15"/>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072339"/>
            <a:ext cx="5567681" cy="527862"/>
          </a:xfrm>
        </p:spPr>
        <p:txBody>
          <a:bodyPr/>
          <a:lstStyle/>
          <a:p>
            <a:r>
              <a:rPr lang="en-US" dirty="0" smtClean="0"/>
              <a:t>Family Connection</a:t>
            </a:r>
            <a:endParaRPr lang="en-US" dirty="0"/>
          </a:p>
        </p:txBody>
      </p:sp>
      <p:sp>
        <p:nvSpPr>
          <p:cNvPr id="3" name="Content Placeholder 2"/>
          <p:cNvSpPr>
            <a:spLocks noGrp="1"/>
          </p:cNvSpPr>
          <p:nvPr>
            <p:ph idx="1"/>
          </p:nvPr>
        </p:nvSpPr>
        <p:spPr>
          <a:xfrm>
            <a:off x="457198" y="1849120"/>
            <a:ext cx="8229600" cy="4511040"/>
          </a:xfrm>
        </p:spPr>
        <p:txBody>
          <a:bodyPr/>
          <a:lstStyle/>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create a unique family identity</a:t>
            </a:r>
          </a:p>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e</a:t>
            </a:r>
            <a:r>
              <a:rPr lang="en-US" dirty="0" smtClean="0">
                <a:latin typeface="Andalus" panose="02020603050405020304" pitchFamily="18" charset="-78"/>
                <a:cs typeface="Andalus" panose="02020603050405020304" pitchFamily="18" charset="-78"/>
              </a:rPr>
              <a:t>stablish traditions</a:t>
            </a:r>
          </a:p>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s</a:t>
            </a:r>
            <a:r>
              <a:rPr lang="en-US" dirty="0" smtClean="0">
                <a:latin typeface="Andalus" panose="02020603050405020304" pitchFamily="18" charset="-78"/>
                <a:cs typeface="Andalus" panose="02020603050405020304" pitchFamily="18" charset="-78"/>
              </a:rPr>
              <a:t>hare feelings and experiences</a:t>
            </a:r>
          </a:p>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e</a:t>
            </a:r>
            <a:r>
              <a:rPr lang="en-US" dirty="0" smtClean="0">
                <a:latin typeface="Andalus" panose="02020603050405020304" pitchFamily="18" charset="-78"/>
                <a:cs typeface="Andalus" panose="02020603050405020304" pitchFamily="18" charset="-78"/>
              </a:rPr>
              <a:t>njoy a sense of security and belonging</a:t>
            </a:r>
          </a:p>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p</a:t>
            </a:r>
            <a:r>
              <a:rPr lang="en-US" dirty="0" smtClean="0">
                <a:latin typeface="Andalus" panose="02020603050405020304" pitchFamily="18" charset="-78"/>
                <a:cs typeface="Andalus" panose="02020603050405020304" pitchFamily="18" charset="-78"/>
              </a:rPr>
              <a:t>rovide a safe family environment</a:t>
            </a:r>
          </a:p>
          <a:p>
            <a:pPr>
              <a:buFont typeface="Wingdings" panose="05000000000000000000" pitchFamily="2" charset="2"/>
              <a:buChar char="ü"/>
            </a:pPr>
            <a:endParaRPr lang="en-US" dirty="0" smtClean="0"/>
          </a:p>
          <a:p>
            <a:pPr>
              <a:buFont typeface="Wingdings" panose="05000000000000000000" pitchFamily="2" charset="2"/>
              <a:buChar char="ü"/>
            </a:pP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4788574"/>
            <a:ext cx="2845752" cy="189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548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Meal Time</a:t>
            </a:r>
          </a:p>
        </p:txBody>
      </p:sp>
      <p:sp>
        <p:nvSpPr>
          <p:cNvPr id="4" name="Text Placeholder 3"/>
          <p:cNvSpPr>
            <a:spLocks noGrp="1"/>
          </p:cNvSpPr>
          <p:nvPr>
            <p:ph type="body" sz="quarter" idx="14"/>
          </p:nvPr>
        </p:nvSpPr>
        <p:spPr/>
        <p:txBody>
          <a:bodyPr/>
          <a:lstStyle/>
          <a:p>
            <a:endParaRPr lang="en-US"/>
          </a:p>
        </p:txBody>
      </p:sp>
      <p:pic>
        <p:nvPicPr>
          <p:cNvPr id="3" name="The Phunn Family - Family Meal Tim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34808" y="1761490"/>
            <a:ext cx="7958665" cy="4476750"/>
          </a:xfrm>
          <a:prstGeom prst="rect">
            <a:avLst/>
          </a:prstGeom>
        </p:spPr>
      </p:pic>
    </p:spTree>
    <p:extLst>
      <p:ext uri="{BB962C8B-B14F-4D97-AF65-F5344CB8AC3E}">
        <p14:creationId xmlns:p14="http://schemas.microsoft.com/office/powerpoint/2010/main" val="19852595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Meal Time</a:t>
            </a:r>
            <a:endParaRPr lang="en-US" dirty="0"/>
          </a:p>
        </p:txBody>
      </p:sp>
      <p:sp>
        <p:nvSpPr>
          <p:cNvPr id="3" name="Content Placeholder 2"/>
          <p:cNvSpPr>
            <a:spLocks noGrp="1"/>
          </p:cNvSpPr>
          <p:nvPr>
            <p:ph idx="1"/>
          </p:nvPr>
        </p:nvSpPr>
        <p:spPr>
          <a:xfrm>
            <a:off x="457200" y="1938467"/>
            <a:ext cx="8229600" cy="4696013"/>
          </a:xfrm>
        </p:spPr>
        <p:txBody>
          <a:bodyPr/>
          <a:lstStyle/>
          <a:p>
            <a:pPr marL="0" indent="0" algn="ctr">
              <a:buNone/>
            </a:pPr>
            <a:r>
              <a:rPr lang="en-US" sz="2800" b="1" dirty="0" smtClean="0">
                <a:latin typeface="Andalus" panose="02020603050405020304" pitchFamily="18" charset="-78"/>
                <a:cs typeface="Andalus" panose="02020603050405020304" pitchFamily="18" charset="-78"/>
              </a:rPr>
              <a:t>Making </a:t>
            </a:r>
            <a:r>
              <a:rPr lang="en-US" sz="2800" b="1" dirty="0">
                <a:latin typeface="Andalus" panose="02020603050405020304" pitchFamily="18" charset="-78"/>
                <a:cs typeface="Andalus" panose="02020603050405020304" pitchFamily="18" charset="-78"/>
              </a:rPr>
              <a:t>Family Mealtimes Realistic </a:t>
            </a:r>
            <a:r>
              <a:rPr lang="en-US" sz="2800" b="1" i="1" dirty="0">
                <a:latin typeface="Andalus" panose="02020603050405020304" pitchFamily="18" charset="-78"/>
                <a:cs typeface="Andalus" panose="02020603050405020304" pitchFamily="18" charset="-78"/>
              </a:rPr>
              <a:t>AND</a:t>
            </a:r>
            <a:r>
              <a:rPr lang="en-US" sz="2800" b="1" dirty="0">
                <a:latin typeface="Andalus" panose="02020603050405020304" pitchFamily="18" charset="-78"/>
                <a:cs typeface="Andalus" panose="02020603050405020304" pitchFamily="18" charset="-78"/>
              </a:rPr>
              <a:t> </a:t>
            </a:r>
            <a:r>
              <a:rPr lang="en-US" sz="2800" b="1" dirty="0" smtClean="0">
                <a:latin typeface="Andalus" panose="02020603050405020304" pitchFamily="18" charset="-78"/>
                <a:cs typeface="Andalus" panose="02020603050405020304" pitchFamily="18" charset="-78"/>
              </a:rPr>
              <a:t> Enjoyable </a:t>
            </a:r>
            <a:endParaRPr lang="en-US" sz="2800" b="1" dirty="0">
              <a:latin typeface="Andalus" panose="02020603050405020304" pitchFamily="18" charset="-78"/>
              <a:cs typeface="Andalus" panose="02020603050405020304" pitchFamily="18" charset="-78"/>
            </a:endParaRPr>
          </a:p>
          <a:p>
            <a:pPr marL="457200" indent="-457200">
              <a:lnSpc>
                <a:spcPct val="200000"/>
              </a:lnSpc>
              <a:buAutoNum type="arabicPeriod"/>
            </a:pPr>
            <a:r>
              <a:rPr lang="en-US" sz="2400" b="1" dirty="0" smtClean="0">
                <a:solidFill>
                  <a:srgbClr val="C00000"/>
                </a:solidFill>
                <a:latin typeface="Andalus" panose="02020603050405020304" pitchFamily="18" charset="-78"/>
                <a:cs typeface="Andalus" panose="02020603050405020304" pitchFamily="18" charset="-78"/>
              </a:rPr>
              <a:t>Plan </a:t>
            </a:r>
            <a:r>
              <a:rPr lang="en-US" sz="2400" b="1" dirty="0">
                <a:solidFill>
                  <a:srgbClr val="C00000"/>
                </a:solidFill>
                <a:latin typeface="Andalus" panose="02020603050405020304" pitchFamily="18" charset="-78"/>
                <a:cs typeface="Andalus" panose="02020603050405020304" pitchFamily="18" charset="-78"/>
              </a:rPr>
              <a:t>meals ahead of time. </a:t>
            </a:r>
            <a:endParaRPr lang="en-US" sz="2400" b="1" dirty="0" smtClean="0">
              <a:solidFill>
                <a:srgbClr val="C00000"/>
              </a:solidFill>
              <a:latin typeface="Andalus" panose="02020603050405020304" pitchFamily="18" charset="-78"/>
              <a:cs typeface="Andalus" panose="02020603050405020304" pitchFamily="18" charset="-78"/>
            </a:endParaRPr>
          </a:p>
          <a:p>
            <a:pPr marL="0" indent="0" algn="ctr">
              <a:lnSpc>
                <a:spcPct val="200000"/>
              </a:lnSpc>
              <a:buNone/>
            </a:pPr>
            <a:r>
              <a:rPr lang="en-US" sz="3600" b="1" dirty="0" smtClean="0">
                <a:solidFill>
                  <a:schemeClr val="accent5">
                    <a:lumMod val="50000"/>
                  </a:schemeClr>
                </a:solidFill>
                <a:latin typeface="Andalus" panose="02020603050405020304" pitchFamily="18" charset="-78"/>
                <a:cs typeface="Andalus" panose="02020603050405020304" pitchFamily="18" charset="-78"/>
              </a:rPr>
              <a:t>“What’s for dinner?”</a:t>
            </a:r>
          </a:p>
          <a:p>
            <a:pPr marL="0" indent="0" algn="ctr">
              <a:lnSpc>
                <a:spcPct val="200000"/>
              </a:lnSpc>
              <a:buNone/>
            </a:pPr>
            <a:endParaRPr lang="en-US" sz="800" b="1" dirty="0" smtClean="0">
              <a:solidFill>
                <a:schemeClr val="accent5">
                  <a:lumMod val="50000"/>
                </a:schemeClr>
              </a:solidFill>
              <a:latin typeface="Andalus" panose="02020603050405020304" pitchFamily="18" charset="-78"/>
              <a:cs typeface="Andalus" panose="02020603050405020304" pitchFamily="18" charset="-78"/>
            </a:endParaRPr>
          </a:p>
          <a:p>
            <a:pPr marL="0" indent="0" algn="ctr">
              <a:buNone/>
            </a:pPr>
            <a:r>
              <a:rPr lang="en-US" sz="3600" b="1" dirty="0" smtClean="0">
                <a:solidFill>
                  <a:schemeClr val="accent5">
                    <a:lumMod val="50000"/>
                  </a:schemeClr>
                </a:solidFill>
                <a:latin typeface="Andalus" panose="02020603050405020304" pitchFamily="18" charset="-78"/>
                <a:cs typeface="Andalus" panose="02020603050405020304" pitchFamily="18" charset="-78"/>
              </a:rPr>
              <a:t>“Do you hate to cook, </a:t>
            </a:r>
          </a:p>
          <a:p>
            <a:pPr marL="0" indent="0" algn="ctr">
              <a:buNone/>
            </a:pPr>
            <a:r>
              <a:rPr lang="en-US" sz="3600" b="1" dirty="0" smtClean="0">
                <a:solidFill>
                  <a:schemeClr val="accent5">
                    <a:lumMod val="50000"/>
                  </a:schemeClr>
                </a:solidFill>
                <a:latin typeface="Andalus" panose="02020603050405020304" pitchFamily="18" charset="-78"/>
                <a:cs typeface="Andalus" panose="02020603050405020304" pitchFamily="18" charset="-78"/>
              </a:rPr>
              <a:t>or do you hate not knowing what to cook?”</a:t>
            </a:r>
          </a:p>
          <a:p>
            <a:pPr marL="0" indent="0">
              <a:lnSpc>
                <a:spcPct val="200000"/>
              </a:lnSpc>
              <a:buNone/>
            </a:pPr>
            <a:endParaRPr lang="en-US" sz="2400" b="1" dirty="0" smtClean="0">
              <a:latin typeface="David" panose="020E0502060401010101" pitchFamily="34" charset="-79"/>
              <a:cs typeface="David" panose="020E0502060401010101" pitchFamily="34" charset="-79"/>
            </a:endParaRPr>
          </a:p>
          <a:p>
            <a:pPr marL="0" indent="0">
              <a:lnSpc>
                <a:spcPct val="200000"/>
              </a:lnSpc>
              <a:buNone/>
            </a:pPr>
            <a:endParaRPr lang="en-US" sz="2400" b="1" dirty="0">
              <a:latin typeface="David" panose="020E0502060401010101" pitchFamily="34" charset="-79"/>
              <a:cs typeface="David" panose="020E0502060401010101" pitchFamily="34" charset="-79"/>
            </a:endParaRPr>
          </a:p>
          <a:p>
            <a:pPr marL="0" indent="0">
              <a:buNone/>
            </a:pPr>
            <a:endParaRPr lang="en-US" sz="1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091131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Meal Time</a:t>
            </a:r>
            <a:endParaRPr lang="en-US" dirty="0"/>
          </a:p>
        </p:txBody>
      </p:sp>
      <p:sp>
        <p:nvSpPr>
          <p:cNvPr id="3" name="Content Placeholder 2"/>
          <p:cNvSpPr>
            <a:spLocks noGrp="1"/>
          </p:cNvSpPr>
          <p:nvPr>
            <p:ph idx="1"/>
          </p:nvPr>
        </p:nvSpPr>
        <p:spPr>
          <a:xfrm>
            <a:off x="457200" y="1938467"/>
            <a:ext cx="8229600" cy="4696013"/>
          </a:xfrm>
        </p:spPr>
        <p:txBody>
          <a:bodyPr/>
          <a:lstStyle/>
          <a:p>
            <a:pPr marL="0" indent="0" algn="ctr">
              <a:buNone/>
            </a:pPr>
            <a:r>
              <a:rPr lang="en-US" sz="2800" b="1" dirty="0" smtClean="0">
                <a:latin typeface="Andalus" panose="02020603050405020304" pitchFamily="18" charset="-78"/>
                <a:cs typeface="Andalus" panose="02020603050405020304" pitchFamily="18" charset="-78"/>
              </a:rPr>
              <a:t>Making </a:t>
            </a:r>
            <a:r>
              <a:rPr lang="en-US" sz="2800" b="1" dirty="0">
                <a:latin typeface="Andalus" panose="02020603050405020304" pitchFamily="18" charset="-78"/>
                <a:cs typeface="Andalus" panose="02020603050405020304" pitchFamily="18" charset="-78"/>
              </a:rPr>
              <a:t>Family Mealtimes Realistic </a:t>
            </a:r>
            <a:r>
              <a:rPr lang="en-US" sz="2800" b="1" i="1" dirty="0">
                <a:latin typeface="Andalus" panose="02020603050405020304" pitchFamily="18" charset="-78"/>
                <a:cs typeface="Andalus" panose="02020603050405020304" pitchFamily="18" charset="-78"/>
              </a:rPr>
              <a:t>AND</a:t>
            </a:r>
            <a:r>
              <a:rPr lang="en-US" sz="2800" b="1" dirty="0">
                <a:latin typeface="Andalus" panose="02020603050405020304" pitchFamily="18" charset="-78"/>
                <a:cs typeface="Andalus" panose="02020603050405020304" pitchFamily="18" charset="-78"/>
              </a:rPr>
              <a:t> </a:t>
            </a:r>
            <a:r>
              <a:rPr lang="en-US" sz="2800" b="1" dirty="0" smtClean="0">
                <a:latin typeface="Andalus" panose="02020603050405020304" pitchFamily="18" charset="-78"/>
                <a:cs typeface="Andalus" panose="02020603050405020304" pitchFamily="18" charset="-78"/>
              </a:rPr>
              <a:t> Enjoyable </a:t>
            </a:r>
            <a:endParaRPr lang="en-US" sz="2800" b="1" dirty="0">
              <a:latin typeface="Andalus" panose="02020603050405020304" pitchFamily="18" charset="-78"/>
              <a:cs typeface="Andalus" panose="02020603050405020304" pitchFamily="18" charset="-78"/>
            </a:endParaRPr>
          </a:p>
          <a:p>
            <a:pPr marL="457200" indent="-457200">
              <a:lnSpc>
                <a:spcPct val="200000"/>
              </a:lnSpc>
              <a:buAutoNum type="arabicPeriod"/>
            </a:pPr>
            <a:r>
              <a:rPr lang="en-US" sz="2400" b="1" dirty="0" smtClean="0">
                <a:latin typeface="Andalus" panose="02020603050405020304" pitchFamily="18" charset="-78"/>
                <a:cs typeface="Andalus" panose="02020603050405020304" pitchFamily="18" charset="-78"/>
              </a:rPr>
              <a:t>Plan </a:t>
            </a:r>
            <a:r>
              <a:rPr lang="en-US" sz="2400" b="1" dirty="0">
                <a:latin typeface="Andalus" panose="02020603050405020304" pitchFamily="18" charset="-78"/>
                <a:cs typeface="Andalus" panose="02020603050405020304" pitchFamily="18" charset="-78"/>
              </a:rPr>
              <a:t>meals ahead of time. </a:t>
            </a:r>
          </a:p>
          <a:p>
            <a:pPr marL="457200" indent="-457200">
              <a:lnSpc>
                <a:spcPct val="200000"/>
              </a:lnSpc>
              <a:buAutoNum type="arabicPeriod" startAt="2"/>
            </a:pPr>
            <a:r>
              <a:rPr lang="en-US" sz="2400" b="1" dirty="0" smtClean="0">
                <a:solidFill>
                  <a:srgbClr val="C00000"/>
                </a:solidFill>
                <a:latin typeface="Andalus" panose="02020603050405020304" pitchFamily="18" charset="-78"/>
                <a:cs typeface="Andalus" panose="02020603050405020304" pitchFamily="18" charset="-78"/>
              </a:rPr>
              <a:t>Schedule </a:t>
            </a:r>
            <a:r>
              <a:rPr lang="en-US" sz="2400" b="1" dirty="0">
                <a:solidFill>
                  <a:srgbClr val="C00000"/>
                </a:solidFill>
                <a:latin typeface="Andalus" panose="02020603050405020304" pitchFamily="18" charset="-78"/>
                <a:cs typeface="Andalus" panose="02020603050405020304" pitchFamily="18" charset="-78"/>
              </a:rPr>
              <a:t>a set time for meals. </a:t>
            </a:r>
            <a:endParaRPr lang="en-US" sz="2400" b="1" dirty="0" smtClean="0">
              <a:solidFill>
                <a:srgbClr val="C00000"/>
              </a:solidFill>
              <a:latin typeface="Andalus" panose="02020603050405020304" pitchFamily="18" charset="-78"/>
              <a:cs typeface="Andalus" panose="02020603050405020304" pitchFamily="18" charset="-78"/>
            </a:endParaRPr>
          </a:p>
          <a:p>
            <a:pPr marL="457200" indent="-457200">
              <a:lnSpc>
                <a:spcPct val="200000"/>
              </a:lnSpc>
              <a:buAutoNum type="arabicPeriod" startAt="2"/>
            </a:pPr>
            <a:endParaRPr lang="en-US" sz="800" b="1" dirty="0" smtClean="0">
              <a:latin typeface="Andalus" panose="02020603050405020304" pitchFamily="18" charset="-78"/>
              <a:cs typeface="Andalus" panose="02020603050405020304" pitchFamily="18" charset="-78"/>
            </a:endParaRPr>
          </a:p>
          <a:p>
            <a:pPr marL="0" indent="0" algn="ctr">
              <a:buNone/>
            </a:pPr>
            <a:r>
              <a:rPr lang="en-US" sz="3600" b="1" dirty="0" smtClean="0">
                <a:solidFill>
                  <a:schemeClr val="accent5">
                    <a:lumMod val="50000"/>
                  </a:schemeClr>
                </a:solidFill>
                <a:latin typeface="Andalus" panose="02020603050405020304" pitchFamily="18" charset="-78"/>
                <a:cs typeface="Andalus" panose="02020603050405020304" pitchFamily="18" charset="-78"/>
              </a:rPr>
              <a:t>Start young.</a:t>
            </a:r>
          </a:p>
          <a:p>
            <a:pPr marL="0" indent="0" algn="ctr">
              <a:buNone/>
            </a:pPr>
            <a:r>
              <a:rPr lang="en-US" sz="3600" b="1" dirty="0" smtClean="0">
                <a:solidFill>
                  <a:schemeClr val="accent5">
                    <a:lumMod val="50000"/>
                  </a:schemeClr>
                </a:solidFill>
                <a:latin typeface="Andalus" panose="02020603050405020304" pitchFamily="18" charset="-78"/>
                <a:cs typeface="Andalus" panose="02020603050405020304" pitchFamily="18" charset="-78"/>
              </a:rPr>
              <a:t>Plan when to eat.</a:t>
            </a:r>
          </a:p>
          <a:p>
            <a:pPr marL="0" indent="0" algn="ctr">
              <a:buNone/>
            </a:pPr>
            <a:r>
              <a:rPr lang="en-US" sz="3600" b="1" dirty="0">
                <a:solidFill>
                  <a:schemeClr val="accent5">
                    <a:lumMod val="50000"/>
                  </a:schemeClr>
                </a:solidFill>
                <a:latin typeface="Andalus" panose="02020603050405020304" pitchFamily="18" charset="-78"/>
                <a:cs typeface="Andalus" panose="02020603050405020304" pitchFamily="18" charset="-78"/>
              </a:rPr>
              <a:t>Consistency is </a:t>
            </a:r>
            <a:r>
              <a:rPr lang="en-US" sz="3600" b="1" dirty="0" smtClean="0">
                <a:solidFill>
                  <a:schemeClr val="accent5">
                    <a:lumMod val="50000"/>
                  </a:schemeClr>
                </a:solidFill>
                <a:latin typeface="Andalus" panose="02020603050405020304" pitchFamily="18" charset="-78"/>
                <a:cs typeface="Andalus" panose="02020603050405020304" pitchFamily="18" charset="-78"/>
              </a:rPr>
              <a:t>important</a:t>
            </a:r>
            <a:r>
              <a:rPr lang="en-US" sz="3600" b="1" dirty="0" smtClean="0">
                <a:latin typeface="Andalus" panose="02020603050405020304" pitchFamily="18" charset="-78"/>
                <a:cs typeface="Andalus" panose="02020603050405020304" pitchFamily="18" charset="-78"/>
              </a:rPr>
              <a:t>.</a:t>
            </a:r>
            <a:endParaRPr lang="en-US" sz="3600" b="1" dirty="0">
              <a:latin typeface="Andalus" panose="02020603050405020304" pitchFamily="18" charset="-78"/>
              <a:cs typeface="Andalus" panose="02020603050405020304" pitchFamily="18" charset="-78"/>
            </a:endParaRPr>
          </a:p>
          <a:p>
            <a:pPr marL="0" indent="0">
              <a:lnSpc>
                <a:spcPct val="200000"/>
              </a:lnSpc>
              <a:buNone/>
            </a:pPr>
            <a:endParaRPr lang="en-US" sz="2400" b="1" dirty="0" smtClean="0">
              <a:latin typeface="Andalus" panose="02020603050405020304" pitchFamily="18" charset="-78"/>
              <a:cs typeface="Andalus" panose="02020603050405020304" pitchFamily="18" charset="-78"/>
            </a:endParaRPr>
          </a:p>
          <a:p>
            <a:pPr marL="0" indent="0">
              <a:lnSpc>
                <a:spcPct val="200000"/>
              </a:lnSpc>
              <a:buNone/>
            </a:pPr>
            <a:endParaRPr lang="en-US" sz="2400" b="1" dirty="0" smtClean="0">
              <a:latin typeface="Andalus" panose="02020603050405020304" pitchFamily="18" charset="-78"/>
              <a:cs typeface="Andalus" panose="02020603050405020304" pitchFamily="18" charset="-78"/>
            </a:endParaRPr>
          </a:p>
          <a:p>
            <a:pPr marL="0" indent="0">
              <a:lnSpc>
                <a:spcPct val="200000"/>
              </a:lnSpc>
              <a:buNone/>
            </a:pPr>
            <a:endParaRPr lang="en-US" sz="2400" b="1" dirty="0">
              <a:latin typeface="David" panose="020E0502060401010101" pitchFamily="34" charset="-79"/>
              <a:cs typeface="David" panose="020E0502060401010101" pitchFamily="34" charset="-79"/>
            </a:endParaRPr>
          </a:p>
          <a:p>
            <a:pPr marL="0" indent="0">
              <a:buNone/>
            </a:pPr>
            <a:endParaRPr lang="en-US" sz="1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70133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Meal Time</a:t>
            </a:r>
            <a:endParaRPr lang="en-US" dirty="0"/>
          </a:p>
        </p:txBody>
      </p:sp>
      <p:sp>
        <p:nvSpPr>
          <p:cNvPr id="3" name="Content Placeholder 2"/>
          <p:cNvSpPr>
            <a:spLocks noGrp="1"/>
          </p:cNvSpPr>
          <p:nvPr>
            <p:ph idx="1"/>
          </p:nvPr>
        </p:nvSpPr>
        <p:spPr>
          <a:xfrm>
            <a:off x="457200" y="1938467"/>
            <a:ext cx="8229600" cy="4696013"/>
          </a:xfrm>
        </p:spPr>
        <p:txBody>
          <a:bodyPr/>
          <a:lstStyle/>
          <a:p>
            <a:pPr marL="0" indent="0" algn="ctr">
              <a:buNone/>
            </a:pPr>
            <a:r>
              <a:rPr lang="en-US" sz="2800" b="1" dirty="0" smtClean="0">
                <a:latin typeface="Andalus" panose="02020603050405020304" pitchFamily="18" charset="-78"/>
                <a:cs typeface="Andalus" panose="02020603050405020304" pitchFamily="18" charset="-78"/>
              </a:rPr>
              <a:t>Making </a:t>
            </a:r>
            <a:r>
              <a:rPr lang="en-US" sz="2800" b="1" dirty="0">
                <a:latin typeface="Andalus" panose="02020603050405020304" pitchFamily="18" charset="-78"/>
                <a:cs typeface="Andalus" panose="02020603050405020304" pitchFamily="18" charset="-78"/>
              </a:rPr>
              <a:t>Family Mealtimes Realistic </a:t>
            </a:r>
            <a:r>
              <a:rPr lang="en-US" sz="2800" b="1" i="1" dirty="0">
                <a:latin typeface="Andalus" panose="02020603050405020304" pitchFamily="18" charset="-78"/>
                <a:cs typeface="Andalus" panose="02020603050405020304" pitchFamily="18" charset="-78"/>
              </a:rPr>
              <a:t>AND</a:t>
            </a:r>
            <a:r>
              <a:rPr lang="en-US" sz="2800" b="1" dirty="0">
                <a:latin typeface="Andalus" panose="02020603050405020304" pitchFamily="18" charset="-78"/>
                <a:cs typeface="Andalus" panose="02020603050405020304" pitchFamily="18" charset="-78"/>
              </a:rPr>
              <a:t> </a:t>
            </a:r>
            <a:r>
              <a:rPr lang="en-US" sz="2800" b="1" dirty="0" smtClean="0">
                <a:latin typeface="Andalus" panose="02020603050405020304" pitchFamily="18" charset="-78"/>
                <a:cs typeface="Andalus" panose="02020603050405020304" pitchFamily="18" charset="-78"/>
              </a:rPr>
              <a:t> Enjoyable </a:t>
            </a:r>
            <a:endParaRPr lang="en-US" sz="2800" b="1" dirty="0">
              <a:latin typeface="Andalus" panose="02020603050405020304" pitchFamily="18" charset="-78"/>
              <a:cs typeface="Andalus" panose="02020603050405020304" pitchFamily="18" charset="-78"/>
            </a:endParaRPr>
          </a:p>
          <a:p>
            <a:pPr marL="457200" indent="-457200">
              <a:lnSpc>
                <a:spcPct val="200000"/>
              </a:lnSpc>
              <a:buAutoNum type="arabicPeriod"/>
            </a:pPr>
            <a:r>
              <a:rPr lang="en-US" sz="2400" b="1" dirty="0" smtClean="0">
                <a:latin typeface="Andalus" panose="02020603050405020304" pitchFamily="18" charset="-78"/>
                <a:cs typeface="Andalus" panose="02020603050405020304" pitchFamily="18" charset="-78"/>
              </a:rPr>
              <a:t>Plan </a:t>
            </a:r>
            <a:r>
              <a:rPr lang="en-US" sz="2400" b="1" dirty="0">
                <a:latin typeface="Andalus" panose="02020603050405020304" pitchFamily="18" charset="-78"/>
                <a:cs typeface="Andalus" panose="02020603050405020304" pitchFamily="18" charset="-78"/>
              </a:rPr>
              <a:t>meals ahead of time. </a:t>
            </a:r>
          </a:p>
          <a:p>
            <a:pPr marL="0" indent="0">
              <a:lnSpc>
                <a:spcPct val="200000"/>
              </a:lnSpc>
              <a:buNone/>
            </a:pPr>
            <a:r>
              <a:rPr lang="en-US" sz="2400" b="1" dirty="0">
                <a:latin typeface="Andalus" panose="02020603050405020304" pitchFamily="18" charset="-78"/>
                <a:cs typeface="Andalus" panose="02020603050405020304" pitchFamily="18" charset="-78"/>
              </a:rPr>
              <a:t>2.  Schedule a set time for meals. </a:t>
            </a:r>
          </a:p>
          <a:p>
            <a:pPr marL="457200" indent="-457200">
              <a:lnSpc>
                <a:spcPct val="200000"/>
              </a:lnSpc>
              <a:buAutoNum type="arabicPeriod" startAt="3"/>
            </a:pPr>
            <a:r>
              <a:rPr lang="en-US" sz="2400" b="1" dirty="0" smtClean="0">
                <a:solidFill>
                  <a:srgbClr val="C00000"/>
                </a:solidFill>
                <a:latin typeface="Andalus" panose="02020603050405020304" pitchFamily="18" charset="-78"/>
                <a:cs typeface="Andalus" panose="02020603050405020304" pitchFamily="18" charset="-78"/>
              </a:rPr>
              <a:t>Involve </a:t>
            </a:r>
            <a:r>
              <a:rPr lang="en-US" sz="2400" b="1" dirty="0">
                <a:solidFill>
                  <a:srgbClr val="C00000"/>
                </a:solidFill>
                <a:latin typeface="Andalus" panose="02020603050405020304" pitchFamily="18" charset="-78"/>
                <a:cs typeface="Andalus" panose="02020603050405020304" pitchFamily="18" charset="-78"/>
              </a:rPr>
              <a:t>all family members in the meal prep and clean up. </a:t>
            </a:r>
            <a:endParaRPr lang="en-US" sz="2400" b="1" dirty="0" smtClean="0">
              <a:solidFill>
                <a:srgbClr val="C00000"/>
              </a:solidFill>
              <a:latin typeface="Andalus" panose="02020603050405020304" pitchFamily="18" charset="-78"/>
              <a:cs typeface="Andalus" panose="02020603050405020304" pitchFamily="18" charset="-78"/>
            </a:endParaRPr>
          </a:p>
          <a:p>
            <a:pPr marL="0" indent="0" algn="ctr">
              <a:buNone/>
            </a:pPr>
            <a:r>
              <a:rPr lang="en-US" sz="3600" b="1" dirty="0" smtClean="0">
                <a:solidFill>
                  <a:schemeClr val="accent5">
                    <a:lumMod val="50000"/>
                  </a:schemeClr>
                </a:solidFill>
                <a:latin typeface="Andalus" panose="02020603050405020304" pitchFamily="18" charset="-78"/>
                <a:cs typeface="Andalus" panose="02020603050405020304" pitchFamily="18" charset="-78"/>
              </a:rPr>
              <a:t>Depending on age, </a:t>
            </a:r>
          </a:p>
          <a:p>
            <a:pPr marL="0" indent="0" algn="ctr">
              <a:buNone/>
            </a:pPr>
            <a:r>
              <a:rPr lang="en-US" sz="3600" b="1" dirty="0" smtClean="0">
                <a:solidFill>
                  <a:schemeClr val="accent5">
                    <a:lumMod val="50000"/>
                  </a:schemeClr>
                </a:solidFill>
                <a:latin typeface="Andalus" panose="02020603050405020304" pitchFamily="18" charset="-78"/>
                <a:cs typeface="Andalus" panose="02020603050405020304" pitchFamily="18" charset="-78"/>
              </a:rPr>
              <a:t>your child may be able to:</a:t>
            </a:r>
            <a:endParaRPr lang="en-US" sz="3600" b="1" dirty="0">
              <a:solidFill>
                <a:schemeClr val="accent5">
                  <a:lumMod val="50000"/>
                </a:schemeClr>
              </a:solidFill>
              <a:latin typeface="Andalus" panose="02020603050405020304" pitchFamily="18" charset="-78"/>
              <a:cs typeface="Andalus" panose="02020603050405020304" pitchFamily="18" charset="-78"/>
            </a:endParaRPr>
          </a:p>
          <a:p>
            <a:pPr marL="0" indent="0">
              <a:buNone/>
            </a:pPr>
            <a:endParaRPr lang="en-US" sz="1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18426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Meal Time</a:t>
            </a:r>
            <a:endParaRPr lang="en-US" dirty="0"/>
          </a:p>
        </p:txBody>
      </p:sp>
      <p:sp>
        <p:nvSpPr>
          <p:cNvPr id="3" name="Content Placeholder 2"/>
          <p:cNvSpPr>
            <a:spLocks noGrp="1"/>
          </p:cNvSpPr>
          <p:nvPr>
            <p:ph idx="1"/>
          </p:nvPr>
        </p:nvSpPr>
        <p:spPr>
          <a:xfrm>
            <a:off x="457200" y="1938467"/>
            <a:ext cx="8229600" cy="4696013"/>
          </a:xfrm>
        </p:spPr>
        <p:txBody>
          <a:bodyPr/>
          <a:lstStyle/>
          <a:p>
            <a:pPr marL="0" indent="0" algn="ctr">
              <a:buNone/>
            </a:pPr>
            <a:r>
              <a:rPr lang="en-US" sz="2800" b="1" dirty="0" smtClean="0">
                <a:latin typeface="Andalus" panose="02020603050405020304" pitchFamily="18" charset="-78"/>
                <a:cs typeface="Andalus" panose="02020603050405020304" pitchFamily="18" charset="-78"/>
              </a:rPr>
              <a:t>Making </a:t>
            </a:r>
            <a:r>
              <a:rPr lang="en-US" sz="2800" b="1" dirty="0">
                <a:latin typeface="Andalus" panose="02020603050405020304" pitchFamily="18" charset="-78"/>
                <a:cs typeface="Andalus" panose="02020603050405020304" pitchFamily="18" charset="-78"/>
              </a:rPr>
              <a:t>Family Mealtimes Realistic </a:t>
            </a:r>
            <a:r>
              <a:rPr lang="en-US" sz="2800" b="1" i="1" dirty="0">
                <a:latin typeface="Andalus" panose="02020603050405020304" pitchFamily="18" charset="-78"/>
                <a:cs typeface="Andalus" panose="02020603050405020304" pitchFamily="18" charset="-78"/>
              </a:rPr>
              <a:t>AND</a:t>
            </a:r>
            <a:r>
              <a:rPr lang="en-US" sz="2800" b="1" dirty="0">
                <a:latin typeface="Andalus" panose="02020603050405020304" pitchFamily="18" charset="-78"/>
                <a:cs typeface="Andalus" panose="02020603050405020304" pitchFamily="18" charset="-78"/>
              </a:rPr>
              <a:t> </a:t>
            </a:r>
            <a:r>
              <a:rPr lang="en-US" sz="2800" b="1" dirty="0" smtClean="0">
                <a:latin typeface="Andalus" panose="02020603050405020304" pitchFamily="18" charset="-78"/>
                <a:cs typeface="Andalus" panose="02020603050405020304" pitchFamily="18" charset="-78"/>
              </a:rPr>
              <a:t> Enjoyable </a:t>
            </a:r>
            <a:endParaRPr lang="en-US" sz="2800" b="1" dirty="0">
              <a:latin typeface="Andalus" panose="02020603050405020304" pitchFamily="18" charset="-78"/>
              <a:cs typeface="Andalus" panose="02020603050405020304" pitchFamily="18" charset="-78"/>
            </a:endParaRPr>
          </a:p>
          <a:p>
            <a:pPr marL="457200" indent="-457200">
              <a:lnSpc>
                <a:spcPct val="200000"/>
              </a:lnSpc>
              <a:buAutoNum type="arabicPeriod"/>
            </a:pPr>
            <a:r>
              <a:rPr lang="en-US" sz="2400" b="1" dirty="0" smtClean="0">
                <a:latin typeface="Andalus" panose="02020603050405020304" pitchFamily="18" charset="-78"/>
                <a:cs typeface="Andalus" panose="02020603050405020304" pitchFamily="18" charset="-78"/>
              </a:rPr>
              <a:t>Plan </a:t>
            </a:r>
            <a:r>
              <a:rPr lang="en-US" sz="2400" b="1" dirty="0">
                <a:latin typeface="Andalus" panose="02020603050405020304" pitchFamily="18" charset="-78"/>
                <a:cs typeface="Andalus" panose="02020603050405020304" pitchFamily="18" charset="-78"/>
              </a:rPr>
              <a:t>meals ahead of time. </a:t>
            </a:r>
          </a:p>
          <a:p>
            <a:pPr marL="0" indent="0">
              <a:lnSpc>
                <a:spcPct val="200000"/>
              </a:lnSpc>
              <a:buNone/>
            </a:pPr>
            <a:r>
              <a:rPr lang="en-US" sz="2400" b="1" dirty="0">
                <a:latin typeface="Andalus" panose="02020603050405020304" pitchFamily="18" charset="-78"/>
                <a:cs typeface="Andalus" panose="02020603050405020304" pitchFamily="18" charset="-78"/>
              </a:rPr>
              <a:t>2.  Schedule a set time for meals. </a:t>
            </a:r>
          </a:p>
          <a:p>
            <a:pPr marL="0" indent="0">
              <a:lnSpc>
                <a:spcPct val="200000"/>
              </a:lnSpc>
              <a:buNone/>
            </a:pPr>
            <a:r>
              <a:rPr lang="en-US" sz="2400" b="1" dirty="0">
                <a:latin typeface="Andalus" panose="02020603050405020304" pitchFamily="18" charset="-78"/>
                <a:cs typeface="Andalus" panose="02020603050405020304" pitchFamily="18" charset="-78"/>
              </a:rPr>
              <a:t>3.  </a:t>
            </a:r>
            <a:r>
              <a:rPr lang="en-US" sz="2400" b="1" dirty="0" smtClean="0">
                <a:latin typeface="Andalus" panose="02020603050405020304" pitchFamily="18" charset="-78"/>
                <a:cs typeface="Andalus" panose="02020603050405020304" pitchFamily="18" charset="-78"/>
              </a:rPr>
              <a:t>Involve </a:t>
            </a:r>
            <a:r>
              <a:rPr lang="en-US" sz="2400" b="1" dirty="0">
                <a:latin typeface="Andalus" panose="02020603050405020304" pitchFamily="18" charset="-78"/>
                <a:cs typeface="Andalus" panose="02020603050405020304" pitchFamily="18" charset="-78"/>
              </a:rPr>
              <a:t>all family members in the meal prep and clean up. </a:t>
            </a:r>
          </a:p>
          <a:p>
            <a:pPr marL="0" indent="0">
              <a:buNone/>
            </a:pPr>
            <a:r>
              <a:rPr lang="en-US" sz="2400" b="1" dirty="0" smtClean="0">
                <a:latin typeface="Andalus" panose="02020603050405020304" pitchFamily="18" charset="-78"/>
                <a:cs typeface="Andalus" panose="02020603050405020304" pitchFamily="18" charset="-78"/>
              </a:rPr>
              <a:t>4</a:t>
            </a:r>
            <a:r>
              <a:rPr lang="en-US" sz="2400" b="1" dirty="0" smtClean="0">
                <a:solidFill>
                  <a:srgbClr val="C00000"/>
                </a:solidFill>
                <a:latin typeface="Andalus" panose="02020603050405020304" pitchFamily="18" charset="-78"/>
                <a:cs typeface="Andalus" panose="02020603050405020304" pitchFamily="18" charset="-78"/>
              </a:rPr>
              <a:t>.  Turn </a:t>
            </a:r>
            <a:r>
              <a:rPr lang="en-US" sz="2400" b="1" dirty="0">
                <a:solidFill>
                  <a:srgbClr val="C00000"/>
                </a:solidFill>
                <a:latin typeface="Andalus" panose="02020603050405020304" pitchFamily="18" charset="-78"/>
                <a:cs typeface="Andalus" panose="02020603050405020304" pitchFamily="18" charset="-78"/>
              </a:rPr>
              <a:t>off the TV and all other electronic devices, </a:t>
            </a:r>
            <a:r>
              <a:rPr lang="en-US" sz="2400" b="1" dirty="0" smtClean="0">
                <a:solidFill>
                  <a:srgbClr val="C00000"/>
                </a:solidFill>
                <a:latin typeface="Andalus" panose="02020603050405020304" pitchFamily="18" charset="-78"/>
                <a:cs typeface="Andalus" panose="02020603050405020304" pitchFamily="18" charset="-78"/>
              </a:rPr>
              <a:t>including 	phones</a:t>
            </a:r>
            <a:r>
              <a:rPr lang="en-US" sz="2400" b="1" dirty="0">
                <a:solidFill>
                  <a:srgbClr val="C00000"/>
                </a:solidFill>
                <a:latin typeface="Andalus" panose="02020603050405020304" pitchFamily="18" charset="-78"/>
                <a:cs typeface="Andalus" panose="02020603050405020304" pitchFamily="18" charset="-78"/>
              </a:rPr>
              <a:t>. </a:t>
            </a:r>
            <a:endParaRPr lang="en-US" sz="2400" b="1" dirty="0" smtClean="0">
              <a:solidFill>
                <a:srgbClr val="C00000"/>
              </a:solidFill>
              <a:latin typeface="Andalus" panose="02020603050405020304" pitchFamily="18" charset="-78"/>
              <a:cs typeface="Andalus" panose="02020603050405020304" pitchFamily="18" charset="-78"/>
            </a:endParaRPr>
          </a:p>
          <a:p>
            <a:pPr marL="0" indent="0">
              <a:buNone/>
            </a:pPr>
            <a:endParaRPr lang="en-US" sz="1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5177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Meal Time</a:t>
            </a:r>
            <a:endParaRPr lang="en-US" dirty="0"/>
          </a:p>
        </p:txBody>
      </p:sp>
      <p:sp>
        <p:nvSpPr>
          <p:cNvPr id="3" name="Content Placeholder 2"/>
          <p:cNvSpPr>
            <a:spLocks noGrp="1"/>
          </p:cNvSpPr>
          <p:nvPr>
            <p:ph idx="1"/>
          </p:nvPr>
        </p:nvSpPr>
        <p:spPr>
          <a:xfrm>
            <a:off x="457200" y="1938467"/>
            <a:ext cx="8229600" cy="4696013"/>
          </a:xfrm>
        </p:spPr>
        <p:txBody>
          <a:bodyPr/>
          <a:lstStyle/>
          <a:p>
            <a:pPr marL="0" indent="0" algn="ctr">
              <a:buNone/>
            </a:pPr>
            <a:r>
              <a:rPr lang="en-US" sz="2800" b="1" dirty="0" smtClean="0">
                <a:latin typeface="Andalus" panose="02020603050405020304" pitchFamily="18" charset="-78"/>
                <a:cs typeface="Andalus" panose="02020603050405020304" pitchFamily="18" charset="-78"/>
              </a:rPr>
              <a:t>Making </a:t>
            </a:r>
            <a:r>
              <a:rPr lang="en-US" sz="2800" b="1" dirty="0">
                <a:latin typeface="Andalus" panose="02020603050405020304" pitchFamily="18" charset="-78"/>
                <a:cs typeface="Andalus" panose="02020603050405020304" pitchFamily="18" charset="-78"/>
              </a:rPr>
              <a:t>Family Mealtimes Realistic </a:t>
            </a:r>
            <a:r>
              <a:rPr lang="en-US" sz="2800" b="1" i="1" dirty="0">
                <a:latin typeface="Andalus" panose="02020603050405020304" pitchFamily="18" charset="-78"/>
                <a:cs typeface="Andalus" panose="02020603050405020304" pitchFamily="18" charset="-78"/>
              </a:rPr>
              <a:t>AND</a:t>
            </a:r>
            <a:r>
              <a:rPr lang="en-US" sz="2800" b="1" dirty="0">
                <a:latin typeface="Andalus" panose="02020603050405020304" pitchFamily="18" charset="-78"/>
                <a:cs typeface="Andalus" panose="02020603050405020304" pitchFamily="18" charset="-78"/>
              </a:rPr>
              <a:t> </a:t>
            </a:r>
            <a:r>
              <a:rPr lang="en-US" sz="2800" b="1" dirty="0" smtClean="0">
                <a:latin typeface="Andalus" panose="02020603050405020304" pitchFamily="18" charset="-78"/>
                <a:cs typeface="Andalus" panose="02020603050405020304" pitchFamily="18" charset="-78"/>
              </a:rPr>
              <a:t> Enjoyable </a:t>
            </a:r>
            <a:endParaRPr lang="en-US" sz="2800" b="1" dirty="0">
              <a:latin typeface="Andalus" panose="02020603050405020304" pitchFamily="18" charset="-78"/>
              <a:cs typeface="Andalus" panose="02020603050405020304" pitchFamily="18" charset="-78"/>
            </a:endParaRPr>
          </a:p>
          <a:p>
            <a:pPr marL="457200" indent="-457200">
              <a:lnSpc>
                <a:spcPct val="200000"/>
              </a:lnSpc>
              <a:buAutoNum type="arabicPeriod"/>
            </a:pPr>
            <a:r>
              <a:rPr lang="en-US" sz="2400" b="1" dirty="0" smtClean="0">
                <a:latin typeface="Andalus" panose="02020603050405020304" pitchFamily="18" charset="-78"/>
                <a:cs typeface="Andalus" panose="02020603050405020304" pitchFamily="18" charset="-78"/>
              </a:rPr>
              <a:t>Plan </a:t>
            </a:r>
            <a:r>
              <a:rPr lang="en-US" sz="2400" b="1" dirty="0">
                <a:latin typeface="Andalus" panose="02020603050405020304" pitchFamily="18" charset="-78"/>
                <a:cs typeface="Andalus" panose="02020603050405020304" pitchFamily="18" charset="-78"/>
              </a:rPr>
              <a:t>meals ahead of time. </a:t>
            </a:r>
          </a:p>
          <a:p>
            <a:pPr marL="0" indent="0">
              <a:lnSpc>
                <a:spcPct val="200000"/>
              </a:lnSpc>
              <a:buNone/>
            </a:pPr>
            <a:r>
              <a:rPr lang="en-US" sz="2400" b="1" dirty="0">
                <a:latin typeface="Andalus" panose="02020603050405020304" pitchFamily="18" charset="-78"/>
                <a:cs typeface="Andalus" panose="02020603050405020304" pitchFamily="18" charset="-78"/>
              </a:rPr>
              <a:t>2.  Schedule a set time for meals. </a:t>
            </a:r>
          </a:p>
          <a:p>
            <a:pPr marL="0" indent="0">
              <a:lnSpc>
                <a:spcPct val="200000"/>
              </a:lnSpc>
              <a:buNone/>
            </a:pPr>
            <a:r>
              <a:rPr lang="en-US" sz="2400" b="1" dirty="0">
                <a:latin typeface="Andalus" panose="02020603050405020304" pitchFamily="18" charset="-78"/>
                <a:cs typeface="Andalus" panose="02020603050405020304" pitchFamily="18" charset="-78"/>
              </a:rPr>
              <a:t>3.  </a:t>
            </a:r>
            <a:r>
              <a:rPr lang="en-US" sz="2400" b="1" dirty="0" smtClean="0">
                <a:latin typeface="Andalus" panose="02020603050405020304" pitchFamily="18" charset="-78"/>
                <a:cs typeface="Andalus" panose="02020603050405020304" pitchFamily="18" charset="-78"/>
              </a:rPr>
              <a:t>Involve </a:t>
            </a:r>
            <a:r>
              <a:rPr lang="en-US" sz="2400" b="1" dirty="0">
                <a:latin typeface="Andalus" panose="02020603050405020304" pitchFamily="18" charset="-78"/>
                <a:cs typeface="Andalus" panose="02020603050405020304" pitchFamily="18" charset="-78"/>
              </a:rPr>
              <a:t>all family members in the meal prep and clean up. </a:t>
            </a:r>
          </a:p>
          <a:p>
            <a:pPr marL="0" indent="0">
              <a:buNone/>
            </a:pPr>
            <a:r>
              <a:rPr lang="en-US" sz="2400" b="1" dirty="0" smtClean="0">
                <a:latin typeface="Andalus" panose="02020603050405020304" pitchFamily="18" charset="-78"/>
                <a:cs typeface="Andalus" panose="02020603050405020304" pitchFamily="18" charset="-78"/>
              </a:rPr>
              <a:t>4.  Turn </a:t>
            </a:r>
            <a:r>
              <a:rPr lang="en-US" sz="2400" b="1" dirty="0">
                <a:latin typeface="Andalus" panose="02020603050405020304" pitchFamily="18" charset="-78"/>
                <a:cs typeface="Andalus" panose="02020603050405020304" pitchFamily="18" charset="-78"/>
              </a:rPr>
              <a:t>off the TV and all other electronic devices, </a:t>
            </a:r>
            <a:r>
              <a:rPr lang="en-US" sz="2400" b="1" dirty="0" smtClean="0">
                <a:latin typeface="Andalus" panose="02020603050405020304" pitchFamily="18" charset="-78"/>
                <a:cs typeface="Andalus" panose="02020603050405020304" pitchFamily="18" charset="-78"/>
              </a:rPr>
              <a:t>including 	phones</a:t>
            </a:r>
            <a:r>
              <a:rPr lang="en-US" sz="2400" b="1" dirty="0">
                <a:latin typeface="Andalus" panose="02020603050405020304" pitchFamily="18" charset="-78"/>
                <a:cs typeface="Andalus" panose="02020603050405020304" pitchFamily="18" charset="-78"/>
              </a:rPr>
              <a:t>. </a:t>
            </a:r>
            <a:endParaRPr lang="en-US" sz="2400" b="1" dirty="0" smtClean="0">
              <a:latin typeface="Andalus" panose="02020603050405020304" pitchFamily="18" charset="-78"/>
              <a:cs typeface="Andalus" panose="02020603050405020304" pitchFamily="18" charset="-78"/>
            </a:endParaRPr>
          </a:p>
          <a:p>
            <a:pPr marL="0" indent="0">
              <a:buNone/>
            </a:pPr>
            <a:r>
              <a:rPr lang="en-US" sz="2400" b="1" dirty="0" smtClean="0">
                <a:latin typeface="Andalus" panose="02020603050405020304" pitchFamily="18" charset="-78"/>
                <a:cs typeface="Andalus" panose="02020603050405020304" pitchFamily="18" charset="-78"/>
              </a:rPr>
              <a:t>5</a:t>
            </a:r>
            <a:r>
              <a:rPr lang="en-US" sz="2400" b="1" dirty="0">
                <a:latin typeface="Andalus" panose="02020603050405020304" pitchFamily="18" charset="-78"/>
                <a:cs typeface="Andalus" panose="02020603050405020304" pitchFamily="18" charset="-78"/>
              </a:rPr>
              <a:t>. </a:t>
            </a:r>
            <a:r>
              <a:rPr lang="en-US" sz="2400" b="1" dirty="0" smtClean="0">
                <a:latin typeface="Andalus" panose="02020603050405020304" pitchFamily="18" charset="-78"/>
                <a:cs typeface="Andalus" panose="02020603050405020304" pitchFamily="18" charset="-78"/>
              </a:rPr>
              <a:t> </a:t>
            </a:r>
            <a:r>
              <a:rPr lang="en-US" sz="2400" b="1" dirty="0" smtClean="0">
                <a:solidFill>
                  <a:srgbClr val="C00000"/>
                </a:solidFill>
                <a:latin typeface="Andalus" panose="02020603050405020304" pitchFamily="18" charset="-78"/>
                <a:cs typeface="Andalus" panose="02020603050405020304" pitchFamily="18" charset="-78"/>
              </a:rPr>
              <a:t>Have </a:t>
            </a:r>
            <a:r>
              <a:rPr lang="en-US" sz="2400" b="1" dirty="0">
                <a:solidFill>
                  <a:srgbClr val="C00000"/>
                </a:solidFill>
                <a:latin typeface="Andalus" panose="02020603050405020304" pitchFamily="18" charset="-78"/>
                <a:cs typeface="Andalus" panose="02020603050405020304" pitchFamily="18" charset="-78"/>
              </a:rPr>
              <a:t>pleasant conversation and leave discipline and other </a:t>
            </a:r>
            <a:r>
              <a:rPr lang="en-US" sz="2400" b="1" dirty="0" smtClean="0">
                <a:solidFill>
                  <a:srgbClr val="C00000"/>
                </a:solidFill>
                <a:latin typeface="Andalus" panose="02020603050405020304" pitchFamily="18" charset="-78"/>
                <a:cs typeface="Andalus" panose="02020603050405020304" pitchFamily="18" charset="-78"/>
              </a:rPr>
              <a:t>	negative emotions for another time.   </a:t>
            </a:r>
            <a:endParaRPr lang="en-US" sz="2400" b="1" dirty="0">
              <a:solidFill>
                <a:srgbClr val="C00000"/>
              </a:solidFill>
              <a:latin typeface="Andalus" panose="02020603050405020304" pitchFamily="18" charset="-78"/>
              <a:cs typeface="Andalus" panose="02020603050405020304" pitchFamily="18" charset="-78"/>
            </a:endParaRPr>
          </a:p>
          <a:p>
            <a:pPr marL="0" indent="0">
              <a:buNone/>
            </a:pPr>
            <a:endParaRPr lang="en-US" sz="1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994008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t>
            </a:r>
            <a:r>
              <a:rPr lang="en-US" dirty="0"/>
              <a:t>Meal Time</a:t>
            </a:r>
          </a:p>
        </p:txBody>
      </p:sp>
      <p:sp>
        <p:nvSpPr>
          <p:cNvPr id="3" name="Content Placeholder 2"/>
          <p:cNvSpPr>
            <a:spLocks noGrp="1"/>
          </p:cNvSpPr>
          <p:nvPr>
            <p:ph sz="half" idx="1"/>
          </p:nvPr>
        </p:nvSpPr>
        <p:spPr>
          <a:xfrm>
            <a:off x="457200" y="1939331"/>
            <a:ext cx="6106160" cy="1940560"/>
          </a:xfrm>
        </p:spPr>
        <p:txBody>
          <a:bodyPr/>
          <a:lstStyle/>
          <a:p>
            <a:pPr marL="0" indent="0" algn="ctr">
              <a:buNone/>
            </a:pPr>
            <a:r>
              <a:rPr lang="en-US" sz="3600" b="1" dirty="0" smtClean="0">
                <a:solidFill>
                  <a:srgbClr val="00B050"/>
                </a:solidFill>
                <a:latin typeface="Andalus" panose="02020603050405020304" pitchFamily="18" charset="-78"/>
                <a:cs typeface="Andalus" panose="02020603050405020304" pitchFamily="18" charset="-78"/>
              </a:rPr>
              <a:t>Set a realistic goal.  Eating just a few meals together a week is better than none at all.</a:t>
            </a:r>
            <a:endParaRPr lang="en-US" sz="3600" b="1" dirty="0">
              <a:solidFill>
                <a:srgbClr val="00B050"/>
              </a:solidFill>
              <a:latin typeface="Andalus" panose="02020603050405020304" pitchFamily="18" charset="-78"/>
              <a:cs typeface="Andalus" panose="02020603050405020304" pitchFamily="18" charset="-78"/>
            </a:endParaRPr>
          </a:p>
        </p:txBody>
      </p:sp>
      <p:sp>
        <p:nvSpPr>
          <p:cNvPr id="4" name="Content Placeholder 3"/>
          <p:cNvSpPr>
            <a:spLocks noGrp="1"/>
          </p:cNvSpPr>
          <p:nvPr>
            <p:ph sz="half" idx="2"/>
          </p:nvPr>
        </p:nvSpPr>
        <p:spPr>
          <a:xfrm>
            <a:off x="2628900" y="4067236"/>
            <a:ext cx="5295053" cy="1271230"/>
          </a:xfrm>
        </p:spPr>
        <p:txBody>
          <a:bodyPr/>
          <a:lstStyle/>
          <a:p>
            <a:pPr marL="0" indent="0" algn="ctr">
              <a:buNone/>
            </a:pPr>
            <a:r>
              <a:rPr lang="en-US" sz="3600" b="1" dirty="0">
                <a:solidFill>
                  <a:schemeClr val="accent6">
                    <a:lumMod val="75000"/>
                  </a:schemeClr>
                </a:solidFill>
                <a:latin typeface="Andalus" panose="02020603050405020304" pitchFamily="18" charset="-78"/>
                <a:cs typeface="Andalus" panose="02020603050405020304" pitchFamily="18" charset="-78"/>
              </a:rPr>
              <a:t>Family mealtime doesn’t just count for dinner.</a:t>
            </a:r>
            <a:endParaRPr lang="en-US" sz="3600" dirty="0">
              <a:solidFill>
                <a:schemeClr val="accent6">
                  <a:lumMod val="75000"/>
                </a:schemeClr>
              </a:solidFill>
              <a:latin typeface="Andalus" panose="02020603050405020304" pitchFamily="18" charset="-78"/>
              <a:cs typeface="Andalus" panose="02020603050405020304" pitchFamily="18" charset="-78"/>
            </a:endParaRPr>
          </a:p>
        </p:txBody>
      </p:sp>
      <p:sp>
        <p:nvSpPr>
          <p:cNvPr id="6" name="Content Placeholder 2"/>
          <p:cNvSpPr txBox="1">
            <a:spLocks/>
          </p:cNvSpPr>
          <p:nvPr/>
        </p:nvSpPr>
        <p:spPr>
          <a:xfrm>
            <a:off x="2628900" y="3879891"/>
            <a:ext cx="4038600" cy="2327870"/>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dirty="0"/>
          </a:p>
        </p:txBody>
      </p:sp>
      <p:sp>
        <p:nvSpPr>
          <p:cNvPr id="7" name="Content Placeholder 2"/>
          <p:cNvSpPr txBox="1">
            <a:spLocks/>
          </p:cNvSpPr>
          <p:nvPr/>
        </p:nvSpPr>
        <p:spPr>
          <a:xfrm>
            <a:off x="4861560" y="5717234"/>
            <a:ext cx="4038600" cy="757534"/>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3600" b="1" dirty="0" smtClean="0">
                <a:solidFill>
                  <a:srgbClr val="7030A0"/>
                </a:solidFill>
                <a:latin typeface="Andalus" panose="02020603050405020304" pitchFamily="18" charset="-78"/>
                <a:cs typeface="Andalus" panose="02020603050405020304" pitchFamily="18" charset="-78"/>
              </a:rPr>
              <a:t>Make it FUN!!!</a:t>
            </a:r>
            <a:endParaRPr lang="en-US" sz="3600" b="1"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864469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okie-recipe-card"/>
          <p:cNvPicPr>
            <a:picLocks noChangeAspect="1" noChangeArrowheads="1"/>
          </p:cNvPicPr>
          <p:nvPr/>
        </p:nvPicPr>
        <p:blipFill>
          <a:blip r:embed="rId3">
            <a:lum bright="12000" contrast="66000"/>
          </a:blip>
          <a:srcRect/>
          <a:stretch>
            <a:fillRect/>
          </a:stretch>
        </p:blipFill>
        <p:spPr bwMode="auto">
          <a:xfrm rot="-467574">
            <a:off x="740557" y="1461506"/>
            <a:ext cx="7859712" cy="4714875"/>
          </a:xfrm>
          <a:prstGeom prst="rect">
            <a:avLst/>
          </a:prstGeom>
          <a:noFill/>
          <a:ln w="9525">
            <a:noFill/>
            <a:miter lim="800000"/>
            <a:headEnd/>
            <a:tailEnd/>
          </a:ln>
        </p:spPr>
      </p:pic>
      <p:sp>
        <p:nvSpPr>
          <p:cNvPr id="5" name="Rectangle 3"/>
          <p:cNvSpPr txBox="1">
            <a:spLocks noChangeArrowheads="1"/>
          </p:cNvSpPr>
          <p:nvPr/>
        </p:nvSpPr>
        <p:spPr>
          <a:xfrm rot="21139352">
            <a:off x="1223284" y="2847782"/>
            <a:ext cx="7490606" cy="32813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 typeface="Wingdings" pitchFamily="2" charset="2"/>
              <a:buNone/>
              <a:defRPr/>
            </a:pPr>
            <a:r>
              <a:rPr lang="en-US" sz="2600" dirty="0" smtClean="0">
                <a:solidFill>
                  <a:srgbClr val="000000"/>
                </a:solidFill>
                <a:effectLst>
                  <a:outerShdw blurRad="38100" dist="38100" dir="2700000" algn="tl">
                    <a:srgbClr val="FFFFFF"/>
                  </a:outerShdw>
                </a:effectLst>
              </a:rPr>
              <a:t>Start with one busy family.</a:t>
            </a:r>
          </a:p>
          <a:p>
            <a:pPr>
              <a:lnSpc>
                <a:spcPct val="80000"/>
              </a:lnSpc>
              <a:buFont typeface="Wingdings" pitchFamily="2" charset="2"/>
              <a:buNone/>
              <a:defRPr/>
            </a:pPr>
            <a:r>
              <a:rPr lang="en-US" sz="2600" dirty="0" smtClean="0">
                <a:solidFill>
                  <a:srgbClr val="000000"/>
                </a:solidFill>
                <a:effectLst>
                  <a:outerShdw blurRad="38100" dist="38100" dir="2700000" algn="tl">
                    <a:srgbClr val="FFFFFF"/>
                  </a:outerShdw>
                </a:effectLst>
              </a:rPr>
              <a:t>Add a strong commitment to regular family mealtime.</a:t>
            </a:r>
          </a:p>
          <a:p>
            <a:pPr>
              <a:lnSpc>
                <a:spcPct val="80000"/>
              </a:lnSpc>
              <a:buFont typeface="Wingdings" pitchFamily="2" charset="2"/>
              <a:buNone/>
              <a:defRPr/>
            </a:pPr>
            <a:r>
              <a:rPr lang="en-US" sz="2600" dirty="0" smtClean="0">
                <a:solidFill>
                  <a:srgbClr val="000000"/>
                </a:solidFill>
                <a:effectLst>
                  <a:outerShdw blurRad="38100" dist="38100" dir="2700000" algn="tl">
                    <a:srgbClr val="FFFFFF"/>
                  </a:outerShdw>
                </a:effectLst>
              </a:rPr>
              <a:t>Blend in time for family discussion and planning.</a:t>
            </a:r>
          </a:p>
          <a:p>
            <a:pPr>
              <a:lnSpc>
                <a:spcPct val="80000"/>
              </a:lnSpc>
              <a:buFont typeface="Wingdings" pitchFamily="2" charset="2"/>
              <a:buNone/>
              <a:defRPr/>
            </a:pPr>
            <a:r>
              <a:rPr lang="en-US" sz="2600" dirty="0" smtClean="0">
                <a:solidFill>
                  <a:srgbClr val="000000"/>
                </a:solidFill>
                <a:effectLst>
                  <a:outerShdw blurRad="38100" dist="38100" dir="2700000" algn="tl">
                    <a:srgbClr val="FFFFFF"/>
                  </a:outerShdw>
                </a:effectLst>
              </a:rPr>
              <a:t>Sprinkle with compliments and pleasant conversation topics.</a:t>
            </a:r>
          </a:p>
          <a:p>
            <a:pPr>
              <a:lnSpc>
                <a:spcPct val="80000"/>
              </a:lnSpc>
              <a:buFont typeface="Wingdings" pitchFamily="2" charset="2"/>
              <a:buNone/>
              <a:defRPr/>
            </a:pPr>
            <a:r>
              <a:rPr lang="en-US" sz="2600" dirty="0" smtClean="0">
                <a:solidFill>
                  <a:srgbClr val="000000"/>
                </a:solidFill>
                <a:effectLst>
                  <a:outerShdw blurRad="38100" dist="38100" dir="2700000" algn="tl">
                    <a:srgbClr val="FFFFFF"/>
                  </a:outerShdw>
                </a:effectLst>
              </a:rPr>
              <a:t>Yield: Strong family bonds and effective communication.</a:t>
            </a:r>
          </a:p>
        </p:txBody>
      </p:sp>
      <p:sp>
        <p:nvSpPr>
          <p:cNvPr id="6" name="Rectangle 2"/>
          <p:cNvSpPr txBox="1">
            <a:spLocks noChangeArrowheads="1"/>
          </p:cNvSpPr>
          <p:nvPr/>
        </p:nvSpPr>
        <p:spPr>
          <a:xfrm rot="21074485">
            <a:off x="3458633" y="1309695"/>
            <a:ext cx="4800600" cy="1066800"/>
          </a:xfrm>
          <a:prstGeom prst="rect">
            <a:avLst/>
          </a:prstGeom>
        </p:spPr>
        <p:txBody>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pPr>
              <a:defRPr/>
            </a:pPr>
            <a:r>
              <a:rPr lang="en-US" sz="3200" dirty="0" smtClean="0">
                <a:solidFill>
                  <a:srgbClr val="000000"/>
                </a:solidFill>
                <a:effectLst>
                  <a:outerShdw blurRad="38100" dist="38100" dir="2700000" algn="tl">
                    <a:srgbClr val="FFFFFF"/>
                  </a:outerShdw>
                </a:effectLst>
              </a:rPr>
              <a:t>Recipe for Pleasant Family Mealtimes</a:t>
            </a:r>
          </a:p>
        </p:txBody>
      </p:sp>
    </p:spTree>
    <p:extLst>
      <p:ext uri="{BB962C8B-B14F-4D97-AF65-F5344CB8AC3E}">
        <p14:creationId xmlns:p14="http://schemas.microsoft.com/office/powerpoint/2010/main" val="1900198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Meal Time</a:t>
            </a:r>
          </a:p>
        </p:txBody>
      </p:sp>
      <p:sp>
        <p:nvSpPr>
          <p:cNvPr id="3" name="Content Placeholder 2"/>
          <p:cNvSpPr>
            <a:spLocks noGrp="1"/>
          </p:cNvSpPr>
          <p:nvPr>
            <p:ph idx="1"/>
          </p:nvPr>
        </p:nvSpPr>
        <p:spPr>
          <a:xfrm>
            <a:off x="284480" y="1793241"/>
            <a:ext cx="8229600" cy="1000759"/>
          </a:xfrm>
        </p:spPr>
        <p:txBody>
          <a:bodyPr/>
          <a:lstStyle/>
          <a:p>
            <a:pPr marL="0" indent="0" algn="ctr">
              <a:buNone/>
            </a:pPr>
            <a:r>
              <a:rPr lang="en-US" sz="4800" dirty="0" smtClean="0">
                <a:latin typeface="Andalus" panose="02020603050405020304" pitchFamily="18" charset="-78"/>
                <a:cs typeface="Andalus" panose="02020603050405020304" pitchFamily="18" charset="-78"/>
              </a:rPr>
              <a:t>Table Talk Conversation Jar</a:t>
            </a:r>
            <a:endParaRPr lang="en-US" sz="4800" dirty="0">
              <a:latin typeface="Andalus" panose="02020603050405020304" pitchFamily="18" charset="-78"/>
              <a:cs typeface="Andalus" panose="02020603050405020304" pitchFamily="18" charset="-78"/>
            </a:endParaRPr>
          </a:p>
        </p:txBody>
      </p:sp>
      <p:sp>
        <p:nvSpPr>
          <p:cNvPr id="4" name="Text Placeholder 3"/>
          <p:cNvSpPr>
            <a:spLocks noGrp="1"/>
          </p:cNvSpPr>
          <p:nvPr>
            <p:ph type="body" sz="quarter" idx="14"/>
          </p:nvPr>
        </p:nvSpPr>
        <p:spPr/>
        <p:txBody>
          <a:bodyPr/>
          <a:lstStyle/>
          <a:p>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00" t="2133"/>
          <a:stretch/>
        </p:blipFill>
        <p:spPr bwMode="auto">
          <a:xfrm>
            <a:off x="1828800" y="2580640"/>
            <a:ext cx="5052060" cy="372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4131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Meal Time</a:t>
            </a:r>
            <a:r>
              <a:rPr lang="en-US" dirty="0" smtClean="0"/>
              <a:t>		</a:t>
            </a: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3637540"/>
            <a:ext cx="29718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457199" y="1971040"/>
            <a:ext cx="8229601" cy="4643120"/>
          </a:xfrm>
        </p:spPr>
        <p:txBody>
          <a:bodyPr/>
          <a:lstStyle/>
          <a:p>
            <a:pPr marL="0" indent="0">
              <a:buNone/>
            </a:pPr>
            <a:r>
              <a:rPr lang="en-US" dirty="0" smtClean="0"/>
              <a:t>	</a:t>
            </a:r>
            <a:r>
              <a:rPr lang="en-US" sz="3600" b="1" dirty="0" smtClean="0">
                <a:latin typeface="Andalus" panose="02020603050405020304" pitchFamily="18" charset="-78"/>
                <a:cs typeface="Andalus" panose="02020603050405020304" pitchFamily="18" charset="-78"/>
              </a:rPr>
              <a:t>What </a:t>
            </a:r>
            <a:r>
              <a:rPr lang="en-US" sz="3600" b="1" dirty="0">
                <a:latin typeface="Andalus" panose="02020603050405020304" pitchFamily="18" charset="-78"/>
                <a:cs typeface="Andalus" panose="02020603050405020304" pitchFamily="18" charset="-78"/>
              </a:rPr>
              <a:t>if there was one thing you could </a:t>
            </a:r>
            <a:r>
              <a:rPr lang="en-US" sz="3600" b="1" dirty="0" smtClean="0">
                <a:latin typeface="Andalus" panose="02020603050405020304" pitchFamily="18" charset="-78"/>
                <a:cs typeface="Andalus" panose="02020603050405020304" pitchFamily="18" charset="-78"/>
              </a:rPr>
              <a:t>	do to </a:t>
            </a:r>
            <a:r>
              <a:rPr lang="en-US" sz="3600" b="1" dirty="0">
                <a:latin typeface="Andalus" panose="02020603050405020304" pitchFamily="18" charset="-78"/>
                <a:cs typeface="Andalus" panose="02020603050405020304" pitchFamily="18" charset="-78"/>
              </a:rPr>
              <a:t>keep your kids from using </a:t>
            </a:r>
            <a:r>
              <a:rPr lang="en-US" sz="3600" b="1" dirty="0" smtClean="0">
                <a:latin typeface="Andalus" panose="02020603050405020304" pitchFamily="18" charset="-78"/>
                <a:cs typeface="Andalus" panose="02020603050405020304" pitchFamily="18" charset="-78"/>
              </a:rPr>
              <a:t>drugs</a:t>
            </a:r>
            <a:r>
              <a:rPr lang="en-US" sz="3600" b="1" dirty="0">
                <a:latin typeface="Andalus" panose="02020603050405020304" pitchFamily="18" charset="-78"/>
                <a:cs typeface="Andalus" panose="02020603050405020304" pitchFamily="18" charset="-78"/>
              </a:rPr>
              <a:t>, </a:t>
            </a:r>
            <a:r>
              <a:rPr lang="en-US" sz="3600" b="1" dirty="0" smtClean="0">
                <a:latin typeface="Andalus" panose="02020603050405020304" pitchFamily="18" charset="-78"/>
                <a:cs typeface="Andalus" panose="02020603050405020304" pitchFamily="18" charset="-78"/>
              </a:rPr>
              <a:t>	alcohol</a:t>
            </a:r>
            <a:r>
              <a:rPr lang="en-US" sz="3600" b="1" dirty="0">
                <a:latin typeface="Andalus" panose="02020603050405020304" pitchFamily="18" charset="-78"/>
                <a:cs typeface="Andalus" panose="02020603050405020304" pitchFamily="18" charset="-78"/>
              </a:rPr>
              <a:t>, or tobacco, improve </a:t>
            </a:r>
            <a:r>
              <a:rPr lang="en-US" sz="3600" b="1" dirty="0" smtClean="0">
                <a:latin typeface="Andalus" panose="02020603050405020304" pitchFamily="18" charset="-78"/>
                <a:cs typeface="Andalus" panose="02020603050405020304" pitchFamily="18" charset="-78"/>
              </a:rPr>
              <a:t>	their 									behavior </a:t>
            </a:r>
            <a:r>
              <a:rPr lang="en-US" sz="3600" b="1" dirty="0">
                <a:latin typeface="Andalus" panose="02020603050405020304" pitchFamily="18" charset="-78"/>
                <a:cs typeface="Andalus" panose="02020603050405020304" pitchFamily="18" charset="-78"/>
              </a:rPr>
              <a:t>and </a:t>
            </a:r>
            <a:r>
              <a:rPr lang="en-US" sz="3600" b="1" dirty="0" smtClean="0">
                <a:latin typeface="Andalus" panose="02020603050405020304" pitchFamily="18" charset="-78"/>
                <a:cs typeface="Andalus" panose="02020603050405020304" pitchFamily="18" charset="-78"/>
              </a:rPr>
              <a:t>attitudes</a:t>
            </a:r>
            <a:r>
              <a:rPr lang="en-US" sz="3600" b="1" dirty="0">
                <a:latin typeface="Andalus" panose="02020603050405020304" pitchFamily="18" charset="-78"/>
                <a:cs typeface="Andalus" panose="02020603050405020304" pitchFamily="18" charset="-78"/>
              </a:rPr>
              <a:t>, </a:t>
            </a:r>
            <a:r>
              <a:rPr lang="en-US" sz="3600" b="1" dirty="0" smtClean="0">
                <a:latin typeface="Andalus" panose="02020603050405020304" pitchFamily="18" charset="-78"/>
                <a:cs typeface="Andalus" panose="02020603050405020304" pitchFamily="18" charset="-78"/>
              </a:rPr>
              <a:t>								improve </a:t>
            </a:r>
            <a:r>
              <a:rPr lang="en-US" sz="3600" b="1" dirty="0">
                <a:latin typeface="Andalus" panose="02020603050405020304" pitchFamily="18" charset="-78"/>
                <a:cs typeface="Andalus" panose="02020603050405020304" pitchFamily="18" charset="-78"/>
              </a:rPr>
              <a:t>their </a:t>
            </a:r>
            <a:r>
              <a:rPr lang="en-US" sz="3600" b="1" dirty="0" smtClean="0">
                <a:latin typeface="Andalus" panose="02020603050405020304" pitchFamily="18" charset="-78"/>
                <a:cs typeface="Andalus" panose="02020603050405020304" pitchFamily="18" charset="-78"/>
              </a:rPr>
              <a:t>nutrition</a:t>
            </a:r>
            <a:r>
              <a:rPr lang="en-US" sz="3600" b="1" dirty="0">
                <a:latin typeface="Andalus" panose="02020603050405020304" pitchFamily="18" charset="-78"/>
                <a:cs typeface="Andalus" panose="02020603050405020304" pitchFamily="18" charset="-78"/>
              </a:rPr>
              <a:t>, </a:t>
            </a:r>
            <a:r>
              <a:rPr lang="en-US" sz="3600" b="1" dirty="0" smtClean="0">
                <a:latin typeface="Andalus" panose="02020603050405020304" pitchFamily="18" charset="-78"/>
                <a:cs typeface="Andalus" panose="02020603050405020304" pitchFamily="18" charset="-78"/>
              </a:rPr>
              <a:t>								and help them </a:t>
            </a:r>
            <a:r>
              <a:rPr lang="en-US" sz="3600" b="1" dirty="0">
                <a:latin typeface="Andalus" panose="02020603050405020304" pitchFamily="18" charset="-78"/>
                <a:cs typeface="Andalus" panose="02020603050405020304" pitchFamily="18" charset="-78"/>
              </a:rPr>
              <a:t>make </a:t>
            </a:r>
            <a:r>
              <a:rPr lang="en-US" sz="3600" b="1" dirty="0" smtClean="0">
                <a:latin typeface="Andalus" panose="02020603050405020304" pitchFamily="18" charset="-78"/>
                <a:cs typeface="Andalus" panose="02020603050405020304" pitchFamily="18" charset="-78"/>
              </a:rPr>
              <a:t>good 							grades</a:t>
            </a:r>
            <a:r>
              <a:rPr lang="en-US" sz="3600" b="1" dirty="0">
                <a:latin typeface="Andalus" panose="02020603050405020304" pitchFamily="18" charset="-78"/>
                <a:cs typeface="Andalus" panose="02020603050405020304" pitchFamily="18" charset="-78"/>
              </a:rPr>
              <a:t>? </a:t>
            </a:r>
            <a:endParaRPr lang="en-US" sz="3600" b="1" dirty="0" smtClean="0">
              <a:latin typeface="Andalus" panose="02020603050405020304" pitchFamily="18" charset="-78"/>
              <a:cs typeface="Andalus" panose="02020603050405020304" pitchFamily="18" charset="-78"/>
            </a:endParaRPr>
          </a:p>
          <a:p>
            <a:pPr marL="0" indent="0">
              <a:buNone/>
            </a:pPr>
            <a:r>
              <a:rPr lang="en-US" sz="3600" b="1" dirty="0">
                <a:latin typeface="Andalus" panose="02020603050405020304" pitchFamily="18" charset="-78"/>
                <a:cs typeface="Andalus" panose="02020603050405020304" pitchFamily="18" charset="-78"/>
              </a:rPr>
              <a:t>	</a:t>
            </a:r>
            <a:r>
              <a:rPr lang="en-US" sz="3600" b="1" dirty="0" smtClean="0">
                <a:latin typeface="Andalus" panose="02020603050405020304" pitchFamily="18" charset="-78"/>
                <a:cs typeface="Andalus" panose="02020603050405020304" pitchFamily="18" charset="-78"/>
              </a:rPr>
              <a:t>						</a:t>
            </a:r>
            <a:r>
              <a:rPr lang="en-US" sz="4800" b="1" dirty="0" smtClean="0">
                <a:latin typeface="Andalus" panose="02020603050405020304" pitchFamily="18" charset="-78"/>
                <a:cs typeface="Andalus" panose="02020603050405020304" pitchFamily="18" charset="-78"/>
              </a:rPr>
              <a:t>Would </a:t>
            </a:r>
            <a:r>
              <a:rPr lang="en-US" sz="4800" b="1" dirty="0">
                <a:latin typeface="Andalus" panose="02020603050405020304" pitchFamily="18" charset="-78"/>
                <a:cs typeface="Andalus" panose="02020603050405020304" pitchFamily="18" charset="-78"/>
              </a:rPr>
              <a:t>you do it</a:t>
            </a:r>
            <a:r>
              <a:rPr lang="en-US" sz="4800" b="1" dirty="0" smtClean="0">
                <a:latin typeface="Andalus" panose="02020603050405020304" pitchFamily="18" charset="-78"/>
                <a:cs typeface="Andalus" panose="02020603050405020304" pitchFamily="18" charset="-78"/>
              </a:rPr>
              <a:t>?</a:t>
            </a:r>
            <a:endParaRPr lang="en-US" sz="48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835469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Meal Time</a:t>
            </a:r>
            <a:endParaRPr lang="en-US" dirty="0"/>
          </a:p>
        </p:txBody>
      </p:sp>
      <p:sp>
        <p:nvSpPr>
          <p:cNvPr id="3" name="Content Placeholder 2"/>
          <p:cNvSpPr>
            <a:spLocks noGrp="1"/>
          </p:cNvSpPr>
          <p:nvPr>
            <p:ph sz="half" idx="1"/>
          </p:nvPr>
        </p:nvSpPr>
        <p:spPr>
          <a:xfrm>
            <a:off x="345440" y="1766611"/>
            <a:ext cx="7040880" cy="1169629"/>
          </a:xfrm>
        </p:spPr>
        <p:txBody>
          <a:bodyPr/>
          <a:lstStyle/>
          <a:p>
            <a:pPr marL="0" indent="0">
              <a:buNone/>
            </a:pPr>
            <a:r>
              <a:rPr lang="en-US" sz="6000" b="1" dirty="0" smtClean="0">
                <a:latin typeface="Andalus" panose="02020603050405020304" pitchFamily="18" charset="-78"/>
                <a:cs typeface="Andalus" panose="02020603050405020304" pitchFamily="18" charset="-78"/>
              </a:rPr>
              <a:t>Why do you care?</a:t>
            </a:r>
            <a:r>
              <a:rPr lang="en-US" dirty="0" smtClean="0"/>
              <a:t>	</a:t>
            </a:r>
            <a:endParaRPr lang="en-US" dirty="0"/>
          </a:p>
        </p:txBody>
      </p:sp>
      <p:sp>
        <p:nvSpPr>
          <p:cNvPr id="4" name="Content Placeholder 3"/>
          <p:cNvSpPr>
            <a:spLocks noGrp="1"/>
          </p:cNvSpPr>
          <p:nvPr>
            <p:ph sz="half" idx="2"/>
          </p:nvPr>
        </p:nvSpPr>
        <p:spPr>
          <a:xfrm>
            <a:off x="2153920" y="5526476"/>
            <a:ext cx="6624320" cy="1026160"/>
          </a:xfrm>
        </p:spPr>
        <p:txBody>
          <a:bodyPr/>
          <a:lstStyle/>
          <a:p>
            <a:pPr marL="0" indent="0" algn="r">
              <a:buNone/>
            </a:pPr>
            <a:r>
              <a:rPr lang="en-US" sz="6000" b="1" dirty="0" smtClean="0">
                <a:latin typeface="Andalus" panose="02020603050405020304" pitchFamily="18" charset="-78"/>
                <a:cs typeface="Andalus" panose="02020603050405020304" pitchFamily="18" charset="-78"/>
              </a:rPr>
              <a:t>What will you do?</a:t>
            </a:r>
            <a:endParaRPr lang="en-US" sz="6000" b="1" dirty="0">
              <a:latin typeface="Andalus" panose="02020603050405020304" pitchFamily="18" charset="-78"/>
              <a:cs typeface="Andalus" panose="02020603050405020304" pitchFamily="18" charset="-78"/>
            </a:endParaRPr>
          </a:p>
        </p:txBody>
      </p:sp>
      <p:sp>
        <p:nvSpPr>
          <p:cNvPr id="5" name="Text Placeholder 4"/>
          <p:cNvSpPr>
            <a:spLocks noGrp="1"/>
          </p:cNvSpPr>
          <p:nvPr>
            <p:ph type="body" sz="quarter" idx="14"/>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980" y="2550161"/>
            <a:ext cx="4464473" cy="2976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243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Meal Time	</a:t>
            </a:r>
          </a:p>
        </p:txBody>
      </p:sp>
      <p:sp>
        <p:nvSpPr>
          <p:cNvPr id="3" name="Content Placeholder 2"/>
          <p:cNvSpPr>
            <a:spLocks noGrp="1"/>
          </p:cNvSpPr>
          <p:nvPr>
            <p:ph idx="1"/>
          </p:nvPr>
        </p:nvSpPr>
        <p:spPr/>
        <p:txBody>
          <a:bodyPr/>
          <a:lstStyle/>
          <a:p>
            <a:pPr marL="0" indent="0" algn="ctr">
              <a:buNone/>
              <a:defRPr/>
            </a:pPr>
            <a:r>
              <a:rPr lang="en-US" sz="3600" dirty="0" smtClean="0">
                <a:latin typeface="Andalus" panose="02020603050405020304" pitchFamily="18" charset="-78"/>
                <a:cs typeface="Andalus" panose="02020603050405020304" pitchFamily="18" charset="-78"/>
              </a:rPr>
              <a:t>Self-evaluation</a:t>
            </a:r>
          </a:p>
          <a:p>
            <a:pPr marL="0" indent="0">
              <a:buNone/>
              <a:defRPr/>
            </a:pPr>
            <a:r>
              <a:rPr lang="en-US" dirty="0" smtClean="0">
                <a:latin typeface="Andalus" panose="02020603050405020304" pitchFamily="18" charset="-78"/>
                <a:cs typeface="Andalus" panose="02020603050405020304" pitchFamily="18" charset="-78"/>
              </a:rPr>
              <a:t>How </a:t>
            </a:r>
            <a:r>
              <a:rPr lang="en-US" dirty="0">
                <a:latin typeface="Andalus" panose="02020603050405020304" pitchFamily="18" charset="-78"/>
                <a:cs typeface="Andalus" panose="02020603050405020304" pitchFamily="18" charset="-78"/>
              </a:rPr>
              <a:t>many of you have family mealtime (can be any meal):</a:t>
            </a:r>
          </a:p>
          <a:p>
            <a:pPr lvl="1">
              <a:defRPr/>
            </a:pPr>
            <a:r>
              <a:rPr lang="en-US" dirty="0">
                <a:latin typeface="Andalus" panose="02020603050405020304" pitchFamily="18" charset="-78"/>
                <a:cs typeface="Andalus" panose="02020603050405020304" pitchFamily="18" charset="-78"/>
              </a:rPr>
              <a:t>None</a:t>
            </a:r>
          </a:p>
          <a:p>
            <a:pPr lvl="1">
              <a:defRPr/>
            </a:pPr>
            <a:r>
              <a:rPr lang="en-US" dirty="0">
                <a:latin typeface="Andalus" panose="02020603050405020304" pitchFamily="18" charset="-78"/>
                <a:cs typeface="Andalus" panose="02020603050405020304" pitchFamily="18" charset="-78"/>
              </a:rPr>
              <a:t>1-2 times per week</a:t>
            </a:r>
          </a:p>
          <a:p>
            <a:pPr lvl="1">
              <a:defRPr/>
            </a:pPr>
            <a:r>
              <a:rPr lang="en-US" dirty="0">
                <a:latin typeface="Andalus" panose="02020603050405020304" pitchFamily="18" charset="-78"/>
                <a:cs typeface="Andalus" panose="02020603050405020304" pitchFamily="18" charset="-78"/>
              </a:rPr>
              <a:t>3-4 times per week</a:t>
            </a:r>
          </a:p>
          <a:p>
            <a:pPr lvl="1">
              <a:defRPr/>
            </a:pPr>
            <a:r>
              <a:rPr lang="en-US" dirty="0">
                <a:latin typeface="Andalus" panose="02020603050405020304" pitchFamily="18" charset="-78"/>
                <a:cs typeface="Andalus" panose="02020603050405020304" pitchFamily="18" charset="-78"/>
              </a:rPr>
              <a:t>5-6 times per week</a:t>
            </a:r>
          </a:p>
          <a:p>
            <a:pPr lvl="1">
              <a:defRPr/>
            </a:pPr>
            <a:r>
              <a:rPr lang="en-US" dirty="0">
                <a:latin typeface="Andalus" panose="02020603050405020304" pitchFamily="18" charset="-78"/>
                <a:cs typeface="Andalus" panose="02020603050405020304" pitchFamily="18" charset="-78"/>
              </a:rPr>
              <a:t>7 times per week</a:t>
            </a:r>
          </a:p>
          <a:p>
            <a:endParaRPr lang="en-US" dirty="0"/>
          </a:p>
        </p:txBody>
      </p:sp>
      <p:sp>
        <p:nvSpPr>
          <p:cNvPr id="4" name="Text Placeholder 3"/>
          <p:cNvSpPr>
            <a:spLocks noGrp="1"/>
          </p:cNvSpPr>
          <p:nvPr>
            <p:ph type="body" sz="quarter" idx="14"/>
          </p:nvPr>
        </p:nvSpPr>
        <p:spPr/>
        <p:txBody>
          <a:bodyPr/>
          <a:lstStyle/>
          <a:p>
            <a:endParaRPr lang="en-US"/>
          </a:p>
        </p:txBody>
      </p:sp>
      <p:pic>
        <p:nvPicPr>
          <p:cNvPr id="5" name="Picture 10" descr="C:\Documents and Settings\a00288594\My Documents\My Pictures\Microsoft Clip Organizer\j0386365.jpg"/>
          <p:cNvPicPr>
            <a:picLocks noChangeAspect="1" noChangeArrowheads="1"/>
          </p:cNvPicPr>
          <p:nvPr/>
        </p:nvPicPr>
        <p:blipFill>
          <a:blip r:embed="rId3"/>
          <a:srcRect/>
          <a:stretch>
            <a:fillRect/>
          </a:stretch>
        </p:blipFill>
        <p:spPr bwMode="auto">
          <a:xfrm>
            <a:off x="4836159" y="3444240"/>
            <a:ext cx="3329194" cy="2225040"/>
          </a:xfrm>
          <a:prstGeom prst="rect">
            <a:avLst/>
          </a:prstGeom>
          <a:noFill/>
          <a:ln w="9525">
            <a:noFill/>
            <a:miter lim="800000"/>
            <a:headEnd/>
            <a:tailEnd/>
          </a:ln>
        </p:spPr>
      </p:pic>
    </p:spTree>
    <p:extLst>
      <p:ext uri="{BB962C8B-B14F-4D97-AF65-F5344CB8AC3E}">
        <p14:creationId xmlns:p14="http://schemas.microsoft.com/office/powerpoint/2010/main" val="2350942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Meal Time</a:t>
            </a:r>
            <a:endParaRPr lang="en-US" dirty="0"/>
          </a:p>
        </p:txBody>
      </p:sp>
      <p:sp>
        <p:nvSpPr>
          <p:cNvPr id="3" name="Text Placeholder 2"/>
          <p:cNvSpPr>
            <a:spLocks noGrp="1"/>
          </p:cNvSpPr>
          <p:nvPr>
            <p:ph type="body" idx="1"/>
          </p:nvPr>
        </p:nvSpPr>
        <p:spPr>
          <a:xfrm>
            <a:off x="1554480" y="1930045"/>
            <a:ext cx="6593840" cy="787818"/>
          </a:xfrm>
        </p:spPr>
        <p:txBody>
          <a:bodyPr/>
          <a:lstStyle/>
          <a:p>
            <a:pPr algn="ctr"/>
            <a:r>
              <a:rPr lang="en-US" sz="4800" dirty="0" smtClean="0">
                <a:latin typeface="Andalus" panose="02020603050405020304" pitchFamily="18" charset="-78"/>
                <a:cs typeface="Andalus" panose="02020603050405020304" pitchFamily="18" charset="-78"/>
              </a:rPr>
              <a:t>FAMILY MEAL TIME!!!</a:t>
            </a:r>
            <a:endParaRPr lang="en-US" sz="4800" dirty="0">
              <a:latin typeface="Andalus" panose="02020603050405020304" pitchFamily="18" charset="-78"/>
              <a:cs typeface="Andalus" panose="02020603050405020304" pitchFamily="18" charset="-78"/>
            </a:endParaRPr>
          </a:p>
        </p:txBody>
      </p:sp>
      <p:pic>
        <p:nvPicPr>
          <p:cNvPr id="2050"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2878137" y="2833584"/>
            <a:ext cx="4041775" cy="2694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51840" y="6066750"/>
            <a:ext cx="7508240" cy="461665"/>
          </a:xfrm>
          <a:prstGeom prst="rect">
            <a:avLst/>
          </a:prstGeom>
          <a:noFill/>
          <a:ln w="57150">
            <a:solidFill>
              <a:schemeClr val="tx2">
                <a:lumMod val="75000"/>
              </a:schemeClr>
            </a:solidFill>
            <a:prstDash val="lgDash"/>
          </a:ln>
        </p:spPr>
        <p:txBody>
          <a:bodyPr wrap="square" rtlCol="0">
            <a:spAutoFit/>
          </a:bodyPr>
          <a:lstStyle/>
          <a:p>
            <a:r>
              <a:rPr lang="en-US" sz="2400" b="1" dirty="0" smtClean="0">
                <a:latin typeface="Andalus" panose="02020603050405020304" pitchFamily="18" charset="-78"/>
                <a:cs typeface="Andalus" panose="02020603050405020304" pitchFamily="18" charset="-78"/>
              </a:rPr>
              <a:t>Eating a family meal at least 4 times a week can result in:</a:t>
            </a:r>
            <a:endParaRPr lang="en-US" sz="24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748361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072339"/>
            <a:ext cx="5811522" cy="527862"/>
          </a:xfrm>
        </p:spPr>
        <p:txBody>
          <a:bodyPr/>
          <a:lstStyle/>
          <a:p>
            <a:r>
              <a:rPr lang="en-US" dirty="0" smtClean="0"/>
              <a:t>Nutrition and </a:t>
            </a:r>
            <a:r>
              <a:rPr lang="en-US" dirty="0"/>
              <a:t>P</a:t>
            </a:r>
            <a:r>
              <a:rPr lang="en-US" dirty="0" smtClean="0"/>
              <a:t>hysical Development</a:t>
            </a:r>
            <a:endParaRPr lang="en-US" dirty="0"/>
          </a:p>
        </p:txBody>
      </p:sp>
      <p:sp>
        <p:nvSpPr>
          <p:cNvPr id="3" name="Content Placeholder 2"/>
          <p:cNvSpPr>
            <a:spLocks noGrp="1"/>
          </p:cNvSpPr>
          <p:nvPr>
            <p:ph idx="1"/>
          </p:nvPr>
        </p:nvSpPr>
        <p:spPr>
          <a:xfrm>
            <a:off x="457198" y="1899920"/>
            <a:ext cx="8229600" cy="4693920"/>
          </a:xfrm>
        </p:spPr>
        <p:txBody>
          <a:bodyPr/>
          <a:lstStyle/>
          <a:p>
            <a:pPr marL="0" indent="0" algn="ctr">
              <a:buNone/>
            </a:pPr>
            <a:r>
              <a:rPr lang="en-US" b="1" dirty="0" smtClean="0">
                <a:latin typeface="Andalus" panose="02020603050405020304" pitchFamily="18" charset="-78"/>
                <a:cs typeface="Andalus" panose="02020603050405020304" pitchFamily="18" charset="-78"/>
              </a:rPr>
              <a:t>	</a:t>
            </a:r>
          </a:p>
          <a:p>
            <a:pPr marL="0" indent="0" algn="ctr">
              <a:buNone/>
            </a:pPr>
            <a:endParaRPr lang="en-US" sz="2000" b="1" dirty="0">
              <a:latin typeface="Andalus" panose="02020603050405020304" pitchFamily="18" charset="-78"/>
              <a:cs typeface="Andalus" panose="02020603050405020304" pitchFamily="18" charset="-78"/>
            </a:endParaRPr>
          </a:p>
          <a:p>
            <a:pPr marL="0" indent="0" algn="ctr">
              <a:buNone/>
            </a:pPr>
            <a:endParaRPr lang="en-US" sz="2000" b="1" dirty="0" smtClean="0">
              <a:latin typeface="Andalus" panose="02020603050405020304" pitchFamily="18" charset="-78"/>
              <a:cs typeface="Andalus" panose="02020603050405020304" pitchFamily="18" charset="-78"/>
            </a:endParaRPr>
          </a:p>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kids </a:t>
            </a:r>
            <a:r>
              <a:rPr lang="en-US" dirty="0">
                <a:latin typeface="Andalus" panose="02020603050405020304" pitchFamily="18" charset="-78"/>
                <a:cs typeface="Andalus" panose="02020603050405020304" pitchFamily="18" charset="-78"/>
              </a:rPr>
              <a:t>eat more fruits and </a:t>
            </a:r>
            <a:r>
              <a:rPr lang="en-US" dirty="0" smtClean="0">
                <a:latin typeface="Andalus" panose="02020603050405020304" pitchFamily="18" charset="-78"/>
                <a:cs typeface="Andalus" panose="02020603050405020304" pitchFamily="18" charset="-78"/>
              </a:rPr>
              <a:t>veggies </a:t>
            </a:r>
          </a:p>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get </a:t>
            </a:r>
            <a:r>
              <a:rPr lang="en-US" dirty="0">
                <a:latin typeface="Andalus" panose="02020603050405020304" pitchFamily="18" charset="-78"/>
                <a:cs typeface="Andalus" panose="02020603050405020304" pitchFamily="18" charset="-78"/>
              </a:rPr>
              <a:t>a wider variety of nutritious </a:t>
            </a:r>
            <a:r>
              <a:rPr lang="en-US" dirty="0" smtClean="0">
                <a:latin typeface="Andalus" panose="02020603050405020304" pitchFamily="18" charset="-78"/>
                <a:cs typeface="Andalus" panose="02020603050405020304" pitchFamily="18" charset="-78"/>
              </a:rPr>
              <a:t>foods</a:t>
            </a:r>
          </a:p>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have </a:t>
            </a:r>
            <a:r>
              <a:rPr lang="en-US" dirty="0">
                <a:latin typeface="Andalus" panose="02020603050405020304" pitchFamily="18" charset="-78"/>
                <a:cs typeface="Andalus" panose="02020603050405020304" pitchFamily="18" charset="-78"/>
              </a:rPr>
              <a:t>lower rates of childhood </a:t>
            </a:r>
            <a:r>
              <a:rPr lang="en-US" dirty="0" smtClean="0">
                <a:latin typeface="Andalus" panose="02020603050405020304" pitchFamily="18" charset="-78"/>
                <a:cs typeface="Andalus" panose="02020603050405020304" pitchFamily="18" charset="-78"/>
              </a:rPr>
              <a:t>obesity </a:t>
            </a:r>
          </a:p>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c</a:t>
            </a:r>
            <a:r>
              <a:rPr lang="en-US" dirty="0" smtClean="0">
                <a:latin typeface="Andalus" panose="02020603050405020304" pitchFamily="18" charset="-78"/>
                <a:cs typeface="Andalus" panose="02020603050405020304" pitchFamily="18" charset="-78"/>
              </a:rPr>
              <a:t>onsume less fried foods and soft drinks</a:t>
            </a:r>
          </a:p>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make </a:t>
            </a:r>
            <a:r>
              <a:rPr lang="en-US" dirty="0">
                <a:latin typeface="Andalus" panose="02020603050405020304" pitchFamily="18" charset="-78"/>
                <a:cs typeface="Andalus" panose="02020603050405020304" pitchFamily="18" charset="-78"/>
              </a:rPr>
              <a:t>healthier choices when they are on their own. </a:t>
            </a:r>
          </a:p>
          <a:p>
            <a:endParaRPr lang="en-US" dirty="0"/>
          </a:p>
        </p:txBody>
      </p:sp>
      <p:sp>
        <p:nvSpPr>
          <p:cNvPr id="4" name="Text Placeholder 3"/>
          <p:cNvSpPr>
            <a:spLocks noGrp="1"/>
          </p:cNvSpPr>
          <p:nvPr>
            <p:ph type="body" sz="quarter" idx="14"/>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761" y="1706952"/>
            <a:ext cx="2225040" cy="149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8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072339"/>
            <a:ext cx="5567681" cy="527862"/>
          </a:xfrm>
        </p:spPr>
        <p:txBody>
          <a:bodyPr/>
          <a:lstStyle/>
          <a:p>
            <a:r>
              <a:rPr lang="en-US" dirty="0" smtClean="0"/>
              <a:t>Emotional Development</a:t>
            </a:r>
            <a:endParaRPr lang="en-US" dirty="0"/>
          </a:p>
        </p:txBody>
      </p:sp>
      <p:sp>
        <p:nvSpPr>
          <p:cNvPr id="3" name="Content Placeholder 2"/>
          <p:cNvSpPr>
            <a:spLocks noGrp="1"/>
          </p:cNvSpPr>
          <p:nvPr>
            <p:ph idx="1"/>
          </p:nvPr>
        </p:nvSpPr>
        <p:spPr>
          <a:xfrm>
            <a:off x="457200" y="1747520"/>
            <a:ext cx="8229600" cy="4846320"/>
          </a:xfrm>
        </p:spPr>
        <p:txBody>
          <a:bodyPr/>
          <a:lstStyle/>
          <a:p>
            <a:pPr marL="0" indent="0" algn="ctr">
              <a:buNone/>
            </a:pPr>
            <a:endParaRPr lang="en-US" sz="1200" b="1" dirty="0" smtClean="0">
              <a:latin typeface="Andalus" panose="02020603050405020304" pitchFamily="18" charset="-78"/>
              <a:cs typeface="Andalus" panose="02020603050405020304" pitchFamily="18" charset="-78"/>
            </a:endParaRPr>
          </a:p>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b</a:t>
            </a:r>
            <a:r>
              <a:rPr lang="en-US" dirty="0" smtClean="0">
                <a:latin typeface="Andalus" panose="02020603050405020304" pitchFamily="18" charset="-78"/>
                <a:cs typeface="Andalus" panose="02020603050405020304" pitchFamily="18" charset="-78"/>
              </a:rPr>
              <a:t>etter able to manage negative emotions </a:t>
            </a:r>
          </a:p>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less risk of developing eating disorders</a:t>
            </a:r>
          </a:p>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i</a:t>
            </a:r>
            <a:r>
              <a:rPr lang="en-US" dirty="0" smtClean="0">
                <a:latin typeface="Andalus" panose="02020603050405020304" pitchFamily="18" charset="-78"/>
                <a:cs typeface="Andalus" panose="02020603050405020304" pitchFamily="18" charset="-78"/>
              </a:rPr>
              <a:t>mproved communication skills</a:t>
            </a:r>
          </a:p>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have more positive interactions with others </a:t>
            </a:r>
            <a:endParaRPr lang="en-US" dirty="0">
              <a:latin typeface="Andalus" panose="02020603050405020304" pitchFamily="18" charset="-78"/>
              <a:cs typeface="Andalus" panose="02020603050405020304" pitchFamily="18" charset="-78"/>
            </a:endParaRPr>
          </a:p>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4431983"/>
            <a:ext cx="3385820" cy="2245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5439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072339"/>
            <a:ext cx="5567681" cy="527862"/>
          </a:xfrm>
        </p:spPr>
        <p:txBody>
          <a:bodyPr/>
          <a:lstStyle/>
          <a:p>
            <a:r>
              <a:rPr lang="en-US" dirty="0" smtClean="0"/>
              <a:t>Social Development</a:t>
            </a:r>
            <a:endParaRPr lang="en-US" dirty="0"/>
          </a:p>
        </p:txBody>
      </p:sp>
      <p:sp>
        <p:nvSpPr>
          <p:cNvPr id="3" name="Content Placeholder 2"/>
          <p:cNvSpPr>
            <a:spLocks noGrp="1"/>
          </p:cNvSpPr>
          <p:nvPr>
            <p:ph idx="1"/>
          </p:nvPr>
        </p:nvSpPr>
        <p:spPr>
          <a:xfrm>
            <a:off x="457200" y="2082800"/>
            <a:ext cx="8229600" cy="4511040"/>
          </a:xfrm>
        </p:spPr>
        <p:txBody>
          <a:bodyPr/>
          <a:lstStyle/>
          <a:p>
            <a:pPr marL="0" indent="0">
              <a:buNone/>
            </a:pPr>
            <a:r>
              <a:rPr lang="en-US" b="1" dirty="0" smtClean="0">
                <a:latin typeface="Andalus" panose="02020603050405020304" pitchFamily="18" charset="-78"/>
                <a:cs typeface="Andalus" panose="02020603050405020304" pitchFamily="18" charset="-78"/>
              </a:rPr>
              <a:t>	</a:t>
            </a:r>
          </a:p>
          <a:p>
            <a:pPr marL="0" indent="0">
              <a:buNone/>
            </a:pPr>
            <a:endParaRPr lang="en-US" b="1" dirty="0">
              <a:latin typeface="Andalus" panose="02020603050405020304" pitchFamily="18" charset="-78"/>
              <a:cs typeface="Andalus" panose="02020603050405020304" pitchFamily="18" charset="-78"/>
            </a:endParaRPr>
          </a:p>
          <a:p>
            <a:pPr marL="0" indent="0">
              <a:buNone/>
            </a:pPr>
            <a:endParaRPr lang="en-US" b="1" dirty="0" smtClean="0">
              <a:latin typeface="Andalus" panose="02020603050405020304" pitchFamily="18" charset="-78"/>
              <a:cs typeface="Andalus" panose="02020603050405020304" pitchFamily="18" charset="-78"/>
            </a:endParaRPr>
          </a:p>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learn social norms of family and culture </a:t>
            </a:r>
          </a:p>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l</a:t>
            </a:r>
            <a:r>
              <a:rPr lang="en-US" dirty="0" smtClean="0">
                <a:latin typeface="Andalus" panose="02020603050405020304" pitchFamily="18" charset="-78"/>
                <a:cs typeface="Andalus" panose="02020603050405020304" pitchFamily="18" charset="-78"/>
              </a:rPr>
              <a:t>earn to take turns when speaking</a:t>
            </a:r>
          </a:p>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i</a:t>
            </a:r>
            <a:r>
              <a:rPr lang="en-US" dirty="0" smtClean="0">
                <a:latin typeface="Andalus" panose="02020603050405020304" pitchFamily="18" charset="-78"/>
                <a:cs typeface="Andalus" panose="02020603050405020304" pitchFamily="18" charset="-78"/>
              </a:rPr>
              <a:t>mproved communication skills</a:t>
            </a:r>
          </a:p>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l</a:t>
            </a:r>
            <a:r>
              <a:rPr lang="en-US" dirty="0" smtClean="0">
                <a:latin typeface="Andalus" panose="02020603050405020304" pitchFamily="18" charset="-78"/>
                <a:cs typeface="Andalus" panose="02020603050405020304" pitchFamily="18" charset="-78"/>
              </a:rPr>
              <a:t>earn appropriate ways to share thoughts, feelings and opinions </a:t>
            </a:r>
            <a:endParaRPr lang="en-US" dirty="0">
              <a:latin typeface="Andalus" panose="02020603050405020304" pitchFamily="18" charset="-78"/>
              <a:cs typeface="Andalus" panose="02020603050405020304" pitchFamily="18" charset="-78"/>
            </a:endParaRP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1717040"/>
            <a:ext cx="3192780" cy="212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193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072339"/>
            <a:ext cx="5567681" cy="527862"/>
          </a:xfrm>
        </p:spPr>
        <p:txBody>
          <a:bodyPr/>
          <a:lstStyle/>
          <a:p>
            <a:r>
              <a:rPr lang="en-US" dirty="0" smtClean="0"/>
              <a:t>Academic Development</a:t>
            </a:r>
            <a:endParaRPr lang="en-US" dirty="0"/>
          </a:p>
        </p:txBody>
      </p:sp>
      <p:sp>
        <p:nvSpPr>
          <p:cNvPr id="3" name="Content Placeholder 2"/>
          <p:cNvSpPr>
            <a:spLocks noGrp="1"/>
          </p:cNvSpPr>
          <p:nvPr>
            <p:ph idx="1"/>
          </p:nvPr>
        </p:nvSpPr>
        <p:spPr>
          <a:xfrm>
            <a:off x="457200" y="2082800"/>
            <a:ext cx="8229600" cy="4511040"/>
          </a:xfrm>
        </p:spPr>
        <p:txBody>
          <a:bodyPr/>
          <a:lstStyle/>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more likely to receive A’s and B’s in school</a:t>
            </a:r>
          </a:p>
          <a:p>
            <a:pPr lvl="1">
              <a:buFont typeface="Wingdings" panose="05000000000000000000" pitchFamily="2" charset="2"/>
              <a:buChar char="ü"/>
            </a:pPr>
            <a:r>
              <a:rPr lang="en-US" sz="3200" dirty="0">
                <a:latin typeface="Andalus" panose="02020603050405020304" pitchFamily="18" charset="-78"/>
                <a:cs typeface="Andalus" panose="02020603050405020304" pitchFamily="18" charset="-78"/>
              </a:rPr>
              <a:t>e</a:t>
            </a:r>
            <a:r>
              <a:rPr lang="en-US" sz="3200" dirty="0" smtClean="0">
                <a:latin typeface="Andalus" panose="02020603050405020304" pitchFamily="18" charset="-78"/>
                <a:cs typeface="Andalus" panose="02020603050405020304" pitchFamily="18" charset="-78"/>
              </a:rPr>
              <a:t>ffectively build communication skills</a:t>
            </a:r>
          </a:p>
          <a:p>
            <a:pPr lvl="2">
              <a:buFont typeface="Wingdings" panose="05000000000000000000" pitchFamily="2" charset="2"/>
              <a:buChar char="ü"/>
            </a:pPr>
            <a:r>
              <a:rPr lang="en-US" sz="3200" dirty="0" smtClean="0">
                <a:latin typeface="Andalus" panose="02020603050405020304" pitchFamily="18" charset="-78"/>
                <a:cs typeface="Andalus" panose="02020603050405020304" pitchFamily="18" charset="-78"/>
              </a:rPr>
              <a:t>develop larger vocabularies</a:t>
            </a:r>
          </a:p>
          <a:p>
            <a:pPr lvl="6">
              <a:buFont typeface="Wingdings" panose="05000000000000000000" pitchFamily="2" charset="2"/>
              <a:buChar char="ü"/>
            </a:pPr>
            <a:r>
              <a:rPr lang="en-US" sz="3200" dirty="0">
                <a:latin typeface="Andalus" panose="02020603050405020304" pitchFamily="18" charset="-78"/>
                <a:cs typeface="Andalus" panose="02020603050405020304" pitchFamily="18" charset="-78"/>
              </a:rPr>
              <a:t>h</a:t>
            </a:r>
            <a:r>
              <a:rPr lang="en-US" sz="3200" dirty="0" smtClean="0">
                <a:latin typeface="Andalus" panose="02020603050405020304" pitchFamily="18" charset="-78"/>
                <a:cs typeface="Andalus" panose="02020603050405020304" pitchFamily="18" charset="-78"/>
              </a:rPr>
              <a:t>igher reading </a:t>
            </a:r>
          </a:p>
          <a:p>
            <a:pPr marL="2743200" lvl="6" indent="0">
              <a:buNone/>
            </a:pPr>
            <a:r>
              <a:rPr lang="en-US" sz="3200" dirty="0" smtClean="0">
                <a:latin typeface="Andalus" panose="02020603050405020304" pitchFamily="18" charset="-78"/>
                <a:cs typeface="Andalus" panose="02020603050405020304" pitchFamily="18" charset="-78"/>
              </a:rPr>
              <a:t>	level in </a:t>
            </a:r>
          </a:p>
          <a:p>
            <a:pPr marL="2743200" lvl="6" indent="0">
              <a:buNone/>
            </a:pPr>
            <a:r>
              <a:rPr lang="en-US" sz="3200" dirty="0">
                <a:latin typeface="Andalus" panose="02020603050405020304" pitchFamily="18" charset="-78"/>
                <a:cs typeface="Andalus" panose="02020603050405020304" pitchFamily="18" charset="-78"/>
              </a:rPr>
              <a:t>	</a:t>
            </a:r>
            <a:r>
              <a:rPr lang="en-US" sz="3200" dirty="0" smtClean="0">
                <a:latin typeface="Andalus" panose="02020603050405020304" pitchFamily="18" charset="-78"/>
                <a:cs typeface="Andalus" panose="02020603050405020304" pitchFamily="18" charset="-78"/>
              </a:rPr>
              <a:t>	elementary school</a:t>
            </a:r>
          </a:p>
          <a:p>
            <a:pPr>
              <a:buFont typeface="Wingdings" panose="05000000000000000000" pitchFamily="2" charset="2"/>
              <a:buChar char="ü"/>
            </a:pPr>
            <a:endParaRPr lang="en-US" dirty="0" smtClean="0"/>
          </a:p>
          <a:p>
            <a:pPr>
              <a:buFont typeface="Wingdings" panose="05000000000000000000" pitchFamily="2" charset="2"/>
              <a:buChar char="ü"/>
            </a:pP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10219">
            <a:off x="389890" y="4359677"/>
            <a:ext cx="28575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702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072339"/>
            <a:ext cx="5567681" cy="527862"/>
          </a:xfrm>
        </p:spPr>
        <p:txBody>
          <a:bodyPr/>
          <a:lstStyle/>
          <a:p>
            <a:r>
              <a:rPr lang="en-US" dirty="0" smtClean="0"/>
              <a:t>Behavioral Outcomes</a:t>
            </a:r>
            <a:endParaRPr lang="en-US" dirty="0"/>
          </a:p>
        </p:txBody>
      </p:sp>
      <p:sp>
        <p:nvSpPr>
          <p:cNvPr id="3" name="Content Placeholder 2"/>
          <p:cNvSpPr>
            <a:spLocks noGrp="1"/>
          </p:cNvSpPr>
          <p:nvPr>
            <p:ph idx="1"/>
          </p:nvPr>
        </p:nvSpPr>
        <p:spPr>
          <a:xfrm>
            <a:off x="457200" y="2082800"/>
            <a:ext cx="8229600" cy="4511040"/>
          </a:xfrm>
        </p:spPr>
        <p:txBody>
          <a:bodyPr/>
          <a:lstStyle/>
          <a:p>
            <a:pPr marL="0" indent="0" algn="ctr">
              <a:buNone/>
            </a:pPr>
            <a:endParaRPr lang="en-US" b="1" dirty="0" smtClean="0">
              <a:latin typeface="Andalus" panose="02020603050405020304" pitchFamily="18" charset="-78"/>
              <a:cs typeface="Andalus" panose="02020603050405020304" pitchFamily="18" charset="-78"/>
            </a:endParaRPr>
          </a:p>
          <a:p>
            <a:pPr marL="0" indent="0" algn="ctr">
              <a:buNone/>
            </a:pPr>
            <a:endParaRPr lang="en-US" sz="4000" b="1" dirty="0" smtClean="0">
              <a:latin typeface="Andalus" panose="02020603050405020304" pitchFamily="18" charset="-78"/>
              <a:cs typeface="Andalus" panose="02020603050405020304" pitchFamily="18" charset="-78"/>
            </a:endParaRPr>
          </a:p>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less likely to use marijuana, tobacco, and alcohol</a:t>
            </a:r>
          </a:p>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l</a:t>
            </a:r>
            <a:r>
              <a:rPr lang="en-US" dirty="0" smtClean="0">
                <a:latin typeface="Andalus" panose="02020603050405020304" pitchFamily="18" charset="-78"/>
                <a:cs typeface="Andalus" panose="02020603050405020304" pitchFamily="18" charset="-78"/>
              </a:rPr>
              <a:t>ess likely to have friends who use these substances</a:t>
            </a:r>
          </a:p>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less likely to engage in other risky behaviors such as pre-marital sex</a:t>
            </a:r>
          </a:p>
          <a:p>
            <a:pPr>
              <a:buFont typeface="Wingdings" panose="05000000000000000000" pitchFamily="2" charset="2"/>
              <a:buChar char="ü"/>
            </a:pPr>
            <a:endParaRPr lang="en-US" dirty="0" smtClean="0"/>
          </a:p>
          <a:p>
            <a:pPr>
              <a:buFont typeface="Wingdings" panose="05000000000000000000" pitchFamily="2" charset="2"/>
              <a:buChar char="ü"/>
            </a:pPr>
            <a:endParaRPr lang="en-US" dirty="0" smtClean="0"/>
          </a:p>
          <a:p>
            <a:pPr>
              <a:buFont typeface="Wingdings" panose="05000000000000000000" pitchFamily="2" charset="2"/>
              <a:buChar char="ü"/>
            </a:pP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440" y="1653718"/>
            <a:ext cx="4409440" cy="163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317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974</TotalTime>
  <Words>1825</Words>
  <Application>Microsoft Office PowerPoint</Application>
  <PresentationFormat>On-screen Show (4:3)</PresentationFormat>
  <Paragraphs>153</Paragraphs>
  <Slides>20</Slides>
  <Notes>20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Theme</vt:lpstr>
      <vt:lpstr>FAMILY  MEAL TIME</vt:lpstr>
      <vt:lpstr>Family Meal Time  </vt:lpstr>
      <vt:lpstr>Family Meal Time </vt:lpstr>
      <vt:lpstr>Family Meal Time</vt:lpstr>
      <vt:lpstr>Nutrition and Physical Development</vt:lpstr>
      <vt:lpstr>Emotional Development</vt:lpstr>
      <vt:lpstr>Social Development</vt:lpstr>
      <vt:lpstr>Academic Development</vt:lpstr>
      <vt:lpstr>Behavioral Outcomes</vt:lpstr>
      <vt:lpstr>Family Connection</vt:lpstr>
      <vt:lpstr>Family Meal Time</vt:lpstr>
      <vt:lpstr>Family Meal Time</vt:lpstr>
      <vt:lpstr>Family Meal Time</vt:lpstr>
      <vt:lpstr>Family Meal Time</vt:lpstr>
      <vt:lpstr>Family Meal Time</vt:lpstr>
      <vt:lpstr>Family Meal Time</vt:lpstr>
      <vt:lpstr>Family Meal Time</vt:lpstr>
      <vt:lpstr>PowerPoint Presentation</vt:lpstr>
      <vt:lpstr>Family Meal Time</vt:lpstr>
      <vt:lpstr>Family Meal Time</vt:lpstr>
    </vt:vector>
  </TitlesOfParts>
  <Company>USU Extension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Griffiths</dc:creator>
  <cp:lastModifiedBy>Cindy</cp:lastModifiedBy>
  <cp:revision>47</cp:revision>
  <cp:lastPrinted>2015-06-15T13:33:42Z</cp:lastPrinted>
  <dcterms:created xsi:type="dcterms:W3CDTF">2013-12-10T18:30:28Z</dcterms:created>
  <dcterms:modified xsi:type="dcterms:W3CDTF">2015-06-17T03:15:47Z</dcterms:modified>
</cp:coreProperties>
</file>