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7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3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0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7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5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4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6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2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4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8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665C-C4C8-44EE-8542-BD78648CE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Cuisine of North and South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63D4C-766C-42C6-BF36-728C472158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Culinary Arts Standard 12</a:t>
            </a:r>
          </a:p>
        </p:txBody>
      </p:sp>
    </p:spTree>
    <p:extLst>
      <p:ext uri="{BB962C8B-B14F-4D97-AF65-F5344CB8AC3E}">
        <p14:creationId xmlns:p14="http://schemas.microsoft.com/office/powerpoint/2010/main" val="182053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047102"/>
            <a:ext cx="445266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mage result for mexican chilis">
            <a:extLst>
              <a:ext uri="{FF2B5EF4-FFF2-40B4-BE49-F238E27FC236}">
                <a16:creationId xmlns:a16="http://schemas.microsoft.com/office/drawing/2014/main" id="{53FD70F9-B5CD-409C-B791-CC3A78A28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r="4990" b="2"/>
          <a:stretch/>
        </p:blipFill>
        <p:spPr bwMode="auto">
          <a:xfrm>
            <a:off x="5662625" y="10"/>
            <a:ext cx="3481375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01598" y="5546507"/>
            <a:ext cx="236991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634393"/>
            <a:ext cx="4451847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83" y="1537845"/>
            <a:ext cx="4325675" cy="1072378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/>
            <a:r>
              <a:rPr lang="en-US" sz="3100" spc="-150" dirty="0"/>
              <a:t>Influences, Foods and Tools used in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6" y="2789239"/>
            <a:ext cx="4326332" cy="2683606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Influence:  Spain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Common Foods:  Corn, beans, avocado, tomato, chili peppers, rice, tortillas, guacamole, salsa, chocolate, mole (complex sauce)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Tools:  Tortilla press, Molcajete (mortar and pestle)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51554825-152F-4885-908B-065FCAFE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r="19138"/>
          <a:stretch/>
        </p:blipFill>
        <p:spPr bwMode="auto">
          <a:xfrm>
            <a:off x="5662396" y="3428999"/>
            <a:ext cx="3481375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047102"/>
            <a:ext cx="445266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pepperpot">
            <a:extLst>
              <a:ext uri="{FF2B5EF4-FFF2-40B4-BE49-F238E27FC236}">
                <a16:creationId xmlns:a16="http://schemas.microsoft.com/office/drawing/2014/main" id="{8EE271E9-EBEF-43DF-AC62-AEB7DED5C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30869" b="2"/>
          <a:stretch/>
        </p:blipFill>
        <p:spPr bwMode="auto">
          <a:xfrm>
            <a:off x="5662625" y="10"/>
            <a:ext cx="3481375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01598" y="5546507"/>
            <a:ext cx="236991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634393"/>
            <a:ext cx="4451847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86" y="1497226"/>
            <a:ext cx="4325675" cy="1072378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/>
            <a:r>
              <a:rPr lang="en-US" sz="3100" spc="-150" dirty="0"/>
              <a:t>Influences, Foods and Tools used in the Caribbean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6" y="2789239"/>
            <a:ext cx="4326332" cy="2683606"/>
          </a:xfrm>
        </p:spPr>
        <p:txBody>
          <a:bodyPr vert="horz" lIns="91440" tIns="0" rIns="91440" bIns="45720" rtlCol="0">
            <a:no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Influence:  Indian, Dutch, French, Spanish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Common Foods:  </a:t>
            </a:r>
            <a:r>
              <a:rPr lang="en-US" sz="1800" dirty="0" err="1">
                <a:solidFill>
                  <a:srgbClr val="FFFFFE"/>
                </a:solidFill>
              </a:rPr>
              <a:t>Pepperpot</a:t>
            </a:r>
            <a:r>
              <a:rPr lang="en-US" sz="1800" dirty="0">
                <a:solidFill>
                  <a:srgbClr val="FFFFFE"/>
                </a:solidFill>
              </a:rPr>
              <a:t>, conch, Cuban sandwich, goat stew, </a:t>
            </a:r>
            <a:r>
              <a:rPr lang="en-US" sz="1800" dirty="0" err="1">
                <a:solidFill>
                  <a:srgbClr val="FFFFFE"/>
                </a:solidFill>
              </a:rPr>
              <a:t>keylime</a:t>
            </a:r>
            <a:r>
              <a:rPr lang="en-US" sz="1800" dirty="0">
                <a:solidFill>
                  <a:srgbClr val="FFFFFE"/>
                </a:solidFill>
              </a:rPr>
              <a:t> pie, garlic, seafood, jerk spice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Tools:  </a:t>
            </a:r>
            <a:r>
              <a:rPr lang="en-US" sz="1800" dirty="0" err="1">
                <a:solidFill>
                  <a:srgbClr val="FFFFFE"/>
                </a:solidFill>
              </a:rPr>
              <a:t>Caldero</a:t>
            </a:r>
            <a:r>
              <a:rPr lang="en-US" sz="1800" dirty="0">
                <a:solidFill>
                  <a:srgbClr val="FFFFFE"/>
                </a:solidFill>
              </a:rPr>
              <a:t> (cast iron pot) Plantain press, Flan Mold</a:t>
            </a:r>
          </a:p>
        </p:txBody>
      </p:sp>
      <p:pic>
        <p:nvPicPr>
          <p:cNvPr id="7172" name="Picture 4" descr="Image result for Cuban Sandwich">
            <a:extLst>
              <a:ext uri="{FF2B5EF4-FFF2-40B4-BE49-F238E27FC236}">
                <a16:creationId xmlns:a16="http://schemas.microsoft.com/office/drawing/2014/main" id="{DF66ABF5-C4BB-4F46-ABFE-8D1242D06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18807" b="2"/>
          <a:stretch/>
        </p:blipFill>
        <p:spPr bwMode="auto">
          <a:xfrm>
            <a:off x="5662396" y="3428999"/>
            <a:ext cx="3481375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67E2C8A-5326-4248-AAF4-A999E4DE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0" name="Group 102">
            <a:extLst>
              <a:ext uri="{FF2B5EF4-FFF2-40B4-BE49-F238E27FC236}">
                <a16:creationId xmlns:a16="http://schemas.microsoft.com/office/drawing/2014/main" id="{27474A91-1563-4321-983A-F268777C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8201" name="Freeform 5">
              <a:extLst>
                <a:ext uri="{FF2B5EF4-FFF2-40B4-BE49-F238E27FC236}">
                  <a16:creationId xmlns:a16="http://schemas.microsoft.com/office/drawing/2014/main" id="{E428E5CB-B3CA-4D26-A3E9-A14E224CA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6">
              <a:extLst>
                <a:ext uri="{FF2B5EF4-FFF2-40B4-BE49-F238E27FC236}">
                  <a16:creationId xmlns:a16="http://schemas.microsoft.com/office/drawing/2014/main" id="{5F0A45D1-D7CF-435C-8377-40D67CED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7">
              <a:extLst>
                <a:ext uri="{FF2B5EF4-FFF2-40B4-BE49-F238E27FC236}">
                  <a16:creationId xmlns:a16="http://schemas.microsoft.com/office/drawing/2014/main" id="{3D15C5DA-8B9C-4BD3-8306-496CC50E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8">
              <a:extLst>
                <a:ext uri="{FF2B5EF4-FFF2-40B4-BE49-F238E27FC236}">
                  <a16:creationId xmlns:a16="http://schemas.microsoft.com/office/drawing/2014/main" id="{31DB74B0-5B10-4F02-A42A-ACF2786B6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9">
              <a:extLst>
                <a:ext uri="{FF2B5EF4-FFF2-40B4-BE49-F238E27FC236}">
                  <a16:creationId xmlns:a16="http://schemas.microsoft.com/office/drawing/2014/main" id="{B10917CE-09E5-4DB7-B049-DB23BB991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0">
              <a:extLst>
                <a:ext uri="{FF2B5EF4-FFF2-40B4-BE49-F238E27FC236}">
                  <a16:creationId xmlns:a16="http://schemas.microsoft.com/office/drawing/2014/main" id="{3489686A-3094-4FBA-B200-FB349EC71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1">
              <a:extLst>
                <a:ext uri="{FF2B5EF4-FFF2-40B4-BE49-F238E27FC236}">
                  <a16:creationId xmlns:a16="http://schemas.microsoft.com/office/drawing/2014/main" id="{C329F8B4-5CB6-4AC0-90C8-E462CB3B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2">
              <a:extLst>
                <a:ext uri="{FF2B5EF4-FFF2-40B4-BE49-F238E27FC236}">
                  <a16:creationId xmlns:a16="http://schemas.microsoft.com/office/drawing/2014/main" id="{892877A9-5A20-4654-B50E-2FD8FBE5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3">
              <a:extLst>
                <a:ext uri="{FF2B5EF4-FFF2-40B4-BE49-F238E27FC236}">
                  <a16:creationId xmlns:a16="http://schemas.microsoft.com/office/drawing/2014/main" id="{D2464979-9BE0-4C5A-87A1-EB420743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4">
              <a:extLst>
                <a:ext uri="{FF2B5EF4-FFF2-40B4-BE49-F238E27FC236}">
                  <a16:creationId xmlns:a16="http://schemas.microsoft.com/office/drawing/2014/main" id="{7F9A3EEF-A64A-48FD-9CB1-086096DE6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5">
              <a:extLst>
                <a:ext uri="{FF2B5EF4-FFF2-40B4-BE49-F238E27FC236}">
                  <a16:creationId xmlns:a16="http://schemas.microsoft.com/office/drawing/2014/main" id="{DF9942AA-FD93-429D-820C-CB7A4E80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16">
              <a:extLst>
                <a:ext uri="{FF2B5EF4-FFF2-40B4-BE49-F238E27FC236}">
                  <a16:creationId xmlns:a16="http://schemas.microsoft.com/office/drawing/2014/main" id="{6CD24830-ADD5-49F4-8ED3-8275719B1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3" name="Freeform 17">
              <a:extLst>
                <a:ext uri="{FF2B5EF4-FFF2-40B4-BE49-F238E27FC236}">
                  <a16:creationId xmlns:a16="http://schemas.microsoft.com/office/drawing/2014/main" id="{CA38CDC2-EC01-4A95-B4A1-E0247C2C2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Freeform 18">
              <a:extLst>
                <a:ext uri="{FF2B5EF4-FFF2-40B4-BE49-F238E27FC236}">
                  <a16:creationId xmlns:a16="http://schemas.microsoft.com/office/drawing/2014/main" id="{603C9AC8-DAC9-4E56-8E68-7DF8563DE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Freeform 19">
              <a:extLst>
                <a:ext uri="{FF2B5EF4-FFF2-40B4-BE49-F238E27FC236}">
                  <a16:creationId xmlns:a16="http://schemas.microsoft.com/office/drawing/2014/main" id="{5FCE00BD-04CD-4B45-BD38-06D33D56A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6" name="Freeform 20">
              <a:extLst>
                <a:ext uri="{FF2B5EF4-FFF2-40B4-BE49-F238E27FC236}">
                  <a16:creationId xmlns:a16="http://schemas.microsoft.com/office/drawing/2014/main" id="{66CAAC19-A5F3-446C-898B-595BF43B5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7" name="Freeform 21">
              <a:extLst>
                <a:ext uri="{FF2B5EF4-FFF2-40B4-BE49-F238E27FC236}">
                  <a16:creationId xmlns:a16="http://schemas.microsoft.com/office/drawing/2014/main" id="{2DC8CCDD-C0E4-4A67-9FB9-4B9712F3D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8" name="Freeform 22">
              <a:extLst>
                <a:ext uri="{FF2B5EF4-FFF2-40B4-BE49-F238E27FC236}">
                  <a16:creationId xmlns:a16="http://schemas.microsoft.com/office/drawing/2014/main" id="{7B447258-399D-42FB-ADBC-93FD1F61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9" name="Freeform 23">
              <a:extLst>
                <a:ext uri="{FF2B5EF4-FFF2-40B4-BE49-F238E27FC236}">
                  <a16:creationId xmlns:a16="http://schemas.microsoft.com/office/drawing/2014/main" id="{8E04158F-A7F3-4541-AAE8-9EE6666FD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1C94124F-687B-4FD1-9615-6C3B3CCC9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2F0AE059-1032-4DF7-B1E4-50DF8B0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B589843-C49E-4C9D-9131-33146DE1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2" y="1047102"/>
            <a:ext cx="336305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pupusas">
            <a:extLst>
              <a:ext uri="{FF2B5EF4-FFF2-40B4-BE49-F238E27FC236}">
                <a16:creationId xmlns:a16="http://schemas.microsoft.com/office/drawing/2014/main" id="{CB132275-5142-4C21-B265-41899038A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4" r="17067" b="2"/>
          <a:stretch/>
        </p:blipFill>
        <p:spPr bwMode="auto">
          <a:xfrm>
            <a:off x="4568201" y="10"/>
            <a:ext cx="2289056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173062C1-A8FB-409E-81F9-40F70C474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4" r="25737" b="-2"/>
          <a:stretch/>
        </p:blipFill>
        <p:spPr bwMode="auto">
          <a:xfrm>
            <a:off x="6854944" y="10"/>
            <a:ext cx="2289056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Isosceles Triangle 22">
            <a:extLst>
              <a:ext uri="{FF2B5EF4-FFF2-40B4-BE49-F238E27FC236}">
                <a16:creationId xmlns:a16="http://schemas.microsoft.com/office/drawing/2014/main" id="{A78CF3C0-46C2-4554-A8DD-CD890DE3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56795" y="5546507"/>
            <a:ext cx="236991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FE3F9EB-4FF3-4208-B2BC-CCDE83992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634393"/>
            <a:ext cx="3362438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8" y="1630889"/>
            <a:ext cx="3239159" cy="1072378"/>
          </a:xfrm>
        </p:spPr>
        <p:txBody>
          <a:bodyPr vert="horz" lIns="228600" tIns="228600" rIns="228600" bIns="0" rtlCol="0" anchor="ctr">
            <a:noAutofit/>
          </a:bodyPr>
          <a:lstStyle/>
          <a:p>
            <a:pPr defTabSz="914400"/>
            <a:r>
              <a:rPr lang="en-US" spc="-150" dirty="0"/>
              <a:t>Influences, Foods and Tools used in Central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41" y="2907978"/>
            <a:ext cx="3239651" cy="2683606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dirty="0">
                <a:solidFill>
                  <a:srgbClr val="FFFFFE"/>
                </a:solidFill>
              </a:rPr>
              <a:t>Influence:  Afro-Caribbean and Spanish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>
                <a:solidFill>
                  <a:srgbClr val="FFFFFE"/>
                </a:solidFill>
              </a:rPr>
              <a:t>Common Foods:  Rice, beans, fresh fruit and vegetables, mondongo, ceviche, </a:t>
            </a:r>
            <a:r>
              <a:rPr lang="en-US" dirty="0" err="1">
                <a:solidFill>
                  <a:srgbClr val="FFFFFE"/>
                </a:solidFill>
              </a:rPr>
              <a:t>pupusas</a:t>
            </a:r>
            <a:r>
              <a:rPr lang="en-US" dirty="0">
                <a:solidFill>
                  <a:srgbClr val="FFFFFE"/>
                </a:solidFill>
              </a:rPr>
              <a:t>, horchata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>
                <a:solidFill>
                  <a:srgbClr val="FFFFFE"/>
                </a:solidFill>
              </a:rPr>
              <a:t>Tools:  Wooden stoves, plantain leaves</a:t>
            </a:r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5D2624EA-307C-422D-8FEC-6987DDE3F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 b="4"/>
          <a:stretch/>
        </p:blipFill>
        <p:spPr bwMode="auto">
          <a:xfrm>
            <a:off x="4573190" y="3428999"/>
            <a:ext cx="4570581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67E2C8A-5326-4248-AAF4-A999E4DE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7474A91-1563-4321-983A-F268777C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E428E5CB-B3CA-4D26-A3E9-A14E224CA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5F0A45D1-D7CF-435C-8377-40D67CED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3D15C5DA-8B9C-4BD3-8306-496CC50E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31DB74B0-5B10-4F02-A42A-ACF2786B6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B10917CE-09E5-4DB7-B049-DB23BB991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3489686A-3094-4FBA-B200-FB349EC71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C329F8B4-5CB6-4AC0-90C8-E462CB3B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892877A9-5A20-4654-B50E-2FD8FBE5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D2464979-9BE0-4C5A-87A1-EB420743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7F9A3EEF-A64A-48FD-9CB1-086096DE6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F9942AA-FD93-429D-820C-CB7A4E80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6CD24830-ADD5-49F4-8ED3-8275719B1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CA38CDC2-EC01-4A95-B4A1-E0247C2C2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603C9AC8-DAC9-4E56-8E68-7DF8563DE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5FCE00BD-04CD-4B45-BD38-06D33D56A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66CAAC19-A5F3-446C-898B-595BF43B5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2DC8CCDD-C0E4-4A67-9FB9-4B9712F3D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7B447258-399D-42FB-ADBC-93FD1F61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8E04158F-A7F3-4541-AAE8-9EE6666FD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1C94124F-687B-4FD1-9615-6C3B3CCC9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2F0AE059-1032-4DF7-B1E4-50DF8B0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B589843-C49E-4C9D-9131-33146DE1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2" y="1047102"/>
            <a:ext cx="336305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beef and chimichurri">
            <a:extLst>
              <a:ext uri="{FF2B5EF4-FFF2-40B4-BE49-F238E27FC236}">
                <a16:creationId xmlns:a16="http://schemas.microsoft.com/office/drawing/2014/main" id="{4D09606B-DC9F-448D-BFCC-B37087F85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r="23753"/>
          <a:stretch/>
        </p:blipFill>
        <p:spPr bwMode="auto">
          <a:xfrm>
            <a:off x="4568201" y="10"/>
            <a:ext cx="2289056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empanada">
            <a:extLst>
              <a:ext uri="{FF2B5EF4-FFF2-40B4-BE49-F238E27FC236}">
                <a16:creationId xmlns:a16="http://schemas.microsoft.com/office/drawing/2014/main" id="{E5D2EDB8-FCA4-446A-B785-2F33EE6DF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2" r="28179" b="2"/>
          <a:stretch/>
        </p:blipFill>
        <p:spPr bwMode="auto">
          <a:xfrm>
            <a:off x="6854944" y="10"/>
            <a:ext cx="2289056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Isosceles Triangle 22">
            <a:extLst>
              <a:ext uri="{FF2B5EF4-FFF2-40B4-BE49-F238E27FC236}">
                <a16:creationId xmlns:a16="http://schemas.microsoft.com/office/drawing/2014/main" id="{A78CF3C0-46C2-4554-A8DD-CD890DE3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56795" y="5546507"/>
            <a:ext cx="236991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FE3F9EB-4FF3-4208-B2BC-CCDE83992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634393"/>
            <a:ext cx="3362438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66" y="1613624"/>
            <a:ext cx="3685811" cy="1072378"/>
          </a:xfrm>
        </p:spPr>
        <p:txBody>
          <a:bodyPr vert="horz" lIns="228600" tIns="228600" rIns="228600" bIns="0" rtlCol="0" anchor="ctr">
            <a:noAutofit/>
          </a:bodyPr>
          <a:lstStyle/>
          <a:p>
            <a:pPr defTabSz="914400"/>
            <a:r>
              <a:rPr lang="en-US" spc="-150" dirty="0"/>
              <a:t>Influences &amp; Foods used in Argentina &amp; Chile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6" y="2789239"/>
            <a:ext cx="3239651" cy="2683606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dirty="0">
                <a:solidFill>
                  <a:srgbClr val="FFFFFE"/>
                </a:solidFill>
              </a:rPr>
              <a:t>Influence:  European, Italian and Spanish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>
                <a:solidFill>
                  <a:srgbClr val="FFFFFE"/>
                </a:solidFill>
              </a:rPr>
              <a:t>Common Foods Argentina:  Beef, chimichurri, </a:t>
            </a:r>
            <a:r>
              <a:rPr lang="en-US" dirty="0" err="1">
                <a:solidFill>
                  <a:srgbClr val="FFFFFE"/>
                </a:solidFill>
              </a:rPr>
              <a:t>provoleta</a:t>
            </a:r>
            <a:r>
              <a:rPr lang="en-US" dirty="0">
                <a:solidFill>
                  <a:srgbClr val="FFFFFE"/>
                </a:solidFill>
              </a:rPr>
              <a:t>, </a:t>
            </a:r>
            <a:r>
              <a:rPr lang="en-US" dirty="0" err="1">
                <a:solidFill>
                  <a:srgbClr val="FFFFFE"/>
                </a:solidFill>
              </a:rPr>
              <a:t>milanesa</a:t>
            </a:r>
            <a:r>
              <a:rPr lang="en-US" dirty="0">
                <a:solidFill>
                  <a:srgbClr val="FFFFFE"/>
                </a:solidFill>
              </a:rPr>
              <a:t>, empanada, </a:t>
            </a:r>
            <a:r>
              <a:rPr lang="en-US" dirty="0" err="1">
                <a:solidFill>
                  <a:srgbClr val="FFFFFE"/>
                </a:solidFill>
              </a:rPr>
              <a:t>tarta</a:t>
            </a:r>
            <a:endParaRPr lang="en-US" dirty="0">
              <a:solidFill>
                <a:srgbClr val="FFFFFE"/>
              </a:solidFill>
            </a:endParaRP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>
                <a:solidFill>
                  <a:srgbClr val="FFFFFE"/>
                </a:solidFill>
              </a:rPr>
              <a:t> Common Foods Chile:  Seafood, empanadas, olives, chirimoya, </a:t>
            </a:r>
            <a:r>
              <a:rPr lang="en-US" dirty="0" err="1">
                <a:solidFill>
                  <a:srgbClr val="FFFFFE"/>
                </a:solidFill>
              </a:rPr>
              <a:t>tomatican</a:t>
            </a:r>
            <a:r>
              <a:rPr lang="en-US" dirty="0">
                <a:solidFill>
                  <a:srgbClr val="FFFFFE"/>
                </a:solidFill>
              </a:rPr>
              <a:t>, ensalada </a:t>
            </a:r>
            <a:r>
              <a:rPr lang="en-US" dirty="0" err="1">
                <a:solidFill>
                  <a:srgbClr val="FFFFFE"/>
                </a:solidFill>
              </a:rPr>
              <a:t>chilena</a:t>
            </a:r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9222" name="Picture 6" descr="Image result for tomatican">
            <a:extLst>
              <a:ext uri="{FF2B5EF4-FFF2-40B4-BE49-F238E27FC236}">
                <a16:creationId xmlns:a16="http://schemas.microsoft.com/office/drawing/2014/main" id="{ADBEEA2D-A317-48BD-92BE-6267729AB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r="13611" b="-1"/>
          <a:stretch/>
        </p:blipFill>
        <p:spPr bwMode="auto">
          <a:xfrm>
            <a:off x="4573190" y="3428999"/>
            <a:ext cx="4570581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1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67E2C8A-5326-4248-AAF4-A999E4DE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7474A91-1563-4321-983A-F268777C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E428E5CB-B3CA-4D26-A3E9-A14E224CA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6">
              <a:extLst>
                <a:ext uri="{FF2B5EF4-FFF2-40B4-BE49-F238E27FC236}">
                  <a16:creationId xmlns:a16="http://schemas.microsoft.com/office/drawing/2014/main" id="{5F0A45D1-D7CF-435C-8377-40D67CED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">
              <a:extLst>
                <a:ext uri="{FF2B5EF4-FFF2-40B4-BE49-F238E27FC236}">
                  <a16:creationId xmlns:a16="http://schemas.microsoft.com/office/drawing/2014/main" id="{3D15C5DA-8B9C-4BD3-8306-496CC50E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31DB74B0-5B10-4F02-A42A-ACF2786B6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">
              <a:extLst>
                <a:ext uri="{FF2B5EF4-FFF2-40B4-BE49-F238E27FC236}">
                  <a16:creationId xmlns:a16="http://schemas.microsoft.com/office/drawing/2014/main" id="{B10917CE-09E5-4DB7-B049-DB23BB991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">
              <a:extLst>
                <a:ext uri="{FF2B5EF4-FFF2-40B4-BE49-F238E27FC236}">
                  <a16:creationId xmlns:a16="http://schemas.microsoft.com/office/drawing/2014/main" id="{3489686A-3094-4FBA-B200-FB349EC71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">
              <a:extLst>
                <a:ext uri="{FF2B5EF4-FFF2-40B4-BE49-F238E27FC236}">
                  <a16:creationId xmlns:a16="http://schemas.microsoft.com/office/drawing/2014/main" id="{C329F8B4-5CB6-4AC0-90C8-E462CB3B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2">
              <a:extLst>
                <a:ext uri="{FF2B5EF4-FFF2-40B4-BE49-F238E27FC236}">
                  <a16:creationId xmlns:a16="http://schemas.microsoft.com/office/drawing/2014/main" id="{892877A9-5A20-4654-B50E-2FD8FBE5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">
              <a:extLst>
                <a:ext uri="{FF2B5EF4-FFF2-40B4-BE49-F238E27FC236}">
                  <a16:creationId xmlns:a16="http://schemas.microsoft.com/office/drawing/2014/main" id="{D2464979-9BE0-4C5A-87A1-EB420743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4">
              <a:extLst>
                <a:ext uri="{FF2B5EF4-FFF2-40B4-BE49-F238E27FC236}">
                  <a16:creationId xmlns:a16="http://schemas.microsoft.com/office/drawing/2014/main" id="{7F9A3EEF-A64A-48FD-9CB1-086096DE6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5">
              <a:extLst>
                <a:ext uri="{FF2B5EF4-FFF2-40B4-BE49-F238E27FC236}">
                  <a16:creationId xmlns:a16="http://schemas.microsoft.com/office/drawing/2014/main" id="{DF9942AA-FD93-429D-820C-CB7A4E80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6CD24830-ADD5-49F4-8ED3-8275719B1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">
              <a:extLst>
                <a:ext uri="{FF2B5EF4-FFF2-40B4-BE49-F238E27FC236}">
                  <a16:creationId xmlns:a16="http://schemas.microsoft.com/office/drawing/2014/main" id="{CA38CDC2-EC01-4A95-B4A1-E0247C2C2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">
              <a:extLst>
                <a:ext uri="{FF2B5EF4-FFF2-40B4-BE49-F238E27FC236}">
                  <a16:creationId xmlns:a16="http://schemas.microsoft.com/office/drawing/2014/main" id="{603C9AC8-DAC9-4E56-8E68-7DF8563DE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">
              <a:extLst>
                <a:ext uri="{FF2B5EF4-FFF2-40B4-BE49-F238E27FC236}">
                  <a16:creationId xmlns:a16="http://schemas.microsoft.com/office/drawing/2014/main" id="{5FCE00BD-04CD-4B45-BD38-06D33D56A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">
              <a:extLst>
                <a:ext uri="{FF2B5EF4-FFF2-40B4-BE49-F238E27FC236}">
                  <a16:creationId xmlns:a16="http://schemas.microsoft.com/office/drawing/2014/main" id="{66CAAC19-A5F3-446C-898B-595BF43B5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1">
              <a:extLst>
                <a:ext uri="{FF2B5EF4-FFF2-40B4-BE49-F238E27FC236}">
                  <a16:creationId xmlns:a16="http://schemas.microsoft.com/office/drawing/2014/main" id="{2DC8CCDD-C0E4-4A67-9FB9-4B9712F3D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2">
              <a:extLst>
                <a:ext uri="{FF2B5EF4-FFF2-40B4-BE49-F238E27FC236}">
                  <a16:creationId xmlns:a16="http://schemas.microsoft.com/office/drawing/2014/main" id="{7B447258-399D-42FB-ADBC-93FD1F61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3">
              <a:extLst>
                <a:ext uri="{FF2B5EF4-FFF2-40B4-BE49-F238E27FC236}">
                  <a16:creationId xmlns:a16="http://schemas.microsoft.com/office/drawing/2014/main" id="{8E04158F-A7F3-4541-AAE8-9EE6666FD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4">
              <a:extLst>
                <a:ext uri="{FF2B5EF4-FFF2-40B4-BE49-F238E27FC236}">
                  <a16:creationId xmlns:a16="http://schemas.microsoft.com/office/drawing/2014/main" id="{1C94124F-687B-4FD1-9615-6C3B3CCC9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2F0AE059-1032-4DF7-B1E4-50DF8B0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B589843-C49E-4C9D-9131-33146DE1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2" y="1047102"/>
            <a:ext cx="336305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churrasco">
            <a:extLst>
              <a:ext uri="{FF2B5EF4-FFF2-40B4-BE49-F238E27FC236}">
                <a16:creationId xmlns:a16="http://schemas.microsoft.com/office/drawing/2014/main" id="{3C693F46-8B41-4A14-9AF2-6EAC19580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r="10928"/>
          <a:stretch/>
        </p:blipFill>
        <p:spPr bwMode="auto">
          <a:xfrm>
            <a:off x="4568201" y="10"/>
            <a:ext cx="2289056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cooked plantains">
            <a:extLst>
              <a:ext uri="{FF2B5EF4-FFF2-40B4-BE49-F238E27FC236}">
                <a16:creationId xmlns:a16="http://schemas.microsoft.com/office/drawing/2014/main" id="{15465F5F-0F81-436E-A5C6-41ABEFFD6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r="32713"/>
          <a:stretch/>
        </p:blipFill>
        <p:spPr bwMode="auto">
          <a:xfrm>
            <a:off x="6854944" y="10"/>
            <a:ext cx="2289056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Isosceles Triangle 22">
            <a:extLst>
              <a:ext uri="{FF2B5EF4-FFF2-40B4-BE49-F238E27FC236}">
                <a16:creationId xmlns:a16="http://schemas.microsoft.com/office/drawing/2014/main" id="{A78CF3C0-46C2-4554-A8DD-CD890DE3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56795" y="5546507"/>
            <a:ext cx="236991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FE3F9EB-4FF3-4208-B2BC-CCDE83992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634393"/>
            <a:ext cx="3362438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8" y="1639199"/>
            <a:ext cx="3239159" cy="1072378"/>
          </a:xfrm>
        </p:spPr>
        <p:txBody>
          <a:bodyPr vert="horz" lIns="228600" tIns="228600" rIns="228600" bIns="0" rtlCol="0" anchor="ctr">
            <a:noAutofit/>
          </a:bodyPr>
          <a:lstStyle/>
          <a:p>
            <a:pPr defTabSz="914400"/>
            <a:r>
              <a:rPr lang="en-US" spc="-150" dirty="0"/>
              <a:t>Influences,  Foods &amp; Techniques from Brazil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67" y="2904112"/>
            <a:ext cx="3239651" cy="2683606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Influence:  European, Portugal, Italy, Germany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Common Foods:  Feijoada, </a:t>
            </a:r>
            <a:r>
              <a:rPr lang="en-US" sz="1800" dirty="0" err="1">
                <a:solidFill>
                  <a:srgbClr val="FFFFFE"/>
                </a:solidFill>
              </a:rPr>
              <a:t>Feijao</a:t>
            </a:r>
            <a:r>
              <a:rPr lang="en-US" sz="1800" dirty="0">
                <a:solidFill>
                  <a:srgbClr val="FFFFFE"/>
                </a:solidFill>
              </a:rPr>
              <a:t>, lemon, shrimp, plantains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1800" dirty="0">
                <a:solidFill>
                  <a:srgbClr val="FFFFFE"/>
                </a:solidFill>
              </a:rPr>
              <a:t>Techniques:  Churrasco (BBQ)</a:t>
            </a:r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586EC023-490C-4C4A-90F6-A131B1144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r="14746" b="-3"/>
          <a:stretch/>
        </p:blipFill>
        <p:spPr bwMode="auto">
          <a:xfrm>
            <a:off x="4573190" y="3428999"/>
            <a:ext cx="4570581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4C56EB99-8CC1-4D5A-9AC9-C14E9113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A35593D-21F6-4D7F-9D42-E49D936A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4DAB6BD6-8BFA-454B-A534-791B1CEDF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DCBB0157-7AA5-4E5E-AD30-7DB8066A2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52653944-D907-440A-912D-B257120C4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019B4C7A-5AE4-4F4E-B2D4-3B20A9377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BCC20EAB-3872-4833-B891-F17114D4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5757E145-CC55-4DC0-8DCC-FA6A6F5C9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1A5C64AD-2DE7-473E-89AA-0AE51BB17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">
              <a:extLst>
                <a:ext uri="{FF2B5EF4-FFF2-40B4-BE49-F238E27FC236}">
                  <a16:creationId xmlns:a16="http://schemas.microsoft.com/office/drawing/2014/main" id="{67E36E6D-CB23-40F3-824C-0175DF9F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">
              <a:extLst>
                <a:ext uri="{FF2B5EF4-FFF2-40B4-BE49-F238E27FC236}">
                  <a16:creationId xmlns:a16="http://schemas.microsoft.com/office/drawing/2014/main" id="{9E8897A4-479F-4F1B-A38C-A2E6E2A6B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">
              <a:extLst>
                <a:ext uri="{FF2B5EF4-FFF2-40B4-BE49-F238E27FC236}">
                  <a16:creationId xmlns:a16="http://schemas.microsoft.com/office/drawing/2014/main" id="{C83A8B7A-140D-44CF-96C6-D5B2A8D84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">
              <a:extLst>
                <a:ext uri="{FF2B5EF4-FFF2-40B4-BE49-F238E27FC236}">
                  <a16:creationId xmlns:a16="http://schemas.microsoft.com/office/drawing/2014/main" id="{0BF3EDC0-86EB-49EB-8AAC-2D2559627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7EC6DBD6-EF8E-4639-AC15-6A6C085B1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25C52D3D-8E39-4556-A9B0-FA44E0D1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8">
              <a:extLst>
                <a:ext uri="{FF2B5EF4-FFF2-40B4-BE49-F238E27FC236}">
                  <a16:creationId xmlns:a16="http://schemas.microsoft.com/office/drawing/2014/main" id="{92C78E81-9125-4A21-9E91-CBCEA6BF9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CB2B7FE-0122-40BE-BC7D-D80F57C49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0">
              <a:extLst>
                <a:ext uri="{FF2B5EF4-FFF2-40B4-BE49-F238E27FC236}">
                  <a16:creationId xmlns:a16="http://schemas.microsoft.com/office/drawing/2014/main" id="{4F12B57B-DC24-4272-B656-6C5ED19C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">
              <a:extLst>
                <a:ext uri="{FF2B5EF4-FFF2-40B4-BE49-F238E27FC236}">
                  <a16:creationId xmlns:a16="http://schemas.microsoft.com/office/drawing/2014/main" id="{45CDD716-C180-4CCE-BFA3-B02E22DA4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2">
              <a:extLst>
                <a:ext uri="{FF2B5EF4-FFF2-40B4-BE49-F238E27FC236}">
                  <a16:creationId xmlns:a16="http://schemas.microsoft.com/office/drawing/2014/main" id="{92A97FD1-F4B9-43B4-A552-00B5A0FE4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3">
              <a:extLst>
                <a:ext uri="{FF2B5EF4-FFF2-40B4-BE49-F238E27FC236}">
                  <a16:creationId xmlns:a16="http://schemas.microsoft.com/office/drawing/2014/main" id="{59FBB0C0-4865-48EA-9379-D2F4645F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4">
              <a:extLst>
                <a:ext uri="{FF2B5EF4-FFF2-40B4-BE49-F238E27FC236}">
                  <a16:creationId xmlns:a16="http://schemas.microsoft.com/office/drawing/2014/main" id="{170FB16C-1505-4F13-B9B8-C12218433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5">
              <a:extLst>
                <a:ext uri="{FF2B5EF4-FFF2-40B4-BE49-F238E27FC236}">
                  <a16:creationId xmlns:a16="http://schemas.microsoft.com/office/drawing/2014/main" id="{4FE64033-E2AC-4839-B584-7EBA91431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270" name="Picture 6" descr="Image result for papa rellena">
            <a:extLst>
              <a:ext uri="{FF2B5EF4-FFF2-40B4-BE49-F238E27FC236}">
                <a16:creationId xmlns:a16="http://schemas.microsoft.com/office/drawing/2014/main" id="{45AFE263-49E2-4980-A2A5-5C667D7F3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13047" b="-1"/>
          <a:stretch/>
        </p:blipFill>
        <p:spPr bwMode="auto">
          <a:xfrm>
            <a:off x="20" y="10"/>
            <a:ext cx="2833231" cy="343696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pabellon criollo">
            <a:extLst>
              <a:ext uri="{FF2B5EF4-FFF2-40B4-BE49-F238E27FC236}">
                <a16:creationId xmlns:a16="http://schemas.microsoft.com/office/drawing/2014/main" id="{694C3898-30BE-4619-8F99-26FAC49DA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r="21897" b="3"/>
          <a:stretch/>
        </p:blipFill>
        <p:spPr bwMode="auto">
          <a:xfrm>
            <a:off x="2832711" y="-1"/>
            <a:ext cx="2834157" cy="343040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ceviche">
            <a:extLst>
              <a:ext uri="{FF2B5EF4-FFF2-40B4-BE49-F238E27FC236}">
                <a16:creationId xmlns:a16="http://schemas.microsoft.com/office/drawing/2014/main" id="{83DA5292-C320-405B-A1AD-005397567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r="32758" b="-1"/>
          <a:stretch/>
        </p:blipFill>
        <p:spPr bwMode="auto">
          <a:xfrm>
            <a:off x="20" y="3436972"/>
            <a:ext cx="2832161" cy="342125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bandeja paisa">
            <a:extLst>
              <a:ext uri="{FF2B5EF4-FFF2-40B4-BE49-F238E27FC236}">
                <a16:creationId xmlns:a16="http://schemas.microsoft.com/office/drawing/2014/main" id="{3CEA32F9-D883-46DA-97B5-C91940CE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24195" b="3"/>
          <a:stretch/>
        </p:blipFill>
        <p:spPr bwMode="auto">
          <a:xfrm>
            <a:off x="2829798" y="3433790"/>
            <a:ext cx="2836758" cy="342443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2DDCF61-5B1B-4DFD-844C-F09D5C27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1869" y="1699589"/>
            <a:ext cx="2755857" cy="3470421"/>
            <a:chOff x="697883" y="1816768"/>
            <a:chExt cx="3674476" cy="3470421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37B622F-C324-4FA6-B520-93EE3F361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Isosceles Triangle 22">
              <a:extLst>
                <a:ext uri="{FF2B5EF4-FFF2-40B4-BE49-F238E27FC236}">
                  <a16:creationId xmlns:a16="http://schemas.microsoft.com/office/drawing/2014/main" id="{3364CD8A-81D8-4749-A34B-94CCA741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348A1D1-DE8F-495F-A435-7134A26DA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81" y="2358391"/>
            <a:ext cx="2624234" cy="2453676"/>
          </a:xfrm>
        </p:spPr>
        <p:txBody>
          <a:bodyPr vert="horz" lIns="228600" tIns="228600" rIns="228600" bIns="0" rtlCol="0">
            <a:normAutofit/>
          </a:bodyPr>
          <a:lstStyle/>
          <a:p>
            <a:pPr defTabSz="914400"/>
            <a:r>
              <a:rPr lang="en-US" sz="2700" spc="-150"/>
              <a:t>Influences &amp; Foods from Columbia, Ecuador, Peru, Venezuela</a:t>
            </a:r>
            <a:br>
              <a:rPr lang="en-US" sz="2700" spc="-150"/>
            </a:br>
            <a:endParaRPr lang="en-US" sz="2700" spc="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452" y="276225"/>
            <a:ext cx="3028093" cy="6230591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dirty="0"/>
              <a:t>Influence: Spanish, African, Arab, Inca, Spanish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/>
              <a:t>Common Foods Columbia: </a:t>
            </a:r>
            <a:r>
              <a:rPr lang="en-US" dirty="0" err="1"/>
              <a:t>Bandeja</a:t>
            </a:r>
            <a:r>
              <a:rPr lang="en-US" dirty="0"/>
              <a:t> paisa (steak, sausage, fried egg, avocado), tubers, coffee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/>
              <a:t>Common Foods Ecuador:  Ceviche, </a:t>
            </a:r>
            <a:r>
              <a:rPr lang="en-US" dirty="0" err="1"/>
              <a:t>hornado</a:t>
            </a:r>
            <a:r>
              <a:rPr lang="en-US" dirty="0"/>
              <a:t>, bananas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/>
              <a:t>Common Foods Peru:  Ceviche, papa </a:t>
            </a:r>
            <a:r>
              <a:rPr lang="en-US" dirty="0" err="1"/>
              <a:t>rellena</a:t>
            </a:r>
            <a:r>
              <a:rPr lang="en-US" dirty="0"/>
              <a:t> (mashed potatoes stuffed with olives, meat, eggs and deep fried), pollo a la </a:t>
            </a:r>
            <a:r>
              <a:rPr lang="en-US" dirty="0" err="1"/>
              <a:t>brasa</a:t>
            </a:r>
            <a:endParaRPr lang="en-US" dirty="0"/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dirty="0"/>
              <a:t>Common Foods Venezuela:  Empanadas, </a:t>
            </a:r>
            <a:r>
              <a:rPr lang="en-US" dirty="0" err="1"/>
              <a:t>cachitos</a:t>
            </a:r>
            <a:r>
              <a:rPr lang="en-US" dirty="0"/>
              <a:t>, </a:t>
            </a:r>
            <a:r>
              <a:rPr lang="en-US" dirty="0" err="1"/>
              <a:t>pabellion</a:t>
            </a:r>
            <a:r>
              <a:rPr lang="en-US" dirty="0"/>
              <a:t> criollo (rice, beans, shredded beef)</a:t>
            </a:r>
          </a:p>
        </p:txBody>
      </p:sp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047102"/>
            <a:ext cx="445266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boston cream pie">
            <a:extLst>
              <a:ext uri="{FF2B5EF4-FFF2-40B4-BE49-F238E27FC236}">
                <a16:creationId xmlns:a16="http://schemas.microsoft.com/office/drawing/2014/main" id="{2F0E776C-0FD4-43C5-A569-D8EF97184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" r="-5" b="976"/>
          <a:stretch/>
        </p:blipFill>
        <p:spPr bwMode="auto">
          <a:xfrm>
            <a:off x="5662625" y="10"/>
            <a:ext cx="3481375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01598" y="5546507"/>
            <a:ext cx="236991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634393"/>
            <a:ext cx="4451847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90EEC-A48D-4BCC-B681-E82B8614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83" y="1718735"/>
            <a:ext cx="4325675" cy="1072378"/>
          </a:xfrm>
        </p:spPr>
        <p:txBody>
          <a:bodyPr anchor="ctr">
            <a:noAutofit/>
          </a:bodyPr>
          <a:lstStyle/>
          <a:p>
            <a:r>
              <a:rPr lang="en-US" sz="2600" dirty="0"/>
              <a:t>Common Foods from the </a:t>
            </a:r>
            <a:br>
              <a:rPr lang="en-US" sz="2600" dirty="0"/>
            </a:br>
            <a:r>
              <a:rPr lang="en-US" sz="2600" dirty="0"/>
              <a:t>North Atlantic</a:t>
            </a:r>
            <a:br>
              <a:rPr lang="en-US" sz="2600" dirty="0"/>
            </a:br>
            <a:r>
              <a:rPr lang="en-US" sz="2600" dirty="0"/>
              <a:t>(CT, ME, MA, NH, RI, VT)</a:t>
            </a:r>
          </a:p>
        </p:txBody>
      </p:sp>
      <p:sp>
        <p:nvSpPr>
          <p:cNvPr id="1033" name="Content Placeholder 1032">
            <a:extLst>
              <a:ext uri="{FF2B5EF4-FFF2-40B4-BE49-F238E27FC236}">
                <a16:creationId xmlns:a16="http://schemas.microsoft.com/office/drawing/2014/main" id="{86B1EF7F-2B3F-4E14-A1CE-5B406894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6" y="2789239"/>
            <a:ext cx="4326332" cy="2683606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E"/>
                </a:solidFill>
              </a:rPr>
              <a:t>Boston Cream Pie, Clam Chowder, Lobster, Lobster Rolls, Oysters, Johnny Cakes, Maple Syrup, Whoopie Pie</a:t>
            </a:r>
          </a:p>
        </p:txBody>
      </p:sp>
      <p:pic>
        <p:nvPicPr>
          <p:cNvPr id="1031" name="Picture 2" descr="Image result for common foods of new england">
            <a:extLst>
              <a:ext uri="{FF2B5EF4-FFF2-40B4-BE49-F238E27FC236}">
                <a16:creationId xmlns:a16="http://schemas.microsoft.com/office/drawing/2014/main" id="{5A150D4B-660F-488F-A20F-02944AAC1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2869"/>
          <a:stretch/>
        </p:blipFill>
        <p:spPr bwMode="auto">
          <a:xfrm>
            <a:off x="5662396" y="3428999"/>
            <a:ext cx="3481375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0AB05-20C3-428E-AB80-27FF234ADFBA}"/>
              </a:ext>
            </a:extLst>
          </p:cNvPr>
          <p:cNvSpPr txBox="1"/>
          <p:nvPr/>
        </p:nvSpPr>
        <p:spPr>
          <a:xfrm>
            <a:off x="4572000" y="4625009"/>
            <a:ext cx="384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3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686BFF6-4A0A-44E2-ADDE-0AE78E35D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6371C87-9851-4FB2-8E51-A627BCA3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5255F028-FF4E-42CC-B2AD-278F6E3B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22A63412-AC1B-4107-B1DE-8F0819C8F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619A1915-A793-4DA3-8844-59967476C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0FD6408D-D3D3-41B3-99E1-347485B11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750B29EA-DAA4-4163-92AA-6D44D634D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B2CC7E2C-BD85-4B9D-B25C-1D09C6584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85984F19-5B61-496C-8DBF-D3A638DB5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F97D9970-9128-4979-BF45-ED1DFEF12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4AAA1A3D-4B6C-42ED-A6C2-D9D5BF367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A4017D4E-D922-4E97-B7CF-4F79E3627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BC171221-38E4-4C9E-BBA5-CDBBD117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3F792524-BD2F-49DE-B6B1-D6A0B2A3D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5581C30C-9D04-43CC-8B74-312819191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77939EF6-0645-4E97-9EF8-EF833466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97FD333B-1D04-499F-BDF3-12C0019B8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C4C1B0D1-148D-4736-8F0E-75D120515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88E14816-C641-48CE-8C31-A6F4A3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D3444AE3-6AD4-4E6F-AC5E-C7F13124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E5B223DD-E73E-4C92-A55A-3F7453976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E736CBF-58CF-453D-8093-4280ECB9C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313" y="1186483"/>
            <a:ext cx="2866947" cy="4477933"/>
            <a:chOff x="807084" y="1186483"/>
            <a:chExt cx="3822597" cy="44779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E1F9AF4-5A2C-4FF3-90E9-28845AFAA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39">
              <a:extLst>
                <a:ext uri="{FF2B5EF4-FFF2-40B4-BE49-F238E27FC236}">
                  <a16:creationId xmlns:a16="http://schemas.microsoft.com/office/drawing/2014/main" id="{25DD5134-9DE9-41C1-A5A0-09AA0B2B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268B263-1F2E-4E03-AFE2-5673A4C3B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89216-3BD2-498F-96EB-C1D67AC9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61" y="2075504"/>
            <a:ext cx="2740927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2600" spc="-150" dirty="0"/>
              <a:t>Common Foods of the Mid Atlantic</a:t>
            </a:r>
            <a:br>
              <a:rPr lang="en-US" sz="2600" spc="-150" dirty="0"/>
            </a:br>
            <a:r>
              <a:rPr lang="en-US" sz="2600" spc="-150" dirty="0"/>
              <a:t>(DE, MD, NJ, MY, PA, D.C., NC, 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44BE-53CA-495F-B11C-9CFFD848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62" y="4202728"/>
            <a:ext cx="2740926" cy="1026125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dirty="0">
                <a:solidFill>
                  <a:srgbClr val="FFFEFF"/>
                </a:solidFill>
              </a:rPr>
              <a:t>Philly Cheese Steak Sandwich, Shoofly Pie, Manhattan Clam Chowder, Hush Puppies</a:t>
            </a:r>
          </a:p>
        </p:txBody>
      </p:sp>
      <p:pic>
        <p:nvPicPr>
          <p:cNvPr id="2050" name="Picture 2" descr="Image result for Shoofly PIe">
            <a:extLst>
              <a:ext uri="{FF2B5EF4-FFF2-40B4-BE49-F238E27FC236}">
                <a16:creationId xmlns:a16="http://schemas.microsoft.com/office/drawing/2014/main" id="{1580FC55-CD47-45DA-B6E4-DEC99A1F5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617"/>
          <a:stretch/>
        </p:blipFill>
        <p:spPr bwMode="auto">
          <a:xfrm>
            <a:off x="4085229" y="10"/>
            <a:ext cx="5058771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rimp and grits">
            <a:extLst>
              <a:ext uri="{FF2B5EF4-FFF2-40B4-BE49-F238E27FC236}">
                <a16:creationId xmlns:a16="http://schemas.microsoft.com/office/drawing/2014/main" id="{88C8F7E2-BC8B-49B2-9DF8-E0A9E2BA9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1" r="1" b="1086"/>
          <a:stretch/>
        </p:blipFill>
        <p:spPr bwMode="auto">
          <a:xfrm>
            <a:off x="4085229" y="3428999"/>
            <a:ext cx="5058771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2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C4CFC13-53FC-4C9E-8A80-9341E4AFA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FC3AC58-F733-4C0C-8EE3-4315677E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E489F909-BFF2-4DDF-9D64-953D2FC60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3E04F449-2D12-4334-8EAF-364910966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F73C69BC-73D0-4DBF-8582-5E2332FD0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C0DD954E-BC76-4C70-8DAC-04877191E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AF499201-F5C6-48E3-9801-6D8990117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8CFF6A7D-3CE7-4050-AAC1-70559810A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5542353C-DA4A-412F-8E29-3295DDD3C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BBC23D77-2F0B-4C01-A831-7302D0BC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1B045492-0EDD-4ABA-A996-6FA22B034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0590EFF0-53E8-4DDE-99C8-A0E56BED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CF74DC45-443A-4754-AF30-F20AF716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643BDA9B-32D4-4218-AA3E-9ED3D44CD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5FA22D2D-018A-4709-8780-8CC771726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F6763F50-418A-4711-97D6-A64AFE59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3F1C46CB-EE0A-4810-B8CA-B6BB5E368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4A76AC57-BA39-43D8-AC0C-229C229FB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48B78E09-A655-499D-9F9D-5A3E38CB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566A4ECE-FCF2-49D8-BFE8-E40C53AC3B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26C34413-916D-4F91-904E-3A1C4BE22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4" name="Picture 2" descr="Image result for hush puppies">
            <a:extLst>
              <a:ext uri="{FF2B5EF4-FFF2-40B4-BE49-F238E27FC236}">
                <a16:creationId xmlns:a16="http://schemas.microsoft.com/office/drawing/2014/main" id="{2932C478-A5AE-4005-9926-2D8F4EBFF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"/>
          <a:stretch/>
        </p:blipFill>
        <p:spPr bwMode="auto">
          <a:xfrm>
            <a:off x="20" y="10"/>
            <a:ext cx="4572438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llard greens">
            <a:extLst>
              <a:ext uri="{FF2B5EF4-FFF2-40B4-BE49-F238E27FC236}">
                <a16:creationId xmlns:a16="http://schemas.microsoft.com/office/drawing/2014/main" id="{13356544-300A-4B9E-BACB-016856F4A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642" b="4"/>
          <a:stretch/>
        </p:blipFill>
        <p:spPr bwMode="auto">
          <a:xfrm>
            <a:off x="20" y="3428999"/>
            <a:ext cx="4572438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A8A70C-9483-4B4B-B6CA-5B5834CBA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84593" y="1186483"/>
            <a:ext cx="3355328" cy="4477933"/>
            <a:chOff x="807084" y="1186483"/>
            <a:chExt cx="4473771" cy="447793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7E33D8D-7C2C-4342-A43A-E4484E20F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39">
              <a:extLst>
                <a:ext uri="{FF2B5EF4-FFF2-40B4-BE49-F238E27FC236}">
                  <a16:creationId xmlns:a16="http://schemas.microsoft.com/office/drawing/2014/main" id="{2C4E09ED-5E32-4A91-A7AA-C8522EBEC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1A01401-4D79-4718-B29E-CB24EA53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41" y="2074730"/>
            <a:ext cx="3224592" cy="2053921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3000" spc="-150" dirty="0"/>
              <a:t>Common Foods of the South Atlantic</a:t>
            </a:r>
            <a:br>
              <a:rPr lang="en-US" sz="3000" spc="-150" dirty="0"/>
            </a:br>
            <a:r>
              <a:rPr lang="en-US" sz="3000" spc="-150" dirty="0"/>
              <a:t>(AL, AR, FL, GA, 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42" y="4210684"/>
            <a:ext cx="3224591" cy="1019937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FFFEFF"/>
                </a:solidFill>
              </a:rPr>
              <a:t>Hush Puppies, Sweet Tea, Catfish, Collard Greens, Fried Chicken</a:t>
            </a:r>
          </a:p>
        </p:txBody>
      </p:sp>
    </p:spTree>
    <p:extLst>
      <p:ext uri="{BB962C8B-B14F-4D97-AF65-F5344CB8AC3E}">
        <p14:creationId xmlns:p14="http://schemas.microsoft.com/office/powerpoint/2010/main" val="198941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78AC28A1-8971-45B2-B21A-071B52AD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CEFD4A9-4915-45D4-A29C-B1CAD18B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A5CF36E2-B193-4D62-B53E-AC7B474E5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66DA88D2-4BEF-49B2-BF3E-E4EB4E280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8B30D23E-C580-4DEA-9456-6FCDD8DA1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DD9948CB-5950-4241-B28B-8AF0C339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AE9C682F-0AA7-4D2C-9CAD-8DFAD39C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0">
              <a:extLst>
                <a:ext uri="{FF2B5EF4-FFF2-40B4-BE49-F238E27FC236}">
                  <a16:creationId xmlns:a16="http://schemas.microsoft.com/office/drawing/2014/main" id="{87F2834D-298D-4870-8552-B40DC2A03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">
              <a:extLst>
                <a:ext uri="{FF2B5EF4-FFF2-40B4-BE49-F238E27FC236}">
                  <a16:creationId xmlns:a16="http://schemas.microsoft.com/office/drawing/2014/main" id="{2C6A1A69-052C-4B3B-9281-D0075ED9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">
              <a:extLst>
                <a:ext uri="{FF2B5EF4-FFF2-40B4-BE49-F238E27FC236}">
                  <a16:creationId xmlns:a16="http://schemas.microsoft.com/office/drawing/2014/main" id="{0723C072-5D99-41B7-8E18-FE01B94BC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621A3364-D7B1-4E6D-9060-FDC5B1A75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6CB1F4B2-A092-4B02-9D76-FE8EA3B90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">
              <a:extLst>
                <a:ext uri="{FF2B5EF4-FFF2-40B4-BE49-F238E27FC236}">
                  <a16:creationId xmlns:a16="http://schemas.microsoft.com/office/drawing/2014/main" id="{1A423547-C17C-4980-B19F-FF8C559FD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3C90E433-9C3B-4BC5-A7E7-C6119790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">
              <a:extLst>
                <a:ext uri="{FF2B5EF4-FFF2-40B4-BE49-F238E27FC236}">
                  <a16:creationId xmlns:a16="http://schemas.microsoft.com/office/drawing/2014/main" id="{84029C58-75E0-43AB-910F-1C6361271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8">
              <a:extLst>
                <a:ext uri="{FF2B5EF4-FFF2-40B4-BE49-F238E27FC236}">
                  <a16:creationId xmlns:a16="http://schemas.microsoft.com/office/drawing/2014/main" id="{9BC7889F-2797-46F5-83E8-EB0B06A6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9C0E3C34-4408-4CB3-8D2F-A9A96522A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0">
              <a:extLst>
                <a:ext uri="{FF2B5EF4-FFF2-40B4-BE49-F238E27FC236}">
                  <a16:creationId xmlns:a16="http://schemas.microsoft.com/office/drawing/2014/main" id="{878AA4BB-9868-43E4-B7E3-5C6835BF1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1">
              <a:extLst>
                <a:ext uri="{FF2B5EF4-FFF2-40B4-BE49-F238E27FC236}">
                  <a16:creationId xmlns:a16="http://schemas.microsoft.com/office/drawing/2014/main" id="{466CC185-19B1-4FE8-827B-8F5F47F29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2">
              <a:extLst>
                <a:ext uri="{FF2B5EF4-FFF2-40B4-BE49-F238E27FC236}">
                  <a16:creationId xmlns:a16="http://schemas.microsoft.com/office/drawing/2014/main" id="{428AAEA6-44B3-4887-A05B-D1E7FFF4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3">
              <a:extLst>
                <a:ext uri="{FF2B5EF4-FFF2-40B4-BE49-F238E27FC236}">
                  <a16:creationId xmlns:a16="http://schemas.microsoft.com/office/drawing/2014/main" id="{CCBD5698-31D0-4260-ACE3-584E6BF53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6" name="Picture 12" descr="Image result for washington fruits">
            <a:extLst>
              <a:ext uri="{FF2B5EF4-FFF2-40B4-BE49-F238E27FC236}">
                <a16:creationId xmlns:a16="http://schemas.microsoft.com/office/drawing/2014/main" id="{BB1B74B9-A69E-434E-960A-FB686EDF8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r="2" b="2"/>
          <a:stretch/>
        </p:blipFill>
        <p:spPr bwMode="auto">
          <a:xfrm>
            <a:off x="20" y="10"/>
            <a:ext cx="4540891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EDCE060F-E46E-4F6B-B5CC-BA96687FA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r="11455" b="1"/>
          <a:stretch/>
        </p:blipFill>
        <p:spPr bwMode="auto">
          <a:xfrm>
            <a:off x="4602861" y="10"/>
            <a:ext cx="4540911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3A69C04-C895-4DB3-A92A-D57650B62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179" name="Isosceles Triangle 39">
              <a:extLst>
                <a:ext uri="{FF2B5EF4-FFF2-40B4-BE49-F238E27FC236}">
                  <a16:creationId xmlns:a16="http://schemas.microsoft.com/office/drawing/2014/main" id="{B8E0CA25-0429-4D6B-9EAD-8DEC7BB9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5941052-2814-4B40-9158-C97FCE13D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86" y="4293388"/>
            <a:ext cx="6625241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 defTabSz="914400">
              <a:lnSpc>
                <a:spcPct val="80000"/>
              </a:lnSpc>
            </a:pPr>
            <a:r>
              <a:rPr lang="en-US" spc="-150" dirty="0"/>
              <a:t>Common Foods of the Northwest</a:t>
            </a:r>
            <a:br>
              <a:rPr lang="en-US" spc="-150" dirty="0"/>
            </a:br>
            <a:r>
              <a:rPr lang="en-US" spc="-150" dirty="0"/>
              <a:t>(AK, OR, WA, ID, MT)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32" y="5021137"/>
            <a:ext cx="7770806" cy="522636"/>
          </a:xfrm>
        </p:spPr>
        <p:txBody>
          <a:bodyPr vert="horz" lIns="91440" tIns="0" rIns="91440" bIns="45720" rtlCol="0"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FFFEFF"/>
                </a:solidFill>
              </a:rPr>
              <a:t>Salmon, berries, crab, oysters, clams, apples, cherries, pears</a:t>
            </a:r>
          </a:p>
        </p:txBody>
      </p:sp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3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136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2055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6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7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9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0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1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2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3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4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5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69" name="Group 157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2070" name="Rectangle 158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71" name="Isosceles Triangle 159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72" name="Rectangle 160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73" name="Rectangle 162">
            <a:extLst>
              <a:ext uri="{FF2B5EF4-FFF2-40B4-BE49-F238E27FC236}">
                <a16:creationId xmlns:a16="http://schemas.microsoft.com/office/drawing/2014/main" id="{8C4CFC13-53FC-4C9E-8A80-9341E4AFA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4" name="Group 164">
            <a:extLst>
              <a:ext uri="{FF2B5EF4-FFF2-40B4-BE49-F238E27FC236}">
                <a16:creationId xmlns:a16="http://schemas.microsoft.com/office/drawing/2014/main" id="{0FC3AC58-F733-4C0C-8EE3-4315677E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2075" name="Freeform 5">
              <a:extLst>
                <a:ext uri="{FF2B5EF4-FFF2-40B4-BE49-F238E27FC236}">
                  <a16:creationId xmlns:a16="http://schemas.microsoft.com/office/drawing/2014/main" id="{E489F909-BFF2-4DDF-9D64-953D2FC60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6">
              <a:extLst>
                <a:ext uri="{FF2B5EF4-FFF2-40B4-BE49-F238E27FC236}">
                  <a16:creationId xmlns:a16="http://schemas.microsoft.com/office/drawing/2014/main" id="{3E04F449-2D12-4334-8EAF-364910966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7">
              <a:extLst>
                <a:ext uri="{FF2B5EF4-FFF2-40B4-BE49-F238E27FC236}">
                  <a16:creationId xmlns:a16="http://schemas.microsoft.com/office/drawing/2014/main" id="{F73C69BC-73D0-4DBF-8582-5E2332FD0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8">
              <a:extLst>
                <a:ext uri="{FF2B5EF4-FFF2-40B4-BE49-F238E27FC236}">
                  <a16:creationId xmlns:a16="http://schemas.microsoft.com/office/drawing/2014/main" id="{C0DD954E-BC76-4C70-8DAC-04877191E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9">
              <a:extLst>
                <a:ext uri="{FF2B5EF4-FFF2-40B4-BE49-F238E27FC236}">
                  <a16:creationId xmlns:a16="http://schemas.microsoft.com/office/drawing/2014/main" id="{AF499201-F5C6-48E3-9801-6D8990117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8CFF6A7D-3CE7-4050-AAC1-70559810A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5542353C-DA4A-412F-8E29-3295DDD3C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BBC23D77-2F0B-4C01-A831-7302D0BC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1B045492-0EDD-4ABA-A996-6FA22B034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590EFF0-53E8-4DDE-99C8-A0E56BED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CF74DC45-443A-4754-AF30-F20AF716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643BDA9B-32D4-4218-AA3E-9ED3D44CD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5FA22D2D-018A-4709-8780-8CC771726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">
              <a:extLst>
                <a:ext uri="{FF2B5EF4-FFF2-40B4-BE49-F238E27FC236}">
                  <a16:creationId xmlns:a16="http://schemas.microsoft.com/office/drawing/2014/main" id="{F6763F50-418A-4711-97D6-A64AFE59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3F1C46CB-EE0A-4810-B8CA-B6BB5E368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4A76AC57-BA39-43D8-AC0C-229C229FB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48B78E09-A655-499D-9F9D-5A3E38CB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566A4ECE-FCF2-49D8-BFE8-E40C53AC3B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26C34413-916D-4F91-904E-3A1C4BE22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2" name="Picture 4" descr="Image result for citrus and avocado">
            <a:extLst>
              <a:ext uri="{FF2B5EF4-FFF2-40B4-BE49-F238E27FC236}">
                <a16:creationId xmlns:a16="http://schemas.microsoft.com/office/drawing/2014/main" id="{EECC3F1B-E40A-40AF-92B5-BD461CF18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8" r="-1" b="2744"/>
          <a:stretch/>
        </p:blipFill>
        <p:spPr bwMode="auto">
          <a:xfrm>
            <a:off x="20" y="10"/>
            <a:ext cx="4572438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bb salad">
            <a:extLst>
              <a:ext uri="{FF2B5EF4-FFF2-40B4-BE49-F238E27FC236}">
                <a16:creationId xmlns:a16="http://schemas.microsoft.com/office/drawing/2014/main" id="{A5CD6CC2-1D23-4E4F-8DE8-7CC3CA9A7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r="4" b="4"/>
          <a:stretch/>
        </p:blipFill>
        <p:spPr bwMode="auto">
          <a:xfrm>
            <a:off x="20" y="3428999"/>
            <a:ext cx="4572438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3A8A70C-9483-4B4B-B6CA-5B5834CBA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84593" y="1186483"/>
            <a:ext cx="3355328" cy="4477933"/>
            <a:chOff x="807084" y="1186483"/>
            <a:chExt cx="4473771" cy="4477933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7E33D8D-7C2C-4342-A43A-E4484E20F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Isosceles Triangle 39">
              <a:extLst>
                <a:ext uri="{FF2B5EF4-FFF2-40B4-BE49-F238E27FC236}">
                  <a16:creationId xmlns:a16="http://schemas.microsoft.com/office/drawing/2014/main" id="{2C4E09ED-5E32-4A91-A7AA-C8522EBEC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1A01401-4D79-4718-B29E-CB24EA53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41" y="2074730"/>
            <a:ext cx="3224592" cy="2053921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3400" spc="-150"/>
              <a:t>Common Foods of the West Coast</a:t>
            </a:r>
            <a:br>
              <a:rPr lang="en-US" sz="3400" spc="-150"/>
            </a:br>
            <a:r>
              <a:rPr lang="en-US" sz="3400" spc="-150"/>
              <a:t>(CA)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42" y="4210684"/>
            <a:ext cx="3224591" cy="1019937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>
                <a:solidFill>
                  <a:srgbClr val="FFFEFF"/>
                </a:solidFill>
              </a:rPr>
              <a:t>Cobb Salad, Fish, Citrus, Avocado, Cilantro, Poultry</a:t>
            </a:r>
          </a:p>
        </p:txBody>
      </p:sp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0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1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2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3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4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Isosceles Triangle 161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970A98CA-71CF-41CD-937B-850795886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F326EE7-A508-4EF7-AFBF-63D7A596E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68" name="Freeform 5">
              <a:extLst>
                <a:ext uri="{FF2B5EF4-FFF2-40B4-BE49-F238E27FC236}">
                  <a16:creationId xmlns:a16="http://schemas.microsoft.com/office/drawing/2014/main" id="{E5D2B1BD-1F12-4523-A9CC-D3186D54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741741D2-ED67-4813-83F3-5EB418BB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">
              <a:extLst>
                <a:ext uri="{FF2B5EF4-FFF2-40B4-BE49-F238E27FC236}">
                  <a16:creationId xmlns:a16="http://schemas.microsoft.com/office/drawing/2014/main" id="{FF2A87CA-AEEF-44CB-AE35-AA98FE9B4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651423C2-A694-4809-8972-E7C432E60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B49B31D5-A22A-4C8A-8516-3DEEFAF46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177DF76B-4383-4F06-8125-43E9162D2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1F488673-3613-4D34-BF97-A4B6ADA6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26877494-71D4-4879-8E63-55A8239A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8DC06A40-DE2B-41AF-A528-2E900DD56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4">
              <a:extLst>
                <a:ext uri="{FF2B5EF4-FFF2-40B4-BE49-F238E27FC236}">
                  <a16:creationId xmlns:a16="http://schemas.microsoft.com/office/drawing/2014/main" id="{768B663C-FBC1-4556-9328-EAF4995DC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5">
              <a:extLst>
                <a:ext uri="{FF2B5EF4-FFF2-40B4-BE49-F238E27FC236}">
                  <a16:creationId xmlns:a16="http://schemas.microsoft.com/office/drawing/2014/main" id="{2BD7EBB2-5F33-4651-9A8D-22BB0EFE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15B1D80-2CCA-480A-9E73-5AE4D385D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FDBE8DEF-819D-4AA7-8815-52EB22AC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18">
              <a:extLst>
                <a:ext uri="{FF2B5EF4-FFF2-40B4-BE49-F238E27FC236}">
                  <a16:creationId xmlns:a16="http://schemas.microsoft.com/office/drawing/2014/main" id="{AE90681D-42FE-4C0F-80CA-EA05785E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19">
              <a:extLst>
                <a:ext uri="{FF2B5EF4-FFF2-40B4-BE49-F238E27FC236}">
                  <a16:creationId xmlns:a16="http://schemas.microsoft.com/office/drawing/2014/main" id="{FA86AD07-319B-411F-AC45-AA52F8D3C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20">
              <a:extLst>
                <a:ext uri="{FF2B5EF4-FFF2-40B4-BE49-F238E27FC236}">
                  <a16:creationId xmlns:a16="http://schemas.microsoft.com/office/drawing/2014/main" id="{C859D20C-F34C-48EB-BE36-9CEE77C2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21">
              <a:extLst>
                <a:ext uri="{FF2B5EF4-FFF2-40B4-BE49-F238E27FC236}">
                  <a16:creationId xmlns:a16="http://schemas.microsoft.com/office/drawing/2014/main" id="{E65C4ECC-A417-4C0C-B0DA-45536454B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CC6F4AC2-FAA9-45AD-A4BC-8237BCE70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4A9DE6F0-4620-4084-B281-FE044DB2C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91" name="Rectangle 187">
            <a:extLst>
              <a:ext uri="{FF2B5EF4-FFF2-40B4-BE49-F238E27FC236}">
                <a16:creationId xmlns:a16="http://schemas.microsoft.com/office/drawing/2014/main" id="{57FEE73E-FB69-4E9E-BF08-78CA1886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4" y="0"/>
            <a:ext cx="9143771" cy="4197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8" name="Picture 6" descr="Image result for quesadillas with guacamole">
            <a:extLst>
              <a:ext uri="{FF2B5EF4-FFF2-40B4-BE49-F238E27FC236}">
                <a16:creationId xmlns:a16="http://schemas.microsoft.com/office/drawing/2014/main" id="{7AD0DB82-7A96-412A-AC9B-A95F208D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" y="616847"/>
            <a:ext cx="4480191" cy="29681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utah scones">
            <a:extLst>
              <a:ext uri="{FF2B5EF4-FFF2-40B4-BE49-F238E27FC236}">
                <a16:creationId xmlns:a16="http://schemas.microsoft.com/office/drawing/2014/main" id="{EC8E2F00-5F2B-40AC-BBED-8B0698485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3" r="1" b="5340"/>
          <a:stretch/>
        </p:blipFill>
        <p:spPr bwMode="auto">
          <a:xfrm>
            <a:off x="4602861" y="584212"/>
            <a:ext cx="4474848" cy="303339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D45FA45-1472-4C71-BA56-6BFB628A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191" name="Isosceles Triangle 39">
              <a:extLst>
                <a:ext uri="{FF2B5EF4-FFF2-40B4-BE49-F238E27FC236}">
                  <a16:creationId xmlns:a16="http://schemas.microsoft.com/office/drawing/2014/main" id="{72B03240-6F06-45A1-9634-C4D45839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191">
              <a:extLst>
                <a:ext uri="{FF2B5EF4-FFF2-40B4-BE49-F238E27FC236}">
                  <a16:creationId xmlns:a16="http://schemas.microsoft.com/office/drawing/2014/main" id="{43366D9C-D995-48FE-B2BD-ECE2EE2A4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86" y="4293388"/>
            <a:ext cx="6625241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 defTabSz="914400">
              <a:lnSpc>
                <a:spcPct val="80000"/>
              </a:lnSpc>
            </a:pPr>
            <a:r>
              <a:rPr lang="en-US" spc="-150" dirty="0"/>
              <a:t>Common Foods of the Southwest</a:t>
            </a:r>
            <a:br>
              <a:rPr lang="en-US" spc="-150" dirty="0"/>
            </a:br>
            <a:r>
              <a:rPr lang="en-US" spc="-150" dirty="0"/>
              <a:t>(AZ, NM, UT, TX)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87" y="5021137"/>
            <a:ext cx="6625240" cy="522636"/>
          </a:xfrm>
        </p:spPr>
        <p:txBody>
          <a:bodyPr vert="horz" lIns="91440" tIns="0" rIns="91440" bIns="45720" rtlCol="0"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FFFEFF"/>
                </a:solidFill>
              </a:rPr>
              <a:t>Chili, Quesadillas, Guacamole, Salsa, Enchiladas, Scones, Brisket, Tortillas</a:t>
            </a:r>
          </a:p>
        </p:txBody>
      </p:sp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3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6" name="Rectangle 165">
            <a:extLst>
              <a:ext uri="{FF2B5EF4-FFF2-40B4-BE49-F238E27FC236}">
                <a16:creationId xmlns:a16="http://schemas.microsoft.com/office/drawing/2014/main" id="{5686BFF6-4A0A-44E2-ADDE-0AE78E35D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6371C87-9851-4FB2-8E51-A627BCA3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78" name="Freeform 5">
              <a:extLst>
                <a:ext uri="{FF2B5EF4-FFF2-40B4-BE49-F238E27FC236}">
                  <a16:creationId xmlns:a16="http://schemas.microsoft.com/office/drawing/2014/main" id="{5255F028-FF4E-42CC-B2AD-278F6E3B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22A63412-AC1B-4107-B1DE-8F0819C8F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">
              <a:extLst>
                <a:ext uri="{FF2B5EF4-FFF2-40B4-BE49-F238E27FC236}">
                  <a16:creationId xmlns:a16="http://schemas.microsoft.com/office/drawing/2014/main" id="{619A1915-A793-4DA3-8844-59967476C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">
              <a:extLst>
                <a:ext uri="{FF2B5EF4-FFF2-40B4-BE49-F238E27FC236}">
                  <a16:creationId xmlns:a16="http://schemas.microsoft.com/office/drawing/2014/main" id="{0FD6408D-D3D3-41B3-99E1-347485B11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">
              <a:extLst>
                <a:ext uri="{FF2B5EF4-FFF2-40B4-BE49-F238E27FC236}">
                  <a16:creationId xmlns:a16="http://schemas.microsoft.com/office/drawing/2014/main" id="{750B29EA-DAA4-4163-92AA-6D44D634D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0">
              <a:extLst>
                <a:ext uri="{FF2B5EF4-FFF2-40B4-BE49-F238E27FC236}">
                  <a16:creationId xmlns:a16="http://schemas.microsoft.com/office/drawing/2014/main" id="{B2CC7E2C-BD85-4B9D-B25C-1D09C6584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">
              <a:extLst>
                <a:ext uri="{FF2B5EF4-FFF2-40B4-BE49-F238E27FC236}">
                  <a16:creationId xmlns:a16="http://schemas.microsoft.com/office/drawing/2014/main" id="{85984F19-5B61-496C-8DBF-D3A638DB5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2">
              <a:extLst>
                <a:ext uri="{FF2B5EF4-FFF2-40B4-BE49-F238E27FC236}">
                  <a16:creationId xmlns:a16="http://schemas.microsoft.com/office/drawing/2014/main" id="{F97D9970-9128-4979-BF45-ED1DFEF12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3">
              <a:extLst>
                <a:ext uri="{FF2B5EF4-FFF2-40B4-BE49-F238E27FC236}">
                  <a16:creationId xmlns:a16="http://schemas.microsoft.com/office/drawing/2014/main" id="{4AAA1A3D-4B6C-42ED-A6C2-D9D5BF367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4">
              <a:extLst>
                <a:ext uri="{FF2B5EF4-FFF2-40B4-BE49-F238E27FC236}">
                  <a16:creationId xmlns:a16="http://schemas.microsoft.com/office/drawing/2014/main" id="{A4017D4E-D922-4E97-B7CF-4F79E3627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5">
              <a:extLst>
                <a:ext uri="{FF2B5EF4-FFF2-40B4-BE49-F238E27FC236}">
                  <a16:creationId xmlns:a16="http://schemas.microsoft.com/office/drawing/2014/main" id="{BC171221-38E4-4C9E-BBA5-CDBBD117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3F792524-BD2F-49DE-B6B1-D6A0B2A3D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5581C30C-9D04-43CC-8B74-312819191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">
              <a:extLst>
                <a:ext uri="{FF2B5EF4-FFF2-40B4-BE49-F238E27FC236}">
                  <a16:creationId xmlns:a16="http://schemas.microsoft.com/office/drawing/2014/main" id="{77939EF6-0645-4E97-9EF8-EF833466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">
              <a:extLst>
                <a:ext uri="{FF2B5EF4-FFF2-40B4-BE49-F238E27FC236}">
                  <a16:creationId xmlns:a16="http://schemas.microsoft.com/office/drawing/2014/main" id="{97FD333B-1D04-499F-BDF3-12C0019B8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0">
              <a:extLst>
                <a:ext uri="{FF2B5EF4-FFF2-40B4-BE49-F238E27FC236}">
                  <a16:creationId xmlns:a16="http://schemas.microsoft.com/office/drawing/2014/main" id="{C4C1B0D1-148D-4736-8F0E-75D120515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1">
              <a:extLst>
                <a:ext uri="{FF2B5EF4-FFF2-40B4-BE49-F238E27FC236}">
                  <a16:creationId xmlns:a16="http://schemas.microsoft.com/office/drawing/2014/main" id="{88E14816-C641-48CE-8C31-A6F4A3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2">
              <a:extLst>
                <a:ext uri="{FF2B5EF4-FFF2-40B4-BE49-F238E27FC236}">
                  <a16:creationId xmlns:a16="http://schemas.microsoft.com/office/drawing/2014/main" id="{D3444AE3-6AD4-4E6F-AC5E-C7F13124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E5B223DD-E73E-4C92-A55A-3F7453976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E736CBF-58CF-453D-8093-4280ECB9C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313" y="1186483"/>
            <a:ext cx="2866947" cy="4477933"/>
            <a:chOff x="807084" y="1186483"/>
            <a:chExt cx="3822597" cy="4477933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E1F9AF4-5A2C-4FF3-90E9-28845AFAA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Isosceles Triangle 39">
              <a:extLst>
                <a:ext uri="{FF2B5EF4-FFF2-40B4-BE49-F238E27FC236}">
                  <a16:creationId xmlns:a16="http://schemas.microsoft.com/office/drawing/2014/main" id="{25DD5134-9DE9-41C1-A5A0-09AA0B2B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2268B263-1F2E-4E03-AFE2-5673A4C3B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61" y="2075504"/>
            <a:ext cx="2740927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3000" spc="-150"/>
              <a:t>Common Foods of the Midwest</a:t>
            </a:r>
            <a:br>
              <a:rPr lang="en-US" sz="3000" spc="-150"/>
            </a:br>
            <a:r>
              <a:rPr lang="en-US" sz="3000" spc="-150"/>
              <a:t>(CO, IA, KS, MO, NE, ND, SD, 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62" y="4202728"/>
            <a:ext cx="2740926" cy="1026125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>
                <a:solidFill>
                  <a:srgbClr val="FFFEFF"/>
                </a:solidFill>
              </a:rPr>
              <a:t>Beef, Corn, Country Fried Steak, Soybeans, Barbeque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30E7D466-7103-407F-9168-8C11AE44A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r="1" b="1391"/>
          <a:stretch/>
        </p:blipFill>
        <p:spPr bwMode="auto">
          <a:xfrm>
            <a:off x="4085229" y="10"/>
            <a:ext cx="5058771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ountry fried steak">
            <a:extLst>
              <a:ext uri="{FF2B5EF4-FFF2-40B4-BE49-F238E27FC236}">
                <a16:creationId xmlns:a16="http://schemas.microsoft.com/office/drawing/2014/main" id="{53E1E9C5-F247-449F-B6DA-B8E2574B0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21781" b="-1"/>
          <a:stretch/>
        </p:blipFill>
        <p:spPr bwMode="auto">
          <a:xfrm>
            <a:off x="4085229" y="3428999"/>
            <a:ext cx="5058771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6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268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9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0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1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2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3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4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5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6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7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8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9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1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2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3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4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5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6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0" name="Isosceles Triangle 289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3" name="Rectangle 292">
            <a:extLst>
              <a:ext uri="{FF2B5EF4-FFF2-40B4-BE49-F238E27FC236}">
                <a16:creationId xmlns:a16="http://schemas.microsoft.com/office/drawing/2014/main" id="{970A98CA-71CF-41CD-937B-850795886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F326EE7-A508-4EF7-AFBF-63D7A596E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296" name="Freeform 5">
              <a:extLst>
                <a:ext uri="{FF2B5EF4-FFF2-40B4-BE49-F238E27FC236}">
                  <a16:creationId xmlns:a16="http://schemas.microsoft.com/office/drawing/2014/main" id="{E5D2B1BD-1F12-4523-A9CC-D3186D54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6">
              <a:extLst>
                <a:ext uri="{FF2B5EF4-FFF2-40B4-BE49-F238E27FC236}">
                  <a16:creationId xmlns:a16="http://schemas.microsoft.com/office/drawing/2014/main" id="{741741D2-ED67-4813-83F3-5EB418BB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7">
              <a:extLst>
                <a:ext uri="{FF2B5EF4-FFF2-40B4-BE49-F238E27FC236}">
                  <a16:creationId xmlns:a16="http://schemas.microsoft.com/office/drawing/2014/main" id="{FF2A87CA-AEEF-44CB-AE35-AA98FE9B4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651423C2-A694-4809-8972-E7C432E60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id="{B49B31D5-A22A-4C8A-8516-3DEEFAF46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0">
              <a:extLst>
                <a:ext uri="{FF2B5EF4-FFF2-40B4-BE49-F238E27FC236}">
                  <a16:creationId xmlns:a16="http://schemas.microsoft.com/office/drawing/2014/main" id="{177DF76B-4383-4F06-8125-43E9162D2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1">
              <a:extLst>
                <a:ext uri="{FF2B5EF4-FFF2-40B4-BE49-F238E27FC236}">
                  <a16:creationId xmlns:a16="http://schemas.microsoft.com/office/drawing/2014/main" id="{1F488673-3613-4D34-BF97-A4B6ADA6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2">
              <a:extLst>
                <a:ext uri="{FF2B5EF4-FFF2-40B4-BE49-F238E27FC236}">
                  <a16:creationId xmlns:a16="http://schemas.microsoft.com/office/drawing/2014/main" id="{26877494-71D4-4879-8E63-55A8239A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3">
              <a:extLst>
                <a:ext uri="{FF2B5EF4-FFF2-40B4-BE49-F238E27FC236}">
                  <a16:creationId xmlns:a16="http://schemas.microsoft.com/office/drawing/2014/main" id="{8DC06A40-DE2B-41AF-A528-2E900DD56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4">
              <a:extLst>
                <a:ext uri="{FF2B5EF4-FFF2-40B4-BE49-F238E27FC236}">
                  <a16:creationId xmlns:a16="http://schemas.microsoft.com/office/drawing/2014/main" id="{768B663C-FBC1-4556-9328-EAF4995DC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2BD7EBB2-5F33-4651-9A8D-22BB0EFE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515B1D80-2CCA-480A-9E73-5AE4D385D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7">
              <a:extLst>
                <a:ext uri="{FF2B5EF4-FFF2-40B4-BE49-F238E27FC236}">
                  <a16:creationId xmlns:a16="http://schemas.microsoft.com/office/drawing/2014/main" id="{FDBE8DEF-819D-4AA7-8815-52EB22AC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8">
              <a:extLst>
                <a:ext uri="{FF2B5EF4-FFF2-40B4-BE49-F238E27FC236}">
                  <a16:creationId xmlns:a16="http://schemas.microsoft.com/office/drawing/2014/main" id="{AE90681D-42FE-4C0F-80CA-EA05785E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9">
              <a:extLst>
                <a:ext uri="{FF2B5EF4-FFF2-40B4-BE49-F238E27FC236}">
                  <a16:creationId xmlns:a16="http://schemas.microsoft.com/office/drawing/2014/main" id="{FA86AD07-319B-411F-AC45-AA52F8D3C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0">
              <a:extLst>
                <a:ext uri="{FF2B5EF4-FFF2-40B4-BE49-F238E27FC236}">
                  <a16:creationId xmlns:a16="http://schemas.microsoft.com/office/drawing/2014/main" id="{C859D20C-F34C-48EB-BE36-9CEE77C2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1">
              <a:extLst>
                <a:ext uri="{FF2B5EF4-FFF2-40B4-BE49-F238E27FC236}">
                  <a16:creationId xmlns:a16="http://schemas.microsoft.com/office/drawing/2014/main" id="{E65C4ECC-A417-4C0C-B0DA-45536454B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2">
              <a:extLst>
                <a:ext uri="{FF2B5EF4-FFF2-40B4-BE49-F238E27FC236}">
                  <a16:creationId xmlns:a16="http://schemas.microsoft.com/office/drawing/2014/main" id="{CC6F4AC2-FAA9-45AD-A4BC-8237BCE70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3">
              <a:extLst>
                <a:ext uri="{FF2B5EF4-FFF2-40B4-BE49-F238E27FC236}">
                  <a16:creationId xmlns:a16="http://schemas.microsoft.com/office/drawing/2014/main" id="{4A9DE6F0-4620-4084-B281-FE044DB2C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57FEE73E-FB69-4E9E-BF08-78CA1886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4" y="0"/>
            <a:ext cx="9143771" cy="4197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6" name="Picture 6" descr="Image result for Pierogis">
            <a:extLst>
              <a:ext uri="{FF2B5EF4-FFF2-40B4-BE49-F238E27FC236}">
                <a16:creationId xmlns:a16="http://schemas.microsoft.com/office/drawing/2014/main" id="{C70684D0-0F4C-42F7-945F-5320EB02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" y="605646"/>
            <a:ext cx="4480191" cy="2990527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DB312B5D-FDB1-4A66-AD0B-C6359F1B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1" y="607429"/>
            <a:ext cx="4474848" cy="298696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8" name="Group 317">
            <a:extLst>
              <a:ext uri="{FF2B5EF4-FFF2-40B4-BE49-F238E27FC236}">
                <a16:creationId xmlns:a16="http://schemas.microsoft.com/office/drawing/2014/main" id="{9D45FA45-1472-4C71-BA56-6BFB628A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319" name="Isosceles Triangle 39">
              <a:extLst>
                <a:ext uri="{FF2B5EF4-FFF2-40B4-BE49-F238E27FC236}">
                  <a16:creationId xmlns:a16="http://schemas.microsoft.com/office/drawing/2014/main" id="{72B03240-6F06-45A1-9634-C4D45839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43366D9C-D995-48FE-B2BD-ECE2EE2A4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FDB57-5B88-4941-85C1-3171035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86" y="4293388"/>
            <a:ext cx="6625241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 defTabSz="914400">
              <a:lnSpc>
                <a:spcPct val="80000"/>
              </a:lnSpc>
            </a:pPr>
            <a:r>
              <a:rPr lang="en-US" spc="-150" dirty="0"/>
              <a:t>Common Foods of the Great Lakes</a:t>
            </a:r>
            <a:br>
              <a:rPr lang="en-US" spc="-150" dirty="0"/>
            </a:br>
            <a:r>
              <a:rPr lang="en-US" spc="-150" dirty="0"/>
              <a:t>(WI, MI, OH, IN, 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B298-20C0-43AE-AB39-05F9FD5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75" y="5021137"/>
            <a:ext cx="8129586" cy="522636"/>
          </a:xfrm>
        </p:spPr>
        <p:txBody>
          <a:bodyPr vert="horz" lIns="91440" tIns="0" rIns="91440" bIns="45720" rtlCol="0"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FFFEFF"/>
                </a:solidFill>
              </a:rPr>
              <a:t>Cheese, German Sausage, Popcorn, Pierogis, Chili, Danish Kringle</a:t>
            </a:r>
          </a:p>
        </p:txBody>
      </p:sp>
      <p:sp>
        <p:nvSpPr>
          <p:cNvPr id="4" name="AutoShape 2" descr="Image result for alaskan seafood">
            <a:extLst>
              <a:ext uri="{FF2B5EF4-FFF2-40B4-BE49-F238E27FC236}">
                <a16:creationId xmlns:a16="http://schemas.microsoft.com/office/drawing/2014/main" id="{F26E6E37-B8E0-472C-A16C-48F0DB0CE3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5452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487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Rockwell</vt:lpstr>
      <vt:lpstr>Wingdings</vt:lpstr>
      <vt:lpstr>Atlas</vt:lpstr>
      <vt:lpstr>Cuisine of North and South America</vt:lpstr>
      <vt:lpstr>Common Foods from the  North Atlantic (CT, ME, MA, NH, RI, VT)</vt:lpstr>
      <vt:lpstr>Common Foods of the Mid Atlantic (DE, MD, NJ, MY, PA, D.C., NC, SC)</vt:lpstr>
      <vt:lpstr>Common Foods of the South Atlantic (AL, AR, FL, GA, MS)</vt:lpstr>
      <vt:lpstr>Common Foods of the Northwest (AK, OR, WA, ID, MT)</vt:lpstr>
      <vt:lpstr>Common Foods of the West Coast (CA)</vt:lpstr>
      <vt:lpstr>Common Foods of the Southwest (AZ, NM, UT, TX)</vt:lpstr>
      <vt:lpstr>Common Foods of the Midwest (CO, IA, KS, MO, NE, ND, SD, OK)</vt:lpstr>
      <vt:lpstr>Common Foods of the Great Lakes (WI, MI, OH, IN, IL)</vt:lpstr>
      <vt:lpstr>Influences, Foods and Tools used in Mexico</vt:lpstr>
      <vt:lpstr>Influences, Foods and Tools used in the Caribbean</vt:lpstr>
      <vt:lpstr>Influences, Foods and Tools used in Central America</vt:lpstr>
      <vt:lpstr>Influences &amp; Foods used in Argentina &amp; Chile</vt:lpstr>
      <vt:lpstr>Influences,  Foods &amp; Techniques from Brazil</vt:lpstr>
      <vt:lpstr>Influences &amp; Foods from Columbia, Ecuador, Peru, Venezuela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Cuisine of North and South America</dc:title>
  <dc:creator>Becky Cox</dc:creator>
  <cp:lastModifiedBy>Becky Cox</cp:lastModifiedBy>
  <cp:revision>6</cp:revision>
  <dcterms:created xsi:type="dcterms:W3CDTF">2018-07-31T03:13:21Z</dcterms:created>
  <dcterms:modified xsi:type="dcterms:W3CDTF">2018-07-31T03:58:42Z</dcterms:modified>
</cp:coreProperties>
</file>