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43"/>
  </p:normalViewPr>
  <p:slideViewPr>
    <p:cSldViewPr snapToGrid="0" snapToObjects="1">
      <p:cViewPr varScale="1">
        <p:scale>
          <a:sx n="118" d="100"/>
          <a:sy n="118" d="100"/>
        </p:scale>
        <p:origin x="216" y="8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047082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000"/>
            </a:lvl1pPr>
            <a:lvl2pPr lvl="1" algn="ctr" rtl="0">
              <a:spcBef>
                <a:spcPts val="0"/>
              </a:spcBef>
              <a:buSzPct val="100000"/>
              <a:defRPr sz="4000"/>
            </a:lvl2pPr>
            <a:lvl3pPr lvl="2" algn="ctr" rtl="0">
              <a:spcBef>
                <a:spcPts val="0"/>
              </a:spcBef>
              <a:buSzPct val="100000"/>
              <a:defRPr sz="4000"/>
            </a:lvl3pPr>
            <a:lvl4pPr lvl="3" algn="ctr" rtl="0">
              <a:spcBef>
                <a:spcPts val="0"/>
              </a:spcBef>
              <a:buSzPct val="100000"/>
              <a:defRPr sz="4000"/>
            </a:lvl4pPr>
            <a:lvl5pPr lvl="4" algn="ctr" rtl="0">
              <a:spcBef>
                <a:spcPts val="0"/>
              </a:spcBef>
              <a:buSzPct val="100000"/>
              <a:defRPr sz="4000"/>
            </a:lvl5pPr>
            <a:lvl6pPr lvl="5" algn="ctr" rtl="0">
              <a:spcBef>
                <a:spcPts val="0"/>
              </a:spcBef>
              <a:buSzPct val="100000"/>
              <a:defRPr sz="4000"/>
            </a:lvl6pPr>
            <a:lvl7pPr lvl="6" algn="ctr" rtl="0">
              <a:spcBef>
                <a:spcPts val="0"/>
              </a:spcBef>
              <a:buSzPct val="100000"/>
              <a:defRPr sz="4000"/>
            </a:lvl7pPr>
            <a:lvl8pPr lvl="7" algn="ctr" rtl="0">
              <a:spcBef>
                <a:spcPts val="0"/>
              </a:spcBef>
              <a:buSzPct val="100000"/>
              <a:defRPr sz="4000"/>
            </a:lvl8pPr>
            <a:lvl9pPr lvl="8" algn="ctr" rtl="0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699" cy="66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899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899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7999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899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199" cy="1506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800"/>
            </a:lvl1pPr>
            <a:lvl2pPr lvl="1" algn="ctr" rtl="0">
              <a:spcBef>
                <a:spcPts val="0"/>
              </a:spcBef>
              <a:buSzPct val="100000"/>
              <a:defRPr sz="3800"/>
            </a:lvl2pPr>
            <a:lvl3pPr lvl="2" algn="ctr" rtl="0">
              <a:spcBef>
                <a:spcPts val="0"/>
              </a:spcBef>
              <a:buSzPct val="100000"/>
              <a:defRPr sz="3800"/>
            </a:lvl3pPr>
            <a:lvl4pPr lvl="3" algn="ctr" rtl="0">
              <a:spcBef>
                <a:spcPts val="0"/>
              </a:spcBef>
              <a:buSzPct val="100000"/>
              <a:defRPr sz="3800"/>
            </a:lvl4pPr>
            <a:lvl5pPr lvl="4" algn="ctr" rtl="0">
              <a:spcBef>
                <a:spcPts val="0"/>
              </a:spcBef>
              <a:buSzPct val="100000"/>
              <a:defRPr sz="3800"/>
            </a:lvl5pPr>
            <a:lvl6pPr lvl="5" algn="ctr" rtl="0">
              <a:spcBef>
                <a:spcPts val="0"/>
              </a:spcBef>
              <a:buSzPct val="100000"/>
              <a:defRPr sz="3800"/>
            </a:lvl6pPr>
            <a:lvl7pPr lvl="6" algn="ctr" rtl="0">
              <a:spcBef>
                <a:spcPts val="0"/>
              </a:spcBef>
              <a:buSzPct val="100000"/>
              <a:defRPr sz="3800"/>
            </a:lvl7pPr>
            <a:lvl8pPr lvl="7" algn="ctr" rtl="0">
              <a:spcBef>
                <a:spcPts val="0"/>
              </a:spcBef>
              <a:buSzPct val="100000"/>
              <a:defRPr sz="3800"/>
            </a:lvl8pPr>
            <a:lvl9pPr lvl="8" algn="ctr" rtl="0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Pricing Mini Pies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000000"/>
                </a:solidFill>
              </a:rPr>
              <a:t>Applied Math for Culinary Management</a:t>
            </a:r>
          </a:p>
        </p:txBody>
      </p:sp>
      <p:pic>
        <p:nvPicPr>
          <p:cNvPr id="65" name="Shape 65" descr="IMG_20150819_213240.jpg"/>
          <p:cNvPicPr preferRelativeResize="0"/>
          <p:nvPr/>
        </p:nvPicPr>
        <p:blipFill rotWithShape="1">
          <a:blip r:embed="rId3">
            <a:alphaModFix/>
          </a:blip>
          <a:srcRect l="3429" t="14224" r="-3429" b="17748"/>
          <a:stretch/>
        </p:blipFill>
        <p:spPr>
          <a:xfrm rot="-886390">
            <a:off x="527398" y="2848791"/>
            <a:ext cx="1799624" cy="1632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 descr="FCCLA Planning Processes Laure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8479" y="154428"/>
            <a:ext cx="5295900" cy="47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Calculating Quantity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2"/>
              </a:buClr>
            </a:pPr>
            <a:r>
              <a:rPr lang="en" dirty="0">
                <a:solidFill>
                  <a:schemeClr val="dk2"/>
                </a:solidFill>
              </a:rPr>
              <a:t>We are catering for a wedding reception</a:t>
            </a:r>
          </a:p>
          <a:p>
            <a:pPr marL="457200" lvl="0" indent="-228600" rtl="0">
              <a:spcBef>
                <a:spcPts val="0"/>
              </a:spcBef>
              <a:buClr>
                <a:schemeClr val="dk2"/>
              </a:buClr>
            </a:pPr>
            <a:r>
              <a:rPr lang="en" dirty="0">
                <a:solidFill>
                  <a:schemeClr val="dk2"/>
                </a:solidFill>
              </a:rPr>
              <a:t>The order is for 300 mini pies </a:t>
            </a:r>
          </a:p>
          <a:p>
            <a:pPr marL="457200" lvl="0" indent="-228600" rtl="0">
              <a:spcBef>
                <a:spcPts val="0"/>
              </a:spcBef>
              <a:buClr>
                <a:schemeClr val="dk2"/>
              </a:buClr>
            </a:pPr>
            <a:r>
              <a:rPr lang="en" dirty="0">
                <a:solidFill>
                  <a:schemeClr val="dk2"/>
                </a:solidFill>
              </a:rPr>
              <a:t>The client ordered 150 lemon pies</a:t>
            </a:r>
          </a:p>
          <a:p>
            <a:pPr marL="457200" lvl="0" indent="-228600" rtl="0">
              <a:spcBef>
                <a:spcPts val="0"/>
              </a:spcBef>
              <a:buClr>
                <a:schemeClr val="dk2"/>
              </a:buClr>
            </a:pPr>
            <a:r>
              <a:rPr lang="en" dirty="0">
                <a:solidFill>
                  <a:schemeClr val="dk2"/>
                </a:solidFill>
              </a:rPr>
              <a:t>The client also ordered 150 raspberry pies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chemeClr val="dk2"/>
                </a:solidFill>
              </a:rPr>
              <a:t>150 lemon pies / 25 pies per batch = </a:t>
            </a:r>
            <a:r>
              <a:rPr lang="en" b="1" dirty="0">
                <a:solidFill>
                  <a:schemeClr val="dk2"/>
                </a:solidFill>
              </a:rPr>
              <a:t>6 batches of mini lemon pies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chemeClr val="dk2"/>
                </a:solidFill>
              </a:rPr>
              <a:t>150 raspberry pies / 25 pies per batch = </a:t>
            </a:r>
            <a:r>
              <a:rPr lang="en" b="1" dirty="0">
                <a:solidFill>
                  <a:schemeClr val="dk2"/>
                </a:solidFill>
              </a:rPr>
              <a:t>6 batches of mini raspberry pies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chemeClr val="dk2"/>
              </a:solidFill>
            </a:endParaRPr>
          </a:p>
        </p:txBody>
      </p:sp>
      <p:pic>
        <p:nvPicPr>
          <p:cNvPr id="77" name="Shape 77" title="Quantity"/>
          <p:cNvPicPr preferRelativeResize="0"/>
          <p:nvPr/>
        </p:nvPicPr>
        <p:blipFill rotWithShape="1">
          <a:blip r:embed="rId3">
            <a:alphaModFix/>
          </a:blip>
          <a:srcRect t="22411" b="15263"/>
          <a:stretch/>
        </p:blipFill>
        <p:spPr>
          <a:xfrm rot="753715">
            <a:off x="5654872" y="624026"/>
            <a:ext cx="2423523" cy="20138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ultiply 1" title="X"/>
          <p:cNvSpPr/>
          <p:nvPr/>
        </p:nvSpPr>
        <p:spPr>
          <a:xfrm>
            <a:off x="1471448" y="210207"/>
            <a:ext cx="5728138" cy="493329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Recipe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u="sng" dirty="0"/>
              <a:t>Crust: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dirty="0"/>
              <a:t>2 c Flour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dirty="0"/>
              <a:t>1 c Butter Flavor Shortening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dirty="0"/>
              <a:t>1 t Salt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dirty="0"/>
              <a:t>½ c Water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dirty="0"/>
              <a:t>Yield: 25 mini pie shells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u="sng" dirty="0"/>
              <a:t>Lemon/Raspberry Fillings (Pre-made):</a:t>
            </a:r>
            <a:r>
              <a:rPr lang="en" sz="1400" dirty="0"/>
              <a:t> Yield- 50 mini pies per tube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400" dirty="0"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dirty="0"/>
              <a:t>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4" name="Shape 84" title="X"/>
          <p:cNvPicPr preferRelativeResize="0"/>
          <p:nvPr/>
        </p:nvPicPr>
        <p:blipFill rotWithShape="1">
          <a:blip r:embed="rId3">
            <a:alphaModFix/>
          </a:blip>
          <a:srcRect l="24615" t="18733" r="16481" b="8316"/>
          <a:stretch/>
        </p:blipFill>
        <p:spPr>
          <a:xfrm rot="509890">
            <a:off x="4802914" y="962721"/>
            <a:ext cx="2991317" cy="27787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ultiply 1" title="X"/>
          <p:cNvSpPr/>
          <p:nvPr/>
        </p:nvSpPr>
        <p:spPr>
          <a:xfrm>
            <a:off x="2028497" y="458025"/>
            <a:ext cx="4603531" cy="428822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Cost of Ingredients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chemeClr val="dk2"/>
                </a:solidFill>
              </a:rPr>
              <a:t>Flour: $6.25 / 90 cups = $0.07 per cup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chemeClr val="dk2"/>
                </a:solidFill>
              </a:rPr>
              <a:t>Butter Flavor Shortening: $5.50 / 6 cups = $0.92 per cup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chemeClr val="dk2"/>
                </a:solidFill>
              </a:rPr>
              <a:t>Salt: $0.85 / 156 teaspoons = $0.08 per teaspoon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chemeClr val="dk2"/>
                </a:solidFill>
              </a:rPr>
              <a:t>Filling: $4.99 / 50 mini pies = $0.10 per mini pie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1" name="Shape 91" title="Pie Fill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1775" y="3505350"/>
            <a:ext cx="1446775" cy="144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 title="Cris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8247" y="3409672"/>
            <a:ext cx="1638150" cy="16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 title="Sal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8137" y="3457483"/>
            <a:ext cx="1446774" cy="144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 title="Flour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2650" y="3313950"/>
            <a:ext cx="1733849" cy="173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Cost Per Unit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Cost per batch of 25 :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2c flour x $0.07 = $0.14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1c shortening x $0.92 = $0.92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1t salt x $.08 = $0.08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Filling for 25 pies x $0.10 = $2.50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Total cost per batch: $0.14 + $0.92 + $0.08 + $2.50 = </a:t>
            </a:r>
            <a:r>
              <a:rPr lang="en" sz="1400" b="1"/>
              <a:t>$3.64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Cost per pie: $3.64 / 25 pies = about </a:t>
            </a:r>
            <a:r>
              <a:rPr lang="en" sz="1400" b="1" u="sng"/>
              <a:t>$0.15</a:t>
            </a:r>
          </a:p>
        </p:txBody>
      </p:sp>
      <p:pic>
        <p:nvPicPr>
          <p:cNvPr id="101" name="Shape 101" descr="File:Simple calculato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9975" y="1144125"/>
            <a:ext cx="2591974" cy="207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How Much To Buy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solidFill>
                  <a:schemeClr val="dk2"/>
                </a:solidFill>
              </a:rPr>
              <a:t>Amount of flour:  2c per batch x 12 batches = </a:t>
            </a:r>
            <a:r>
              <a:rPr lang="en" sz="1400" b="1">
                <a:solidFill>
                  <a:schemeClr val="dk2"/>
                </a:solidFill>
              </a:rPr>
              <a:t>24c flour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solidFill>
                  <a:schemeClr val="dk2"/>
                </a:solidFill>
              </a:rPr>
              <a:t>Price of flour: $0.14 x 12 batches = $1.68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solidFill>
                  <a:schemeClr val="dk2"/>
                </a:solidFill>
              </a:rPr>
              <a:t>Amount of shortening: 1c per batch x 12 batches = </a:t>
            </a:r>
            <a:r>
              <a:rPr lang="en" sz="1400" b="1">
                <a:solidFill>
                  <a:schemeClr val="dk2"/>
                </a:solidFill>
              </a:rPr>
              <a:t>12c shortening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solidFill>
                  <a:schemeClr val="dk2"/>
                </a:solidFill>
              </a:rPr>
              <a:t>Price of shortening: $0.92 per batch x 12 batches = $11.04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solidFill>
                  <a:schemeClr val="dk2"/>
                </a:solidFill>
              </a:rPr>
              <a:t>Amount of salt: 1t per batch x 12 batches = </a:t>
            </a:r>
            <a:r>
              <a:rPr lang="en" sz="1400" b="1">
                <a:solidFill>
                  <a:schemeClr val="dk2"/>
                </a:solidFill>
              </a:rPr>
              <a:t>12t or ¼ c salt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solidFill>
                  <a:schemeClr val="dk2"/>
                </a:solidFill>
              </a:rPr>
              <a:t>Price of salt: $0.08 x 12 batches = $0.96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solidFill>
                  <a:schemeClr val="dk2"/>
                </a:solidFill>
              </a:rPr>
              <a:t>Amount of filling: 300 pies / 50 pies filled per bag = </a:t>
            </a:r>
            <a:r>
              <a:rPr lang="en" sz="1400" b="1">
                <a:solidFill>
                  <a:schemeClr val="dk2"/>
                </a:solidFill>
              </a:rPr>
              <a:t>6 bags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solidFill>
                  <a:schemeClr val="dk2"/>
                </a:solidFill>
              </a:rPr>
              <a:t>Price of filling: $4.99 x 6 bags = $29.94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108" name="Shape 108" descr="This image rendered as PNG i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1250" y="1906275"/>
            <a:ext cx="3479824" cy="299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Pricing To Make a Profit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2349400" y="1497225"/>
            <a:ext cx="61266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Total cost for 300 pies: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$1.68 + $11.04 + $0.96 + $29.94 = $43.62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Goal for food cost percentage: 30%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cost / .30 = price           $0.15 / .30 = </a:t>
            </a:r>
            <a:r>
              <a:rPr lang="en" b="1" u="sng"/>
              <a:t>$0.50 </a:t>
            </a:r>
            <a:r>
              <a:rPr lang="en"/>
              <a:t>per pie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Total profit: $0.50 x 300 pies = $150.00 - $43.62 = </a:t>
            </a:r>
            <a:r>
              <a:rPr lang="en" b="1"/>
              <a:t>$106.38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dk2"/>
              </a:solidFill>
            </a:endParaRPr>
          </a:p>
        </p:txBody>
      </p:sp>
      <p:cxnSp>
        <p:nvCxnSpPr>
          <p:cNvPr id="115" name="Shape 115" title="Money"/>
          <p:cNvCxnSpPr/>
          <p:nvPr/>
        </p:nvCxnSpPr>
        <p:spPr>
          <a:xfrm>
            <a:off x="4357875" y="3284775"/>
            <a:ext cx="244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16" name="Shape 116" descr="Original (3072 × 2304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28243">
            <a:off x="207525" y="2069301"/>
            <a:ext cx="1867653" cy="1400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411</Words>
  <Application>Microsoft Macintosh PowerPoint</Application>
  <PresentationFormat>On-screen Show 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Roboto</vt:lpstr>
      <vt:lpstr>Roboto Slab</vt:lpstr>
      <vt:lpstr>Times New Roman</vt:lpstr>
      <vt:lpstr>marina</vt:lpstr>
      <vt:lpstr>Pricing Mini Pies</vt:lpstr>
      <vt:lpstr>PowerPoint Presentation</vt:lpstr>
      <vt:lpstr>Calculating Quantity</vt:lpstr>
      <vt:lpstr>Recipe</vt:lpstr>
      <vt:lpstr>Cost of Ingredients</vt:lpstr>
      <vt:lpstr>Cost Per Unit</vt:lpstr>
      <vt:lpstr>How Much To Buy</vt:lpstr>
      <vt:lpstr>Pricing To Make a Profit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Pricing Mini Pies</dc:title>
  <dc:creator>Becky Cox</dc:creator>
  <cp:lastModifiedBy>Microsoft Office User</cp:lastModifiedBy>
  <cp:revision>5</cp:revision>
  <dcterms:modified xsi:type="dcterms:W3CDTF">2018-02-20T18:53:54Z</dcterms:modified>
</cp:coreProperties>
</file>