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6" r:id="rId8"/>
    <p:sldId id="262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3" autoAdjust="0"/>
  </p:normalViewPr>
  <p:slideViewPr>
    <p:cSldViewPr>
      <p:cViewPr varScale="1">
        <p:scale>
          <a:sx n="120" d="100"/>
          <a:sy n="120" d="100"/>
        </p:scale>
        <p:origin x="2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7DA8-3C91-4C5B-8B0A-E6FB62D65B9B}" type="datetimeFigureOut">
              <a:rPr lang="en-US" smtClean="0"/>
              <a:pPr/>
              <a:t>2/20/18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554A0-2F1B-40A8-AE66-B77CC396AB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554A0-2F1B-40A8-AE66-B77CC396AB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8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554A0-2F1B-40A8-AE66-B77CC396AB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23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20% food cost.</a:t>
            </a:r>
            <a:r>
              <a:rPr lang="en-US" baseline="0" dirty="0"/>
              <a:t>  Others costs:  labor, insurance, utilities, rent, marketing, equipment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554A0-2F1B-40A8-AE66-B77CC396AB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3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554A0-2F1B-40A8-AE66-B77CC396AB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6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Purchasing:</a:t>
            </a:r>
            <a:r>
              <a:rPr lang="en-US" baseline="0" dirty="0"/>
              <a:t>  bad supplier, poor quality food.  Receiving:  not checking for proper temperature on arrival, leaving out too long.  Storage:  not storing at the correct temperature, or storing too long.    Theft:  Monitor employees and inventory.  Preparation:  Training employees on waste AP/EP, training them properly, how long does food sit out  Waste:  Trimming, how much is too much AP/EP, not following recipes – ruining it.  Using waste – stock, soups, sauces, repurposing food.  Employee Training:  Use standardized recipes (always the same, written correctly), using waste, proper kitchen technique, company policy.  Forecast sales:  Like Mother’s Day there might be more families eating out for the holiday, Christmas might be slow, etc…  Proper forecasting prevents over purchase of food.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554A0-2F1B-40A8-AE66-B77CC396AB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0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the best decision in purchasing, to get the best price</a:t>
            </a:r>
            <a:r>
              <a:rPr lang="en-US" baseline="0" dirty="0"/>
              <a:t> or to determine the cost per serving for food costing.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554A0-2F1B-40A8-AE66-B77CC396AB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7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2/20/18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2/20/18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2/20/18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2/20/18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2/20/18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2/20/18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2/20/18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BDE6417-3B9A-4670-82A2-4F5A5EDC8A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25ECF32-1662-4067-B481-36BCF8985475}" type="datetimeFigureOut">
              <a:rPr lang="en-US" smtClean="0"/>
              <a:pPr/>
              <a:t>2/20/18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Costing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6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AP/EP As purchased/Edible 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905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When fruits and vegetables are trimmed and prepped you  lose some to waste.  AP/EP helps you determine how much to purchase to get the desired outcome.  </a:t>
            </a:r>
            <a:r>
              <a:rPr lang="en-US" sz="2000" b="1" dirty="0"/>
              <a:t>Sometimes you can save money (on labor) by purchasing already prepped items such as shredded cabbage.   </a:t>
            </a:r>
            <a:r>
              <a:rPr lang="en-US" sz="2000" dirty="0"/>
              <a:t>If you purchase if already prepped you can typically use 100% so no loss, but on some items you lose freshness.</a:t>
            </a:r>
          </a:p>
          <a:p>
            <a:endParaRPr lang="en-US" dirty="0"/>
          </a:p>
        </p:txBody>
      </p:sp>
      <p:pic>
        <p:nvPicPr>
          <p:cNvPr id="4" name="Picture 2" descr="https://s-media-cache-ak0.pinimg.com/736x/54/9b/6d/549b6d328a171f9252049479a1fe6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3276600" cy="24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g of shredded cabb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80" y="3643745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6600" y="36576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VS</a:t>
            </a:r>
          </a:p>
        </p:txBody>
      </p:sp>
      <p:pic>
        <p:nvPicPr>
          <p:cNvPr id="1030" name="Picture 6" descr="Image result for shredding cabb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41" y="5029200"/>
            <a:ext cx="228776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39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Terminology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As Purchased:  The product before any trimming, cutting or cooking.</a:t>
            </a:r>
          </a:p>
          <a:p>
            <a:r>
              <a:rPr lang="en-US" sz="2800" dirty="0"/>
              <a:t>Edible Portion:  The product after it has been trimmed or cut. </a:t>
            </a:r>
          </a:p>
          <a:p>
            <a:r>
              <a:rPr lang="en-US" sz="2800" dirty="0"/>
              <a:t>Percentage Yield:  The percentage of food left after cutting, trimming or cooking</a:t>
            </a:r>
          </a:p>
        </p:txBody>
      </p:sp>
      <p:pic>
        <p:nvPicPr>
          <p:cNvPr id="2050" name="Picture 2" descr="Image result for raw on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282825" cy="15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iced on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73" y="3304645"/>
            <a:ext cx="2268970" cy="150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erc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77" y="4993804"/>
            <a:ext cx="1392670" cy="125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8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Percent Yield:  There are industry standards for this, but some establishments determine their own percent.</a:t>
            </a:r>
          </a:p>
          <a:p>
            <a:pPr lvl="1"/>
            <a:r>
              <a:rPr lang="en-US" dirty="0"/>
              <a:t>Edible Portion ÷ As Purchased = Percent Yield</a:t>
            </a:r>
          </a:p>
          <a:p>
            <a:endParaRPr lang="en-US" dirty="0"/>
          </a:p>
          <a:p>
            <a:r>
              <a:rPr lang="en-US" dirty="0"/>
              <a:t>As Purchased:  This is the most common formula establishments use to determine how much to purchase.</a:t>
            </a:r>
          </a:p>
          <a:p>
            <a:pPr lvl="1"/>
            <a:r>
              <a:rPr lang="en-US" dirty="0"/>
              <a:t>Edible Portion ÷ Percent Yield = As Purchased (Amount Needed to Purchase)</a:t>
            </a:r>
          </a:p>
          <a:p>
            <a:endParaRPr lang="en-US" dirty="0"/>
          </a:p>
          <a:p>
            <a:r>
              <a:rPr lang="en-US" dirty="0"/>
              <a:t>Edible Portion:  If you have food already and want to know how much edible food you have, use this formula.</a:t>
            </a:r>
          </a:p>
          <a:p>
            <a:pPr lvl="1"/>
            <a:r>
              <a:rPr lang="en-US" dirty="0"/>
              <a:t>As Purchased x Percent Yield = Edible Portion (Food you can serve)</a:t>
            </a:r>
          </a:p>
        </p:txBody>
      </p:sp>
    </p:spTree>
    <p:extLst>
      <p:ext uri="{BB962C8B-B14F-4D97-AF65-F5344CB8AC3E}">
        <p14:creationId xmlns:p14="http://schemas.microsoft.com/office/powerpoint/2010/main" val="179342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of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/>
          <a:lstStyle/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Why is one more expensive than the other?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KFC Fried Chicken Dinner $2.99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and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/>
              <a:t>Chili’s Chicken Crisper Dinner $9.39 + tip</a:t>
            </a:r>
          </a:p>
        </p:txBody>
      </p:sp>
      <p:pic>
        <p:nvPicPr>
          <p:cNvPr id="1026" name="Picture 2" descr="http://www.chilis.com/_layouts/images/chilis/C/Image/ParentItem/37184/chk_crispycrispers_6768_1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047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c.com/menu/images/hl_plated_3strip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10629" r="14796" b="12169"/>
          <a:stretch/>
        </p:blipFill>
        <p:spPr bwMode="auto">
          <a:xfrm>
            <a:off x="5635336" y="1981200"/>
            <a:ext cx="1891145" cy="16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7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much?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066800"/>
          </a:xfrm>
        </p:spPr>
        <p:txBody>
          <a:bodyPr/>
          <a:lstStyle/>
          <a:p>
            <a:r>
              <a:rPr lang="en-US" dirty="0"/>
              <a:t>On the menu a meal is $10.00 – the food to prepare that meal costs $2.00.  What is the other $8.00 for?</a:t>
            </a:r>
          </a:p>
        </p:txBody>
      </p:sp>
      <p:pic>
        <p:nvPicPr>
          <p:cNvPr id="2050" name="Picture 2" descr="http://media.rd.com/rd/images/rdc/mag0903/meaty-spaghetti-sauce-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341735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562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% of the total meal is the food cost?   $2.00/$10.00</a:t>
            </a:r>
          </a:p>
        </p:txBody>
      </p:sp>
    </p:spTree>
    <p:extLst>
      <p:ext uri="{BB962C8B-B14F-4D97-AF65-F5344CB8AC3E}">
        <p14:creationId xmlns:p14="http://schemas.microsoft.com/office/powerpoint/2010/main" val="367153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food costs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05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Places you are “captive” – they can make a fortune!!  </a:t>
            </a:r>
          </a:p>
          <a:p>
            <a:pPr lvl="1"/>
            <a:r>
              <a:rPr lang="en-US" dirty="0"/>
              <a:t>Disneyland</a:t>
            </a:r>
          </a:p>
          <a:p>
            <a:pPr lvl="1"/>
            <a:r>
              <a:rPr lang="en-US" dirty="0"/>
              <a:t>Recreation locations (Yellowstone, Lake Powell, etc… high food cost might be because of location)</a:t>
            </a:r>
          </a:p>
          <a:p>
            <a:pPr lvl="1"/>
            <a:r>
              <a:rPr lang="en-US" dirty="0"/>
              <a:t>Movie Theaters</a:t>
            </a:r>
          </a:p>
          <a:p>
            <a:pPr lvl="1"/>
            <a:r>
              <a:rPr lang="en-US" dirty="0"/>
              <a:t>College and Professional Athletic Events</a:t>
            </a:r>
          </a:p>
        </p:txBody>
      </p:sp>
      <p:pic>
        <p:nvPicPr>
          <p:cNvPr id="4098" name="Picture 2" descr="http://mouse-map.com/files/images/kids-me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20" y="4494941"/>
            <a:ext cx="2390775" cy="175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delivery.superstock.com/WI/223/1555/PreviewComp/SuperStock_1555R-24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92704"/>
            <a:ext cx="176071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ationalparkreservations.com/images/yellowstone/stagecoach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4942"/>
            <a:ext cx="2476500" cy="172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1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food costs high?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724400"/>
          </a:xfrm>
        </p:spPr>
        <p:txBody>
          <a:bodyPr>
            <a:normAutofit/>
          </a:bodyPr>
          <a:lstStyle/>
          <a:p>
            <a:r>
              <a:rPr lang="en-US" dirty="0"/>
              <a:t>Places where they make more money other ways but they need to get you to come – so the food is cheap.  They make little or no money from the food, but when you’re there you’ll spend money in other ways.</a:t>
            </a:r>
          </a:p>
          <a:p>
            <a:pPr lvl="1"/>
            <a:r>
              <a:rPr lang="en-US" dirty="0"/>
              <a:t>Las Vegas</a:t>
            </a:r>
          </a:p>
          <a:p>
            <a:pPr lvl="1"/>
            <a:r>
              <a:rPr lang="en-US" dirty="0"/>
              <a:t>Ikea</a:t>
            </a:r>
          </a:p>
        </p:txBody>
      </p:sp>
      <p:pic>
        <p:nvPicPr>
          <p:cNvPr id="5122" name="Picture 2" descr="http://annatam.com/wp-content/uploads/2010/08/IKEA-restaurant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43545"/>
            <a:ext cx="264711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PhOAA3ykz8E/TaPMXGbH-yI/AAAAAAAABc0/_inIF6itisQ/s1600/IK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78" y="1524000"/>
            <a:ext cx="2328067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historybyzim.com/wp-content/uploads/2011/07/Las-Veg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191000"/>
            <a:ext cx="2647114" cy="20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9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Cost Average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8358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food cost percentage?  It is the percentage of sales an operation budgets to spend on food products.</a:t>
            </a:r>
          </a:p>
          <a:p>
            <a:r>
              <a:rPr lang="en-US" dirty="0"/>
              <a:t>Why does it matter?  You want to make a profit so you have to charge the correct price to insure you don’t lose money.</a:t>
            </a:r>
          </a:p>
          <a:p>
            <a:r>
              <a:rPr lang="en-US" dirty="0"/>
              <a:t>The Average Food Cost is 28-35% and depends on the food establishment, location, and so many other factors.  </a:t>
            </a:r>
          </a:p>
          <a:p>
            <a:r>
              <a:rPr lang="en-US" dirty="0"/>
              <a:t>Most restaurants have a specific percent and manager and chefs must work hard to meet that percent and not exceed it.</a:t>
            </a:r>
          </a:p>
          <a:p>
            <a:r>
              <a:rPr lang="en-US" dirty="0"/>
              <a:t>Some meals like pasta might be less than 28% and some with lots of protein like steak might be higher than 42%, but it will average out.</a:t>
            </a:r>
          </a:p>
        </p:txBody>
      </p:sp>
      <p:pic>
        <p:nvPicPr>
          <p:cNvPr id="3074" name="Picture 2" descr="http://insatiable-critic.com/Images/Centro%20chef%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2362200"/>
            <a:ext cx="1821642" cy="243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8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Formula for Costing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3200" dirty="0"/>
              <a:t>Cost Per Portion </a:t>
            </a:r>
          </a:p>
          <a:p>
            <a:pPr marL="114300" indent="0" algn="ctr">
              <a:buNone/>
            </a:pPr>
            <a:r>
              <a:rPr lang="en-US" sz="3200" dirty="0"/>
              <a:t>(this is why you need to know how to determine portion or unit cost)</a:t>
            </a:r>
          </a:p>
          <a:p>
            <a:pPr marL="114300" indent="0" algn="ctr">
              <a:buNone/>
            </a:pPr>
            <a:r>
              <a:rPr lang="en-US" sz="4000" dirty="0"/>
              <a:t>÷</a:t>
            </a:r>
          </a:p>
          <a:p>
            <a:pPr marL="114300" indent="0" algn="ctr">
              <a:buNone/>
            </a:pPr>
            <a:r>
              <a:rPr lang="en-US" sz="3200" dirty="0"/>
              <a:t>Food Cost Percentage </a:t>
            </a:r>
          </a:p>
          <a:p>
            <a:pPr marL="114300" indent="0" algn="ctr">
              <a:buNone/>
            </a:pPr>
            <a:r>
              <a:rPr lang="en-US" sz="3200" dirty="0"/>
              <a:t>(determined by establishment)</a:t>
            </a:r>
          </a:p>
          <a:p>
            <a:pPr marL="114300" indent="0" algn="ctr">
              <a:buNone/>
            </a:pPr>
            <a:r>
              <a:rPr lang="en-US" sz="4000" dirty="0"/>
              <a:t>= </a:t>
            </a:r>
          </a:p>
          <a:p>
            <a:pPr marL="114300" indent="0" algn="ctr">
              <a:buNone/>
            </a:pPr>
            <a:r>
              <a:rPr lang="en-US" sz="3200" dirty="0"/>
              <a:t>Menu Cost</a:t>
            </a:r>
          </a:p>
        </p:txBody>
      </p:sp>
    </p:spTree>
    <p:extLst>
      <p:ext uri="{BB962C8B-B14F-4D97-AF65-F5344CB8AC3E}">
        <p14:creationId xmlns:p14="http://schemas.microsoft.com/office/powerpoint/2010/main" val="330534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Other factors that impact food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Spoilage is a major factor in purchasing, receiving, and storage.   How can it happen at each of the above mentioned steps in the flow of food.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Employee theft.  Is it always malicious or apparent?  How to check it?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When preparing food you can cut down on food cost.  What are some things you can be mindful of?</a:t>
            </a:r>
          </a:p>
          <a:p>
            <a:endParaRPr lang="en-US" dirty="0"/>
          </a:p>
          <a:p>
            <a:r>
              <a:rPr lang="en-US" dirty="0"/>
              <a:t>Waste.  Can you use some waste in other ways?</a:t>
            </a:r>
          </a:p>
          <a:p>
            <a:endParaRPr lang="en-US" dirty="0"/>
          </a:p>
          <a:p>
            <a:r>
              <a:rPr lang="en-US" dirty="0"/>
              <a:t>Employee training.  What do employees need to know?</a:t>
            </a:r>
          </a:p>
          <a:p>
            <a:endParaRPr lang="en-US" dirty="0"/>
          </a:p>
          <a:p>
            <a:r>
              <a:rPr lang="en-US" dirty="0"/>
              <a:t>In food service restaurant learn to forecast sales. How does proper forecasting save a restaurant money?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1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Cost by Unit or Serving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/>
              <a:t>Total cost of an item </a:t>
            </a:r>
          </a:p>
          <a:p>
            <a:pPr marL="114300" indent="0" algn="ctr">
              <a:buNone/>
            </a:pPr>
            <a:r>
              <a:rPr lang="en-US" sz="3600" dirty="0"/>
              <a:t>÷ </a:t>
            </a:r>
          </a:p>
          <a:p>
            <a:pPr marL="114300" indent="0" algn="ctr">
              <a:buNone/>
            </a:pPr>
            <a:r>
              <a:rPr lang="en-US" sz="3600" dirty="0"/>
              <a:t>Unit or serving</a:t>
            </a:r>
          </a:p>
          <a:p>
            <a:pPr marL="114300" indent="0" algn="ctr">
              <a:buNone/>
            </a:pPr>
            <a:r>
              <a:rPr lang="en-US" sz="3600" dirty="0"/>
              <a:t> = </a:t>
            </a:r>
          </a:p>
          <a:p>
            <a:pPr marL="114300" indent="0" algn="ctr">
              <a:buNone/>
            </a:pPr>
            <a:r>
              <a:rPr lang="en-US" sz="3600" dirty="0"/>
              <a:t>Cost per unit or serving</a:t>
            </a:r>
          </a:p>
          <a:p>
            <a:pPr marL="114300" indent="0" algn="ctr">
              <a:buNone/>
            </a:pPr>
            <a:endParaRPr lang="en-US" sz="3600" dirty="0"/>
          </a:p>
          <a:p>
            <a:pPr marL="114300" indent="0" algn="ctr">
              <a:buNone/>
            </a:pPr>
            <a:r>
              <a:rPr lang="en-US" sz="3600" dirty="0"/>
              <a:t>When would you use this?</a:t>
            </a:r>
          </a:p>
        </p:txBody>
      </p:sp>
    </p:spTree>
    <p:extLst>
      <p:ext uri="{BB962C8B-B14F-4D97-AF65-F5344CB8AC3E}">
        <p14:creationId xmlns:p14="http://schemas.microsoft.com/office/powerpoint/2010/main" val="3030285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1028</TotalTime>
  <Words>896</Words>
  <Application>Microsoft Macintosh PowerPoint</Application>
  <PresentationFormat>On-screen Show (4:3)</PresentationFormat>
  <Paragraphs>82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Adjacency</vt:lpstr>
      <vt:lpstr>Food Costing </vt:lpstr>
      <vt:lpstr>Pricing of Food</vt:lpstr>
      <vt:lpstr>Why so much?</vt:lpstr>
      <vt:lpstr>Where are food costs low?</vt:lpstr>
      <vt:lpstr>Where are food costs high?</vt:lpstr>
      <vt:lpstr>Food Cost Average </vt:lpstr>
      <vt:lpstr>The Formula for Costing</vt:lpstr>
      <vt:lpstr>Other factors that impact food cost</vt:lpstr>
      <vt:lpstr>Food Cost by Unit or Serving</vt:lpstr>
      <vt:lpstr>AP/EP As purchased/Edible portion</vt:lpstr>
      <vt:lpstr>The Terminology </vt:lpstr>
      <vt:lpstr>The Formulas</vt:lpstr>
    </vt:vector>
  </TitlesOfParts>
  <Company>Hewlett-Packard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Costing</dc:title>
  <dc:creator>Becky</dc:creator>
  <cp:lastModifiedBy>Microsoft Office User</cp:lastModifiedBy>
  <cp:revision>36</cp:revision>
  <dcterms:created xsi:type="dcterms:W3CDTF">2011-11-09T16:52:46Z</dcterms:created>
  <dcterms:modified xsi:type="dcterms:W3CDTF">2018-02-20T18:45:58Z</dcterms:modified>
</cp:coreProperties>
</file>