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1" r:id="rId6"/>
    <p:sldId id="264" r:id="rId7"/>
    <p:sldId id="262" r:id="rId8"/>
    <p:sldId id="265" r:id="rId9"/>
    <p:sldId id="271" r:id="rId10"/>
    <p:sldId id="266" r:id="rId11"/>
    <p:sldId id="269" r:id="rId12"/>
    <p:sldId id="268" r:id="rId13"/>
    <p:sldId id="267" r:id="rId14"/>
    <p:sldId id="270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8"/>
    <p:restoredTop sz="82826"/>
  </p:normalViewPr>
  <p:slideViewPr>
    <p:cSldViewPr snapToGrid="0" snapToObjects="1">
      <p:cViewPr varScale="1">
        <p:scale>
          <a:sx n="64" d="100"/>
          <a:sy n="64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A6DEC-D0CC-114D-83DD-F609D3AFC8F3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A11CC-B60B-A444-B895-AF8BB1129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video links</a:t>
            </a:r>
            <a:r>
              <a:rPr lang="en-US" baseline="0" dirty="0" smtClean="0"/>
              <a:t> in presenter notes.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11CC-B60B-A444-B895-AF8BB1129E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1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www.restaurant.org</a:t>
            </a:r>
            <a:r>
              <a:rPr lang="en-US" dirty="0" smtClean="0"/>
              <a:t>/News-Research/Research/What-s-Hot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11CC-B60B-A444-B895-AF8BB1129E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3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11CC-B60B-A444-B895-AF8BB1129E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9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</a:t>
            </a:r>
            <a:r>
              <a:rPr lang="en-US" dirty="0" err="1" smtClean="0"/>
              <a:t>regMLfLIYec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11CC-B60B-A444-B895-AF8BB1129E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6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=aZ_G2gQr8Uw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11CC-B60B-A444-B895-AF8BB1129E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85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A11CC-B60B-A444-B895-AF8BB1129E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39F4F5-F4D2-4D2A-AB60-88D37ADCB869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D1BD23-6E54-4D9D-AD88-A2813C73CC25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71A834-4F3C-4AF9-9C74-05EC35A0F292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594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taurant.org/News-Research/Research/What-s-Ho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wardsnetwork.com/blog/10-menu-terms-to-avoid-to-increase-restaurant-sal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 smtClean="0"/>
              <a:t>Menu Pricing and Design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Explore menus, different menu types and keys in menu planning and pricing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970" y="508989"/>
            <a:ext cx="9601200" cy="1485900"/>
          </a:xfrm>
        </p:spPr>
        <p:txBody>
          <a:bodyPr/>
          <a:lstStyle/>
          <a:p>
            <a:r>
              <a:rPr lang="en-US" dirty="0" smtClean="0"/>
              <a:t>Your Turn</a:t>
            </a:r>
            <a:endParaRPr lang="en-US" dirty="0"/>
          </a:p>
        </p:txBody>
      </p:sp>
      <p:pic>
        <p:nvPicPr>
          <p:cNvPr id="1026" name="Picture 2" descr="mage result for restaurant me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083532">
            <a:off x="5579384" y="1229475"/>
            <a:ext cx="2711450" cy="3508375"/>
          </a:xfr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8557">
            <a:off x="8852809" y="1473950"/>
            <a:ext cx="26495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303409" y="4720387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Eurostile" charset="0"/>
              </a:rPr>
              <a:t>Mexican Torta, Beer-Cheese, Hoisin, Italian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0970" y="5443044"/>
            <a:ext cx="9219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Now, create your hamburger</a:t>
            </a:r>
            <a:r>
              <a:rPr lang="mr-IN" sz="2000" dirty="0" smtClean="0"/>
              <a:t>…</a:t>
            </a:r>
            <a:r>
              <a:rPr lang="en-US" sz="2000" dirty="0" smtClean="0"/>
              <a:t>and no bacon cheeseburgers, too easy!! Evaluated on menu description!!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21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0" y="418112"/>
            <a:ext cx="9601200" cy="1485900"/>
          </a:xfrm>
        </p:spPr>
        <p:txBody>
          <a:bodyPr/>
          <a:lstStyle/>
          <a:p>
            <a:r>
              <a:rPr lang="en-US" altLang="en-US"/>
              <a:t>Few others??</a:t>
            </a:r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485513">
            <a:off x="3003551" y="2471739"/>
            <a:ext cx="2709863" cy="3508375"/>
          </a:xfrm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739">
            <a:off x="6350000" y="2019300"/>
            <a:ext cx="30622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4724400" y="5943601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Eurostile" charset="0"/>
              </a:rPr>
              <a:t>Garden, Loaded Chili,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Eurostile" charset="0"/>
              </a:rPr>
              <a:t>Bistro, Kids’ Menu</a:t>
            </a:r>
          </a:p>
        </p:txBody>
      </p:sp>
      <p:pic>
        <p:nvPicPr>
          <p:cNvPr id="6" name="Picture 2" descr="mage result for restaurant me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7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462463" y="715963"/>
            <a:ext cx="9601200" cy="1485900"/>
          </a:xfrm>
        </p:spPr>
        <p:txBody>
          <a:bodyPr/>
          <a:lstStyle/>
          <a:p>
            <a:r>
              <a:rPr lang="en-US" altLang="en-US"/>
              <a:t>And a few more!!</a:t>
            </a:r>
          </a:p>
        </p:txBody>
      </p:sp>
      <p:pic>
        <p:nvPicPr>
          <p:cNvPr id="276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36211" r="6088" b="21098"/>
          <a:stretch>
            <a:fillRect/>
          </a:stretch>
        </p:blipFill>
        <p:spPr>
          <a:xfrm>
            <a:off x="2590801" y="2286000"/>
            <a:ext cx="3033713" cy="2133600"/>
          </a:xfrm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8" t="11723" b="50345"/>
          <a:stretch>
            <a:fillRect/>
          </a:stretch>
        </p:blipFill>
        <p:spPr bwMode="auto">
          <a:xfrm>
            <a:off x="7086601" y="2117726"/>
            <a:ext cx="2651125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3" t="21379" b="43909"/>
          <a:stretch>
            <a:fillRect/>
          </a:stretch>
        </p:blipFill>
        <p:spPr bwMode="auto">
          <a:xfrm>
            <a:off x="4800601" y="3733800"/>
            <a:ext cx="27146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2590800" y="4419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Eurostile" charset="0"/>
              </a:rPr>
              <a:t>Stroganoff Burger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5145089" y="6107114"/>
            <a:ext cx="2560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Eurostile" charset="0"/>
              </a:rPr>
              <a:t>Surf and Turf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7315200" y="4789488"/>
            <a:ext cx="259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Eurostile" charset="0"/>
              </a:rPr>
              <a:t>Chicken Parmesan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Eurostile" charset="0"/>
            </a:endParaRPr>
          </a:p>
        </p:txBody>
      </p:sp>
      <p:pic>
        <p:nvPicPr>
          <p:cNvPr id="9" name="Picture 2" descr="mage result for restaurant men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14" y="-32049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2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/>
          <a:stretch>
            <a:fillRect/>
          </a:stretch>
        </p:blipFill>
        <p:spPr>
          <a:xfrm>
            <a:off x="3505200" y="533401"/>
            <a:ext cx="5486400" cy="6080125"/>
          </a:xfrm>
        </p:spPr>
      </p:pic>
      <p:pic>
        <p:nvPicPr>
          <p:cNvPr id="3" name="Picture 2" descr="mage result for restaurant me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81000"/>
            <a:ext cx="507841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age result for restaurant me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6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3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970" y="508989"/>
            <a:ext cx="9601200" cy="1485900"/>
          </a:xfrm>
        </p:spPr>
        <p:txBody>
          <a:bodyPr/>
          <a:lstStyle/>
          <a:p>
            <a:r>
              <a:rPr lang="en-US" dirty="0" smtClean="0"/>
              <a:t>Your Turn</a:t>
            </a:r>
            <a:endParaRPr lang="en-US" dirty="0"/>
          </a:p>
        </p:txBody>
      </p:sp>
      <p:pic>
        <p:nvPicPr>
          <p:cNvPr id="1026" name="Picture 2" descr="mage result for restaurant me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5" b="5615"/>
          <a:stretch>
            <a:fillRect/>
          </a:stretch>
        </p:blipFill>
        <p:spPr>
          <a:xfrm>
            <a:off x="1998133" y="1403752"/>
            <a:ext cx="4182534" cy="2915621"/>
          </a:xfrm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r="10192"/>
          <a:stretch/>
        </p:blipFill>
        <p:spPr bwMode="auto">
          <a:xfrm>
            <a:off x="9313333" y="319401"/>
            <a:ext cx="2618837" cy="42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9365" y="2861562"/>
            <a:ext cx="2935269" cy="38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970" y="508989"/>
            <a:ext cx="9601200" cy="1485900"/>
          </a:xfrm>
        </p:spPr>
        <p:txBody>
          <a:bodyPr/>
          <a:lstStyle/>
          <a:p>
            <a:r>
              <a:rPr lang="en-US" dirty="0" smtClean="0"/>
              <a:t>Types of Menus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970" y="2211049"/>
            <a:ext cx="9601200" cy="3581400"/>
          </a:xfrm>
        </p:spPr>
        <p:txBody>
          <a:bodyPr/>
          <a:lstStyle/>
          <a:p>
            <a:r>
              <a:rPr lang="en-US" dirty="0" smtClean="0"/>
              <a:t>Static, fixed </a:t>
            </a:r>
            <a:r>
              <a:rPr lang="mr-IN" dirty="0" smtClean="0"/>
              <a:t>–</a:t>
            </a:r>
            <a:r>
              <a:rPr lang="en-US" dirty="0" smtClean="0"/>
              <a:t> still or unchanging</a:t>
            </a:r>
          </a:p>
          <a:p>
            <a:r>
              <a:rPr lang="en-US" dirty="0" smtClean="0"/>
              <a:t>Cycle - non-commercial segment</a:t>
            </a:r>
          </a:p>
          <a:p>
            <a:r>
              <a:rPr lang="en-US" dirty="0" smtClean="0"/>
              <a:t>Market </a:t>
            </a:r>
            <a:r>
              <a:rPr lang="mr-IN" dirty="0" smtClean="0"/>
              <a:t>–</a:t>
            </a:r>
            <a:r>
              <a:rPr lang="en-US" dirty="0" smtClean="0"/>
              <a:t> Food available in the market</a:t>
            </a:r>
          </a:p>
          <a:p>
            <a:r>
              <a:rPr lang="en-US" dirty="0" smtClean="0"/>
              <a:t>Table d’ </a:t>
            </a:r>
            <a:r>
              <a:rPr lang="en-US" dirty="0" err="1" smtClean="0"/>
              <a:t>hote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/>
              <a:t>complete meal at one price (</a:t>
            </a:r>
            <a:r>
              <a:rPr lang="en-US" dirty="0" smtClean="0"/>
              <a:t>banquet) - set menu</a:t>
            </a:r>
            <a:endParaRPr lang="en-US" dirty="0"/>
          </a:p>
          <a:p>
            <a:r>
              <a:rPr lang="en-US" dirty="0" smtClean="0"/>
              <a:t>Prix </a:t>
            </a:r>
            <a:r>
              <a:rPr lang="en-US" dirty="0" smtClean="0"/>
              <a:t>Fixe </a:t>
            </a:r>
            <a:r>
              <a:rPr lang="mr-IN" dirty="0" smtClean="0"/>
              <a:t>–</a:t>
            </a:r>
            <a:r>
              <a:rPr lang="en-US" dirty="0" smtClean="0"/>
              <a:t> complete meal at one price </a:t>
            </a:r>
            <a:r>
              <a:rPr lang="en-US" dirty="0" smtClean="0"/>
              <a:t>(buffet) – a la carte</a:t>
            </a:r>
          </a:p>
          <a:p>
            <a:r>
              <a:rPr lang="en-US" dirty="0" smtClean="0"/>
              <a:t>A la Carte – ordered and priced </a:t>
            </a:r>
            <a:r>
              <a:rPr lang="en-US" dirty="0" smtClean="0"/>
              <a:t>separately</a:t>
            </a:r>
          </a:p>
          <a:p>
            <a:r>
              <a:rPr lang="en-US" dirty="0" smtClean="0"/>
              <a:t>California </a:t>
            </a:r>
            <a:r>
              <a:rPr lang="mr-IN" dirty="0" smtClean="0"/>
              <a:t>–</a:t>
            </a:r>
            <a:r>
              <a:rPr lang="en-US" dirty="0" smtClean="0"/>
              <a:t> all items offered all day</a:t>
            </a:r>
            <a:endParaRPr lang="en-US" dirty="0"/>
          </a:p>
        </p:txBody>
      </p:sp>
      <p:pic>
        <p:nvPicPr>
          <p:cNvPr id="1026" name="Picture 2" descr="mage result for restaurant me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970" y="508989"/>
            <a:ext cx="9601200" cy="1485900"/>
          </a:xfrm>
        </p:spPr>
        <p:txBody>
          <a:bodyPr/>
          <a:lstStyle/>
          <a:p>
            <a:r>
              <a:rPr lang="en-US" dirty="0" smtClean="0"/>
              <a:t>Building a menu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970" y="2211049"/>
            <a:ext cx="9601200" cy="3581400"/>
          </a:xfrm>
        </p:spPr>
        <p:txBody>
          <a:bodyPr/>
          <a:lstStyle/>
          <a:p>
            <a:r>
              <a:rPr lang="en-US" dirty="0" smtClean="0"/>
              <a:t>Important things to think about</a:t>
            </a:r>
          </a:p>
          <a:p>
            <a:pPr marL="809625" lvl="1" indent="-368300"/>
            <a:r>
              <a:rPr lang="en-US" i="0" dirty="0" smtClean="0"/>
              <a:t>Menu layout and organization </a:t>
            </a:r>
          </a:p>
          <a:p>
            <a:pPr marL="1146175" lvl="1" indent="-225425"/>
            <a:r>
              <a:rPr lang="en-US" dirty="0" smtClean="0"/>
              <a:t>what do you want it to look like and how do you want your customer reading it?</a:t>
            </a:r>
          </a:p>
          <a:p>
            <a:pPr marL="1146175" lvl="1" indent="-225425"/>
            <a:r>
              <a:rPr lang="en-US" dirty="0" smtClean="0"/>
              <a:t>what order are things typically written in?</a:t>
            </a:r>
          </a:p>
          <a:p>
            <a:pPr marL="809625" lvl="1" indent="-368300"/>
            <a:r>
              <a:rPr lang="en-US" i="0" dirty="0" smtClean="0"/>
              <a:t>Food descriptions and photos </a:t>
            </a:r>
            <a:endParaRPr lang="en-US" i="0" dirty="0"/>
          </a:p>
          <a:p>
            <a:pPr marL="1146175" lvl="1" indent="-225425"/>
            <a:r>
              <a:rPr lang="en-US" dirty="0" smtClean="0"/>
              <a:t>good or bad?</a:t>
            </a:r>
          </a:p>
          <a:p>
            <a:pPr marL="809625" lvl="1" indent="-368300"/>
            <a:r>
              <a:rPr lang="en-US" i="0" dirty="0" smtClean="0"/>
              <a:t>Themes, colors and fonts</a:t>
            </a:r>
          </a:p>
          <a:p>
            <a:pPr marL="1146175" lvl="1" indent="-225425"/>
            <a:r>
              <a:rPr lang="en-US" dirty="0" smtClean="0"/>
              <a:t>does it go with with your restaurant concept? </a:t>
            </a:r>
          </a:p>
        </p:txBody>
      </p:sp>
      <p:pic>
        <p:nvPicPr>
          <p:cNvPr id="1026" name="Picture 2" descr="mage result for restaurant me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4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970" y="508989"/>
            <a:ext cx="9601200" cy="1485900"/>
          </a:xfrm>
        </p:spPr>
        <p:txBody>
          <a:bodyPr/>
          <a:lstStyle/>
          <a:p>
            <a:r>
              <a:rPr lang="en-US" dirty="0" smtClean="0"/>
              <a:t>Menu Planning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970" y="2211049"/>
            <a:ext cx="9601200" cy="4395024"/>
          </a:xfrm>
        </p:spPr>
        <p:txBody>
          <a:bodyPr>
            <a:normAutofit/>
          </a:bodyPr>
          <a:lstStyle/>
          <a:p>
            <a:r>
              <a:rPr lang="en-US" dirty="0" smtClean="0"/>
              <a:t>Important things to think about</a:t>
            </a:r>
          </a:p>
          <a:p>
            <a:pPr marL="809625" lvl="1" indent="-368300"/>
            <a:r>
              <a:rPr lang="en-US" i="0" dirty="0" smtClean="0"/>
              <a:t>Consider target market </a:t>
            </a:r>
          </a:p>
          <a:p>
            <a:pPr marL="1150938" lvl="1" indent="-220663"/>
            <a:r>
              <a:rPr lang="en-US" dirty="0" smtClean="0"/>
              <a:t>where are you building your restaurant? who will be coming?</a:t>
            </a:r>
          </a:p>
          <a:p>
            <a:pPr marL="809625" lvl="1" indent="-368300"/>
            <a:r>
              <a:rPr lang="en-US" i="0" dirty="0" smtClean="0"/>
              <a:t>Analyze competition</a:t>
            </a:r>
          </a:p>
          <a:p>
            <a:pPr marL="1150938" lvl="1" indent="-236538"/>
            <a:r>
              <a:rPr lang="en-US" dirty="0" smtClean="0"/>
              <a:t>what other restaurants are around?</a:t>
            </a:r>
          </a:p>
          <a:p>
            <a:pPr marL="809625" lvl="1" indent="-368300"/>
            <a:r>
              <a:rPr lang="en-US" i="0" dirty="0" smtClean="0"/>
              <a:t>Create a theme </a:t>
            </a:r>
          </a:p>
          <a:p>
            <a:pPr marL="809625" lvl="1" indent="-368300"/>
            <a:r>
              <a:rPr lang="en-US" i="0" dirty="0" smtClean="0"/>
              <a:t>Current trends</a:t>
            </a:r>
          </a:p>
          <a:p>
            <a:pPr marL="1150938" lvl="1" indent="-236538"/>
            <a:r>
              <a:rPr lang="en-US" dirty="0" smtClean="0"/>
              <a:t>what are the trends and do you want to keep up with them?</a:t>
            </a:r>
          </a:p>
          <a:p>
            <a:pPr marL="1150938" lvl="1" indent="-236538"/>
            <a:r>
              <a:rPr lang="en-US" dirty="0" smtClean="0">
                <a:hlinkClick r:id="rId3"/>
              </a:rPr>
              <a:t>link</a:t>
            </a:r>
            <a:endParaRPr lang="en-US" dirty="0" smtClean="0"/>
          </a:p>
          <a:p>
            <a:pPr marL="809625" lvl="1" indent="-368300"/>
            <a:r>
              <a:rPr lang="en-US" i="0" dirty="0"/>
              <a:t>Nutritional content</a:t>
            </a:r>
          </a:p>
          <a:p>
            <a:pPr marL="1150938" lvl="1" indent="-236538"/>
            <a:r>
              <a:rPr lang="en-US" dirty="0"/>
              <a:t>do you want to include calories and other nutritional information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026" name="Picture 2" descr="mage result for restaurant me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970" y="508989"/>
            <a:ext cx="9601200" cy="1485900"/>
          </a:xfrm>
        </p:spPr>
        <p:txBody>
          <a:bodyPr/>
          <a:lstStyle/>
          <a:p>
            <a:r>
              <a:rPr lang="en-US" dirty="0" smtClean="0"/>
              <a:t>Menu Planning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8266" y="1994889"/>
            <a:ext cx="9601200" cy="4395024"/>
          </a:xfrm>
        </p:spPr>
        <p:txBody>
          <a:bodyPr>
            <a:normAutofit/>
          </a:bodyPr>
          <a:lstStyle/>
          <a:p>
            <a:r>
              <a:rPr lang="en-US" dirty="0" smtClean="0"/>
              <a:t>More important things to think about</a:t>
            </a:r>
          </a:p>
          <a:p>
            <a:pPr marL="809625" lvl="1" indent="-368300"/>
            <a:r>
              <a:rPr lang="en-US" i="0" dirty="0" smtClean="0"/>
              <a:t>Variety and balance</a:t>
            </a:r>
          </a:p>
          <a:p>
            <a:pPr marL="1093788" lvl="1" indent="-284163"/>
            <a:r>
              <a:rPr lang="en-US" dirty="0"/>
              <a:t>n</a:t>
            </a:r>
            <a:r>
              <a:rPr lang="en-US" dirty="0" smtClean="0"/>
              <a:t>utritional balance, plating and serving size</a:t>
            </a:r>
          </a:p>
          <a:p>
            <a:pPr marL="809625" lvl="1" indent="-368300"/>
            <a:r>
              <a:rPr lang="en-US" i="0" dirty="0" smtClean="0"/>
              <a:t>Pricing</a:t>
            </a:r>
          </a:p>
          <a:p>
            <a:pPr marL="1093788" lvl="1" indent="-284163"/>
            <a:r>
              <a:rPr lang="en-US" dirty="0"/>
              <a:t>d</a:t>
            </a:r>
            <a:r>
              <a:rPr lang="en-US" dirty="0" smtClean="0"/>
              <a:t>oes the price reflect the type of restaurant?</a:t>
            </a:r>
          </a:p>
          <a:p>
            <a:pPr marL="809625" lvl="1" indent="-368300"/>
            <a:r>
              <a:rPr lang="en-US" i="0" dirty="0" smtClean="0"/>
              <a:t>Food availability</a:t>
            </a:r>
          </a:p>
          <a:p>
            <a:pPr marL="1093788" lvl="1" indent="-284163"/>
            <a:r>
              <a:rPr lang="en-US" dirty="0" smtClean="0"/>
              <a:t>can you get the foods that you want? </a:t>
            </a:r>
            <a:r>
              <a:rPr lang="en-US" dirty="0"/>
              <a:t>g</a:t>
            </a:r>
            <a:r>
              <a:rPr lang="en-US" dirty="0" smtClean="0"/>
              <a:t>eography and culture.</a:t>
            </a:r>
          </a:p>
          <a:p>
            <a:pPr marL="809625" lvl="1" indent="-368300"/>
            <a:r>
              <a:rPr lang="en-US" i="0" dirty="0" smtClean="0"/>
              <a:t>Staff skill level</a:t>
            </a:r>
          </a:p>
          <a:p>
            <a:pPr marL="809625" lvl="1" indent="-368300"/>
            <a:r>
              <a:rPr lang="en-US" i="0" dirty="0" smtClean="0"/>
              <a:t>Labor cost</a:t>
            </a:r>
          </a:p>
          <a:p>
            <a:pPr marL="809625" lvl="1" indent="-368300"/>
            <a:r>
              <a:rPr lang="en-US" i="0" dirty="0" smtClean="0"/>
              <a:t>Truthfulness</a:t>
            </a:r>
          </a:p>
          <a:p>
            <a:pPr marL="1093788" lvl="1" indent="-284163"/>
            <a:r>
              <a:rPr lang="en-US" dirty="0" smtClean="0"/>
              <a:t>is your menu misleading? if you say it, you serve it.</a:t>
            </a:r>
          </a:p>
        </p:txBody>
      </p:sp>
      <p:pic>
        <p:nvPicPr>
          <p:cNvPr id="1026" name="Picture 2" descr="mage result for restaurant me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inny Men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266" y="270932"/>
            <a:ext cx="10989733" cy="6324195"/>
          </a:xfrm>
        </p:spPr>
      </p:pic>
    </p:spTree>
    <p:extLst>
      <p:ext uri="{BB962C8B-B14F-4D97-AF65-F5344CB8AC3E}">
        <p14:creationId xmlns:p14="http://schemas.microsoft.com/office/powerpoint/2010/main" val="16518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970" y="508989"/>
            <a:ext cx="9601200" cy="1485900"/>
          </a:xfrm>
        </p:spPr>
        <p:txBody>
          <a:bodyPr/>
          <a:lstStyle/>
          <a:p>
            <a:r>
              <a:rPr lang="en-US" dirty="0" smtClean="0"/>
              <a:t>Menu Pricing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970" y="2211049"/>
            <a:ext cx="9601200" cy="515218"/>
          </a:xfrm>
        </p:spPr>
        <p:txBody>
          <a:bodyPr>
            <a:normAutofit/>
          </a:bodyPr>
          <a:lstStyle/>
          <a:p>
            <a:r>
              <a:rPr lang="en-US" dirty="0" smtClean="0"/>
              <a:t>Pricing psychology </a:t>
            </a:r>
            <a:r>
              <a:rPr lang="mr-IN" dirty="0" smtClean="0"/>
              <a:t>–</a:t>
            </a:r>
            <a:r>
              <a:rPr lang="en-US" dirty="0" smtClean="0"/>
              <a:t> odd cent, pricing by the ounce </a:t>
            </a:r>
          </a:p>
        </p:txBody>
      </p:sp>
      <p:pic>
        <p:nvPicPr>
          <p:cNvPr id="1026" name="Picture 2" descr="mage result for restaurant men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enu Engineering - Gregg Rap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2303" y="2726267"/>
            <a:ext cx="5198534" cy="38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2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970" y="508989"/>
            <a:ext cx="9601200" cy="1485900"/>
          </a:xfrm>
        </p:spPr>
        <p:txBody>
          <a:bodyPr/>
          <a:lstStyle/>
          <a:p>
            <a:r>
              <a:rPr lang="en-US" dirty="0" smtClean="0"/>
              <a:t>Menu Pricing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970" y="2211049"/>
            <a:ext cx="9601200" cy="4395024"/>
          </a:xfrm>
        </p:spPr>
        <p:txBody>
          <a:bodyPr>
            <a:normAutofit/>
          </a:bodyPr>
          <a:lstStyle/>
          <a:p>
            <a:r>
              <a:rPr lang="en-US" dirty="0" smtClean="0"/>
              <a:t>Price on menu covers:</a:t>
            </a:r>
          </a:p>
          <a:p>
            <a:pPr marL="858838" lvl="1" indent="-430213"/>
            <a:r>
              <a:rPr lang="en-US" i="0" dirty="0" smtClean="0"/>
              <a:t>Food</a:t>
            </a:r>
          </a:p>
          <a:p>
            <a:pPr marL="858838" lvl="1" indent="-430213"/>
            <a:r>
              <a:rPr lang="en-US" i="0" dirty="0" smtClean="0"/>
              <a:t>Labor</a:t>
            </a:r>
          </a:p>
          <a:p>
            <a:pPr marL="858838" lvl="1" indent="-430213"/>
            <a:r>
              <a:rPr lang="en-US" i="0" dirty="0" smtClean="0"/>
              <a:t>Additional operating costs (rent, utilities, equipment etc.)</a:t>
            </a:r>
          </a:p>
          <a:p>
            <a:pPr marL="858838" lvl="1" indent="-430213"/>
            <a:r>
              <a:rPr lang="en-US" i="0" dirty="0" smtClean="0"/>
              <a:t>Perceived value</a:t>
            </a:r>
          </a:p>
          <a:p>
            <a:pPr marL="858838" lvl="1" indent="-430213"/>
            <a:r>
              <a:rPr lang="en-US" i="0" dirty="0" smtClean="0"/>
              <a:t>Revenue </a:t>
            </a:r>
          </a:p>
          <a:p>
            <a:pPr marL="858838" lvl="1" indent="-430213"/>
            <a:r>
              <a:rPr lang="en-US" i="0" dirty="0" smtClean="0"/>
              <a:t>Competition</a:t>
            </a:r>
          </a:p>
          <a:p>
            <a:pPr marL="858838" lvl="1" indent="-430213"/>
            <a:endParaRPr lang="en-US" i="0" dirty="0" smtClean="0"/>
          </a:p>
        </p:txBody>
      </p:sp>
      <p:pic>
        <p:nvPicPr>
          <p:cNvPr id="1026" name="Picture 2" descr="mage result for restaurant me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7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045367" y="685800"/>
            <a:ext cx="9601200" cy="1485900"/>
          </a:xfrm>
        </p:spPr>
        <p:txBody>
          <a:bodyPr/>
          <a:lstStyle/>
          <a:p>
            <a:r>
              <a:rPr lang="en-US" altLang="en-US" dirty="0"/>
              <a:t>Menu Descriptions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045367" y="2286000"/>
            <a:ext cx="9601200" cy="3581400"/>
          </a:xfrm>
        </p:spPr>
        <p:txBody>
          <a:bodyPr/>
          <a:lstStyle/>
          <a:p>
            <a:r>
              <a:rPr lang="en-US" altLang="en-US" dirty="0"/>
              <a:t>What words should you use?</a:t>
            </a:r>
          </a:p>
          <a:p>
            <a:r>
              <a:rPr lang="en-US" altLang="en-US" dirty="0"/>
              <a:t>What words should you </a:t>
            </a:r>
            <a:r>
              <a:rPr lang="en-US" altLang="en-US" dirty="0">
                <a:hlinkClick r:id="rId3"/>
              </a:rPr>
              <a:t>avoid</a:t>
            </a:r>
            <a:r>
              <a:rPr lang="en-US" altLang="en-US" dirty="0"/>
              <a:t>?</a:t>
            </a:r>
          </a:p>
          <a:p>
            <a:r>
              <a:rPr lang="en-US" altLang="en-US" dirty="0"/>
              <a:t>How long should it be?</a:t>
            </a:r>
          </a:p>
          <a:p>
            <a:r>
              <a:rPr lang="en-US" altLang="en-US" dirty="0"/>
              <a:t>Do pictures sell food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pic>
        <p:nvPicPr>
          <p:cNvPr id="4" name="Picture 3" descr="mage result for restaurant me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61"/>
            <a:ext cx="1703414" cy="69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6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484</TotalTime>
  <Words>409</Words>
  <Application>Microsoft Office PowerPoint</Application>
  <PresentationFormat>Widescreen</PresentationFormat>
  <Paragraphs>79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Eurostile</vt:lpstr>
      <vt:lpstr>Franklin Gothic Book</vt:lpstr>
      <vt:lpstr>Crop</vt:lpstr>
      <vt:lpstr>Menu Pricing and Design</vt:lpstr>
      <vt:lpstr>Types of Menus </vt:lpstr>
      <vt:lpstr>Building a menu </vt:lpstr>
      <vt:lpstr>Menu Planning </vt:lpstr>
      <vt:lpstr>Menu Planning </vt:lpstr>
      <vt:lpstr>PowerPoint Presentation</vt:lpstr>
      <vt:lpstr>Menu Pricing</vt:lpstr>
      <vt:lpstr>Menu Pricing</vt:lpstr>
      <vt:lpstr>Menu Descriptions</vt:lpstr>
      <vt:lpstr>Your Turn</vt:lpstr>
      <vt:lpstr>Few others??</vt:lpstr>
      <vt:lpstr>And a few more!!</vt:lpstr>
      <vt:lpstr>PowerPoint Presentation</vt:lpstr>
      <vt:lpstr>PowerPoint Presentation</vt:lpstr>
      <vt:lpstr>Your Turn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Menu Pricing and Design</dc:title>
  <dc:creator>Paige Wright</dc:creator>
  <cp:lastModifiedBy>Rebecca Cox</cp:lastModifiedBy>
  <cp:revision>19</cp:revision>
  <dcterms:created xsi:type="dcterms:W3CDTF">2017-10-17T21:18:41Z</dcterms:created>
  <dcterms:modified xsi:type="dcterms:W3CDTF">2017-11-01T17:32:39Z</dcterms:modified>
</cp:coreProperties>
</file>