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95" r:id="rId2"/>
    <p:sldId id="284" r:id="rId3"/>
    <p:sldId id="285" r:id="rId4"/>
    <p:sldId id="297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57" r:id="rId14"/>
    <p:sldId id="267" r:id="rId15"/>
    <p:sldId id="260" r:id="rId16"/>
    <p:sldId id="265" r:id="rId17"/>
    <p:sldId id="309" r:id="rId18"/>
    <p:sldId id="31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2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5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30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18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2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6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F7180-5F92-4B0F-8111-DF519155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5AEF-86AD-403A-9509-4D528AC1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27CA6-ED79-45DE-BECF-7B535698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59DA-E9EA-4B64-950A-47C9890AC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6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1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2514600"/>
            <a:ext cx="3298113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2514600"/>
            <a:ext cx="3298113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071B0-90EE-431F-9F3F-5BD7A7B3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63973-8C3C-4AA7-8E3C-76CE0E33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52E4EC-E60A-45B9-8155-A1546CB4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EDFD-B3D1-49A7-AC2C-0F85055D4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8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1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5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6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6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7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8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Vva0cJI-k" TargetMode="External"/><Relationship Id="rId7" Type="http://schemas.openxmlformats.org/officeDocument/2006/relationships/hyperlink" Target="https://www.youtube.com/watch?v=72eHuIakdLc&amp;list=PLOWtK4zzSdiucZElVPTEXAI3usok43YnN&amp;index=19" TargetMode="External"/><Relationship Id="rId2" Type="http://schemas.openxmlformats.org/officeDocument/2006/relationships/hyperlink" Target="https://www.youtube.com/watch?v=wVz0YZPVSVw&amp;list=PLOWtK4zzSdiucZElVPTEXAI3usok43YnN&amp;index=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jna7U5HHj4&amp;index=18&amp;list=PLOWtK4zzSdiucZElVPTEXAI3usok43YnN" TargetMode="External"/><Relationship Id="rId5" Type="http://schemas.openxmlformats.org/officeDocument/2006/relationships/hyperlink" Target="https://www.youtube.com/watch?v=E9ZP7DUkdUI&amp;list=PLOWtK4zzSdiucZElVPTEXAI3usok43YnN&amp;t=22s&amp;index=18" TargetMode="External"/><Relationship Id="rId4" Type="http://schemas.openxmlformats.org/officeDocument/2006/relationships/hyperlink" Target="https://www.youtube.com/watch?v=oSd0keSj2W8&amp;list=PLOWtK4zzSdiucZElVPTEXAI3usok43YnN&amp;index=17&amp;t=0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35D1FD7-4AEB-4A00-BE52-AF80026ED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4500"/>
              <a:t>CAREERS IN THE INDUSTRY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>
            <a:extLst>
              <a:ext uri="{FF2B5EF4-FFF2-40B4-BE49-F238E27FC236}">
                <a16:creationId xmlns:a16="http://schemas.microsoft.com/office/drawing/2014/main" id="{0AAFC958-85F3-4C24-A89D-717664900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633" y="607579"/>
            <a:ext cx="5486400" cy="491729"/>
          </a:xfrm>
        </p:spPr>
        <p:txBody>
          <a:bodyPr>
            <a:noAutofit/>
          </a:bodyPr>
          <a:lstStyle/>
          <a:p>
            <a:r>
              <a:rPr lang="en-US" altLang="en-US" dirty="0"/>
              <a:t>Foodservice Careers</a:t>
            </a:r>
          </a:p>
        </p:txBody>
      </p:sp>
      <p:sp>
        <p:nvSpPr>
          <p:cNvPr id="51203" name="Text Placeholder 4">
            <a:extLst>
              <a:ext uri="{FF2B5EF4-FFF2-40B4-BE49-F238E27FC236}">
                <a16:creationId xmlns:a16="http://schemas.microsoft.com/office/drawing/2014/main" id="{0FBEF741-6B7E-4B03-AA90-15A5AE2E9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494" y="1556147"/>
            <a:ext cx="2744391" cy="431006"/>
          </a:xfrm>
        </p:spPr>
        <p:txBody>
          <a:bodyPr/>
          <a:lstStyle/>
          <a:p>
            <a:pPr algn="ctr"/>
            <a:r>
              <a:rPr lang="en-US" altLang="en-US" dirty="0"/>
              <a:t>Front-of-the-house</a:t>
            </a:r>
          </a:p>
        </p:txBody>
      </p:sp>
      <p:sp>
        <p:nvSpPr>
          <p:cNvPr id="51204" name="Content Placeholder 5">
            <a:extLst>
              <a:ext uri="{FF2B5EF4-FFF2-40B4-BE49-F238E27FC236}">
                <a16:creationId xmlns:a16="http://schemas.microsoft.com/office/drawing/2014/main" id="{A37A22CC-C696-4029-B1D4-58FAC308E5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117661" y="2057401"/>
            <a:ext cx="2687241" cy="1543050"/>
          </a:xfrm>
        </p:spPr>
        <p:txBody>
          <a:bodyPr/>
          <a:lstStyle/>
          <a:p>
            <a:r>
              <a:rPr lang="en-US" altLang="en-US" dirty="0"/>
              <a:t>Managers, assistant managers, banquet managers, </a:t>
            </a:r>
            <a:r>
              <a:rPr lang="en-US" altLang="en-US" dirty="0" err="1"/>
              <a:t>maitre</a:t>
            </a:r>
            <a:r>
              <a:rPr lang="en-US" altLang="en-US" dirty="0"/>
              <a:t> d’s, hostesses, bar staff, serving staff, </a:t>
            </a:r>
            <a:r>
              <a:rPr lang="en-US" altLang="en-US" dirty="0" err="1"/>
              <a:t>busers</a:t>
            </a:r>
            <a:r>
              <a:rPr lang="en-US" altLang="en-US" dirty="0"/>
              <a:t>.</a:t>
            </a:r>
          </a:p>
        </p:txBody>
      </p:sp>
      <p:sp>
        <p:nvSpPr>
          <p:cNvPr id="51205" name="Text Placeholder 6">
            <a:extLst>
              <a:ext uri="{FF2B5EF4-FFF2-40B4-BE49-F238E27FC236}">
                <a16:creationId xmlns:a16="http://schemas.microsoft.com/office/drawing/2014/main" id="{0FD0DDDA-EAC8-4388-9206-96CCD899C5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572000" y="1556147"/>
            <a:ext cx="2745581" cy="431006"/>
          </a:xfrm>
        </p:spPr>
        <p:txBody>
          <a:bodyPr/>
          <a:lstStyle/>
          <a:p>
            <a:pPr algn="ctr"/>
            <a:r>
              <a:rPr lang="en-US" altLang="en-US" dirty="0"/>
              <a:t>Back-of-the-house</a:t>
            </a:r>
          </a:p>
        </p:txBody>
      </p:sp>
      <p:sp>
        <p:nvSpPr>
          <p:cNvPr id="51206" name="Content Placeholder 7">
            <a:extLst>
              <a:ext uri="{FF2B5EF4-FFF2-40B4-BE49-F238E27FC236}">
                <a16:creationId xmlns:a16="http://schemas.microsoft.com/office/drawing/2014/main" id="{0057CE25-913C-40B8-96BB-B180BC4B6512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795242" y="2062993"/>
            <a:ext cx="2745581" cy="1543050"/>
          </a:xfrm>
        </p:spPr>
        <p:txBody>
          <a:bodyPr/>
          <a:lstStyle/>
          <a:p>
            <a:r>
              <a:rPr lang="en-US" altLang="en-US" dirty="0"/>
              <a:t>Chefs, line cooks, pastry chefs, sous chef, dishwashers, menu planner, bookkeepers, dietitians.</a:t>
            </a:r>
          </a:p>
        </p:txBody>
      </p:sp>
      <p:pic>
        <p:nvPicPr>
          <p:cNvPr id="51207" name="Picture 2" descr="http://www.winecountry.it/assets/articles/serraschool/04-11/maitre.jpg">
            <a:extLst>
              <a:ext uri="{FF2B5EF4-FFF2-40B4-BE49-F238E27FC236}">
                <a16:creationId xmlns:a16="http://schemas.microsoft.com/office/drawing/2014/main" id="{59B0DB57-FEA3-4A21-8056-AB0E95DE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1" y="3606948"/>
            <a:ext cx="1143000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4" descr="http://tucsoncitizen.com/morgue/files/2007/02/l42507-1.jpg">
            <a:extLst>
              <a:ext uri="{FF2B5EF4-FFF2-40B4-BE49-F238E27FC236}">
                <a16:creationId xmlns:a16="http://schemas.microsoft.com/office/drawing/2014/main" id="{9E07F22E-4DFB-4DCF-86F2-EC807BD9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4048124"/>
            <a:ext cx="1363266" cy="12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AA92CDD-9435-48EC-8F3C-1E908D6F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we will explore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FDC438-9E32-49E2-8FA0-E4513AC3D9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Executive Chef</a:t>
            </a:r>
            <a:endParaRPr lang="en-US" dirty="0"/>
          </a:p>
          <a:p>
            <a:r>
              <a:rPr lang="en-US" dirty="0">
                <a:hlinkClick r:id="rId3"/>
              </a:rPr>
              <a:t>Event Planner</a:t>
            </a:r>
            <a:endParaRPr lang="en-US" dirty="0"/>
          </a:p>
          <a:p>
            <a:r>
              <a:rPr lang="en-US" dirty="0">
                <a:hlinkClick r:id="rId4"/>
              </a:rPr>
              <a:t>Food Stylist</a:t>
            </a:r>
            <a:endParaRPr lang="en-US" dirty="0"/>
          </a:p>
          <a:p>
            <a:r>
              <a:rPr lang="en-US" dirty="0">
                <a:hlinkClick r:id="rId5"/>
              </a:rPr>
              <a:t>Pastry Chef</a:t>
            </a:r>
            <a:endParaRPr lang="en-US" dirty="0"/>
          </a:p>
          <a:p>
            <a:r>
              <a:rPr lang="en-US" dirty="0">
                <a:hlinkClick r:id="rId6"/>
              </a:rPr>
              <a:t>Dietitian</a:t>
            </a:r>
            <a:endParaRPr lang="en-US" dirty="0"/>
          </a:p>
          <a:p>
            <a:r>
              <a:rPr lang="en-US" dirty="0">
                <a:hlinkClick r:id="rId7"/>
              </a:rPr>
              <a:t>Food Scientist/product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0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DA81B1-BE33-4663-8872-E59EE282A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Culinary Professionalism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A95E6E-2DD5-40F5-AC6D-EA58B0730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51" y="685800"/>
            <a:ext cx="3713556" cy="1151965"/>
          </a:xfrm>
        </p:spPr>
        <p:txBody>
          <a:bodyPr>
            <a:normAutofit/>
          </a:bodyPr>
          <a:lstStyle/>
          <a:p>
            <a:r>
              <a:rPr lang="en-US" sz="3400"/>
              <a:t>What is Professionalism?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4350" y="2076423"/>
            <a:ext cx="3713558" cy="32887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To be professional is to be courteous, honest and responsible in your dealings with customers and co-workers.  </a:t>
            </a:r>
          </a:p>
          <a:p>
            <a:pPr>
              <a:lnSpc>
                <a:spcPct val="110000"/>
              </a:lnSpc>
            </a:pPr>
            <a:r>
              <a:rPr lang="en-US"/>
              <a:t>A professional’s responsibility is to themselves, to co workers, to the business and to the guest.</a:t>
            </a:r>
          </a:p>
        </p:txBody>
      </p:sp>
      <p:pic>
        <p:nvPicPr>
          <p:cNvPr id="1026" name="Picture 2" descr="http://www.news1130.com/files/2013/03/employees_thinkst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23796" b="1"/>
          <a:stretch/>
        </p:blipFill>
        <p:spPr bwMode="auto">
          <a:xfrm>
            <a:off x="4572000" y="159037"/>
            <a:ext cx="3982642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6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://lerablog.org/wp-content/uploads/2013/08/cook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7" r="29965" b="-1"/>
          <a:stretch/>
        </p:blipFill>
        <p:spPr bwMode="auto">
          <a:xfrm>
            <a:off x="4745886" y="234347"/>
            <a:ext cx="3859770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49" y="690479"/>
            <a:ext cx="3717956" cy="1146825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Applied Knowledge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4350" y="2063395"/>
            <a:ext cx="3717954" cy="34461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Critical thinking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Applied academic skills – like math, science</a:t>
            </a:r>
          </a:p>
        </p:txBody>
      </p:sp>
    </p:spTree>
    <p:extLst>
      <p:ext uri="{BB962C8B-B14F-4D97-AF65-F5344CB8AC3E}">
        <p14:creationId xmlns:p14="http://schemas.microsoft.com/office/powerpoint/2010/main" val="294533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F7369C3E-262B-47BE-8521-E43DDEDC8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5858"/>
            <a:ext cx="6001578" cy="638919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50" y="685800"/>
            <a:ext cx="5151255" cy="1151965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Effective Relationships</a:t>
            </a:r>
          </a:p>
        </p:txBody>
      </p:sp>
      <p:pic>
        <p:nvPicPr>
          <p:cNvPr id="5" name="Picture 2" descr="http://z.avl.mx/wp-content/uploads/2014/09/FOODhaywood6-1100x733.jpg">
            <a:extLst>
              <a:ext uri="{FF2B5EF4-FFF2-40B4-BE49-F238E27FC236}">
                <a16:creationId xmlns:a16="http://schemas.microsoft.com/office/drawing/2014/main" id="{FCAA8A3B-F725-4DC8-A1C0-A57336BFF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2" b="2"/>
          <a:stretch/>
        </p:blipFill>
        <p:spPr bwMode="auto">
          <a:xfrm>
            <a:off x="6094160" y="-5858"/>
            <a:ext cx="2688478" cy="20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5151255" cy="331118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Interpersonal skills – teamwork, communication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Personal qualities – honesty, integrity, initiative, positive attitude, punctuality, pride, creativity, passion, accept constructive criticism</a:t>
            </a:r>
          </a:p>
        </p:txBody>
      </p:sp>
      <p:pic>
        <p:nvPicPr>
          <p:cNvPr id="4098" name="Picture 2" descr="http://cdn3.vox-cdn.com/uploads/chorus_asset/file/879262/tc11_20carlos_20oven_20lead.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r="14749" b="-4"/>
          <a:stretch/>
        </p:blipFill>
        <p:spPr bwMode="auto">
          <a:xfrm>
            <a:off x="6089597" y="2163343"/>
            <a:ext cx="2688478" cy="20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1" name="Rectangle 72">
            <a:extLst>
              <a:ext uri="{FF2B5EF4-FFF2-40B4-BE49-F238E27FC236}">
                <a16:creationId xmlns:a16="http://schemas.microsoft.com/office/drawing/2014/main" id="{3F497138-C477-4D69-A390-BB0209404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3199" y="-5859"/>
            <a:ext cx="92583" cy="6389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static.wixstatic.com/media/423f74_284d04eed7774496bf6b638358dd2aab.jpg_srz_455_225_85_22_0.50_1.20_0.00_jpg_srz">
            <a:extLst>
              <a:ext uri="{FF2B5EF4-FFF2-40B4-BE49-F238E27FC236}">
                <a16:creationId xmlns:a16="http://schemas.microsoft.com/office/drawing/2014/main" id="{28DBE559-2EF9-44B2-B15F-4BF8382DB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132"/>
          <a:stretch/>
        </p:blipFill>
        <p:spPr bwMode="auto">
          <a:xfrm>
            <a:off x="6094160" y="4330931"/>
            <a:ext cx="2688478" cy="20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1601" y="685800"/>
            <a:ext cx="4490411" cy="1151965"/>
          </a:xfrm>
        </p:spPr>
        <p:txBody>
          <a:bodyPr>
            <a:normAutofit/>
          </a:bodyPr>
          <a:lstStyle/>
          <a:p>
            <a:r>
              <a:rPr lang="en-US" dirty="0"/>
              <a:t>Workplace skills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FA06E-48D2-4B97-8B83-EBF8C400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180" y="457200"/>
            <a:ext cx="3075817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N7U_W02HLuHy7cFOVHHgBayfySRWGSdXTK0AAfPY3UWLA_KTN:menuscience.ciachef.edu/files/class_and_ideation_rooms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9" r="30691"/>
          <a:stretch/>
        </p:blipFill>
        <p:spPr bwMode="auto">
          <a:xfrm>
            <a:off x="558859" y="690452"/>
            <a:ext cx="2708457" cy="42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6894" y="2071048"/>
            <a:ext cx="4495117" cy="2837943"/>
          </a:xfrm>
        </p:spPr>
        <p:txBody>
          <a:bodyPr>
            <a:normAutofit/>
          </a:bodyPr>
          <a:lstStyle/>
          <a:p>
            <a:r>
              <a:rPr lang="en-US" sz="3200" dirty="0"/>
              <a:t>Technology use</a:t>
            </a:r>
          </a:p>
          <a:p>
            <a:r>
              <a:rPr lang="en-US" sz="3200" dirty="0"/>
              <a:t>Business sense</a:t>
            </a:r>
          </a:p>
          <a:p>
            <a:r>
              <a:rPr lang="en-US" sz="3200" dirty="0"/>
              <a:t>Continuing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400245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361941-2121-4265-A653-4E3D46F92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Tools for jobs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5D9B0C-9E67-4B27-BCEB-A3720DC09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0545-E8EB-454D-87D7-D5786E73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a job…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4BD3B-119F-4D22-921C-DC76C714E7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Job application – most on line now</a:t>
            </a:r>
          </a:p>
          <a:p>
            <a:r>
              <a:rPr lang="en-US" dirty="0"/>
              <a:t>Job portfolio – really makes an impression</a:t>
            </a:r>
          </a:p>
          <a:p>
            <a:r>
              <a:rPr lang="en-US" dirty="0"/>
              <a:t>Resume – easy to read, bullets</a:t>
            </a:r>
          </a:p>
          <a:p>
            <a:r>
              <a:rPr lang="en-US" dirty="0"/>
              <a:t>Letter of request or cover letter – concise, might be online</a:t>
            </a:r>
          </a:p>
          <a:p>
            <a:r>
              <a:rPr lang="en-US" dirty="0"/>
              <a:t>Job interview – be on time, look good, body language, relax</a:t>
            </a:r>
          </a:p>
          <a:p>
            <a:r>
              <a:rPr lang="en-US" dirty="0"/>
              <a:t>Follow-up – Thank you, email or written note</a:t>
            </a:r>
          </a:p>
        </p:txBody>
      </p:sp>
    </p:spTree>
    <p:extLst>
      <p:ext uri="{BB962C8B-B14F-4D97-AF65-F5344CB8AC3E}">
        <p14:creationId xmlns:p14="http://schemas.microsoft.com/office/powerpoint/2010/main" val="376408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8ABD-741C-4450-8079-0292BEB6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38" y="261731"/>
            <a:ext cx="3434797" cy="1514059"/>
          </a:xfrm>
        </p:spPr>
        <p:txBody>
          <a:bodyPr/>
          <a:lstStyle/>
          <a:p>
            <a:r>
              <a:rPr lang="en-US" dirty="0"/>
              <a:t>Resume – </a:t>
            </a:r>
            <a:br>
              <a:rPr lang="en-US" dirty="0"/>
            </a:br>
            <a:r>
              <a:rPr lang="en-US" dirty="0"/>
              <a:t>you make one</a:t>
            </a:r>
          </a:p>
        </p:txBody>
      </p:sp>
      <p:pic>
        <p:nvPicPr>
          <p:cNvPr id="1026" name="Picture 2" descr="https://imagesvc.timeincapp.com/v3/mm/image?url=https%3A%2F%2Ftimedotcom.files.wordpress.com%2F2017%2F01%2Fmoney_01_30_17_resume-template.jpg%3Fquality%3D85&amp;w=800&amp;q=85">
            <a:extLst>
              <a:ext uri="{FF2B5EF4-FFF2-40B4-BE49-F238E27FC236}">
                <a16:creationId xmlns:a16="http://schemas.microsoft.com/office/drawing/2014/main" id="{2C68775D-297A-4DF9-84A7-15DCD0B08DF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61" y="393278"/>
            <a:ext cx="3720489" cy="51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47D59-3F06-4C4D-8D9D-6C6A6EB23536}"/>
              </a:ext>
            </a:extLst>
          </p:cNvPr>
          <p:cNvSpPr txBox="1"/>
          <p:nvPr/>
        </p:nvSpPr>
        <p:spPr>
          <a:xfrm>
            <a:off x="434838" y="1669774"/>
            <a:ext cx="41371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1- Format, clean, sleek, pop of color</a:t>
            </a:r>
          </a:p>
          <a:p>
            <a:r>
              <a:rPr lang="en-US" sz="2000" dirty="0"/>
              <a:t>2- Make the top count, they look at it for 3 seconds to see if you matter</a:t>
            </a:r>
          </a:p>
          <a:p>
            <a:r>
              <a:rPr lang="en-US" sz="2000" dirty="0"/>
              <a:t>3- Promote your brand, qualification summary </a:t>
            </a:r>
          </a:p>
          <a:p>
            <a:r>
              <a:rPr lang="en-US" sz="2000" dirty="0"/>
              <a:t>4- Emphasize key skills</a:t>
            </a:r>
          </a:p>
          <a:p>
            <a:r>
              <a:rPr lang="en-US" sz="2000" dirty="0"/>
              <a:t>5- Highlight achievements</a:t>
            </a:r>
          </a:p>
          <a:p>
            <a:r>
              <a:rPr lang="en-US" sz="2000" dirty="0"/>
              <a:t>6- Work experience but weave a story</a:t>
            </a:r>
          </a:p>
          <a:p>
            <a:r>
              <a:rPr lang="en-US" sz="2000" dirty="0"/>
              <a:t>7- Control the time line, don’t go too far back</a:t>
            </a:r>
          </a:p>
          <a:p>
            <a:endParaRPr lang="en-US" sz="2000" dirty="0"/>
          </a:p>
          <a:p>
            <a:r>
              <a:rPr lang="en-US" sz="2000" dirty="0"/>
              <a:t>http://time.com/money/4621066/free-resume-word-template-2017/</a:t>
            </a:r>
          </a:p>
        </p:txBody>
      </p:sp>
    </p:spTree>
    <p:extLst>
      <p:ext uri="{BB962C8B-B14F-4D97-AF65-F5344CB8AC3E}">
        <p14:creationId xmlns:p14="http://schemas.microsoft.com/office/powerpoint/2010/main" val="148657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BA0A-25FE-4FC1-BFFB-C4FDFEF4F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114" y="620367"/>
            <a:ext cx="5484019" cy="685800"/>
          </a:xfrm>
        </p:spPr>
        <p:txBody>
          <a:bodyPr/>
          <a:lstStyle/>
          <a:p>
            <a:r>
              <a:rPr lang="en-US" altLang="en-US" dirty="0"/>
              <a:t>Why do people eat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181C-CC6D-489B-B326-4E2AE07E6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8299" y="1829991"/>
            <a:ext cx="5426869" cy="10287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Celebrations, traveling, try different foods, don’t want to cook, socializing, enjoy the food, relaxing.</a:t>
            </a:r>
          </a:p>
          <a:p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063C8D-5B46-4457-AD4C-790CF53FD68C}"/>
              </a:ext>
            </a:extLst>
          </p:cNvPr>
          <p:cNvSpPr txBox="1">
            <a:spLocks/>
          </p:cNvSpPr>
          <p:nvPr/>
        </p:nvSpPr>
        <p:spPr bwMode="auto">
          <a:xfrm>
            <a:off x="1920480" y="2858691"/>
            <a:ext cx="54840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How many Americans eat out?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99182B-AE26-40C1-BC18-4930708F383F}"/>
              </a:ext>
            </a:extLst>
          </p:cNvPr>
          <p:cNvSpPr txBox="1">
            <a:spLocks/>
          </p:cNvSpPr>
          <p:nvPr/>
        </p:nvSpPr>
        <p:spPr bwMode="auto">
          <a:xfrm>
            <a:off x="1963342" y="3581400"/>
            <a:ext cx="5426869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2100" dirty="0"/>
              <a:t>60% eat out at least once a week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100" kern="0" dirty="0"/>
              <a:t>45% eat out one-two times a week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100" kern="0" dirty="0"/>
              <a:t>18% eat out 3 or more times a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7C349A7A-9018-4BD1-BEB8-4680E6576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Employment Opportunities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4CFF28D8-3681-44A5-AF5B-37F74219D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99210" y="2228850"/>
            <a:ext cx="4113609" cy="1257300"/>
          </a:xfrm>
        </p:spPr>
        <p:txBody>
          <a:bodyPr/>
          <a:lstStyle/>
          <a:p>
            <a:r>
              <a:rPr lang="en-US" altLang="en-US"/>
              <a:t>13 million people or 9% of the workforce are in food related jobs.</a:t>
            </a:r>
          </a:p>
        </p:txBody>
      </p:sp>
      <p:pic>
        <p:nvPicPr>
          <p:cNvPr id="69636" name="Picture 2" descr="http://www.cookingschools.com/articles/first-job/cooking.jpg">
            <a:extLst>
              <a:ext uri="{FF2B5EF4-FFF2-40B4-BE49-F238E27FC236}">
                <a16:creationId xmlns:a16="http://schemas.microsoft.com/office/drawing/2014/main" id="{CEB18E18-79C2-4AA9-9097-764895FC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08" y="2183606"/>
            <a:ext cx="1421606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fisheragri.com/images/farming1.jpg">
            <a:extLst>
              <a:ext uri="{FF2B5EF4-FFF2-40B4-BE49-F238E27FC236}">
                <a16:creationId xmlns:a16="http://schemas.microsoft.com/office/drawing/2014/main" id="{E33533EA-ECBB-4ED4-A44C-4001445E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902870"/>
            <a:ext cx="1965722" cy="147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8" descr="http://www.elephantjournal.com/wp-content/uploads/2009/07/picture-67.png">
            <a:extLst>
              <a:ext uri="{FF2B5EF4-FFF2-40B4-BE49-F238E27FC236}">
                <a16:creationId xmlns:a16="http://schemas.microsoft.com/office/drawing/2014/main" id="{657EF84E-01F1-4010-9004-35DF9844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97" y="4100513"/>
            <a:ext cx="166211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http://www.marketstreetcatering.com/Images/EventPlanning.jpg">
            <a:extLst>
              <a:ext uri="{FF2B5EF4-FFF2-40B4-BE49-F238E27FC236}">
                <a16:creationId xmlns:a16="http://schemas.microsoft.com/office/drawing/2014/main" id="{C4D3917C-BB31-43D9-B62F-7C78271A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06" y="3600450"/>
            <a:ext cx="1468041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A5D564DC-B5FC-4394-8B29-F7BD3C6AE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Restaurants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E0588BEA-E137-492B-A34F-E674C6D839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2294" y="1914525"/>
            <a:ext cx="3943350" cy="2914650"/>
          </a:xfrm>
        </p:spPr>
        <p:txBody>
          <a:bodyPr/>
          <a:lstStyle/>
          <a:p>
            <a:r>
              <a:rPr lang="en-US" altLang="en-US" dirty="0"/>
              <a:t>Corporate groups- multiple concepts</a:t>
            </a:r>
          </a:p>
          <a:p>
            <a:r>
              <a:rPr lang="en-US" altLang="en-US" dirty="0"/>
              <a:t>Chains- same concept</a:t>
            </a:r>
          </a:p>
          <a:p>
            <a:r>
              <a:rPr lang="en-US" altLang="en-US" dirty="0"/>
              <a:t>Franchise- let other purchase name and product</a:t>
            </a:r>
          </a:p>
          <a:p>
            <a:r>
              <a:rPr lang="en-US" altLang="en-US" dirty="0"/>
              <a:t>Independents</a:t>
            </a:r>
          </a:p>
        </p:txBody>
      </p:sp>
      <p:pic>
        <p:nvPicPr>
          <p:cNvPr id="41988" name="Picture 2" descr="http://www.ohs-spca.org/images/pitp2009/Darden%20Restaurants.jpg">
            <a:extLst>
              <a:ext uri="{FF2B5EF4-FFF2-40B4-BE49-F238E27FC236}">
                <a16:creationId xmlns:a16="http://schemas.microsoft.com/office/drawing/2014/main" id="{6A33D2A1-B945-4569-8160-D2E3133D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171700"/>
            <a:ext cx="153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http://foodio54.com/images/blog/carlsjr.jpg">
            <a:extLst>
              <a:ext uri="{FF2B5EF4-FFF2-40B4-BE49-F238E27FC236}">
                <a16:creationId xmlns:a16="http://schemas.microsoft.com/office/drawing/2014/main" id="{F041BC00-624C-4AE6-A597-310493AD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114800"/>
            <a:ext cx="1097756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E1CF052-2906-4CB8-BD79-1A802ED6B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216" y="685800"/>
            <a:ext cx="5541169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National and State Parks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D079662-9490-4A34-BAC6-6AF66B5F7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9295" y="2057400"/>
            <a:ext cx="4113610" cy="2914650"/>
          </a:xfrm>
        </p:spPr>
        <p:txBody>
          <a:bodyPr/>
          <a:lstStyle/>
          <a:p>
            <a:r>
              <a:rPr lang="en-US" altLang="en-US" dirty="0"/>
              <a:t>Operated by the National Park Service.</a:t>
            </a:r>
          </a:p>
          <a:p>
            <a:r>
              <a:rPr lang="en-US" altLang="en-US" dirty="0"/>
              <a:t>Yellowstone, Glacier, Sequoia, Everglades, Yosemite, Grand Canyon.</a:t>
            </a:r>
          </a:p>
          <a:p>
            <a:r>
              <a:rPr lang="en-US" altLang="en-US" dirty="0"/>
              <a:t>Natural wonders, camping, hiking, boating, swimming.</a:t>
            </a:r>
          </a:p>
        </p:txBody>
      </p:sp>
      <p:pic>
        <p:nvPicPr>
          <p:cNvPr id="46084" name="Picture 2" descr="Yellowstone Tours">
            <a:extLst>
              <a:ext uri="{FF2B5EF4-FFF2-40B4-BE49-F238E27FC236}">
                <a16:creationId xmlns:a16="http://schemas.microsoft.com/office/drawing/2014/main" id="{619E152E-CF1C-4284-AFC4-50B5B2DA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3943350"/>
            <a:ext cx="1678781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http://www.planetware.com/i/photo/yosemite-national-park-half-dome-california-cayos1.jpg">
            <a:extLst>
              <a:ext uri="{FF2B5EF4-FFF2-40B4-BE49-F238E27FC236}">
                <a16:creationId xmlns:a16="http://schemas.microsoft.com/office/drawing/2014/main" id="{2FA27B6C-3F92-4BD8-9660-D25BD300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2057400"/>
            <a:ext cx="106561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2FA9F5AE-141D-463D-94B0-3B392A475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1" y="565533"/>
            <a:ext cx="7797662" cy="1151965"/>
          </a:xfrm>
        </p:spPr>
        <p:txBody>
          <a:bodyPr/>
          <a:lstStyle/>
          <a:p>
            <a:r>
              <a:rPr lang="en-US" altLang="en-US" dirty="0"/>
              <a:t>Theme Parks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F4F8356B-72AC-473F-8707-A55CD952D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1" y="2063397"/>
            <a:ext cx="7797662" cy="2535108"/>
          </a:xfrm>
        </p:spPr>
        <p:txBody>
          <a:bodyPr/>
          <a:lstStyle/>
          <a:p>
            <a:r>
              <a:rPr lang="en-US" altLang="en-US" dirty="0"/>
              <a:t>Exhibits, rides and other attractions.</a:t>
            </a:r>
          </a:p>
          <a:p>
            <a:r>
              <a:rPr lang="en-US" altLang="en-US" dirty="0"/>
              <a:t>Foodservice, lodging and transportation.</a:t>
            </a:r>
          </a:p>
          <a:p>
            <a:r>
              <a:rPr lang="en-US" altLang="en-US" dirty="0"/>
              <a:t>Sometimes national chains are in the park – McDonalds.</a:t>
            </a:r>
          </a:p>
          <a:p>
            <a:r>
              <a:rPr lang="en-US" altLang="en-US" dirty="0"/>
              <a:t>Fine Dining, Theme Restaurants</a:t>
            </a:r>
          </a:p>
        </p:txBody>
      </p:sp>
      <p:pic>
        <p:nvPicPr>
          <p:cNvPr id="47108" name="Picture 2" descr="http://www.finddisney.com/images/Misc/Disney%20Dining.jpg">
            <a:extLst>
              <a:ext uri="{FF2B5EF4-FFF2-40B4-BE49-F238E27FC236}">
                <a16:creationId xmlns:a16="http://schemas.microsoft.com/office/drawing/2014/main" id="{9EA23858-757B-441C-BAF4-B0B0EBBD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68" y="3321144"/>
            <a:ext cx="87987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http://0.tqn.com/d/goflorida/1/0/_/h/SeaWorld-Dining-SharksGrill.jpg">
            <a:extLst>
              <a:ext uri="{FF2B5EF4-FFF2-40B4-BE49-F238E27FC236}">
                <a16:creationId xmlns:a16="http://schemas.microsoft.com/office/drawing/2014/main" id="{946760BA-C7BE-4E6A-8CA5-491C9CEB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77" y="2234985"/>
            <a:ext cx="1364456" cy="9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http://farm2.static.flickr.com/1239/1296371885_1a48ed2a27.jpg">
            <a:extLst>
              <a:ext uri="{FF2B5EF4-FFF2-40B4-BE49-F238E27FC236}">
                <a16:creationId xmlns:a16="http://schemas.microsoft.com/office/drawing/2014/main" id="{23EDA13B-BB0C-45FA-9836-724816DB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27" y="961660"/>
            <a:ext cx="86915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328C0C9-6810-4F4B-9B0B-4AA8DB611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123" y="607115"/>
            <a:ext cx="5484019" cy="685800"/>
          </a:xfrm>
        </p:spPr>
        <p:txBody>
          <a:bodyPr/>
          <a:lstStyle/>
          <a:p>
            <a:r>
              <a:rPr lang="en-US" altLang="en-US" dirty="0"/>
              <a:t>Shopping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062D64B9-1300-4E40-8E3F-476443D64C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4042" y="1703733"/>
            <a:ext cx="5372100" cy="23431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Malls and outlet malls – quick serve food and casual dining.</a:t>
            </a:r>
          </a:p>
          <a:p>
            <a:r>
              <a:rPr lang="en-US" altLang="en-US" dirty="0"/>
              <a:t>Mall of America 80 + food establishments.</a:t>
            </a:r>
          </a:p>
          <a:p>
            <a:r>
              <a:rPr lang="en-US" altLang="en-US" dirty="0"/>
              <a:t>Department Stores – cafes or full service dining.</a:t>
            </a:r>
          </a:p>
          <a:p>
            <a:r>
              <a:rPr lang="en-US" altLang="en-US" dirty="0"/>
              <a:t>Discount Chains – Quick service food</a:t>
            </a:r>
          </a:p>
        </p:txBody>
      </p:sp>
      <p:pic>
        <p:nvPicPr>
          <p:cNvPr id="48132" name="Picture 2" descr="http://images.publicradio.org/content/2007/03/02/20070302_mallofamerica_2.jpg">
            <a:extLst>
              <a:ext uri="{FF2B5EF4-FFF2-40B4-BE49-F238E27FC236}">
                <a16:creationId xmlns:a16="http://schemas.microsoft.com/office/drawing/2014/main" id="{C23C26AC-2830-4B91-B93D-72502427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80" y="2218084"/>
            <a:ext cx="1343025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090F8CC-6CD3-4D31-A7B7-7C8FD5108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242" y="760549"/>
            <a:ext cx="5541169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Monuments, Museums and Zoos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8DDBD46C-D580-493B-B670-9A6D43EFA2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1217" y="2043321"/>
            <a:ext cx="4113609" cy="1943100"/>
          </a:xfrm>
        </p:spPr>
        <p:txBody>
          <a:bodyPr/>
          <a:lstStyle/>
          <a:p>
            <a:r>
              <a:rPr lang="en-US" altLang="en-US"/>
              <a:t>Monuments – concessions, restaurants</a:t>
            </a:r>
          </a:p>
          <a:p>
            <a:r>
              <a:rPr lang="en-US" altLang="en-US"/>
              <a:t>Museums – Fine dining, cafeterias</a:t>
            </a:r>
          </a:p>
          <a:p>
            <a:r>
              <a:rPr lang="en-US" altLang="en-US"/>
              <a:t>Zoos – variety of food service</a:t>
            </a:r>
          </a:p>
        </p:txBody>
      </p:sp>
      <p:pic>
        <p:nvPicPr>
          <p:cNvPr id="49156" name="Picture 2" descr="http://wirednewyork.com/landmarks/liberty/images/liberty.jpg">
            <a:extLst>
              <a:ext uri="{FF2B5EF4-FFF2-40B4-BE49-F238E27FC236}">
                <a16:creationId xmlns:a16="http://schemas.microsoft.com/office/drawing/2014/main" id="{796DDDEB-5171-4FBA-B38B-524CCCD9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08" y="1978715"/>
            <a:ext cx="128468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://www.sandiegozoo.org/images/zoo/plan_your_trip/heros/sabertooth_grill_at_elephant_odyssey.jpg">
            <a:extLst>
              <a:ext uri="{FF2B5EF4-FFF2-40B4-BE49-F238E27FC236}">
                <a16:creationId xmlns:a16="http://schemas.microsoft.com/office/drawing/2014/main" id="{68CB3272-A047-45F9-96E7-BFAB66BF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2" y="3986421"/>
            <a:ext cx="2471738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B8A508CD-7409-4625-AF23-1BE906CAA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056" y="828675"/>
            <a:ext cx="5198269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Other Career Opportunities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166AEF61-A465-4CF0-9247-95CDA13447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5" y="1997274"/>
            <a:ext cx="3486150" cy="20002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Health Services</a:t>
            </a:r>
          </a:p>
          <a:p>
            <a:r>
              <a:rPr lang="en-US" altLang="en-US" dirty="0"/>
              <a:t>Schools and Universities</a:t>
            </a:r>
          </a:p>
          <a:p>
            <a:r>
              <a:rPr lang="en-US" altLang="en-US" dirty="0"/>
              <a:t>Military</a:t>
            </a:r>
          </a:p>
          <a:p>
            <a:r>
              <a:rPr lang="en-US" altLang="en-US" dirty="0"/>
              <a:t>Corrections</a:t>
            </a:r>
          </a:p>
          <a:p>
            <a:r>
              <a:rPr lang="en-US" altLang="en-US" dirty="0"/>
              <a:t>Lodging</a:t>
            </a:r>
          </a:p>
        </p:txBody>
      </p:sp>
      <p:pic>
        <p:nvPicPr>
          <p:cNvPr id="50180" name="Picture 2" descr="http://l.yimg.com/a/feeds/us/grn/green_daily_news/berkeley-cafe-de.jpg">
            <a:extLst>
              <a:ext uri="{FF2B5EF4-FFF2-40B4-BE49-F238E27FC236}">
                <a16:creationId xmlns:a16="http://schemas.microsoft.com/office/drawing/2014/main" id="{E2F3A8A4-9258-4FA5-B806-6AE59723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54" y="2443162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www.army.mil/-images/2010/03/04/65924/size0-army.mil-65924-2010-03-04-100342.jpg">
            <a:extLst>
              <a:ext uri="{FF2B5EF4-FFF2-40B4-BE49-F238E27FC236}">
                <a16:creationId xmlns:a16="http://schemas.microsoft.com/office/drawing/2014/main" id="{BF50B276-5207-4E8A-A0B4-16620BA3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55" y="3777853"/>
            <a:ext cx="2228850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8" descr="http://www.travelodgeregina.com/images/hr/Hotel%20Jobs%20in%20Regina.jpg">
            <a:extLst>
              <a:ext uri="{FF2B5EF4-FFF2-40B4-BE49-F238E27FC236}">
                <a16:creationId xmlns:a16="http://schemas.microsoft.com/office/drawing/2014/main" id="{FEE486BA-9F8F-4615-9FB8-D6C08FE9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45" y="828675"/>
            <a:ext cx="1007269" cy="13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124</TotalTime>
  <Words>530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Impact</vt:lpstr>
      <vt:lpstr>Main Event</vt:lpstr>
      <vt:lpstr>PowerPoint Presentation</vt:lpstr>
      <vt:lpstr>Why do people eat out?</vt:lpstr>
      <vt:lpstr>Employment Opportunities</vt:lpstr>
      <vt:lpstr>Restaurants</vt:lpstr>
      <vt:lpstr>National and State Parks</vt:lpstr>
      <vt:lpstr>Theme Parks</vt:lpstr>
      <vt:lpstr>Shopping</vt:lpstr>
      <vt:lpstr>Monuments, Museums and Zoos</vt:lpstr>
      <vt:lpstr>Other Career Opportunities</vt:lpstr>
      <vt:lpstr>Foodservice Careers</vt:lpstr>
      <vt:lpstr>Careers we will explore</vt:lpstr>
      <vt:lpstr>Culinary Professionalism</vt:lpstr>
      <vt:lpstr>What is Professionalism?</vt:lpstr>
      <vt:lpstr>Applied Knowledge</vt:lpstr>
      <vt:lpstr>Effective Relationships</vt:lpstr>
      <vt:lpstr>Workplace skills</vt:lpstr>
      <vt:lpstr>Tools for jobs</vt:lpstr>
      <vt:lpstr>How to get a job…</vt:lpstr>
      <vt:lpstr>Resume –  you make 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Cox</dc:creator>
  <cp:lastModifiedBy>Becky Cox</cp:lastModifiedBy>
  <cp:revision>9</cp:revision>
  <dcterms:created xsi:type="dcterms:W3CDTF">2018-07-17T19:11:54Z</dcterms:created>
  <dcterms:modified xsi:type="dcterms:W3CDTF">2018-07-17T21:19:13Z</dcterms:modified>
</cp:coreProperties>
</file>