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72" r:id="rId6"/>
    <p:sldId id="273" r:id="rId7"/>
    <p:sldId id="274" r:id="rId8"/>
    <p:sldId id="258" r:id="rId9"/>
    <p:sldId id="275" r:id="rId10"/>
    <p:sldId id="276" r:id="rId11"/>
    <p:sldId id="277" r:id="rId12"/>
  </p:sldIdLst>
  <p:sldSz cx="9144000" cy="6858000" type="screen4x3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74" autoAdjust="0"/>
    <p:restoredTop sz="94492" autoAdjust="0"/>
  </p:normalViewPr>
  <p:slideViewPr>
    <p:cSldViewPr>
      <p:cViewPr varScale="1">
        <p:scale>
          <a:sx n="137" d="100"/>
          <a:sy n="137" d="100"/>
        </p:scale>
        <p:origin x="305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t>8/13/18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t>8/13/18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135744"/>
            <a:ext cx="1217066" cy="799981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362396"/>
            <a:ext cx="6858000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50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089595"/>
            <a:ext cx="6858000" cy="886344"/>
          </a:xfrm>
        </p:spPr>
        <p:txBody>
          <a:bodyPr>
            <a:normAutofit/>
          </a:bodyPr>
          <a:lstStyle>
            <a:lvl1pPr marL="0" indent="0" algn="l">
              <a:buNone/>
              <a:defRPr sz="2101">
                <a:solidFill>
                  <a:schemeClr val="accent1">
                    <a:lumMod val="75000"/>
                  </a:schemeClr>
                </a:solidFill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8/13/18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t>8/13/18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7056319" y="299319"/>
            <a:ext cx="1063300" cy="393137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8"/>
            <a:ext cx="9144000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1150515"/>
            <a:ext cx="1371600" cy="50216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150515"/>
            <a:ext cx="6172200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t>8/13/18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t>8/13/18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3124415"/>
            <a:ext cx="1217066" cy="805061"/>
            <a:chOff x="0" y="2343311"/>
            <a:chExt cx="1217066" cy="603796"/>
          </a:xfrm>
        </p:grpSpPr>
        <p:sp>
          <p:nvSpPr>
            <p:cNvPr id="8" name="Rounded Rectangle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grpSp>
        <p:nvGrpSpPr>
          <p:cNvPr id="19" name="bottom graphic"/>
          <p:cNvGrpSpPr/>
          <p:nvPr/>
        </p:nvGrpSpPr>
        <p:grpSpPr>
          <a:xfrm>
            <a:off x="0" y="5409217"/>
            <a:ext cx="9144000" cy="1462483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932519"/>
            <a:ext cx="6858000" cy="2105367"/>
          </a:xfrm>
        </p:spPr>
        <p:txBody>
          <a:bodyPr anchor="b">
            <a:normAutofit/>
          </a:bodyPr>
          <a:lstStyle>
            <a:lvl1pPr algn="l">
              <a:defRPr sz="4501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4084265"/>
            <a:ext cx="6858000" cy="933297"/>
          </a:xfrm>
        </p:spPr>
        <p:txBody>
          <a:bodyPr anchor="t">
            <a:normAutofit/>
          </a:bodyPr>
          <a:lstStyle>
            <a:lvl1pPr marL="0" indent="0">
              <a:buNone/>
              <a:defRPr sz="2101">
                <a:solidFill>
                  <a:schemeClr val="accent1">
                    <a:lumMod val="75000"/>
                  </a:schemeClr>
                </a:solidFill>
              </a:defRPr>
            </a:lvl1pPr>
            <a:lvl2pPr marL="4572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8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72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9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621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345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20069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793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8/13/18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2" y="152400"/>
            <a:ext cx="7315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282" y="1600200"/>
            <a:ext cx="3657600" cy="4572000"/>
          </a:xfrm>
        </p:spPr>
        <p:txBody>
          <a:bodyPr>
            <a:normAutofit/>
          </a:bodyPr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657600" cy="4572000"/>
          </a:xfrm>
        </p:spPr>
        <p:txBody>
          <a:bodyPr>
            <a:normAutofit/>
          </a:bodyPr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8/13/18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2" y="152400"/>
            <a:ext cx="73152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282" y="1524001"/>
            <a:ext cx="365760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101" b="0">
                <a:solidFill>
                  <a:schemeClr val="accent1">
                    <a:lumMod val="75000"/>
                  </a:schemeClr>
                </a:solidFill>
              </a:defRPr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282" y="2413001"/>
            <a:ext cx="3657600" cy="3759199"/>
          </a:xfrm>
        </p:spPr>
        <p:txBody>
          <a:bodyPr>
            <a:normAutofit/>
          </a:bodyPr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 baseline="0"/>
            </a:lvl8pPr>
            <a:lvl9pPr>
              <a:defRPr sz="15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24001"/>
            <a:ext cx="365760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101" b="0">
                <a:solidFill>
                  <a:schemeClr val="accent1">
                    <a:lumMod val="75000"/>
                  </a:schemeClr>
                </a:solidFill>
              </a:defRPr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13001"/>
            <a:ext cx="3657600" cy="3759199"/>
          </a:xfrm>
        </p:spPr>
        <p:txBody>
          <a:bodyPr>
            <a:normAutofit/>
          </a:bodyPr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 baseline="0"/>
            </a:lvl8pPr>
            <a:lvl9pPr>
              <a:defRPr sz="15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t>8/13/18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t>8/13/18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7"/>
            <a:ext cx="9144000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80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t>8/13/18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7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1" y="1600200"/>
            <a:ext cx="4572000" cy="4572000"/>
          </a:xfrm>
        </p:spPr>
        <p:txBody>
          <a:bodyPr>
            <a:normAutofit/>
          </a:bodyPr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600202"/>
            <a:ext cx="2590800" cy="4571999"/>
          </a:xfrm>
        </p:spPr>
        <p:txBody>
          <a:bodyPr>
            <a:normAutofit/>
          </a:bodyPr>
          <a:lstStyle>
            <a:lvl1pPr marL="0" indent="0">
              <a:buNone/>
              <a:defRPr sz="2101">
                <a:solidFill>
                  <a:schemeClr val="accent1">
                    <a:lumMod val="75000"/>
                  </a:schemeClr>
                </a:solidFill>
              </a:defRPr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t>8/13/18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7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914403" y="1600200"/>
            <a:ext cx="5029197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026"/>
            </a:lvl1pPr>
            <a:lvl2pPr marL="457242" indent="0">
              <a:buNone/>
              <a:defRPr sz="2776"/>
            </a:lvl2pPr>
            <a:lvl3pPr marL="914484" indent="0">
              <a:buNone/>
              <a:defRPr sz="2401"/>
            </a:lvl3pPr>
            <a:lvl4pPr marL="1371726" indent="0">
              <a:buNone/>
              <a:defRPr sz="2026"/>
            </a:lvl4pPr>
            <a:lvl5pPr marL="1828967" indent="0">
              <a:buNone/>
              <a:defRPr sz="2026"/>
            </a:lvl5pPr>
            <a:lvl6pPr marL="2286210" indent="0">
              <a:buNone/>
              <a:defRPr sz="2026"/>
            </a:lvl6pPr>
            <a:lvl7pPr marL="2743451" indent="0">
              <a:buNone/>
              <a:defRPr sz="2026"/>
            </a:lvl7pPr>
            <a:lvl8pPr marL="3200693" indent="0">
              <a:buNone/>
              <a:defRPr sz="2026"/>
            </a:lvl8pPr>
            <a:lvl9pPr marL="3657935" indent="0">
              <a:buNone/>
              <a:defRPr sz="2026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600200"/>
            <a:ext cx="2133600" cy="3759200"/>
          </a:xfrm>
        </p:spPr>
        <p:txBody>
          <a:bodyPr anchor="b">
            <a:normAutofit/>
          </a:bodyPr>
          <a:lstStyle>
            <a:lvl1pPr marL="0" indent="0">
              <a:buNone/>
              <a:defRPr sz="2101">
                <a:solidFill>
                  <a:schemeClr val="accent1">
                    <a:lumMod val="75000"/>
                  </a:schemeClr>
                </a:solidFill>
              </a:defRPr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t>8/13/18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7"/>
            <a:ext cx="9144000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800"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800552"/>
            <a:ext cx="797475" cy="524183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31520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6448425"/>
            <a:ext cx="621792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448425"/>
            <a:ext cx="106680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8/13/18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6448425"/>
            <a:ext cx="60960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84" rtl="0" eaLnBrk="1" latinLnBrk="0" hangingPunct="1">
        <a:spcBef>
          <a:spcPct val="0"/>
        </a:spcBef>
        <a:buNone/>
        <a:defRPr sz="27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1" indent="-228621" algn="l" defTabSz="914484" rtl="0" eaLnBrk="1" latinLnBrk="0" hangingPunct="1">
        <a:lnSpc>
          <a:spcPct val="90000"/>
        </a:lnSpc>
        <a:spcBef>
          <a:spcPts val="135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66980" indent="-228621" algn="l" defTabSz="914484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339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698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2057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416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58775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97134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35493" indent="-228621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6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7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1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5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yPlate,%20MyWins%20What&#8217;s%20Your%20Healthy%20Eating%20Style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Understanding%20the%20Dietary%20Guidelines%20for%20Americans.mp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What%20is%20the%20difference%20between%20food%20allergies%20and%20intolerance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Nutritional Guidelines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Culinary Arts Strand 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7731E-3BF4-4375-8A39-F11EF95D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How Important is it to Understand Nutrition?</a:t>
            </a:r>
          </a:p>
        </p:txBody>
      </p:sp>
      <p:pic>
        <p:nvPicPr>
          <p:cNvPr id="4" name="Skinny Menu - Studio C">
            <a:hlinkClick r:id="" action="ppaction://media"/>
            <a:extLst>
              <a:ext uri="{FF2B5EF4-FFF2-40B4-BE49-F238E27FC236}">
                <a16:creationId xmlns:a16="http://schemas.microsoft.com/office/drawing/2014/main" id="{E290087A-D8F6-4B18-9EA7-8C45A184FA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8288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54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69395-89F5-4158-9643-E42FE9F7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 now for real…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F64DB4-7539-3B47-B8C9-6A810DF4E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4226-9394-4460-8C0E-B8AE8FCA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know or remember?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4C7EF-6638-4024-92B4-E76DEA4E5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315200" cy="1828800"/>
          </a:xfrm>
        </p:spPr>
        <p:txBody>
          <a:bodyPr/>
          <a:lstStyle/>
          <a:p>
            <a:r>
              <a:rPr lang="en-US" dirty="0"/>
              <a:t>Each group will be given 7 minutes to create a copy of MyPlate.  </a:t>
            </a:r>
          </a:p>
          <a:p>
            <a:r>
              <a:rPr lang="en-US" dirty="0"/>
              <a:t>When done bring it up to the teach to post in class.</a:t>
            </a:r>
          </a:p>
          <a:p>
            <a:r>
              <a:rPr lang="en-US" dirty="0"/>
              <a:t>Prizes for the team that is most accurate!</a:t>
            </a:r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8D58F84D-CB2F-4572-BF18-8B349171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3581400"/>
            <a:ext cx="5124450" cy="288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Food Guidance Systems</a:t>
            </a:r>
          </a:p>
        </p:txBody>
      </p:sp>
      <p:pic>
        <p:nvPicPr>
          <p:cNvPr id="1026" name="Picture 2" descr="Image result for my plate">
            <a:hlinkClick r:id="rId2"/>
            <a:extLst>
              <a:ext uri="{FF2B5EF4-FFF2-40B4-BE49-F238E27FC236}">
                <a16:creationId xmlns:a16="http://schemas.microsoft.com/office/drawing/2014/main" id="{7BFE4772-CB16-42F5-A9E2-C878E623DB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79939"/>
            <a:ext cx="2098122" cy="20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ietary guidelines for americans">
            <a:hlinkClick r:id="rId4"/>
            <a:extLst>
              <a:ext uri="{FF2B5EF4-FFF2-40B4-BE49-F238E27FC236}">
                <a16:creationId xmlns:a16="http://schemas.microsoft.com/office/drawing/2014/main" id="{A15823B3-50D7-4366-BF57-4DC08E674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73824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E77FF2-4321-4156-9454-0067341C7132}"/>
              </a:ext>
            </a:extLst>
          </p:cNvPr>
          <p:cNvSpPr txBox="1"/>
          <p:nvPr/>
        </p:nvSpPr>
        <p:spPr>
          <a:xfrm>
            <a:off x="1600200" y="464820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Click MyPlate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EE12A5-FF91-4AC1-B4F0-D06575F1621D}"/>
              </a:ext>
            </a:extLst>
          </p:cNvPr>
          <p:cNvSpPr/>
          <p:nvPr/>
        </p:nvSpPr>
        <p:spPr>
          <a:xfrm>
            <a:off x="4622554" y="4650248"/>
            <a:ext cx="18038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Click Dietary Guidelines</a:t>
            </a:r>
          </a:p>
        </p:txBody>
      </p:sp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F1D4-B2D2-4FAF-9CF2-21069D1C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with Calories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917E8-59BA-4A38-9398-D6606246C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Carbohydrates </a:t>
            </a:r>
          </a:p>
          <a:p>
            <a:pPr lvl="1"/>
            <a:r>
              <a:rPr lang="en-US" dirty="0"/>
              <a:t>50-60% of your calories per day should be from carbohydrates</a:t>
            </a:r>
          </a:p>
          <a:p>
            <a:pPr lvl="1"/>
            <a:r>
              <a:rPr lang="en-US" dirty="0"/>
              <a:t>There are 4 calories in each gram of carbohydrate</a:t>
            </a:r>
          </a:p>
          <a:p>
            <a:pPr lvl="1"/>
            <a:r>
              <a:rPr lang="en-US" dirty="0"/>
              <a:t>There is fiber in some carbohydrates</a:t>
            </a:r>
          </a:p>
          <a:p>
            <a:r>
              <a:rPr lang="en-US" dirty="0"/>
              <a:t>Protein</a:t>
            </a:r>
          </a:p>
          <a:p>
            <a:pPr lvl="1"/>
            <a:r>
              <a:rPr lang="en-US" dirty="0"/>
              <a:t>15-20% of your calories per day should be from protein</a:t>
            </a:r>
          </a:p>
          <a:p>
            <a:pPr lvl="1"/>
            <a:r>
              <a:rPr lang="en-US" dirty="0"/>
              <a:t>There are 4 calories in each gram of protein</a:t>
            </a:r>
          </a:p>
          <a:p>
            <a:r>
              <a:rPr lang="en-US" dirty="0"/>
              <a:t>Lipids (Fat)</a:t>
            </a:r>
          </a:p>
          <a:p>
            <a:pPr lvl="1"/>
            <a:r>
              <a:rPr lang="en-US" dirty="0"/>
              <a:t>No more than 30% of you calories each day should be from fat</a:t>
            </a:r>
          </a:p>
          <a:p>
            <a:pPr lvl="1"/>
            <a:r>
              <a:rPr lang="en-US" dirty="0"/>
              <a:t>There are 9 calories in each gram of fat</a:t>
            </a:r>
          </a:p>
        </p:txBody>
      </p:sp>
    </p:spTree>
    <p:extLst>
      <p:ext uri="{BB962C8B-B14F-4D97-AF65-F5344CB8AC3E}">
        <p14:creationId xmlns:p14="http://schemas.microsoft.com/office/powerpoint/2010/main" val="13322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6033-528C-4FE5-B6F3-9CE5E2502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without Calories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83A1B-2D17-4DDD-93C7-AD35FADB1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Vitamins</a:t>
            </a:r>
          </a:p>
          <a:p>
            <a:pPr lvl="1"/>
            <a:r>
              <a:rPr lang="en-US" dirty="0"/>
              <a:t>ADEK are fat soluble – they move through the body in fat</a:t>
            </a:r>
          </a:p>
          <a:p>
            <a:pPr lvl="1"/>
            <a:r>
              <a:rPr lang="en-US" dirty="0"/>
              <a:t>B &amp; C are water soluble – they move through the body in water</a:t>
            </a:r>
          </a:p>
          <a:p>
            <a:r>
              <a:rPr lang="en-US" dirty="0"/>
              <a:t>Minerals</a:t>
            </a:r>
          </a:p>
          <a:p>
            <a:pPr lvl="1"/>
            <a:r>
              <a:rPr lang="en-US" dirty="0"/>
              <a:t>Need lots of calcium, phosphorus and magnesium</a:t>
            </a:r>
          </a:p>
          <a:p>
            <a:pPr lvl="1"/>
            <a:r>
              <a:rPr lang="en-US" dirty="0"/>
              <a:t>Electrolytes are potassium, sodium and chloride</a:t>
            </a:r>
          </a:p>
          <a:p>
            <a:pPr lvl="1"/>
            <a:r>
              <a:rPr lang="en-US" dirty="0"/>
              <a:t>We need just a little iron, zinc and iodine</a:t>
            </a:r>
          </a:p>
          <a:p>
            <a:pPr lvl="1"/>
            <a:r>
              <a:rPr lang="en-US" dirty="0"/>
              <a:t>There are other minerals our bodies need</a:t>
            </a:r>
          </a:p>
          <a:p>
            <a:r>
              <a:rPr lang="en-US" dirty="0"/>
              <a:t>Water</a:t>
            </a:r>
          </a:p>
          <a:p>
            <a:pPr lvl="1"/>
            <a:r>
              <a:rPr lang="en-US" dirty="0"/>
              <a:t>Most important of all, can’t survive long without 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8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94B2-B35D-4C3B-B774-5F26C236F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Allergies and Intolerances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8B789-9515-4B95-B62C-0FD07E95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315200" cy="1676400"/>
          </a:xfrm>
        </p:spPr>
        <p:txBody>
          <a:bodyPr/>
          <a:lstStyle/>
          <a:p>
            <a:r>
              <a:rPr lang="en-US" dirty="0"/>
              <a:t>Allergies produce histamine when a particular food it eaten</a:t>
            </a:r>
          </a:p>
          <a:p>
            <a:r>
              <a:rPr lang="en-US" dirty="0"/>
              <a:t>Common allergies include eggs, milk, nuts</a:t>
            </a:r>
          </a:p>
          <a:p>
            <a:r>
              <a:rPr lang="en-US" dirty="0"/>
              <a:t>Intolerance is the body’s inability to process or breakdown the food eaten</a:t>
            </a:r>
          </a:p>
        </p:txBody>
      </p:sp>
      <p:pic>
        <p:nvPicPr>
          <p:cNvPr id="3074" name="Picture 2" descr="Image result for allergies and intolerances">
            <a:extLst>
              <a:ext uri="{FF2B5EF4-FFF2-40B4-BE49-F238E27FC236}">
                <a16:creationId xmlns:a16="http://schemas.microsoft.com/office/drawing/2014/main" id="{72B43EA8-EB76-47AF-A1E4-A6C52D73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99637"/>
            <a:ext cx="35052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food presentation (widescreen).potx" id="{63DD3034-9CB5-4B6F-BCA0-530A5E267AB2}" vid="{9783A5E3-1DF2-4F3C-8902-0C2EB8A188D6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700CCB-20BA-4760-AB9F-AC3B63ED32E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Fresh food presentation (widescreen)</Template>
  <TotalTime>78</TotalTime>
  <Words>256</Words>
  <Application>Microsoft Macintosh PowerPoint</Application>
  <PresentationFormat>On-screen Show (4:3)</PresentationFormat>
  <Paragraphs>37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Constantia</vt:lpstr>
      <vt:lpstr>Cooking 16x9</vt:lpstr>
      <vt:lpstr>Nutritional Guidelines</vt:lpstr>
      <vt:lpstr> How Important is it to Understand Nutrition?</vt:lpstr>
      <vt:lpstr>OK now for real…</vt:lpstr>
      <vt:lpstr>What do you know or remember?</vt:lpstr>
      <vt:lpstr>National Food Guidance Systems</vt:lpstr>
      <vt:lpstr>Nutrients with Calories</vt:lpstr>
      <vt:lpstr>Nutrients without Calories</vt:lpstr>
      <vt:lpstr>Allergies and Intolerances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Nutritional Guidelines</dc:title>
  <dc:creator>Becky</dc:creator>
  <cp:lastModifiedBy>Paige Wright</cp:lastModifiedBy>
  <cp:revision>8</cp:revision>
  <dcterms:created xsi:type="dcterms:W3CDTF">2018-08-09T01:33:16Z</dcterms:created>
  <dcterms:modified xsi:type="dcterms:W3CDTF">2018-08-13T15:04:07Z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