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7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5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9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3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6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0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3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6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4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7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4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1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1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4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8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34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C:\Users\Becky\Google%20Drive\Culinary\Culinary%20Arts\Strand%206%20Culinary%20Math\Capacity%20Song%20For%20Kids%20&#9733;%20Measurement%20Video%20by%20NUMBEROCK.mp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6E0F-566B-408E-BA12-434F549B9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Culinary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38382-D950-4E73-947F-189404925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7F9D-9E0C-4CC8-BB63-B8C57750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Volume vs. weight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55A98-C0D3-44BE-B8FB-E55300C32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723" y="1827916"/>
            <a:ext cx="3397113" cy="465964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Volume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C4369-4B96-4B28-ACC7-EEC9E1407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763" y="2389280"/>
            <a:ext cx="3685073" cy="20209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Measure by filling something</a:t>
            </a:r>
          </a:p>
          <a:p>
            <a:r>
              <a:rPr lang="en-US" dirty="0"/>
              <a:t>Use dry or liquid measuring cups</a:t>
            </a:r>
          </a:p>
          <a:p>
            <a:r>
              <a:rPr lang="en-US" dirty="0"/>
              <a:t>Use teaspoons, tablespoons, ladles and scoops</a:t>
            </a:r>
          </a:p>
          <a:p>
            <a:r>
              <a:rPr lang="en-US" dirty="0"/>
              <a:t>Includes fluid ounces</a:t>
            </a:r>
          </a:p>
          <a:p>
            <a:r>
              <a:rPr lang="en-US" dirty="0"/>
              <a:t>Not the most accurate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1117C5-6DDA-49AE-9BDE-B51B6564F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05983" y="1801321"/>
            <a:ext cx="3419670" cy="49214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Weight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BAAEA1-3B86-4762-828B-60DA6F96E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66" y="2400646"/>
            <a:ext cx="3701520" cy="22538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Measure by weighing something</a:t>
            </a:r>
          </a:p>
          <a:p>
            <a:r>
              <a:rPr lang="en-US" dirty="0"/>
              <a:t>Use a scale</a:t>
            </a:r>
          </a:p>
          <a:p>
            <a:pPr lvl="1"/>
            <a:r>
              <a:rPr lang="en-US" dirty="0"/>
              <a:t>Digital</a:t>
            </a:r>
          </a:p>
          <a:p>
            <a:pPr lvl="1"/>
            <a:r>
              <a:rPr lang="en-US" dirty="0"/>
              <a:t>Balance/baker scale</a:t>
            </a:r>
          </a:p>
          <a:p>
            <a:pPr lvl="1"/>
            <a:r>
              <a:rPr lang="en-US" dirty="0"/>
              <a:t>Spring Scale</a:t>
            </a:r>
          </a:p>
          <a:p>
            <a:r>
              <a:rPr lang="en-US" dirty="0"/>
              <a:t>Pounds, Ounces, or Grams</a:t>
            </a:r>
          </a:p>
          <a:p>
            <a:r>
              <a:rPr lang="en-US" dirty="0"/>
              <a:t>Most accurate way to measure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C72C0ED9-37CD-42EC-A6B5-BF53386F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95" y="4603899"/>
            <a:ext cx="2178604" cy="14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oking scales">
            <a:extLst>
              <a:ext uri="{FF2B5EF4-FFF2-40B4-BE49-F238E27FC236}">
                <a16:creationId xmlns:a16="http://schemas.microsoft.com/office/drawing/2014/main" id="{5DA96CA9-7D1D-4603-BFE4-0A67C9512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12" y="4753663"/>
            <a:ext cx="1269572" cy="12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oking scales">
            <a:extLst>
              <a:ext uri="{FF2B5EF4-FFF2-40B4-BE49-F238E27FC236}">
                <a16:creationId xmlns:a16="http://schemas.microsoft.com/office/drawing/2014/main" id="{57616600-B53A-4BCD-9E98-49779CA70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17303" r="7546" b="20111"/>
          <a:stretch/>
        </p:blipFill>
        <p:spPr bwMode="auto">
          <a:xfrm>
            <a:off x="5756884" y="4753663"/>
            <a:ext cx="1956235" cy="12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oking scales">
            <a:extLst>
              <a:ext uri="{FF2B5EF4-FFF2-40B4-BE49-F238E27FC236}">
                <a16:creationId xmlns:a16="http://schemas.microsoft.com/office/drawing/2014/main" id="{E2B93E13-7B99-4BA7-BF1E-5B14C816E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3290" r="7423" b="9845"/>
          <a:stretch/>
        </p:blipFill>
        <p:spPr bwMode="auto">
          <a:xfrm>
            <a:off x="7713119" y="4753663"/>
            <a:ext cx="932387" cy="12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1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2FC59E-59E7-4E68-893E-A82C010B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equivalents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038C53B-F89E-4207-92A4-3428944B7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403095"/>
              </p:ext>
            </p:extLst>
          </p:nvPr>
        </p:nvGraphicFramePr>
        <p:xfrm>
          <a:off x="817563" y="2060575"/>
          <a:ext cx="751204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516">
                  <a:extLst>
                    <a:ext uri="{9D8B030D-6E8A-4147-A177-3AD203B41FA5}">
                      <a16:colId xmlns:a16="http://schemas.microsoft.com/office/drawing/2014/main" val="1255685080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3541918285"/>
                    </a:ext>
                  </a:extLst>
                </a:gridCol>
                <a:gridCol w="1011680">
                  <a:extLst>
                    <a:ext uri="{9D8B030D-6E8A-4147-A177-3AD203B41FA5}">
                      <a16:colId xmlns:a16="http://schemas.microsoft.com/office/drawing/2014/main" val="2695392564"/>
                    </a:ext>
                  </a:extLst>
                </a:gridCol>
                <a:gridCol w="1093566">
                  <a:extLst>
                    <a:ext uri="{9D8B030D-6E8A-4147-A177-3AD203B41FA5}">
                      <a16:colId xmlns:a16="http://schemas.microsoft.com/office/drawing/2014/main" val="559133309"/>
                    </a:ext>
                  </a:extLst>
                </a:gridCol>
                <a:gridCol w="1594884">
                  <a:extLst>
                    <a:ext uri="{9D8B030D-6E8A-4147-A177-3AD203B41FA5}">
                      <a16:colId xmlns:a16="http://schemas.microsoft.com/office/drawing/2014/main" val="689687086"/>
                    </a:ext>
                  </a:extLst>
                </a:gridCol>
                <a:gridCol w="1067574">
                  <a:extLst>
                    <a:ext uri="{9D8B030D-6E8A-4147-A177-3AD203B41FA5}">
                      <a16:colId xmlns:a16="http://schemas.microsoft.com/office/drawing/2014/main" val="3323233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Tablespoons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Fluid Ounces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51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Gallon Equals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2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Quart Equals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Pint Equals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9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Cup Equals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27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Tablespoon Equals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615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3F61C1-5ADE-4D17-9934-96DB9C777114}"/>
              </a:ext>
            </a:extLst>
          </p:cNvPr>
          <p:cNvSpPr txBox="1"/>
          <p:nvPr/>
        </p:nvSpPr>
        <p:spPr>
          <a:xfrm>
            <a:off x="2710158" y="5114260"/>
            <a:ext cx="3605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tablespoon = 3 teaspoons</a:t>
            </a:r>
          </a:p>
          <a:p>
            <a:pPr algn="ctr"/>
            <a:r>
              <a:rPr lang="en-US" dirty="0"/>
              <a:t>1 lb. butter = 2 cups or 4 cubes</a:t>
            </a:r>
          </a:p>
          <a:p>
            <a:pPr algn="ctr"/>
            <a:r>
              <a:rPr lang="en-US" dirty="0"/>
              <a:t>16 ounces = 1 lb.</a:t>
            </a:r>
          </a:p>
        </p:txBody>
      </p:sp>
    </p:spTree>
    <p:extLst>
      <p:ext uri="{BB962C8B-B14F-4D97-AF65-F5344CB8AC3E}">
        <p14:creationId xmlns:p14="http://schemas.microsoft.com/office/powerpoint/2010/main" val="413592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8286-B821-439D-B793-BE4C0EBE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5FBF6-D11C-4737-8481-C1313B5B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80" y="1673719"/>
            <a:ext cx="7511472" cy="3510562"/>
          </a:xfrm>
        </p:spPr>
        <p:txBody>
          <a:bodyPr>
            <a:normAutofit/>
          </a:bodyPr>
          <a:lstStyle/>
          <a:p>
            <a:r>
              <a:rPr lang="en-US" dirty="0"/>
              <a:t>New Yield ÷ Original Yield = Conversion Factor</a:t>
            </a:r>
          </a:p>
          <a:p>
            <a:r>
              <a:rPr lang="en-US" dirty="0"/>
              <a:t>Multiply every ingredient by the conversion factor to get the new quantity needed</a:t>
            </a:r>
          </a:p>
          <a:p>
            <a:r>
              <a:rPr lang="en-US" dirty="0"/>
              <a:t>Original ingredient quantity x Conversion Factor = New Quantity</a:t>
            </a:r>
          </a:p>
          <a:p>
            <a:endParaRPr lang="en-US" dirty="0"/>
          </a:p>
          <a:p>
            <a:r>
              <a:rPr lang="en-US" dirty="0"/>
              <a:t>For Example:  Recipe makes 8 servings and you need 30 servings</a:t>
            </a:r>
          </a:p>
          <a:p>
            <a:r>
              <a:rPr lang="en-US" dirty="0"/>
              <a:t>30 ÷ 8 = 3.75</a:t>
            </a:r>
          </a:p>
          <a:p>
            <a:r>
              <a:rPr lang="en-US" dirty="0"/>
              <a:t>All ingredients will be multiplied by 3.75</a:t>
            </a:r>
          </a:p>
        </p:txBody>
      </p:sp>
      <p:pic>
        <p:nvPicPr>
          <p:cNvPr id="2050" name="Picture 2" descr="Image result for recipe conversion">
            <a:extLst>
              <a:ext uri="{FF2B5EF4-FFF2-40B4-BE49-F238E27FC236}">
                <a16:creationId xmlns:a16="http://schemas.microsoft.com/office/drawing/2014/main" id="{CC2A881D-12E9-48E1-A5FB-B5DFCA12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79" y="4391246"/>
            <a:ext cx="2402984" cy="20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22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51</TotalTime>
  <Words>176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Culinary Measurements</vt:lpstr>
      <vt:lpstr>Volume vs. weight</vt:lpstr>
      <vt:lpstr>Measuring equivalents</vt:lpstr>
      <vt:lpstr>Recipe Conversion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Culinary Measurements</dc:title>
  <dc:creator>Becky</dc:creator>
  <cp:lastModifiedBy>Becky</cp:lastModifiedBy>
  <cp:revision>5</cp:revision>
  <dcterms:created xsi:type="dcterms:W3CDTF">2018-08-07T00:54:23Z</dcterms:created>
  <dcterms:modified xsi:type="dcterms:W3CDTF">2018-08-07T01:46:00Z</dcterms:modified>
</cp:coreProperties>
</file>