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8" r:id="rId6"/>
    <p:sldId id="276" r:id="rId7"/>
    <p:sldId id="27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AC000D-24DE-421E-BB25-C11F24049E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D2F3621-651A-48B0-BDA0-9818A6DDA66A}" type="datetimeFigureOut">
              <a:rPr lang="en-US" smtClean="0"/>
              <a:t>8/5/2018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543800" cy="3127375"/>
          </a:xfrm>
        </p:spPr>
        <p:txBody>
          <a:bodyPr/>
          <a:lstStyle/>
          <a:p>
            <a:r>
              <a:rPr lang="en-US" dirty="0"/>
              <a:t>Cooking Techniques, Seasonings and Flavorings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5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Bark, buds, fruit, roots, seeds or berries</a:t>
            </a:r>
          </a:p>
          <a:p>
            <a:r>
              <a:rPr lang="en-US" dirty="0"/>
              <a:t>Usually in dry form, available whole or ground.</a:t>
            </a:r>
          </a:p>
          <a:p>
            <a:r>
              <a:rPr lang="en-US" dirty="0"/>
              <a:t>Store in airtight container and avoid light</a:t>
            </a:r>
          </a:p>
          <a:p>
            <a:r>
              <a:rPr lang="en-US" dirty="0"/>
              <a:t>Pepper is the most common spice used</a:t>
            </a:r>
          </a:p>
        </p:txBody>
      </p:sp>
      <p:pic>
        <p:nvPicPr>
          <p:cNvPr id="9218" name="Picture 2" descr="Image result for spices">
            <a:extLst>
              <a:ext uri="{FF2B5EF4-FFF2-40B4-BE49-F238E27FC236}">
                <a16:creationId xmlns:a16="http://schemas.microsoft.com/office/drawing/2014/main" id="{8ED24920-7198-4C23-A5B5-636D82F6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30562"/>
            <a:ext cx="4876800" cy="34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2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Vinegars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276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Thin, sour, acidic liquid that can be used to add flavor during cooking or as a condiment</a:t>
            </a:r>
          </a:p>
          <a:p>
            <a:r>
              <a:rPr lang="en-US" dirty="0"/>
              <a:t>Vinegar was alcohol</a:t>
            </a:r>
          </a:p>
          <a:p>
            <a:r>
              <a:rPr lang="en-US" dirty="0"/>
              <a:t>Vinegar is often named for the ingredient it is made from</a:t>
            </a:r>
          </a:p>
          <a:p>
            <a:pPr lvl="1"/>
            <a:r>
              <a:rPr lang="en-US" dirty="0"/>
              <a:t>Wine vinegars were made from wine</a:t>
            </a:r>
          </a:p>
          <a:p>
            <a:pPr lvl="1"/>
            <a:r>
              <a:rPr lang="en-US" dirty="0"/>
              <a:t>Cider vinegar from apple cider (alcohol type)</a:t>
            </a:r>
          </a:p>
          <a:p>
            <a:pPr lvl="1"/>
            <a:r>
              <a:rPr lang="en-US" dirty="0"/>
              <a:t>Rice wine vinegar from rice wine</a:t>
            </a:r>
          </a:p>
          <a:p>
            <a:pPr lvl="1"/>
            <a:r>
              <a:rPr lang="en-US" dirty="0"/>
              <a:t>Balsamic is from grapes (wine) reduced and aged in wooden barrels 4-50 years  high acid level, but sweet</a:t>
            </a:r>
          </a:p>
        </p:txBody>
      </p:sp>
      <p:pic>
        <p:nvPicPr>
          <p:cNvPr id="10242" name="Picture 2" descr="Image result for vinegars">
            <a:extLst>
              <a:ext uri="{FF2B5EF4-FFF2-40B4-BE49-F238E27FC236}">
                <a16:creationId xmlns:a16="http://schemas.microsoft.com/office/drawing/2014/main" id="{55540390-3EA5-448D-9B78-6D4C1FFB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4826133"/>
            <a:ext cx="3895725" cy="18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1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24400"/>
          </a:xfrm>
        </p:spPr>
        <p:txBody>
          <a:bodyPr>
            <a:normAutofit/>
          </a:bodyPr>
          <a:lstStyle/>
          <a:p>
            <a:r>
              <a:rPr lang="en-US" dirty="0"/>
              <a:t>Sauces that are served as an accompaniment to foods.  May be used to alter or enhance flavor</a:t>
            </a:r>
          </a:p>
          <a:p>
            <a:pPr lvl="1"/>
            <a:r>
              <a:rPr lang="en-US" dirty="0"/>
              <a:t>Common condiments</a:t>
            </a:r>
          </a:p>
          <a:p>
            <a:pPr lvl="2"/>
            <a:r>
              <a:rPr lang="en-US" dirty="0"/>
              <a:t>Ketchup</a:t>
            </a:r>
          </a:p>
          <a:p>
            <a:pPr lvl="2"/>
            <a:r>
              <a:rPr lang="en-US" dirty="0"/>
              <a:t>Mustard</a:t>
            </a:r>
          </a:p>
          <a:p>
            <a:pPr lvl="2"/>
            <a:r>
              <a:rPr lang="en-US" dirty="0"/>
              <a:t>Salsa</a:t>
            </a:r>
          </a:p>
          <a:p>
            <a:pPr lvl="2"/>
            <a:r>
              <a:rPr lang="en-US" dirty="0"/>
              <a:t>Soy Sauce</a:t>
            </a:r>
          </a:p>
          <a:p>
            <a:pPr lvl="2"/>
            <a:r>
              <a:rPr lang="en-US" dirty="0"/>
              <a:t>BBQ Sauce</a:t>
            </a:r>
          </a:p>
          <a:p>
            <a:pPr lvl="2"/>
            <a:r>
              <a:rPr lang="en-US" dirty="0"/>
              <a:t>Hot Sauce</a:t>
            </a:r>
          </a:p>
          <a:p>
            <a:pPr lvl="2"/>
            <a:r>
              <a:rPr lang="en-US" dirty="0"/>
              <a:t>Pickled Foods</a:t>
            </a:r>
          </a:p>
        </p:txBody>
      </p:sp>
      <p:pic>
        <p:nvPicPr>
          <p:cNvPr id="11266" name="Picture 2" descr="Image result for ketchup">
            <a:extLst>
              <a:ext uri="{FF2B5EF4-FFF2-40B4-BE49-F238E27FC236}">
                <a16:creationId xmlns:a16="http://schemas.microsoft.com/office/drawing/2014/main" id="{54CC8C10-774E-4E3D-A00B-2130A2EFD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/>
          <a:stretch/>
        </p:blipFill>
        <p:spPr bwMode="auto">
          <a:xfrm>
            <a:off x="4572000" y="1219200"/>
            <a:ext cx="381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9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066800"/>
          </a:xfrm>
        </p:spPr>
        <p:txBody>
          <a:bodyPr>
            <a:normAutofit/>
          </a:bodyPr>
          <a:lstStyle/>
          <a:p>
            <a:r>
              <a:rPr lang="en-US" dirty="0"/>
              <a:t>Concentrated flavors most often used in baking.</a:t>
            </a:r>
          </a:p>
          <a:p>
            <a:pPr lvl="1"/>
            <a:r>
              <a:rPr lang="en-US" dirty="0"/>
              <a:t>Vanilla, lemon, almond, etc.</a:t>
            </a:r>
          </a:p>
        </p:txBody>
      </p:sp>
      <p:pic>
        <p:nvPicPr>
          <p:cNvPr id="12290" name="Picture 2" descr="Image result for extracts">
            <a:extLst>
              <a:ext uri="{FF2B5EF4-FFF2-40B4-BE49-F238E27FC236}">
                <a16:creationId xmlns:a16="http://schemas.microsoft.com/office/drawing/2014/main" id="{9E1426B6-5434-4D21-AA62-B1CBD3A3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9578"/>
            <a:ext cx="5791200" cy="38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1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05000" cy="2895600"/>
          </a:xfrm>
        </p:spPr>
        <p:txBody>
          <a:bodyPr>
            <a:normAutofit/>
          </a:bodyPr>
          <a:lstStyle/>
          <a:p>
            <a:r>
              <a:rPr lang="en-US" dirty="0"/>
              <a:t>Includes</a:t>
            </a:r>
          </a:p>
          <a:p>
            <a:pPr lvl="1"/>
            <a:r>
              <a:rPr lang="en-US" dirty="0"/>
              <a:t>Scallions</a:t>
            </a:r>
          </a:p>
          <a:p>
            <a:pPr lvl="1"/>
            <a:r>
              <a:rPr lang="en-US" dirty="0"/>
              <a:t>Leeks</a:t>
            </a:r>
          </a:p>
          <a:p>
            <a:pPr lvl="1"/>
            <a:r>
              <a:rPr lang="en-US" dirty="0"/>
              <a:t>Shallots</a:t>
            </a:r>
          </a:p>
          <a:p>
            <a:pPr lvl="1"/>
            <a:r>
              <a:rPr lang="en-US" dirty="0"/>
              <a:t>Chives</a:t>
            </a:r>
          </a:p>
          <a:p>
            <a:pPr lvl="1"/>
            <a:r>
              <a:rPr lang="en-US" dirty="0"/>
              <a:t>Garlic</a:t>
            </a:r>
          </a:p>
        </p:txBody>
      </p:sp>
      <p:pic>
        <p:nvPicPr>
          <p:cNvPr id="13314" name="Picture 2" descr="Image result for types of onion">
            <a:extLst>
              <a:ext uri="{FF2B5EF4-FFF2-40B4-BE49-F238E27FC236}">
                <a16:creationId xmlns:a16="http://schemas.microsoft.com/office/drawing/2014/main" id="{0EBB648C-9081-4DE2-A075-67CA7206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67" y="1811336"/>
            <a:ext cx="5334000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914400"/>
          </a:xfrm>
        </p:spPr>
        <p:txBody>
          <a:bodyPr/>
          <a:lstStyle/>
          <a:p>
            <a:r>
              <a:rPr lang="en-US" dirty="0"/>
              <a:t>Use only the zest or juice</a:t>
            </a:r>
          </a:p>
          <a:p>
            <a:r>
              <a:rPr lang="en-US" dirty="0"/>
              <a:t>Use fresh when ever possible</a:t>
            </a:r>
          </a:p>
        </p:txBody>
      </p:sp>
      <p:pic>
        <p:nvPicPr>
          <p:cNvPr id="14338" name="Picture 2" descr="Image result for Lemons">
            <a:extLst>
              <a:ext uri="{FF2B5EF4-FFF2-40B4-BE49-F238E27FC236}">
                <a16:creationId xmlns:a16="http://schemas.microsoft.com/office/drawing/2014/main" id="{932430F6-ED1A-4A23-9A7B-5F64CAA0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5829300" cy="328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3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609600"/>
          </a:xfrm>
        </p:spPr>
        <p:txBody>
          <a:bodyPr/>
          <a:lstStyle/>
          <a:p>
            <a:r>
              <a:rPr lang="en-US" dirty="0"/>
              <a:t>Adds flavor, texture and color</a:t>
            </a:r>
          </a:p>
        </p:txBody>
      </p:sp>
      <p:pic>
        <p:nvPicPr>
          <p:cNvPr id="15362" name="Picture 2" descr="Image result for nuts">
            <a:extLst>
              <a:ext uri="{FF2B5EF4-FFF2-40B4-BE49-F238E27FC236}">
                <a16:creationId xmlns:a16="http://schemas.microsoft.com/office/drawing/2014/main" id="{DD111062-0CAB-4D62-AAB0-546DA75BF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620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9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/>
          <a:lstStyle/>
          <a:p>
            <a:r>
              <a:rPr lang="en-US" dirty="0"/>
              <a:t>Cooking is the transfer of energy from a heat source to food.  Cooking affects nutritional value, texture, color, aroma and flavor.</a:t>
            </a:r>
          </a:p>
        </p:txBody>
      </p:sp>
      <p:pic>
        <p:nvPicPr>
          <p:cNvPr id="1026" name="Picture 2" descr="Image result for cooking food">
            <a:extLst>
              <a:ext uri="{FF2B5EF4-FFF2-40B4-BE49-F238E27FC236}">
                <a16:creationId xmlns:a16="http://schemas.microsoft.com/office/drawing/2014/main" id="{D1DBC623-2B9E-4D98-914A-6D810869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30562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7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Heat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610100"/>
          </a:xfrm>
        </p:spPr>
        <p:txBody>
          <a:bodyPr>
            <a:normAutofit/>
          </a:bodyPr>
          <a:lstStyle/>
          <a:p>
            <a:r>
              <a:rPr lang="en-US" dirty="0"/>
              <a:t>Applies heat directly with flame or indirectly by surrounding food with heated air or fat.</a:t>
            </a:r>
          </a:p>
          <a:p>
            <a:r>
              <a:rPr lang="en-US" dirty="0"/>
              <a:t>Techniques include:</a:t>
            </a:r>
          </a:p>
          <a:p>
            <a:pPr lvl="1"/>
            <a:r>
              <a:rPr lang="en-US" dirty="0"/>
              <a:t>Baking</a:t>
            </a:r>
          </a:p>
          <a:p>
            <a:pPr lvl="1"/>
            <a:r>
              <a:rPr lang="en-US" dirty="0"/>
              <a:t>Grilling – heat below</a:t>
            </a:r>
          </a:p>
          <a:p>
            <a:pPr lvl="1"/>
            <a:r>
              <a:rPr lang="en-US" dirty="0"/>
              <a:t>Broiling – heat above</a:t>
            </a:r>
          </a:p>
          <a:p>
            <a:pPr lvl="1"/>
            <a:r>
              <a:rPr lang="en-US" dirty="0"/>
              <a:t>Roasting</a:t>
            </a:r>
          </a:p>
          <a:p>
            <a:pPr lvl="1"/>
            <a:r>
              <a:rPr lang="en-US" dirty="0"/>
              <a:t>Sautéing/Stir-Frying</a:t>
            </a:r>
          </a:p>
          <a:p>
            <a:pPr lvl="1"/>
            <a:r>
              <a:rPr lang="en-US" dirty="0"/>
              <a:t>Pan Frying </a:t>
            </a:r>
          </a:p>
          <a:p>
            <a:pPr lvl="1"/>
            <a:r>
              <a:rPr lang="en-US" dirty="0"/>
              <a:t>Deep Frying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2050" name="Picture 2" descr="Image result for dry heat cooking">
            <a:extLst>
              <a:ext uri="{FF2B5EF4-FFF2-40B4-BE49-F238E27FC236}">
                <a16:creationId xmlns:a16="http://schemas.microsoft.com/office/drawing/2014/main" id="{A3B3E363-B77C-4499-88EF-0C54DD47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9488"/>
            <a:ext cx="2905830" cy="217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ry heat cooking">
            <a:extLst>
              <a:ext uri="{FF2B5EF4-FFF2-40B4-BE49-F238E27FC236}">
                <a16:creationId xmlns:a16="http://schemas.microsoft.com/office/drawing/2014/main" id="{48B729BE-82BD-4847-B274-DEA9F395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2905830" cy="19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y heat cooking">
            <a:extLst>
              <a:ext uri="{FF2B5EF4-FFF2-40B4-BE49-F238E27FC236}">
                <a16:creationId xmlns:a16="http://schemas.microsoft.com/office/drawing/2014/main" id="{5203751F-14F9-45A7-9F9F-069F466A6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0044"/>
            <a:ext cx="2913944" cy="19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9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Moist Heat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962400" cy="48086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Applies heat to food by submerging it directly in hot liquid or steam.  Can tenderize less tender foods.  Flavor and nutrients can be lost when moist heat is used.</a:t>
            </a:r>
          </a:p>
          <a:p>
            <a:r>
              <a:rPr lang="en-US" dirty="0"/>
              <a:t>Techniques include:</a:t>
            </a:r>
          </a:p>
          <a:p>
            <a:pPr lvl="1"/>
            <a:r>
              <a:rPr lang="en-US" dirty="0"/>
              <a:t>Poaching 160-180</a:t>
            </a:r>
          </a:p>
          <a:p>
            <a:pPr lvl="1"/>
            <a:r>
              <a:rPr lang="en-US" dirty="0"/>
              <a:t>Simmering 185-205</a:t>
            </a:r>
          </a:p>
          <a:p>
            <a:pPr lvl="1"/>
            <a:r>
              <a:rPr lang="en-US" dirty="0"/>
              <a:t>Boiling 212</a:t>
            </a:r>
          </a:p>
          <a:p>
            <a:pPr lvl="1"/>
            <a:r>
              <a:rPr lang="en-US" dirty="0"/>
              <a:t>Steaming 212 or higher</a:t>
            </a:r>
          </a:p>
          <a:p>
            <a:pPr lvl="1"/>
            <a:r>
              <a:rPr lang="en-US" dirty="0"/>
              <a:t>Blanching – boiled for a short time to partially cook food</a:t>
            </a:r>
          </a:p>
          <a:p>
            <a:pPr lvl="2"/>
            <a:r>
              <a:rPr lang="en-US" dirty="0"/>
              <a:t>*Adjust temperatures for altitude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3074" name="Picture 2" descr="Image result for moist heat cooking">
            <a:extLst>
              <a:ext uri="{FF2B5EF4-FFF2-40B4-BE49-F238E27FC236}">
                <a16:creationId xmlns:a16="http://schemas.microsoft.com/office/drawing/2014/main" id="{5D073A4E-3E1C-4524-A787-99008CAF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99" y="2413365"/>
            <a:ext cx="3551979" cy="20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steaming food">
            <a:extLst>
              <a:ext uri="{FF2B5EF4-FFF2-40B4-BE49-F238E27FC236}">
                <a16:creationId xmlns:a16="http://schemas.microsoft.com/office/drawing/2014/main" id="{434FD1CF-313C-43BC-9892-506405027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FEA8F453-958D-4446-8145-21FE3A9FD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21" y="419100"/>
            <a:ext cx="3551979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oaching food">
            <a:extLst>
              <a:ext uri="{FF2B5EF4-FFF2-40B4-BE49-F238E27FC236}">
                <a16:creationId xmlns:a16="http://schemas.microsoft.com/office/drawing/2014/main" id="{E3E5B314-0661-4DFE-9185-E5C92A6AE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b="15500"/>
          <a:stretch/>
        </p:blipFill>
        <p:spPr bwMode="auto">
          <a:xfrm>
            <a:off x="4674799" y="4451273"/>
            <a:ext cx="3551979" cy="20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8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962400" cy="4808605"/>
          </a:xfrm>
        </p:spPr>
        <p:txBody>
          <a:bodyPr>
            <a:normAutofit/>
          </a:bodyPr>
          <a:lstStyle/>
          <a:p>
            <a:r>
              <a:rPr lang="en-US" dirty="0"/>
              <a:t>First step is to brown the food using a dry heat method.  The second step is to complete cooking by simmering the food in a liquid.</a:t>
            </a:r>
          </a:p>
          <a:p>
            <a:r>
              <a:rPr lang="en-US" dirty="0"/>
              <a:t>Use for less tender cuts of meat, poultry and vegetables.</a:t>
            </a:r>
          </a:p>
          <a:p>
            <a:r>
              <a:rPr lang="en-US" dirty="0"/>
              <a:t>Creates a richness in the flavor.</a:t>
            </a:r>
          </a:p>
          <a:p>
            <a:r>
              <a:rPr lang="en-US" dirty="0"/>
              <a:t>Techniques include:</a:t>
            </a:r>
          </a:p>
          <a:p>
            <a:pPr lvl="2"/>
            <a:r>
              <a:rPr lang="en-US" dirty="0"/>
              <a:t>Braising – large pieces of food</a:t>
            </a:r>
          </a:p>
          <a:p>
            <a:pPr lvl="2"/>
            <a:r>
              <a:rPr lang="en-US" dirty="0"/>
              <a:t>Stewing – small pieces of food</a:t>
            </a:r>
          </a:p>
          <a:p>
            <a:pPr lvl="2"/>
            <a:endParaRPr lang="en-US" dirty="0"/>
          </a:p>
        </p:txBody>
      </p:sp>
      <p:sp>
        <p:nvSpPr>
          <p:cNvPr id="4" name="AutoShape 4" descr="Image result for steaming food">
            <a:extLst>
              <a:ext uri="{FF2B5EF4-FFF2-40B4-BE49-F238E27FC236}">
                <a16:creationId xmlns:a16="http://schemas.microsoft.com/office/drawing/2014/main" id="{434FD1CF-313C-43BC-9892-506405027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braising">
            <a:extLst>
              <a:ext uri="{FF2B5EF4-FFF2-40B4-BE49-F238E27FC236}">
                <a16:creationId xmlns:a16="http://schemas.microsoft.com/office/drawing/2014/main" id="{7A66611B-8718-4922-854B-514325E9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41257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tewing">
            <a:extLst>
              <a:ext uri="{FF2B5EF4-FFF2-40B4-BE49-F238E27FC236}">
                <a16:creationId xmlns:a16="http://schemas.microsoft.com/office/drawing/2014/main" id="{338D2BD3-D426-4743-8D9B-2F61E680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705225"/>
            <a:ext cx="3401281" cy="22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7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3296-7CE5-43DD-BB51-FD1CEC52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8720-675D-416E-91FF-ED309170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Flavor can be defined as the sensory properties of food.  These are perceived with taste, aroma, temperature, appearance and texture.</a:t>
            </a:r>
          </a:p>
          <a:p>
            <a:r>
              <a:rPr lang="en-US" dirty="0"/>
              <a:t>Tastes:  sweet, sour, salty, bitter</a:t>
            </a:r>
          </a:p>
          <a:p>
            <a:r>
              <a:rPr lang="en-US" dirty="0"/>
              <a:t>Chinese include hot/spicy as a fifth taste</a:t>
            </a:r>
          </a:p>
          <a:p>
            <a:r>
              <a:rPr lang="en-US" dirty="0"/>
              <a:t>Umami (from Japan) has recently been accepted by western cultures as a 5</a:t>
            </a:r>
            <a:r>
              <a:rPr lang="en-US" baseline="30000" dirty="0"/>
              <a:t>th</a:t>
            </a:r>
            <a:r>
              <a:rPr lang="en-US" dirty="0"/>
              <a:t> taste - savory</a:t>
            </a:r>
          </a:p>
        </p:txBody>
      </p:sp>
      <p:pic>
        <p:nvPicPr>
          <p:cNvPr id="5122" name="Picture 2" descr="Image result for taste">
            <a:extLst>
              <a:ext uri="{FF2B5EF4-FFF2-40B4-BE49-F238E27FC236}">
                <a16:creationId xmlns:a16="http://schemas.microsoft.com/office/drawing/2014/main" id="{1ACD6895-03FB-4A1A-8933-E2D54E16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2" y="1594556"/>
            <a:ext cx="4592638" cy="40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6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3296-7CE5-43DD-BB51-FD1CEC52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8720-675D-416E-91FF-ED309170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286000"/>
          </a:xfrm>
        </p:spPr>
        <p:txBody>
          <a:bodyPr/>
          <a:lstStyle/>
          <a:p>
            <a:r>
              <a:rPr lang="en-US" dirty="0"/>
              <a:t>Ingredients that enhance the flavor of food without changing the natural flavor.</a:t>
            </a:r>
          </a:p>
          <a:p>
            <a:pPr lvl="1"/>
            <a:r>
              <a:rPr lang="en-US" dirty="0"/>
              <a:t>Salt is the most basic and most commonly used seasoning.</a:t>
            </a:r>
          </a:p>
          <a:p>
            <a:pPr lvl="1"/>
            <a:r>
              <a:rPr lang="en-US" dirty="0"/>
              <a:t>Monosodium Glutamate (MSG) – comes from seaweed, intensifies the natural flavor of most foods it’s added to.  (No effect on milk or fruit)</a:t>
            </a:r>
          </a:p>
        </p:txBody>
      </p:sp>
      <p:pic>
        <p:nvPicPr>
          <p:cNvPr id="6146" name="Picture 2" descr="Image result for types of salts">
            <a:extLst>
              <a:ext uri="{FF2B5EF4-FFF2-40B4-BE49-F238E27FC236}">
                <a16:creationId xmlns:a16="http://schemas.microsoft.com/office/drawing/2014/main" id="{9FC16571-1CCE-45DB-A41A-8E3EBB7C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68762"/>
            <a:ext cx="4133850" cy="23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6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914400"/>
          </a:xfrm>
        </p:spPr>
        <p:txBody>
          <a:bodyPr/>
          <a:lstStyle/>
          <a:p>
            <a:r>
              <a:rPr lang="en-US" dirty="0"/>
              <a:t>An item that adds a new taste to food and/or alters its’ natural flavors.</a:t>
            </a:r>
          </a:p>
        </p:txBody>
      </p:sp>
      <p:pic>
        <p:nvPicPr>
          <p:cNvPr id="7170" name="Picture 2" descr="Image result for herbs">
            <a:extLst>
              <a:ext uri="{FF2B5EF4-FFF2-40B4-BE49-F238E27FC236}">
                <a16:creationId xmlns:a16="http://schemas.microsoft.com/office/drawing/2014/main" id="{0EF21A6D-443E-4B99-A594-34BC6D95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74" y="3711753"/>
            <a:ext cx="1463425" cy="1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pices">
            <a:extLst>
              <a:ext uri="{FF2B5EF4-FFF2-40B4-BE49-F238E27FC236}">
                <a16:creationId xmlns:a16="http://schemas.microsoft.com/office/drawing/2014/main" id="{8653A312-52AA-411C-B28C-B5CFFBAC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4" y="3657600"/>
            <a:ext cx="374904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vinegars">
            <a:extLst>
              <a:ext uri="{FF2B5EF4-FFF2-40B4-BE49-F238E27FC236}">
                <a16:creationId xmlns:a16="http://schemas.microsoft.com/office/drawing/2014/main" id="{F92EF146-4A2B-4F83-A012-27EE8FDB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49650"/>
            <a:ext cx="25050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3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leaves, stems and flowers of aromatic plants.</a:t>
            </a:r>
          </a:p>
          <a:p>
            <a:r>
              <a:rPr lang="en-US" dirty="0"/>
              <a:t>Available fresh and dry.  </a:t>
            </a:r>
          </a:p>
          <a:p>
            <a:pPr lvl="1"/>
            <a:r>
              <a:rPr lang="en-US" dirty="0"/>
              <a:t>When using dry, use half as much as fresh.</a:t>
            </a:r>
          </a:p>
          <a:p>
            <a:pPr lvl="1"/>
            <a:r>
              <a:rPr lang="en-US" dirty="0"/>
              <a:t>Fresh herbs are added at the end of cooking</a:t>
            </a:r>
          </a:p>
          <a:p>
            <a:pPr lvl="1"/>
            <a:r>
              <a:rPr lang="en-US" dirty="0"/>
              <a:t>Dried herbs are added at the beginning of cooking</a:t>
            </a:r>
          </a:p>
          <a:p>
            <a:r>
              <a:rPr lang="en-US" dirty="0"/>
              <a:t>Store dried in airtight containers away from heat and light</a:t>
            </a:r>
          </a:p>
          <a:p>
            <a:r>
              <a:rPr lang="en-US" dirty="0"/>
              <a:t>Store fresh herbs in the refrigerator</a:t>
            </a:r>
          </a:p>
        </p:txBody>
      </p:sp>
      <p:pic>
        <p:nvPicPr>
          <p:cNvPr id="8194" name="Picture 2" descr="Image result for herbs">
            <a:extLst>
              <a:ext uri="{FF2B5EF4-FFF2-40B4-BE49-F238E27FC236}">
                <a16:creationId xmlns:a16="http://schemas.microsoft.com/office/drawing/2014/main" id="{2C2D0734-CF06-45C2-AB57-A67FB5472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44962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42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</TotalTime>
  <Words>580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Adjacency</vt:lpstr>
      <vt:lpstr>Cooking Techniques, Seasonings and Flavorings</vt:lpstr>
      <vt:lpstr>Cooking </vt:lpstr>
      <vt:lpstr>Dry Heat  </vt:lpstr>
      <vt:lpstr>Moist Heat </vt:lpstr>
      <vt:lpstr>Combination </vt:lpstr>
      <vt:lpstr>Flavor</vt:lpstr>
      <vt:lpstr>Seasoning</vt:lpstr>
      <vt:lpstr>Flavoring </vt:lpstr>
      <vt:lpstr>Herbs</vt:lpstr>
      <vt:lpstr>Spices</vt:lpstr>
      <vt:lpstr>Vinegars</vt:lpstr>
      <vt:lpstr>Condiments</vt:lpstr>
      <vt:lpstr>Extracts</vt:lpstr>
      <vt:lpstr>Onions</vt:lpstr>
      <vt:lpstr>Lemons</vt:lpstr>
      <vt:lpstr>Nuts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Methods</dc:title>
  <dc:creator>Teacher</dc:creator>
  <cp:lastModifiedBy>Becky</cp:lastModifiedBy>
  <cp:revision>11</cp:revision>
  <dcterms:created xsi:type="dcterms:W3CDTF">2012-11-20T14:21:00Z</dcterms:created>
  <dcterms:modified xsi:type="dcterms:W3CDTF">2018-08-06T03:24:52Z</dcterms:modified>
</cp:coreProperties>
</file>