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8" r:id="rId1"/>
  </p:sldMasterIdLst>
  <p:notesMasterIdLst>
    <p:notesMasterId r:id="rId114"/>
  </p:notes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285" r:id="rId36"/>
    <p:sldId id="300" r:id="rId37"/>
    <p:sldId id="301" r:id="rId38"/>
    <p:sldId id="302" r:id="rId39"/>
    <p:sldId id="303" r:id="rId40"/>
    <p:sldId id="305" r:id="rId41"/>
    <p:sldId id="306" r:id="rId42"/>
    <p:sldId id="307" r:id="rId43"/>
    <p:sldId id="309" r:id="rId44"/>
    <p:sldId id="310" r:id="rId45"/>
    <p:sldId id="286" r:id="rId46"/>
    <p:sldId id="311" r:id="rId47"/>
    <p:sldId id="312" r:id="rId48"/>
    <p:sldId id="313" r:id="rId49"/>
    <p:sldId id="314" r:id="rId50"/>
    <p:sldId id="315" r:id="rId51"/>
    <p:sldId id="287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288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289" r:id="rId72"/>
    <p:sldId id="334" r:id="rId73"/>
    <p:sldId id="335" r:id="rId74"/>
    <p:sldId id="336" r:id="rId75"/>
    <p:sldId id="338" r:id="rId76"/>
    <p:sldId id="337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290" r:id="rId89"/>
    <p:sldId id="350" r:id="rId90"/>
    <p:sldId id="351" r:id="rId91"/>
    <p:sldId id="357" r:id="rId92"/>
    <p:sldId id="358" r:id="rId93"/>
    <p:sldId id="359" r:id="rId94"/>
    <p:sldId id="291" r:id="rId95"/>
    <p:sldId id="352" r:id="rId96"/>
    <p:sldId id="360" r:id="rId97"/>
    <p:sldId id="353" r:id="rId98"/>
    <p:sldId id="354" r:id="rId99"/>
    <p:sldId id="355" r:id="rId100"/>
    <p:sldId id="356" r:id="rId101"/>
    <p:sldId id="292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/>
    <p:restoredTop sz="92788"/>
  </p:normalViewPr>
  <p:slideViewPr>
    <p:cSldViewPr snapToGrid="0" snapToObjects="1">
      <p:cViewPr varScale="1">
        <p:scale>
          <a:sx n="117" d="100"/>
          <a:sy n="117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2655-D89D-1240-A0CE-497A533F6460}" type="datetimeFigureOut">
              <a:rPr lang="en-US" smtClean="0"/>
              <a:t>2/20/18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443AA-7765-C44A-A892-300D532E3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www.thekitchn.com</a:t>
            </a:r>
            <a:r>
              <a:rPr lang="en-US" dirty="0"/>
              <a:t>/whats-a-convection-oven-and-when-do-i-use-it-appliance-guides-from-the-kitchen-216549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7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5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47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6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9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84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26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08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1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2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www.chowhound.com</a:t>
            </a:r>
            <a:r>
              <a:rPr lang="en-US" dirty="0"/>
              <a:t>/food-news/176267/whats-the-difference-between-a-conventional-and-a-convection-oven-2/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45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5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0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35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8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4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37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87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78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5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7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92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7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93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4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4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71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938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6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8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95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570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87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309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9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32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625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7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810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569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035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1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2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36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019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687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41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73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337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97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98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698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3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2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323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42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947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005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21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706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70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671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6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055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414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97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497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01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99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1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489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60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3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03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49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516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807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937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7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0956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2464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39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5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422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409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39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9380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462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2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0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dJFE1sp4Fw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6813" y="780449"/>
            <a:ext cx="9755187" cy="2766528"/>
          </a:xfrm>
        </p:spPr>
        <p:txBody>
          <a:bodyPr>
            <a:normAutofit/>
          </a:bodyPr>
          <a:lstStyle/>
          <a:p>
            <a:r>
              <a:rPr lang="en-US" dirty="0"/>
              <a:t>Culinary Management Vocabulary Words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Rondelle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Round cut, also called a coin cut. 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Keep thickness even to make sure that cooking is even. </a:t>
            </a:r>
          </a:p>
        </p:txBody>
      </p:sp>
      <p:pic>
        <p:nvPicPr>
          <p:cNvPr id="2050" name="Picture 2" descr="mage result for rondelle 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80" y="2423153"/>
            <a:ext cx="4520612" cy="29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7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viscera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internal organs in the main cavities of the body, especially those in the abdomen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Fish viscera often has toxins and should not be eaten.</a:t>
            </a:r>
          </a:p>
        </p:txBody>
      </p:sp>
      <p:pic>
        <p:nvPicPr>
          <p:cNvPr id="25602" name="Picture 2" descr="Image result for viscera meat">
            <a:extLst>
              <a:ext uri="{FF2B5EF4-FFF2-40B4-BE49-F238E27FC236}">
                <a16:creationId xmlns:a16="http://schemas.microsoft.com/office/drawing/2014/main" id="{3453F45B-ED48-4E96-86FE-00B122A8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8" y="2547553"/>
            <a:ext cx="3970317" cy="29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830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International Foods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193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Cuisine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style or method of cooking specific to a country, region, or establishment.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Cuisine is influenced by ingredients available in a particular area.</a:t>
            </a:r>
          </a:p>
        </p:txBody>
      </p:sp>
      <p:pic>
        <p:nvPicPr>
          <p:cNvPr id="26626" name="Picture 2" descr="Related image">
            <a:extLst>
              <a:ext uri="{FF2B5EF4-FFF2-40B4-BE49-F238E27FC236}">
                <a16:creationId xmlns:a16="http://schemas.microsoft.com/office/drawing/2014/main" id="{78F8F724-77E6-4D06-89F3-D214936F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31" y="2485702"/>
            <a:ext cx="4652160" cy="31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568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cassoulet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stew made with meat and beans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This dish is named after a cooking vessel.</a:t>
            </a:r>
          </a:p>
        </p:txBody>
      </p:sp>
      <p:pic>
        <p:nvPicPr>
          <p:cNvPr id="27650" name="Picture 2" descr="Image result for cassoulet">
            <a:extLst>
              <a:ext uri="{FF2B5EF4-FFF2-40B4-BE49-F238E27FC236}">
                <a16:creationId xmlns:a16="http://schemas.microsoft.com/office/drawing/2014/main" id="{DDED4E3B-B122-4B06-8AA1-32C98037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470067"/>
            <a:ext cx="4427597" cy="296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887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lutefish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lyed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fish - dried cod or ling that has been steeped in lye. Preservation method.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Has a gelatinous texture.</a:t>
            </a:r>
          </a:p>
        </p:txBody>
      </p:sp>
      <p:pic>
        <p:nvPicPr>
          <p:cNvPr id="28674" name="Picture 2" descr="Image result for Lutefisk">
            <a:extLst>
              <a:ext uri="{FF2B5EF4-FFF2-40B4-BE49-F238E27FC236}">
                <a16:creationId xmlns:a16="http://schemas.microsoft.com/office/drawing/2014/main" id="{3B0E6C01-CF3F-4140-A790-5FD8C1B9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2259220"/>
            <a:ext cx="2559874" cy="34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0673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pierogies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dough dumpling stuffed with a filling such as potato or cheese, typically served with onions or sour cream.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From Eastern Europe.</a:t>
            </a:r>
          </a:p>
        </p:txBody>
      </p:sp>
      <p:pic>
        <p:nvPicPr>
          <p:cNvPr id="29698" name="Picture 2" descr="Image result for Pierogies">
            <a:extLst>
              <a:ext uri="{FF2B5EF4-FFF2-40B4-BE49-F238E27FC236}">
                <a16:creationId xmlns:a16="http://schemas.microsoft.com/office/drawing/2014/main" id="{1239D264-39EB-4B0E-8648-782AEC1EE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7" y="2602416"/>
            <a:ext cx="4171277" cy="27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228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Trifle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multi layered dessert including cake, custard, and cream.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Common Birthday Treat in England.</a:t>
            </a:r>
          </a:p>
        </p:txBody>
      </p:sp>
      <p:pic>
        <p:nvPicPr>
          <p:cNvPr id="30722" name="Picture 2" descr="Image result for English trifle">
            <a:extLst>
              <a:ext uri="{FF2B5EF4-FFF2-40B4-BE49-F238E27FC236}">
                <a16:creationId xmlns:a16="http://schemas.microsoft.com/office/drawing/2014/main" id="{9326ECF3-6422-4760-9DD7-8BC98E567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56" y="2264030"/>
            <a:ext cx="2743925" cy="35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648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curry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spiced vegetable and/or meat dish with a hearty sauce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Usually served with Jasmine Rice and sometimes thin breads.</a:t>
            </a:r>
          </a:p>
        </p:txBody>
      </p:sp>
      <p:pic>
        <p:nvPicPr>
          <p:cNvPr id="31746" name="Picture 2" descr="Image result for curry">
            <a:extLst>
              <a:ext uri="{FF2B5EF4-FFF2-40B4-BE49-F238E27FC236}">
                <a16:creationId xmlns:a16="http://schemas.microsoft.com/office/drawing/2014/main" id="{FD5779D1-914E-4DE0-AB60-4FFCC1FED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96" y="2391174"/>
            <a:ext cx="4905313" cy="276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021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falafle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spiced mashed chickpeas formed into fritters and deep fried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Used as a meat substitute.</a:t>
            </a:r>
          </a:p>
        </p:txBody>
      </p:sp>
      <p:pic>
        <p:nvPicPr>
          <p:cNvPr id="32770" name="Picture 2" descr="Image result for Falafel">
            <a:extLst>
              <a:ext uri="{FF2B5EF4-FFF2-40B4-BE49-F238E27FC236}">
                <a16:creationId xmlns:a16="http://schemas.microsoft.com/office/drawing/2014/main" id="{2D03CA81-982A-44C0-82AC-4DFF7E28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95" y="2410691"/>
            <a:ext cx="4748502" cy="26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865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Al </a:t>
            </a:r>
            <a:r>
              <a:rPr lang="en-US" sz="7200" dirty="0" err="1"/>
              <a:t>forno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culinary technique meaning in the oven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Penne al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Forno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is an example of this cooking technique.</a:t>
            </a:r>
          </a:p>
        </p:txBody>
      </p:sp>
      <p:pic>
        <p:nvPicPr>
          <p:cNvPr id="33794" name="Picture 2" descr="Image result for al forno">
            <a:extLst>
              <a:ext uri="{FF2B5EF4-FFF2-40B4-BE49-F238E27FC236}">
                <a16:creationId xmlns:a16="http://schemas.microsoft.com/office/drawing/2014/main" id="{86850264-F051-4988-891B-8A432C72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529444"/>
            <a:ext cx="3945905" cy="262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3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Mise</a:t>
            </a:r>
            <a:r>
              <a:rPr lang="en-US" sz="7200" dirty="0"/>
              <a:t> </a:t>
            </a:r>
            <a:r>
              <a:rPr lang="en-US" sz="7200" dirty="0" err="1"/>
              <a:t>En</a:t>
            </a:r>
            <a:r>
              <a:rPr lang="en-US" sz="7200" dirty="0"/>
              <a:t>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French term for having all your ingredients measured, cut, peeled, sliced, grated, etc. before you start cooking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Put in place</a:t>
            </a:r>
          </a:p>
        </p:txBody>
      </p:sp>
      <p:pic>
        <p:nvPicPr>
          <p:cNvPr id="8196" name="Picture 4" descr="mage result for mise en 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21" y="1372544"/>
            <a:ext cx="4050168" cy="405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046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moussaka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ground lamb and eggplant or potatoes layered in a dish.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A Greek shepherds pie.</a:t>
            </a:r>
          </a:p>
        </p:txBody>
      </p:sp>
      <p:pic>
        <p:nvPicPr>
          <p:cNvPr id="34822" name="Picture 6" descr="Image result for moussaka">
            <a:extLst>
              <a:ext uri="{FF2B5EF4-FFF2-40B4-BE49-F238E27FC236}">
                <a16:creationId xmlns:a16="http://schemas.microsoft.com/office/drawing/2014/main" id="{0ACEE8A9-73CD-47A3-BF74-79107C5D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04" y="2420512"/>
            <a:ext cx="4960731" cy="32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09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tangine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spicy stew cooked in a shallow earthenware cooking dish with a tall, conical lid.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Traditionally from North Africa.</a:t>
            </a:r>
          </a:p>
        </p:txBody>
      </p:sp>
      <p:pic>
        <p:nvPicPr>
          <p:cNvPr id="35846" name="Picture 6" descr="Image result for tagine">
            <a:extLst>
              <a:ext uri="{FF2B5EF4-FFF2-40B4-BE49-F238E27FC236}">
                <a16:creationId xmlns:a16="http://schemas.microsoft.com/office/drawing/2014/main" id="{558F67CB-FDEC-45DA-A791-03CAE4F2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90" y="2242166"/>
            <a:ext cx="4138317" cy="35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725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paella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5796669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shellfish, rice and saffron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Wonderful main dish from Spain usually cooked in a special pan.</a:t>
            </a:r>
          </a:p>
        </p:txBody>
      </p:sp>
      <p:pic>
        <p:nvPicPr>
          <p:cNvPr id="36866" name="Picture 2" descr="Image result for paella">
            <a:extLst>
              <a:ext uri="{FF2B5EF4-FFF2-40B4-BE49-F238E27FC236}">
                <a16:creationId xmlns:a16="http://schemas.microsoft.com/office/drawing/2014/main" id="{8E466F2A-8C09-4A62-B38B-B7F862C77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4189"/>
            <a:ext cx="5541571" cy="27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7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Safety and Sanitation</a:t>
            </a:r>
          </a:p>
        </p:txBody>
      </p:sp>
    </p:spTree>
    <p:extLst>
      <p:ext uri="{BB962C8B-B14F-4D97-AF65-F5344CB8AC3E}">
        <p14:creationId xmlns:p14="http://schemas.microsoft.com/office/powerpoint/2010/main" val="47027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haccp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2076307"/>
            <a:ext cx="6891574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Hazard analysis and critical control points or HACCP is a system used to keep food safe by identifying and monitoring critical control points 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Some food service establishments have a HACCP plan in place</a:t>
            </a:r>
          </a:p>
        </p:txBody>
      </p:sp>
      <p:pic>
        <p:nvPicPr>
          <p:cNvPr id="11266" name="Picture 2" descr="mage result for HAC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24" y="1123406"/>
            <a:ext cx="4304341" cy="43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71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/>
              <a:t>FIFO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6891574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Refers to a method of rotating the oldest stock out before using newer food. First in, First Out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rotate newer items to the back of the shelf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658688"/>
            <a:ext cx="4440646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9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41012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Cross-contact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96300"/>
            <a:ext cx="6891574" cy="3738290"/>
          </a:xfrm>
        </p:spPr>
        <p:txBody>
          <a:bodyPr anchor="ctr">
            <a:noAutofit/>
          </a:bodyPr>
          <a:lstStyle/>
          <a:p>
            <a:pPr marL="231775" lvl="1" indent="-2317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When one food containing allergens comes in contact with a surface or food, thereby posing a hazard for persons having that allergy.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Food labels remind customers of the possibility of cross contact. </a:t>
            </a:r>
          </a:p>
        </p:txBody>
      </p:sp>
      <p:pic>
        <p:nvPicPr>
          <p:cNvPr id="3074" name="Picture 2" descr="mage result for cross contact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401936"/>
            <a:ext cx="4628686" cy="333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Cross-contamination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human transfer of pathogens from one surface or food to another.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Cross-contamination can be avoiding by washing hands, knife and cutting station between tasks. </a:t>
            </a:r>
          </a:p>
        </p:txBody>
      </p:sp>
      <p:pic>
        <p:nvPicPr>
          <p:cNvPr id="4098" name="Picture 2" descr="mage result for cross contamin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22" y="2142308"/>
            <a:ext cx="3571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3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FATTOM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General conditions for bacterial growth include food, acidity, time, temperature, oxygen, moisture.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Not all of these conditions have to be present for bacteria growth, but combined, they ensure bacteria growth. 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B025193B-DAEC-415A-8D60-E6B1FD64D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8059" r="11224" b="15105"/>
          <a:stretch/>
        </p:blipFill>
        <p:spPr bwMode="auto">
          <a:xfrm>
            <a:off x="7080069" y="2350851"/>
            <a:ext cx="4352080" cy="28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00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tiny single cell micro-organism.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 Salmonella and E-coli</a:t>
            </a:r>
          </a:p>
        </p:txBody>
      </p:sp>
      <p:pic>
        <p:nvPicPr>
          <p:cNvPr id="6146" name="Picture 2" descr="mage result for bact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2396217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6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simple organism responsible for majority of foodborne illness 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 Norovirus and Hepatitis A.</a:t>
            </a:r>
          </a:p>
        </p:txBody>
      </p:sp>
      <p:pic>
        <p:nvPicPr>
          <p:cNvPr id="7170" name="Picture 2" descr="mage result for vi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54" y="2272936"/>
            <a:ext cx="3866606" cy="38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7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564429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parasite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organism that must live in or on a host to survive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 Giardia.</a:t>
            </a:r>
          </a:p>
        </p:txBody>
      </p:sp>
      <p:pic>
        <p:nvPicPr>
          <p:cNvPr id="8194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3" y="2179047"/>
            <a:ext cx="3448594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4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Fungi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spore producing organism including yeast and mold.  Typically, visible on spoiled food.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some fungi can be eatable like mushrooms. .</a:t>
            </a:r>
          </a:p>
        </p:txBody>
      </p:sp>
      <p:pic>
        <p:nvPicPr>
          <p:cNvPr id="9218" name="Picture 2" descr="mage result for fungi on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375397"/>
            <a:ext cx="4741328" cy="33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45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Refers to foods that are need time and temperature control for safety.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are foods that have to be refrigerated before or after preparation. </a:t>
            </a:r>
          </a:p>
        </p:txBody>
      </p:sp>
      <p:pic>
        <p:nvPicPr>
          <p:cNvPr id="1024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367110"/>
            <a:ext cx="4510851" cy="33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9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Refers to foods that are ready-to-eat.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are foods that do not need any preparation to eat, like baby carrots or spam. </a:t>
            </a:r>
          </a:p>
        </p:txBody>
      </p:sp>
      <p:pic>
        <p:nvPicPr>
          <p:cNvPr id="11266" name="Picture 2" descr="mage result for ready to eat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47" y="2059071"/>
            <a:ext cx="4114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409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Clean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Free from visible dirt.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Just because there is no dirt on it does it mean that you would eat food off of it. </a:t>
            </a:r>
          </a:p>
        </p:txBody>
      </p:sp>
      <p:pic>
        <p:nvPicPr>
          <p:cNvPr id="12292" name="Picture 4" descr="mage result for mop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69" y="2148724"/>
            <a:ext cx="2934587" cy="377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74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Sanitize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Free of bacteria.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buy sanitized dirt to eat!</a:t>
            </a:r>
          </a:p>
        </p:txBody>
      </p:sp>
      <p:pic>
        <p:nvPicPr>
          <p:cNvPr id="13314" name="Picture 2" descr="mage result for sanit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79" y="2164759"/>
            <a:ext cx="2447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34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Safety Data Sheets (SDSs) are summary documents that provide information about chemicals and advice about safety precautions.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Every place that has chemicals, will have a binder with SDS sheets for each chemical. </a:t>
            </a:r>
          </a:p>
        </p:txBody>
      </p:sp>
      <p:pic>
        <p:nvPicPr>
          <p:cNvPr id="14338" name="Picture 2" descr="mage result for s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666" y="2178796"/>
            <a:ext cx="3690376" cy="36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76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Culinary Math</a:t>
            </a:r>
          </a:p>
        </p:txBody>
      </p:sp>
    </p:spTree>
    <p:extLst>
      <p:ext uri="{BB962C8B-B14F-4D97-AF65-F5344CB8AC3E}">
        <p14:creationId xmlns:p14="http://schemas.microsoft.com/office/powerpoint/2010/main" val="2118500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Food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cost of just the food</a:t>
            </a:r>
          </a:p>
          <a:p>
            <a:pPr marL="25400" lvl="1" indent="0">
              <a:buNone/>
            </a:pP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Food cost divided by food cost </a:t>
            </a:r>
          </a:p>
          <a:p>
            <a:pPr marL="482600" lvl="2" indent="0">
              <a:buNone/>
            </a:pP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Percentage = Menu price</a:t>
            </a: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275367"/>
            <a:ext cx="4633365" cy="34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2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Unit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cost per unit of an item.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Cost/Unit = Unit cost </a:t>
            </a:r>
            <a:endParaRPr lang="en-US" sz="2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688975" lvl="2" indent="-206375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Unit can be anything. It can be serving, a certain amount or each. </a:t>
            </a:r>
          </a:p>
          <a:p>
            <a:pPr marL="688975" lvl="2" indent="-206375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Look at the label, it is often on the shelf label next to the price. </a:t>
            </a: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00" y="2429994"/>
            <a:ext cx="4841400" cy="28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Mandoline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496" y="2024057"/>
            <a:ext cx="691815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Used for slicing and for cutting juliennes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Make sure to use the finger guard</a:t>
            </a:r>
          </a:p>
        </p:txBody>
      </p:sp>
      <p:pic>
        <p:nvPicPr>
          <p:cNvPr id="5" name="Picture 2" descr="mage result for mando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86" y="1098909"/>
            <a:ext cx="4323803" cy="43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09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part of a whole; an amount, section, or piece of something.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Portion sizes vary at restaurants depending on the price point and the cost of ingredients. </a:t>
            </a:r>
          </a:p>
        </p:txBody>
      </p:sp>
      <p:pic>
        <p:nvPicPr>
          <p:cNvPr id="2052" name="Picture 4" descr="mage result for por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"/>
          <a:stretch/>
        </p:blipFill>
        <p:spPr bwMode="auto">
          <a:xfrm>
            <a:off x="7293935" y="2164760"/>
            <a:ext cx="4438650" cy="35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89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As Purchased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What an item weighs when it is purchased from the store or a supplier.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would be like the whole watermelon or the whole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unshucked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ear of corn.</a:t>
            </a:r>
          </a:p>
        </p:txBody>
      </p:sp>
      <p:pic>
        <p:nvPicPr>
          <p:cNvPr id="3074" name="Picture 2" descr="mage result for whole corn and whole waterme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164" y="1933303"/>
            <a:ext cx="2471184" cy="24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unshucked c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090" y="4097718"/>
            <a:ext cx="2604790" cy="173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09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Edible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Edible portion is the amount (measured by weight) of food that is left after cutting and trimming.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would be the weight of the peach after the pit and peel have been removed. </a:t>
            </a:r>
          </a:p>
        </p:txBody>
      </p:sp>
      <p:pic>
        <p:nvPicPr>
          <p:cNvPr id="4098" name="Picture 2" descr="mage result for sliced p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67" y="2164759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11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Percent yield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percent of food you have after you have trimmed and peeled it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Edible portion/As purchased = Percent Yield (don’t forget to convert the decimal to a percentage)</a:t>
            </a:r>
          </a:p>
        </p:txBody>
      </p:sp>
      <p:pic>
        <p:nvPicPr>
          <p:cNvPr id="5122" name="Picture 2" descr="mage result for percent yield culinary defi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6758" r="50282"/>
          <a:stretch/>
        </p:blipFill>
        <p:spPr bwMode="auto">
          <a:xfrm>
            <a:off x="7678028" y="2069708"/>
            <a:ext cx="3224433" cy="38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861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receiving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procedure for physically and legally accepting a shipment of product.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When receiving food, make sure that all the food is fresh, was shipped safely and that it is at the correct temperature. </a:t>
            </a:r>
          </a:p>
        </p:txBody>
      </p:sp>
      <p:pic>
        <p:nvPicPr>
          <p:cNvPr id="6146" name="Picture 2" descr="mage result for receiving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067" y="2164759"/>
            <a:ext cx="21336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25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Nutrition and Menu Design</a:t>
            </a:r>
          </a:p>
        </p:txBody>
      </p:sp>
    </p:spTree>
    <p:extLst>
      <p:ext uri="{BB962C8B-B14F-4D97-AF65-F5344CB8AC3E}">
        <p14:creationId xmlns:p14="http://schemas.microsoft.com/office/powerpoint/2010/main" val="504819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Food allergy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Food allergies produce histamine when a particular food is eaten.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Avoid cross-contact through proper food handling.</a:t>
            </a:r>
          </a:p>
        </p:txBody>
      </p:sp>
      <p:pic>
        <p:nvPicPr>
          <p:cNvPr id="4" name="Picture 2" descr="Image result for food allerg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65" y="2272748"/>
            <a:ext cx="3291785" cy="359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84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Food intolerance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food intolerance is the body’s inability to process or breakdown.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Lactose intolerance is an example of a food intolerance. </a:t>
            </a:r>
          </a:p>
        </p:txBody>
      </p:sp>
      <p:pic>
        <p:nvPicPr>
          <p:cNvPr id="2050" name="Picture 2" descr="mage result for lactose mi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28" y="2047603"/>
            <a:ext cx="3867422" cy="38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5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lipid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classification of both fats and oils.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No more than 30% of your calories should come from lipids.</a:t>
            </a:r>
          </a:p>
        </p:txBody>
      </p:sp>
      <p:pic>
        <p:nvPicPr>
          <p:cNvPr id="3074" name="Picture 2" descr="mage result for lipid 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94" y="2636247"/>
            <a:ext cx="4193628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786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Static </a:t>
            </a:r>
            <a:r>
              <a:rPr lang="en-US" sz="4800" dirty="0"/>
              <a:t>or</a:t>
            </a:r>
            <a:r>
              <a:rPr lang="en-US" sz="7200" dirty="0"/>
              <a:t> Fixed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Menu that is fixed, still or unchanging; offers the same items everyday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Examples: McDonalds or Olive Garden</a:t>
            </a:r>
          </a:p>
        </p:txBody>
      </p:sp>
      <p:pic>
        <p:nvPicPr>
          <p:cNvPr id="4098" name="Picture 2" descr="mage result for mcdona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2020130"/>
            <a:ext cx="28956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ge result for olive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52" y="4150722"/>
            <a:ext cx="2412423" cy="18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6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Parisian Scoop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6404810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Used for cutting spheres out of fruit and vegetables.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Parisian scoops are sometimes called melon ballers.</a:t>
            </a:r>
          </a:p>
        </p:txBody>
      </p:sp>
      <p:pic>
        <p:nvPicPr>
          <p:cNvPr id="4098" name="Picture 2" descr="mage result for parisienne sc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26" y="2310064"/>
            <a:ext cx="47625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849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Non-commercial </a:t>
            </a:r>
            <a:r>
              <a:rPr lang="mr-IN" sz="2400" dirty="0"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a series of menus that is repeated over a specific period of time.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School cafeteria or hospitals. </a:t>
            </a:r>
          </a:p>
        </p:txBody>
      </p:sp>
      <p:pic>
        <p:nvPicPr>
          <p:cNvPr id="5122" name="Picture 2" descr="mage result for cafeteria t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52" y="2836271"/>
            <a:ext cx="4997298" cy="25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88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Food available in the market on any given day.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Market Street Grill or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Slapfish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. Menu is printed everyday </a:t>
            </a:r>
          </a:p>
        </p:txBody>
      </p:sp>
      <p:pic>
        <p:nvPicPr>
          <p:cNvPr id="6146" name="Picture 2" descr="mage result for market street gr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56" y="2583859"/>
            <a:ext cx="28956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4" y="277729"/>
            <a:ext cx="11355805" cy="1151965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Table d’ </a:t>
            </a:r>
            <a:r>
              <a:rPr lang="en-US" sz="7200" dirty="0" err="1"/>
              <a:t>hote</a:t>
            </a:r>
            <a:r>
              <a:rPr lang="en-US" sz="7200" dirty="0"/>
              <a:t> </a:t>
            </a:r>
            <a:r>
              <a:rPr lang="en-US" sz="4800" dirty="0"/>
              <a:t>or </a:t>
            </a:r>
            <a:r>
              <a:rPr lang="en-US" sz="7200" dirty="0"/>
              <a:t>Prix Fixe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Complete meal at one price</a:t>
            </a:r>
          </a:p>
          <a:p>
            <a:pPr marL="688975" lvl="2" indent="-206375"/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Table D’ </a:t>
            </a:r>
            <a:r>
              <a:rPr lang="en-US" sz="2200" dirty="0" err="1">
                <a:latin typeface="Century Gothic" charset="0"/>
                <a:ea typeface="Century Gothic" charset="0"/>
                <a:cs typeface="Century Gothic" charset="0"/>
              </a:rPr>
              <a:t>Hote</a:t>
            </a: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 – Set Menu</a:t>
            </a:r>
          </a:p>
          <a:p>
            <a:pPr marL="688975" lvl="2" indent="-206375"/>
            <a:r>
              <a:rPr lang="en-US" sz="2200" dirty="0" err="1">
                <a:latin typeface="Century Gothic" charset="0"/>
                <a:ea typeface="Century Gothic" charset="0"/>
                <a:cs typeface="Century Gothic" charset="0"/>
              </a:rPr>
              <a:t>Prex</a:t>
            </a: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 Fixe </a:t>
            </a:r>
            <a:r>
              <a:rPr lang="en-US" sz="2200">
                <a:latin typeface="Century Gothic" charset="0"/>
                <a:ea typeface="Century Gothic" charset="0"/>
                <a:cs typeface="Century Gothic" charset="0"/>
              </a:rPr>
              <a:t>– a la Carte</a:t>
            </a:r>
            <a:endParaRPr lang="en-US" sz="2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Buffets or Chili’s 2 for $22</a:t>
            </a:r>
          </a:p>
        </p:txBody>
      </p:sp>
      <p:pic>
        <p:nvPicPr>
          <p:cNvPr id="7174" name="Picture 6" descr="mage result for chili's 2 for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20027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50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 LA carte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All items priced and ordered separately.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PF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Changs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194" name="Picture 2" descr="mage result for pf cha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571749"/>
            <a:ext cx="4657725" cy="3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85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California </a:t>
            </a:r>
            <a:r>
              <a:rPr lang="en-US" sz="5400" dirty="0"/>
              <a:t>(menu)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All items offered all day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Denny’s or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IHop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218" name="Picture 2" descr="mage result for i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285875"/>
            <a:ext cx="36957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ge result for denn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51" y="3979272"/>
            <a:ext cx="3826618" cy="19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2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114479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Trend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General direction in which something is developing or changing.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Food trucks or farm to table.</a:t>
            </a:r>
          </a:p>
        </p:txBody>
      </p:sp>
      <p:pic>
        <p:nvPicPr>
          <p:cNvPr id="10242" name="Picture 2" descr="mage result for food tr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7177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84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action or business of promoting and selling products or services.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Social media plays a HUGE role in marketing i.e. Waffle Love</a:t>
            </a:r>
          </a:p>
        </p:txBody>
      </p:sp>
      <p:pic>
        <p:nvPicPr>
          <p:cNvPr id="11266" name="Picture 2" descr="mage result for mark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400300"/>
            <a:ext cx="408498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42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demographics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Data relating to a population or structure within it.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Restaurants often set their menu based on the demographics of their location. </a:t>
            </a:r>
          </a:p>
        </p:txBody>
      </p:sp>
      <p:pic>
        <p:nvPicPr>
          <p:cNvPr id="12290" name="Picture 2" descr="mage result for demograph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864847"/>
            <a:ext cx="41656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958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advertising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Paying to present or promote an operation’s products, services or identity.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Advertising can be conducted through multiple mediums.</a:t>
            </a:r>
          </a:p>
        </p:txBody>
      </p:sp>
      <p:pic>
        <p:nvPicPr>
          <p:cNvPr id="13314" name="Picture 2" descr="mage result for adverti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19" y="2811370"/>
            <a:ext cx="4208087" cy="24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1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Hotel pan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4" y="2050180"/>
            <a:ext cx="7283459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Large rectangular pans that food is cooked in and served from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Hotel pans come in large variety of sizes depending on the need. </a:t>
            </a:r>
          </a:p>
        </p:txBody>
      </p:sp>
      <p:pic>
        <p:nvPicPr>
          <p:cNvPr id="5122" name="Picture 2" descr="mage result for hotel 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10" y="1529768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46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Donating time or materials to a cause for marketing purposes.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is a marketing strategy. </a:t>
            </a:r>
          </a:p>
        </p:txBody>
      </p:sp>
      <p:pic>
        <p:nvPicPr>
          <p:cNvPr id="14338" name="Picture 2" descr="mage result for military discount restaur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210475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62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Breakfast Foods</a:t>
            </a:r>
          </a:p>
        </p:txBody>
      </p:sp>
    </p:spTree>
    <p:extLst>
      <p:ext uri="{BB962C8B-B14F-4D97-AF65-F5344CB8AC3E}">
        <p14:creationId xmlns:p14="http://schemas.microsoft.com/office/powerpoint/2010/main" val="17496210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basted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type of sunny side up in which the white is cooked by spooning hot butter over the egg while frying, or adding a little water to the pan/grill and covering the egg to steam it.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Makes the perfect sunny-side up because it cooks the membrane above the yolk.</a:t>
            </a: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54" y="2497045"/>
            <a:ext cx="4610546" cy="30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70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frittata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open faced omelets of Spanish origin, the hearty fillings are mixed directly into the eggs, cooked on the stove and transferred to oven or broiler to finish cooking through.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Usually served in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wedeges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pic>
        <p:nvPicPr>
          <p:cNvPr id="2050" name="Picture 2" descr="mage result for frit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164759"/>
            <a:ext cx="2495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78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shirred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Baked egg in individual ramekins and often topped with grated cheese, fresh herbs or a sauce.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 whites should be set while the yolks are soft and creamy.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074" name="Picture 2" descr="mage result for shirred eg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0" y="2513873"/>
            <a:ext cx="4582720" cy="30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8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quiche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093772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an egg custard and fillings baked in a crust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Can be made in larger crusts or bite-sized crusts.</a:t>
            </a:r>
          </a:p>
        </p:txBody>
      </p:sp>
      <p:pic>
        <p:nvPicPr>
          <p:cNvPr id="4098" name="Picture 2" descr="mage result for qu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67" y="2133600"/>
            <a:ext cx="55541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86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brining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is a process similar to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marination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in which meat is soaked in a high-concentration solution of salt in water.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add flavors to your brining liquid to make your meat more flavorful.</a:t>
            </a:r>
          </a:p>
        </p:txBody>
      </p:sp>
      <p:pic>
        <p:nvPicPr>
          <p:cNvPr id="5124" name="Picture 4" descr="mage result for brining m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527208"/>
            <a:ext cx="4542585" cy="301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424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material that encloses the filling of a sausage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Casings can be natural or artificial. Natural casings are animal intestines. 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146" name="Picture 2" descr="mage result for sausage ca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03" y="2060302"/>
            <a:ext cx="3908697" cy="390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38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pasteurized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644105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of heating milk to destroy pathogens</a:t>
            </a:r>
            <a:r>
              <a:rPr lang="en-US" sz="2400" dirty="0"/>
              <a:t>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buy unpasteurized or raw milk, but you have to sign waver. </a:t>
            </a:r>
          </a:p>
        </p:txBody>
      </p:sp>
      <p:pic>
        <p:nvPicPr>
          <p:cNvPr id="7170" name="Picture 2" descr="mage result for pasteur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768600"/>
            <a:ext cx="51308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0290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homogenized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44128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in which the fat particles in milk are reduced in size and dispersed throughout the liquid.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 dots in the picture represent the fat in the milk.  </a:t>
            </a:r>
          </a:p>
        </p:txBody>
      </p:sp>
      <p:pic>
        <p:nvPicPr>
          <p:cNvPr id="8194" name="Picture 2" descr="mage result for homogenized mi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79" y="2437673"/>
            <a:ext cx="5282821" cy="31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5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Chafing Dish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metal dish with a lamp or heating appliance beneath it, for keeping food hot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hold hotel pans to keep food hot at a buffet line. </a:t>
            </a:r>
          </a:p>
        </p:txBody>
      </p:sp>
      <p:pic>
        <p:nvPicPr>
          <p:cNvPr id="1026" name="Picture 2" descr="mage result for chafing dish defin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1679387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352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Culture</a:t>
            </a:r>
            <a:r>
              <a:rPr lang="en-US" sz="4800" dirty="0"/>
              <a:t> (micro-organism)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specific bacteria added to fluid dairy products.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cultures are added to foods like yogurt, buttermilk, cheese and sour cream.  </a:t>
            </a:r>
          </a:p>
        </p:txBody>
      </p:sp>
      <p:pic>
        <p:nvPicPr>
          <p:cNvPr id="9218" name="Picture 2" descr="mage result for dairy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92" y="1933302"/>
            <a:ext cx="4453708" cy="39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434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farina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56790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is a form of milled wheat most often used to prepare hot cereal for breakfast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is Creamed Wheat or Malt-o-Meal.</a:t>
            </a:r>
          </a:p>
        </p:txBody>
      </p:sp>
      <p:pic>
        <p:nvPicPr>
          <p:cNvPr id="10242" name="Picture 2" descr="mage result for farina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99" y="2161902"/>
            <a:ext cx="4839063" cy="36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486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Fruits and Vegetables</a:t>
            </a:r>
          </a:p>
        </p:txBody>
      </p:sp>
    </p:spTree>
    <p:extLst>
      <p:ext uri="{BB962C8B-B14F-4D97-AF65-F5344CB8AC3E}">
        <p14:creationId xmlns:p14="http://schemas.microsoft.com/office/powerpoint/2010/main" val="345196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Garde</a:t>
            </a:r>
            <a:r>
              <a:rPr lang="en-US" sz="7200" dirty="0"/>
              <a:t> Manger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category of cold food, including salads, dressings, fruit plates, and many other types of cold appetizers and buffet platters.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term also refers to a chef who prepares those types of foods along with a cold room to prepare cold food. </a:t>
            </a:r>
          </a:p>
        </p:txBody>
      </p:sp>
      <p:sp>
        <p:nvSpPr>
          <p:cNvPr id="4" name="AutoShape 2" descr="mage result for salad"/>
          <p:cNvSpPr>
            <a:spLocks noChangeAspect="1" noChangeArrowheads="1"/>
          </p:cNvSpPr>
          <p:nvPr/>
        </p:nvSpPr>
        <p:spPr bwMode="auto">
          <a:xfrm>
            <a:off x="0" y="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2070100"/>
            <a:ext cx="37846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56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garnish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decorative piece of an edible ingredient used as a finishing touch to a dish or drink.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garnishes should complement the food they are served with and should </a:t>
            </a:r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be edible.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290" name="Picture 2" descr="mage result for plate garn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33303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3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produce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440905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Fresh fruits and vegetables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Buying produce in season helps ensure that you get the best quality food. </a:t>
            </a:r>
          </a:p>
        </p:txBody>
      </p:sp>
      <p:pic>
        <p:nvPicPr>
          <p:cNvPr id="13314" name="Picture 2" descr="mage result for produce 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68" y="2336073"/>
            <a:ext cx="5807932" cy="34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90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/>
              <a:t>Enzymatic Browning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Typically produce that turns brown from exposure to oxygen and/or cell damage.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use ascorbic acid (vitamin C) or water to slow enzymatic browning of cut fruits and vegetables. </a:t>
            </a:r>
          </a:p>
        </p:txBody>
      </p:sp>
      <p:pic>
        <p:nvPicPr>
          <p:cNvPr id="14338" name="Picture 2" descr="mage result for enzymatic browning of fruits/vegetab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r="17429"/>
          <a:stretch/>
        </p:blipFill>
        <p:spPr bwMode="auto">
          <a:xfrm>
            <a:off x="7543800" y="2263683"/>
            <a:ext cx="4013200" cy="35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45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braising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long, slow cooking process; meat is first seared and the pan is deglazed before the moist cooking technique is used.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Braising is an excellent way to tenderize super tough cuts of meat. </a:t>
            </a:r>
          </a:p>
        </p:txBody>
      </p:sp>
      <p:pic>
        <p:nvPicPr>
          <p:cNvPr id="1536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135" y="2517502"/>
            <a:ext cx="4531474" cy="29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42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Dry heat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it uses fats, oils, radiation of hot air or metal to transfer heat.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method helps maintain nutrients and flavors</a:t>
            </a:r>
          </a:p>
        </p:txBody>
      </p:sp>
      <p:pic>
        <p:nvPicPr>
          <p:cNvPr id="16388" name="Picture 4" descr="mage result for dry heat cooking meth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540000"/>
            <a:ext cx="5037873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34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Moist heat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using hot liquids to create the heat that is needed to cook food.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cooking method is great for tough cuts of meat. </a:t>
            </a:r>
          </a:p>
        </p:txBody>
      </p:sp>
      <p:pic>
        <p:nvPicPr>
          <p:cNvPr id="17410" name="Picture 2" descr="mage result for moist heat cooking meth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902" y="2615473"/>
            <a:ext cx="5267907" cy="28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1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Steam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table with slots to hold food containers which are kept hot by steam circulating beneath them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is where you get your hot food from restaurants like Chuck-a-Rama</a:t>
            </a:r>
          </a:p>
        </p:txBody>
      </p:sp>
      <p:pic>
        <p:nvPicPr>
          <p:cNvPr id="6146" name="Picture 2" descr="mage result for steam table kit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84" y="1430508"/>
            <a:ext cx="3978456" cy="39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412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intermezzo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light salad served after the main course to refresh the palate.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Usually lettuce with a </a:t>
            </a:r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very light dressing on it. 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8434" name="Picture 2" descr="mage result for lettuce sa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42" y="2159000"/>
            <a:ext cx="4199467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1390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Baking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23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>
                <a:hlinkClick r:id="rId3"/>
              </a:rPr>
              <a:t>gluten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an elastic protein that is responsible for giving baked goods structure.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Needed for proper bread formation</a:t>
            </a:r>
          </a:p>
        </p:txBody>
      </p:sp>
      <p:pic>
        <p:nvPicPr>
          <p:cNvPr id="1026" name="Picture 2" descr="Image result for gluten in doug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2455271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9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Rancid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term generally used to denote unpleasant odors and flavors in foods resulting from deterioration in the fat or oil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If it smells bad throw it out</a:t>
            </a:r>
          </a:p>
        </p:txBody>
      </p:sp>
      <p:pic>
        <p:nvPicPr>
          <p:cNvPr id="2050" name="Picture 2" descr="Image result for rancid 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32" y="2285999"/>
            <a:ext cx="4329077" cy="28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37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Starter </a:t>
            </a:r>
            <a:r>
              <a:rPr lang="en-US" sz="5400" dirty="0"/>
              <a:t>(sour dough)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mixture of flour, yeast, sugar and liquid. It gives bread a unique, mildly sour taste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You have to feed the starter</a:t>
            </a:r>
          </a:p>
        </p:txBody>
      </p:sp>
      <p:pic>
        <p:nvPicPr>
          <p:cNvPr id="1026" name="Picture 2" descr="Image result for sourdough starter">
            <a:extLst>
              <a:ext uri="{FF2B5EF4-FFF2-40B4-BE49-F238E27FC236}">
                <a16:creationId xmlns:a16="http://schemas.microsoft.com/office/drawing/2014/main" id="{13EA25F0-DD44-44C2-BA0F-D4D7F45C4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812" y="2683823"/>
            <a:ext cx="3296702" cy="219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31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emulsification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of mixing two or more liquids that are unmixable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Eggs make a great emulsifier</a:t>
            </a:r>
          </a:p>
        </p:txBody>
      </p:sp>
      <p:pic>
        <p:nvPicPr>
          <p:cNvPr id="2050" name="Picture 2" descr="Image result for using eggs to emulsify salad dressing">
            <a:extLst>
              <a:ext uri="{FF2B5EF4-FFF2-40B4-BE49-F238E27FC236}">
                <a16:creationId xmlns:a16="http://schemas.microsoft.com/office/drawing/2014/main" id="{61790396-AD61-433D-A775-30112347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14" y="2748165"/>
            <a:ext cx="381000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3187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Flats </a:t>
            </a:r>
            <a:r>
              <a:rPr lang="en-US" sz="5400" dirty="0"/>
              <a:t>(Egg)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Usually sold in cardboard carton that hold 30 eggs and in packages of 2 or more.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when buying check the edges for broken eggs</a:t>
            </a:r>
          </a:p>
        </p:txBody>
      </p:sp>
      <p:pic>
        <p:nvPicPr>
          <p:cNvPr id="3074" name="Picture 2" descr="Image result for egg flats">
            <a:extLst>
              <a:ext uri="{FF2B5EF4-FFF2-40B4-BE49-F238E27FC236}">
                <a16:creationId xmlns:a16="http://schemas.microsoft.com/office/drawing/2014/main" id="{E2A718BA-0142-4A55-8B29-22F4731E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10" y="2677798"/>
            <a:ext cx="4041616" cy="2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037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leavening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gasses trapped in dough, creating small bubbles that give baked goods a light and airy texture.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Yeast, baking soda, baking powder, steam and eggs are all types of leavening.</a:t>
            </a:r>
          </a:p>
        </p:txBody>
      </p:sp>
      <p:pic>
        <p:nvPicPr>
          <p:cNvPr id="4098" name="Picture 2" descr="Image result for yeast breads">
            <a:extLst>
              <a:ext uri="{FF2B5EF4-FFF2-40B4-BE49-F238E27FC236}">
                <a16:creationId xmlns:a16="http://schemas.microsoft.com/office/drawing/2014/main" id="{2B3C0CAE-AB93-4618-ACBF-187AFC09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671948"/>
            <a:ext cx="4228310" cy="23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632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Chocolate liquor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is a thick, gritty, dark brown paste comprised of roughly half cocoa butter and half cocoa solids.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has nothing to do with alcohol.</a:t>
            </a:r>
          </a:p>
        </p:txBody>
      </p:sp>
      <p:pic>
        <p:nvPicPr>
          <p:cNvPr id="5122" name="Picture 2" descr="Image result for chocolate liqueur in chocolate making">
            <a:extLst>
              <a:ext uri="{FF2B5EF4-FFF2-40B4-BE49-F238E27FC236}">
                <a16:creationId xmlns:a16="http://schemas.microsoft.com/office/drawing/2014/main" id="{69A7814E-32C4-41FE-A50E-8F3CC8FD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094" y="22496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115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Cocoa butter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pale-yellow, edible vegetable fat extracted from the cocoa bean. It is used to make chocolate.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When chocolate blooms, it is the cocoa butter coming to the surface.</a:t>
            </a:r>
          </a:p>
        </p:txBody>
      </p:sp>
      <p:pic>
        <p:nvPicPr>
          <p:cNvPr id="6146" name="Picture 2" descr="Image result for cocoa butter">
            <a:extLst>
              <a:ext uri="{FF2B5EF4-FFF2-40B4-BE49-F238E27FC236}">
                <a16:creationId xmlns:a16="http://schemas.microsoft.com/office/drawing/2014/main" id="{E0536B1B-7C47-40C6-B79F-F5BB03DC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72" y="2481943"/>
            <a:ext cx="4267973" cy="28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8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Convection 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893429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convection oven has a fan and that blows hot oven air over and around the food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When using a convection oven lower the temperature 25 degrees. </a:t>
            </a:r>
          </a:p>
        </p:txBody>
      </p:sp>
      <p:pic>
        <p:nvPicPr>
          <p:cNvPr id="7170" name="Picture 2" descr="mage result for convection 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83" y="1914650"/>
            <a:ext cx="3933400" cy="32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837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nibs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bits of fermented, dried, roasted and crushed cacao bean.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are bitter, there is no sugar in them</a:t>
            </a:r>
          </a:p>
        </p:txBody>
      </p:sp>
      <p:pic>
        <p:nvPicPr>
          <p:cNvPr id="7170" name="Picture 2" descr="Image result for chocolate nibs">
            <a:extLst>
              <a:ext uri="{FF2B5EF4-FFF2-40B4-BE49-F238E27FC236}">
                <a16:creationId xmlns:a16="http://schemas.microsoft.com/office/drawing/2014/main" id="{5F450DA7-949C-4A41-B140-E16BE1EC3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82" y="2468085"/>
            <a:ext cx="3672513" cy="27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7980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ratio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relationship between two or more ingredient amounts in a recipe.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Baking recipes are often in ratio format like pie dough is 3:2:1</a:t>
            </a:r>
          </a:p>
        </p:txBody>
      </p:sp>
      <p:pic>
        <p:nvPicPr>
          <p:cNvPr id="8194" name="Picture 2" descr="Image result for baking scales">
            <a:extLst>
              <a:ext uri="{FF2B5EF4-FFF2-40B4-BE49-F238E27FC236}">
                <a16:creationId xmlns:a16="http://schemas.microsoft.com/office/drawing/2014/main" id="{D1C5CBF8-1FEB-4E66-8D70-0C86AFEF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197" y="2258971"/>
            <a:ext cx="4539412" cy="35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116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Blind bake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Shells that are baked empty before filling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You can bake the shell empty but is turns out better if you weight it with dry beans or ceramic weights</a:t>
            </a:r>
          </a:p>
        </p:txBody>
      </p:sp>
      <p:pic>
        <p:nvPicPr>
          <p:cNvPr id="9218" name="Picture 2" descr="Image result for baking blind">
            <a:extLst>
              <a:ext uri="{FF2B5EF4-FFF2-40B4-BE49-F238E27FC236}">
                <a16:creationId xmlns:a16="http://schemas.microsoft.com/office/drawing/2014/main" id="{D6D5F9AC-3195-41C0-81C8-3C1CD516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86" y="20346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332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Chiffon </a:t>
            </a:r>
            <a:r>
              <a:rPr lang="en-US" sz="5400" dirty="0"/>
              <a:t>(pie)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based on a cooked fruit or cream pie that is stabilized with gelatin. When the filing is cooled a meringue is folded into the filing and then placed in a blind-baked pie shell.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Lemon or Raspberry Chiffon is nice, it’s very fluffy.</a:t>
            </a:r>
          </a:p>
        </p:txBody>
      </p:sp>
      <p:pic>
        <p:nvPicPr>
          <p:cNvPr id="10242" name="Picture 2" descr="Image result for chiffon pie">
            <a:extLst>
              <a:ext uri="{FF2B5EF4-FFF2-40B4-BE49-F238E27FC236}">
                <a16:creationId xmlns:a16="http://schemas.microsoft.com/office/drawing/2014/main" id="{0E527A83-5289-4559-B759-39936213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91" y="2083996"/>
            <a:ext cx="3117396" cy="31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728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custard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filling made with eggs that firm the pie when baked.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Examples are pumpkin and pecan. </a:t>
            </a:r>
          </a:p>
        </p:txBody>
      </p:sp>
      <p:pic>
        <p:nvPicPr>
          <p:cNvPr id="11266" name="Picture 2" descr="Image result for custard pie">
            <a:extLst>
              <a:ext uri="{FF2B5EF4-FFF2-40B4-BE49-F238E27FC236}">
                <a16:creationId xmlns:a16="http://schemas.microsoft.com/office/drawing/2014/main" id="{9807A966-177B-4CDA-BBDD-85D2A46F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69" y="2151661"/>
            <a:ext cx="3392136" cy="33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0481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creaming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used for high-fat cakes. Cream fat, sugar and salt, add the eggs and other liquids mixing to fully incorporate; add the sifted dry ingredients.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Used when making cookies as well.</a:t>
            </a:r>
          </a:p>
        </p:txBody>
      </p:sp>
      <p:pic>
        <p:nvPicPr>
          <p:cNvPr id="12290" name="Picture 2" descr="Image result for creaming method">
            <a:extLst>
              <a:ext uri="{FF2B5EF4-FFF2-40B4-BE49-F238E27FC236}">
                <a16:creationId xmlns:a16="http://schemas.microsoft.com/office/drawing/2014/main" id="{7CA83FEC-DD19-4CEE-8352-95E4D35E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11" y="2256312"/>
            <a:ext cx="4549898" cy="3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52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fondant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thick paste made of sugar and water and often flavored or colors. Used in the making of candy and the icing and decoration of cakes.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Fondant doesn’t usually taste very good.</a:t>
            </a:r>
          </a:p>
        </p:txBody>
      </p:sp>
      <p:pic>
        <p:nvPicPr>
          <p:cNvPr id="13314" name="Picture 2" descr="Image result for fondant icing">
            <a:extLst>
              <a:ext uri="{FF2B5EF4-FFF2-40B4-BE49-F238E27FC236}">
                <a16:creationId xmlns:a16="http://schemas.microsoft.com/office/drawing/2014/main" id="{0D2997C0-D4F8-4366-9F24-CD4CA12A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87" y="2418409"/>
            <a:ext cx="3236026" cy="323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79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ganache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glaze, icing, sauce, or filling for pastries made from chocolate and cream.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When used as an icing it is usually poured.</a:t>
            </a:r>
          </a:p>
        </p:txBody>
      </p:sp>
      <p:pic>
        <p:nvPicPr>
          <p:cNvPr id="14338" name="Picture 2" descr="Image result for ganache">
            <a:extLst>
              <a:ext uri="{FF2B5EF4-FFF2-40B4-BE49-F238E27FC236}">
                <a16:creationId xmlns:a16="http://schemas.microsoft.com/office/drawing/2014/main" id="{F09FD443-EE46-4173-BEA4-923B4CE07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0"/>
          <a:stretch/>
        </p:blipFill>
        <p:spPr bwMode="auto">
          <a:xfrm>
            <a:off x="7775171" y="2090058"/>
            <a:ext cx="3510346" cy="33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86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Grains and Starches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243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Legume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group of vegetables that included bean, peas and lentils.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Dried legumes must be soaked for a long period of time before cooking. </a:t>
            </a:r>
          </a:p>
        </p:txBody>
      </p:sp>
      <p:pic>
        <p:nvPicPr>
          <p:cNvPr id="15364" name="Picture 4" descr="Related image">
            <a:extLst>
              <a:ext uri="{FF2B5EF4-FFF2-40B4-BE49-F238E27FC236}">
                <a16:creationId xmlns:a16="http://schemas.microsoft.com/office/drawing/2014/main" id="{998C12FC-3748-4F0E-87EF-73CF00EE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866" y="2481943"/>
            <a:ext cx="3718330" cy="248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1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Conventional 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893429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heat source in a conventional oven is stationary, usually radiating from the bottom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Conventional ovens are better for baking. </a:t>
            </a:r>
          </a:p>
        </p:txBody>
      </p:sp>
      <p:pic>
        <p:nvPicPr>
          <p:cNvPr id="1026" name="Picture 2" descr="mage result for cookies in the 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87" y="2449212"/>
            <a:ext cx="4381831" cy="314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risotto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: This method cooks rice while stirring in warm, flavorful liquid a little at a time.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An Italian dish.</a:t>
            </a:r>
          </a:p>
        </p:txBody>
      </p:sp>
      <p:pic>
        <p:nvPicPr>
          <p:cNvPr id="16386" name="Picture 2" descr="Image result for risotto">
            <a:extLst>
              <a:ext uri="{FF2B5EF4-FFF2-40B4-BE49-F238E27FC236}">
                <a16:creationId xmlns:a16="http://schemas.microsoft.com/office/drawing/2014/main" id="{D7A445D1-C755-49F0-B336-13DA9C1D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53" y="2264574"/>
            <a:ext cx="3490506" cy="34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694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fortified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adding nutrients to a food that would otherwise would not be there.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Rice is often fortified, especially when sent to third world countries.</a:t>
            </a:r>
          </a:p>
        </p:txBody>
      </p:sp>
      <p:pic>
        <p:nvPicPr>
          <p:cNvPr id="17412" name="Picture 4" descr="Image result for fortified foods">
            <a:extLst>
              <a:ext uri="{FF2B5EF4-FFF2-40B4-BE49-F238E27FC236}">
                <a16:creationId xmlns:a16="http://schemas.microsoft.com/office/drawing/2014/main" id="{C493E263-F30A-4092-A931-B3022217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9" y="2458191"/>
            <a:ext cx="4173682" cy="23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27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Al Dente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an Italian term meaning tender with a little firmness in the center.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Bite the pasta to check if it is al Dente.</a:t>
            </a:r>
          </a:p>
        </p:txBody>
      </p:sp>
      <p:pic>
        <p:nvPicPr>
          <p:cNvPr id="18434" name="Picture 2" descr="Image result for al dente">
            <a:extLst>
              <a:ext uri="{FF2B5EF4-FFF2-40B4-BE49-F238E27FC236}">
                <a16:creationId xmlns:a16="http://schemas.microsoft.com/office/drawing/2014/main" id="{60A138C2-130D-440F-8088-5E164B67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96" y="2501536"/>
            <a:ext cx="4093028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371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Lentils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small, round, lens-shaped legume that come in many colors and sizes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Like legumes lentils need to be soaked.</a:t>
            </a:r>
          </a:p>
        </p:txBody>
      </p:sp>
      <p:pic>
        <p:nvPicPr>
          <p:cNvPr id="19458" name="Picture 2" descr="Image result for lentils">
            <a:extLst>
              <a:ext uri="{FF2B5EF4-FFF2-40B4-BE49-F238E27FC236}">
                <a16:creationId xmlns:a16="http://schemas.microsoft.com/office/drawing/2014/main" id="{D294071E-C25B-451F-B073-8B432743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641" y="2270462"/>
            <a:ext cx="3531919" cy="35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995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Protein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099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Fabrication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of cutting or breaking down the meat/poultry into its usable parts.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Great way to learn how to carve a turkey.</a:t>
            </a:r>
          </a:p>
        </p:txBody>
      </p:sp>
      <p:pic>
        <p:nvPicPr>
          <p:cNvPr id="20482" name="Picture 2" descr="Image result for chicken fabrication">
            <a:extLst>
              <a:ext uri="{FF2B5EF4-FFF2-40B4-BE49-F238E27FC236}">
                <a16:creationId xmlns:a16="http://schemas.microsoft.com/office/drawing/2014/main" id="{82F634EF-460E-411E-B7BD-DD8068E2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29" y="2507712"/>
            <a:ext cx="4119005" cy="27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821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tenderizing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make meat more tender by chemical, mechanical or cooking methods.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Fresh pineapple has natural meat tenderizers.</a:t>
            </a:r>
          </a:p>
        </p:txBody>
      </p:sp>
      <p:pic>
        <p:nvPicPr>
          <p:cNvPr id="21506" name="Picture 2" descr="Image result for various ways to tenderizing meat">
            <a:extLst>
              <a:ext uri="{FF2B5EF4-FFF2-40B4-BE49-F238E27FC236}">
                <a16:creationId xmlns:a16="http://schemas.microsoft.com/office/drawing/2014/main" id="{3696E133-8AFF-4862-A042-A3E6E5AFB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23" y="2436424"/>
            <a:ext cx="4111336" cy="30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110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Mollusks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shellfish with no internal skeletal structure.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Includes squid, octopus, mussels and scallops.</a:t>
            </a:r>
          </a:p>
        </p:txBody>
      </p:sp>
      <p:pic>
        <p:nvPicPr>
          <p:cNvPr id="22530" name="Picture 2" descr="Image result for mollusk to cook">
            <a:extLst>
              <a:ext uri="{FF2B5EF4-FFF2-40B4-BE49-F238E27FC236}">
                <a16:creationId xmlns:a16="http://schemas.microsoft.com/office/drawing/2014/main" id="{33D0F0D0-023D-4691-B72B-2A23A8E2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93" y="2302143"/>
            <a:ext cx="398145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959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cephalopods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category of mollusks that are known for their long arms that are covers with suckers.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Over cooking makes cephalopods tough to eat.</a:t>
            </a:r>
          </a:p>
        </p:txBody>
      </p:sp>
      <p:pic>
        <p:nvPicPr>
          <p:cNvPr id="23554" name="Picture 2" descr="Image result for Cephalopods for cooking">
            <a:extLst>
              <a:ext uri="{FF2B5EF4-FFF2-40B4-BE49-F238E27FC236}">
                <a16:creationId xmlns:a16="http://schemas.microsoft.com/office/drawing/2014/main" id="{D0D4ED34-95AE-4F71-84A6-72DCD17F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62" y="2321922"/>
            <a:ext cx="2746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833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Bivalves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</a:t>
            </a:r>
            <a:r>
              <a:rPr lang="en-US" sz="2400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: </a:t>
            </a:r>
            <a:r>
              <a:rPr lang="en-US" sz="2400" dirty="0">
                <a:latin typeface="Century Gothic" panose="020B0502020202020204" pitchFamily="34" charset="0"/>
              </a:rPr>
              <a:t>an aquatic mollusk that has a compressed body enclosed within a hinged shell, such as oysters, clams, mussels, and scallops.</a:t>
            </a:r>
            <a:endParaRPr lang="en-US" sz="24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Purchased with shells closed tight.  If open they are dead.</a:t>
            </a:r>
          </a:p>
        </p:txBody>
      </p:sp>
      <p:pic>
        <p:nvPicPr>
          <p:cNvPr id="24578" name="Picture 2" descr="https://media2.popsugar-assets.com/files/thumbor/ZpvUgH9JaII5wM0sNO-2-nLhCAU/fit-in/1024x1024/filters:format_auto-!!-:strip_icc-!!-/2014/06/26/083/n/1922195/a1302d81492d0840_Bivalves.jpg">
            <a:extLst>
              <a:ext uri="{FF2B5EF4-FFF2-40B4-BE49-F238E27FC236}">
                <a16:creationId xmlns:a16="http://schemas.microsoft.com/office/drawing/2014/main" id="{D2436F9C-919C-4EB6-AD55-8405B59B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78" y="2187533"/>
            <a:ext cx="3527959" cy="35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95175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2001</TotalTime>
  <Words>3254</Words>
  <Application>Microsoft Macintosh PowerPoint</Application>
  <PresentationFormat>Widescreen</PresentationFormat>
  <Paragraphs>493</Paragraphs>
  <Slides>112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Century Gothic</vt:lpstr>
      <vt:lpstr>Gill Sans MT</vt:lpstr>
      <vt:lpstr>Gallery</vt:lpstr>
      <vt:lpstr>Culinary Management Vocabulary Words</vt:lpstr>
      <vt:lpstr>Strand 1</vt:lpstr>
      <vt:lpstr>Mandoline</vt:lpstr>
      <vt:lpstr>Parisian Scoop</vt:lpstr>
      <vt:lpstr>Hotel pan</vt:lpstr>
      <vt:lpstr>Chafing Dish</vt:lpstr>
      <vt:lpstr>Steam Table</vt:lpstr>
      <vt:lpstr>Convection Oven</vt:lpstr>
      <vt:lpstr>Conventional Oven</vt:lpstr>
      <vt:lpstr>Rondelle</vt:lpstr>
      <vt:lpstr>Mise En Place</vt:lpstr>
      <vt:lpstr>Strand 2</vt:lpstr>
      <vt:lpstr>haccp</vt:lpstr>
      <vt:lpstr>FIFO</vt:lpstr>
      <vt:lpstr>Cross-contact</vt:lpstr>
      <vt:lpstr>Cross-contamination </vt:lpstr>
      <vt:lpstr>FATTOM</vt:lpstr>
      <vt:lpstr>Bacteria</vt:lpstr>
      <vt:lpstr>Virus</vt:lpstr>
      <vt:lpstr>parasite</vt:lpstr>
      <vt:lpstr>Fungi</vt:lpstr>
      <vt:lpstr>TCS</vt:lpstr>
      <vt:lpstr>RTE</vt:lpstr>
      <vt:lpstr>Clean</vt:lpstr>
      <vt:lpstr>Sanitize</vt:lpstr>
      <vt:lpstr>SDS</vt:lpstr>
      <vt:lpstr>Strand 3</vt:lpstr>
      <vt:lpstr>Food Cost</vt:lpstr>
      <vt:lpstr>Unit Cost</vt:lpstr>
      <vt:lpstr>Portion</vt:lpstr>
      <vt:lpstr>As Purchased</vt:lpstr>
      <vt:lpstr>Edible portion</vt:lpstr>
      <vt:lpstr>Percent yield</vt:lpstr>
      <vt:lpstr>receiving</vt:lpstr>
      <vt:lpstr>Strand 4</vt:lpstr>
      <vt:lpstr>Food allergy</vt:lpstr>
      <vt:lpstr>Food intolerance</vt:lpstr>
      <vt:lpstr>lipid</vt:lpstr>
      <vt:lpstr>Static or Fixed</vt:lpstr>
      <vt:lpstr>Cycle</vt:lpstr>
      <vt:lpstr>Market</vt:lpstr>
      <vt:lpstr>Table d’ hote or Prix Fixe </vt:lpstr>
      <vt:lpstr>A LA carte</vt:lpstr>
      <vt:lpstr>California (menu)</vt:lpstr>
      <vt:lpstr>Strand 5</vt:lpstr>
      <vt:lpstr>Trend</vt:lpstr>
      <vt:lpstr>marketing</vt:lpstr>
      <vt:lpstr>demographics</vt:lpstr>
      <vt:lpstr>advertising</vt:lpstr>
      <vt:lpstr>outreach</vt:lpstr>
      <vt:lpstr>Strand 6</vt:lpstr>
      <vt:lpstr>basted</vt:lpstr>
      <vt:lpstr>frittata</vt:lpstr>
      <vt:lpstr>shirred</vt:lpstr>
      <vt:lpstr>quiche</vt:lpstr>
      <vt:lpstr>brining</vt:lpstr>
      <vt:lpstr>casing</vt:lpstr>
      <vt:lpstr>pasteurized</vt:lpstr>
      <vt:lpstr>homogenized</vt:lpstr>
      <vt:lpstr>Culture (micro-organism)</vt:lpstr>
      <vt:lpstr>farina</vt:lpstr>
      <vt:lpstr>Strand 7</vt:lpstr>
      <vt:lpstr>Garde Manger</vt:lpstr>
      <vt:lpstr>garnish</vt:lpstr>
      <vt:lpstr>produce</vt:lpstr>
      <vt:lpstr>Enzymatic Browning</vt:lpstr>
      <vt:lpstr>braising</vt:lpstr>
      <vt:lpstr>Dry heat</vt:lpstr>
      <vt:lpstr>Moist heat</vt:lpstr>
      <vt:lpstr>intermezzo</vt:lpstr>
      <vt:lpstr>Strand 8</vt:lpstr>
      <vt:lpstr>gluten</vt:lpstr>
      <vt:lpstr>Rancid</vt:lpstr>
      <vt:lpstr>Starter (sour dough)</vt:lpstr>
      <vt:lpstr>emulsification</vt:lpstr>
      <vt:lpstr>Flats (Egg)</vt:lpstr>
      <vt:lpstr>leavening</vt:lpstr>
      <vt:lpstr>Chocolate liquor</vt:lpstr>
      <vt:lpstr>Cocoa butter</vt:lpstr>
      <vt:lpstr>nibs</vt:lpstr>
      <vt:lpstr>ratio</vt:lpstr>
      <vt:lpstr>Blind bake</vt:lpstr>
      <vt:lpstr>Chiffon (pie)</vt:lpstr>
      <vt:lpstr>custard</vt:lpstr>
      <vt:lpstr>creaming</vt:lpstr>
      <vt:lpstr>fondant</vt:lpstr>
      <vt:lpstr>ganache</vt:lpstr>
      <vt:lpstr>Strand 9</vt:lpstr>
      <vt:lpstr>Legume</vt:lpstr>
      <vt:lpstr>risotto</vt:lpstr>
      <vt:lpstr>fortified</vt:lpstr>
      <vt:lpstr>Al Dente</vt:lpstr>
      <vt:lpstr>Lentils</vt:lpstr>
      <vt:lpstr>Strand 10</vt:lpstr>
      <vt:lpstr>Fabrication</vt:lpstr>
      <vt:lpstr>tenderizing</vt:lpstr>
      <vt:lpstr>Mollusks</vt:lpstr>
      <vt:lpstr>cephalopods</vt:lpstr>
      <vt:lpstr>Bivalves</vt:lpstr>
      <vt:lpstr>viscera</vt:lpstr>
      <vt:lpstr>Strand 11</vt:lpstr>
      <vt:lpstr>Cuisine</vt:lpstr>
      <vt:lpstr>cassoulet</vt:lpstr>
      <vt:lpstr>lutefish</vt:lpstr>
      <vt:lpstr>pierogies</vt:lpstr>
      <vt:lpstr>Trifle</vt:lpstr>
      <vt:lpstr>curry</vt:lpstr>
      <vt:lpstr>falafle</vt:lpstr>
      <vt:lpstr>Al forno</vt:lpstr>
      <vt:lpstr>moussaka</vt:lpstr>
      <vt:lpstr>tangine</vt:lpstr>
      <vt:lpstr>paella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Culinary Management Vocabulary Word</dc:title>
  <dc:creator>Paige Wright</dc:creator>
  <cp:lastModifiedBy>Microsoft Office User</cp:lastModifiedBy>
  <cp:revision>84</cp:revision>
  <dcterms:created xsi:type="dcterms:W3CDTF">2017-08-02T21:39:41Z</dcterms:created>
  <dcterms:modified xsi:type="dcterms:W3CDTF">2018-02-20T21:49:35Z</dcterms:modified>
</cp:coreProperties>
</file>