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93" r:id="rId2"/>
  </p:sldMasterIdLst>
  <p:notesMasterIdLst>
    <p:notesMasterId r:id="rId62"/>
  </p:notesMasterIdLst>
  <p:handoutMasterIdLst>
    <p:handoutMasterId r:id="rId63"/>
  </p:handoutMasterIdLst>
  <p:sldIdLst>
    <p:sldId id="362" r:id="rId3"/>
    <p:sldId id="356" r:id="rId4"/>
    <p:sldId id="344" r:id="rId5"/>
    <p:sldId id="345" r:id="rId6"/>
    <p:sldId id="359" r:id="rId7"/>
    <p:sldId id="352" r:id="rId8"/>
    <p:sldId id="353" r:id="rId9"/>
    <p:sldId id="346" r:id="rId10"/>
    <p:sldId id="347" r:id="rId11"/>
    <p:sldId id="348" r:id="rId12"/>
    <p:sldId id="358" r:id="rId13"/>
    <p:sldId id="363" r:id="rId14"/>
    <p:sldId id="263" r:id="rId15"/>
    <p:sldId id="264" r:id="rId16"/>
    <p:sldId id="360" r:id="rId17"/>
    <p:sldId id="367" r:id="rId18"/>
    <p:sldId id="320" r:id="rId19"/>
    <p:sldId id="265" r:id="rId20"/>
    <p:sldId id="288" r:id="rId21"/>
    <p:sldId id="273" r:id="rId22"/>
    <p:sldId id="343" r:id="rId23"/>
    <p:sldId id="321" r:id="rId24"/>
    <p:sldId id="322" r:id="rId25"/>
    <p:sldId id="274" r:id="rId26"/>
    <p:sldId id="282" r:id="rId27"/>
    <p:sldId id="275" r:id="rId28"/>
    <p:sldId id="276" r:id="rId29"/>
    <p:sldId id="277" r:id="rId30"/>
    <p:sldId id="280" r:id="rId31"/>
    <p:sldId id="319" r:id="rId32"/>
    <p:sldId id="338" r:id="rId33"/>
    <p:sldId id="336" r:id="rId34"/>
    <p:sldId id="341" r:id="rId35"/>
    <p:sldId id="342" r:id="rId36"/>
    <p:sldId id="335" r:id="rId37"/>
    <p:sldId id="325" r:id="rId38"/>
    <p:sldId id="327" r:id="rId39"/>
    <p:sldId id="328" r:id="rId40"/>
    <p:sldId id="330" r:id="rId41"/>
    <p:sldId id="331" r:id="rId42"/>
    <p:sldId id="329" r:id="rId43"/>
    <p:sldId id="334" r:id="rId44"/>
    <p:sldId id="332" r:id="rId45"/>
    <p:sldId id="339" r:id="rId46"/>
    <p:sldId id="340" r:id="rId47"/>
    <p:sldId id="312" r:id="rId48"/>
    <p:sldId id="323" r:id="rId49"/>
    <p:sldId id="311" r:id="rId50"/>
    <p:sldId id="307" r:id="rId51"/>
    <p:sldId id="310" r:id="rId52"/>
    <p:sldId id="355" r:id="rId53"/>
    <p:sldId id="313" r:id="rId54"/>
    <p:sldId id="315" r:id="rId55"/>
    <p:sldId id="314" r:id="rId56"/>
    <p:sldId id="364" r:id="rId57"/>
    <p:sldId id="316" r:id="rId58"/>
    <p:sldId id="366" r:id="rId59"/>
    <p:sldId id="365" r:id="rId60"/>
    <p:sldId id="317" r:id="rId6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10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574" autoAdjust="0"/>
  </p:normalViewPr>
  <p:slideViewPr>
    <p:cSldViewPr>
      <p:cViewPr>
        <p:scale>
          <a:sx n="66" d="100"/>
          <a:sy n="66" d="100"/>
        </p:scale>
        <p:origin x="-152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4590570719602979E-2"/>
          <c:y val="4.9763033175355451E-2"/>
          <c:w val="0.59057071960297769"/>
          <c:h val="0.879146919431279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ATTENTION</c:v>
                </c:pt>
              </c:strCache>
            </c:strRef>
          </c:tx>
          <c:spPr>
            <a:solidFill>
              <a:schemeClr val="accent1"/>
            </a:solidFill>
            <a:ln w="1070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 BEHAVIORS</c:v>
                </c:pt>
              </c:strCache>
            </c:strRef>
          </c:tx>
          <c:spPr>
            <a:solidFill>
              <a:schemeClr val="accent2"/>
            </a:solidFill>
            <a:ln w="1070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0342144"/>
        <c:axId val="158231936"/>
        <c:axId val="0"/>
      </c:bar3DChart>
      <c:catAx>
        <c:axId val="9034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6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58231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231936"/>
        <c:scaling>
          <c:orientation val="minMax"/>
        </c:scaling>
        <c:delete val="0"/>
        <c:axPos val="l"/>
        <c:majorGridlines>
          <c:spPr>
            <a:ln w="267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0342144"/>
        <c:crosses val="autoZero"/>
        <c:crossBetween val="between"/>
      </c:valAx>
      <c:spPr>
        <a:noFill/>
        <a:ln w="21416">
          <a:noFill/>
        </a:ln>
      </c:spPr>
    </c:plotArea>
    <c:legend>
      <c:legendPos val="r"/>
      <c:layout>
        <c:manualLayout>
          <c:xMode val="edge"/>
          <c:yMode val="edge"/>
          <c:x val="0.65880893300248144"/>
          <c:y val="0.4218009478672986"/>
          <c:w val="0.33622828784119108"/>
          <c:h val="0.15876777251184834"/>
        </c:manualLayout>
      </c:layout>
      <c:overlay val="0"/>
      <c:spPr>
        <a:noFill/>
        <a:ln w="2677">
          <a:solidFill>
            <a:schemeClr val="tx1"/>
          </a:solidFill>
          <a:prstDash val="solid"/>
        </a:ln>
      </c:spPr>
      <c:txPr>
        <a:bodyPr/>
        <a:lstStyle/>
        <a:p>
          <a:pPr>
            <a:defRPr sz="139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1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4323CA-5BD9-4CD8-93C9-98B3FD92D6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5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2E7325-C5D0-4F6A-8FA3-7C5A635D1CF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D9238B-C1FB-48F9-B7E6-7B3C550D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8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could….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238B-C1FB-48F9-B7E6-7B3C550DA8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2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would be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238B-C1FB-48F9-B7E6-7B3C550DA8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3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238B-C1FB-48F9-B7E6-7B3C550DA8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0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238B-C1FB-48F9-B7E6-7B3C550DA8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7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segment of video yelling threatening and putting</a:t>
            </a:r>
            <a:r>
              <a:rPr lang="en-US" baseline="0" dirty="0" smtClean="0"/>
              <a:t>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238B-C1FB-48F9-B7E6-7B3C550DA8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0145C0D-2FF6-4FD2-A1F6-FB703E721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ED8B-E14C-4888-BBB6-A31AB1D6D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3814-EA6D-469B-B76D-547904394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5C0D-2FF6-4FD2-A1F6-FB703E721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B0F9-00D6-4A2A-996B-8532D9CB0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D021-2481-4F27-9C4E-5F24BDB8D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E15B-9839-46D3-B407-CDF50D3F0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8D61-9A5E-49FE-A0AF-7BB093FD2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B356-0B6C-476C-996D-BAFC37B26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5372-8CE4-4B14-A35B-34F63D345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3070-D0E8-4FC5-A141-86F40701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B0F9-00D6-4A2A-996B-8532D9CB0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9533791-3CF2-4100-A06A-A7153A23F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ED8B-E14C-4888-BBB6-A31AB1D6D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3814-EA6D-469B-B76D-547904394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219200" y="1600200"/>
            <a:ext cx="77724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5B8AAC-8369-4EB5-819B-5E5A4EC6B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31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54D5B8-41F1-4EF6-BD4D-70716C97E2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17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9DFDAD-8B9A-41F3-83EB-A44F76D968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56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FFEBE8-8928-448E-B66D-551DBF2995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D021-2481-4F27-9C4E-5F24BDB8D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E15B-9839-46D3-B407-CDF50D3F0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8D61-9A5E-49FE-A0AF-7BB093FD2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B356-0B6C-476C-996D-BAFC37B26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5372-8CE4-4B14-A35B-34F63D345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3070-D0E8-4FC5-A141-86F40701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3791-3CF2-4100-A06A-A7153A23F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B4C5ACA-45F2-4A74-94AE-94E8B4175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B4C5ACA-45F2-4A74-94AE-94E8B4175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day%204%20guidance/guide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search.com/info.cgi?q=child%20discipline&amp;cid=3802465632652&amp;start=221" TargetMode="External"/><Relationship Id="rId2" Type="http://schemas.openxmlformats.org/officeDocument/2006/relationships/hyperlink" Target="http://www.picsearch.com/info.cgi?q=child%20discipline&amp;cid=21440416932&amp;start=81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www.picsearch.com/info.cgi?q=child%20discipline&amp;cid=1531591097890&amp;start=101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picsearch.com/info.cgi?q=discipline&amp;cid=3132587020443&amp;start=81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picsearch.com/info.cgi?q=child%20discipline&amp;cid=1681419497081&amp;start=38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picsearch.com/info.cgi?q=ignoring%20child&amp;cid=8512189148959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picsearch.com/info.cgi?q=time%20out&amp;cid=9552039533243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picsearch.com/info.cgi?q=discipline&amp;cid=312716801345&amp;start=261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picsearch.com/info.cgi?q=discipline&amp;cid=954716804251&amp;start=221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picsearch.com/info.cgi?q=discipline&amp;cid=722716807144&amp;start=2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914400"/>
            <a:ext cx="6934200" cy="2116138"/>
          </a:xfrm>
        </p:spPr>
        <p:txBody>
          <a:bodyPr/>
          <a:lstStyle/>
          <a:p>
            <a:r>
              <a:rPr lang="en-US" dirty="0" smtClean="0"/>
              <a:t>ECE A Unit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362200"/>
            <a:ext cx="6676571" cy="175260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71" y="3429000"/>
            <a:ext cx="6172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1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Why </a:t>
            </a:r>
            <a:r>
              <a:rPr lang="en-US" dirty="0"/>
              <a:t>is this child misbehaving?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65249"/>
            <a:ext cx="7772400" cy="4495800"/>
          </a:xfrm>
        </p:spPr>
        <p:txBody>
          <a:bodyPr/>
          <a:lstStyle/>
          <a:p>
            <a:pPr lvl="1"/>
            <a:r>
              <a:rPr lang="en-US" sz="3200" dirty="0" smtClean="0"/>
              <a:t>Jane</a:t>
            </a:r>
            <a:r>
              <a:rPr lang="en-US" sz="3200" dirty="0"/>
              <a:t>, 3 year old, goes into Mom’s bedroom and uses lipstick to draw on Mom’s bedspread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52800"/>
            <a:ext cx="182880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4759751"/>
            <a:ext cx="3183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Complete the scenario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 your workbook.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029"/>
            <a:ext cx="8382000" cy="1143000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4000" b="1" dirty="0" smtClean="0"/>
              <a:t>Spank, yell, threaten, ignore, intervene… What would you do?</a:t>
            </a:r>
            <a:endParaRPr lang="en-US" sz="4800" b="1" dirty="0"/>
          </a:p>
        </p:txBody>
      </p:sp>
      <p:pic>
        <p:nvPicPr>
          <p:cNvPr id="4" name="Picture 2" descr="C:\Documents and Settings\All Users\Documents\TEMP\Temporary Internet Files\Content.IE5\KT8W0DJE\MP900448580[1].jpg">
            <a:hlinkClick r:id="rId3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563428" cy="528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8168" y="607367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Identify 3 positive 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and 3 negative techniques.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0116">
            <a:off x="7632823" y="983538"/>
            <a:ext cx="182880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79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So, what </a:t>
            </a:r>
            <a:r>
              <a:rPr lang="en-US" dirty="0" smtClean="0"/>
              <a:t>would </a:t>
            </a:r>
            <a:r>
              <a:rPr lang="en-US" dirty="0"/>
              <a:t>you </a:t>
            </a:r>
            <a:r>
              <a:rPr lang="en-US" dirty="0" smtClean="0"/>
              <a:t>have chosen </a:t>
            </a:r>
            <a:r>
              <a:rPr lang="en-US" dirty="0"/>
              <a:t>to </a:t>
            </a:r>
            <a:r>
              <a:rPr lang="en-US" dirty="0" smtClean="0"/>
              <a:t>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Depending on what you chose, it fell under the technique of 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Punishment</a:t>
            </a:r>
            <a:r>
              <a:rPr lang="en-US" sz="5400" dirty="0" smtClean="0"/>
              <a:t> or </a:t>
            </a:r>
            <a:r>
              <a:rPr lang="en-US" sz="5400" dirty="0" smtClean="0">
                <a:solidFill>
                  <a:srgbClr val="E04102"/>
                </a:solidFill>
              </a:rPr>
              <a:t>Discipline.</a:t>
            </a:r>
            <a:r>
              <a:rPr lang="en-US" sz="5400" dirty="0" smtClean="0"/>
              <a:t> 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18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714" y="2133600"/>
            <a:ext cx="4191000" cy="990600"/>
          </a:xfrm>
        </p:spPr>
        <p:txBody>
          <a:bodyPr/>
          <a:lstStyle/>
          <a:p>
            <a:pPr algn="ctr"/>
            <a:r>
              <a:rPr 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Punishment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52400"/>
            <a:ext cx="5689600" cy="4495800"/>
          </a:xfrm>
        </p:spPr>
        <p:txBody>
          <a:bodyPr>
            <a:normAutofit lnSpcReduction="10000"/>
          </a:bodyPr>
          <a:lstStyle/>
          <a:p>
            <a:pPr marL="533400" indent="-533400"/>
            <a:r>
              <a:rPr lang="en-US" dirty="0" smtClean="0"/>
              <a:t>Physical of verbal attacks.</a:t>
            </a:r>
          </a:p>
          <a:p>
            <a:pPr marL="533400" indent="-533400"/>
            <a:r>
              <a:rPr lang="en-US" dirty="0" smtClean="0"/>
              <a:t>Forces children </a:t>
            </a:r>
            <a:r>
              <a:rPr lang="en-US" dirty="0"/>
              <a:t>to obey.</a:t>
            </a:r>
          </a:p>
          <a:p>
            <a:pPr marL="933450" lvl="1" indent="-533400"/>
            <a:r>
              <a:rPr lang="en-US" dirty="0" smtClean="0"/>
              <a:t>Obey </a:t>
            </a:r>
            <a:r>
              <a:rPr lang="en-US" dirty="0"/>
              <a:t>out of fear.</a:t>
            </a:r>
          </a:p>
          <a:p>
            <a:pPr marL="533400" indent="-533400"/>
            <a:r>
              <a:rPr lang="en-US" b="1" dirty="0"/>
              <a:t>Child Learns:</a:t>
            </a:r>
          </a:p>
          <a:p>
            <a:pPr marL="914400" lvl="1" indent="-457200">
              <a:buFontTx/>
              <a:buAutoNum type="arabicPeriod"/>
            </a:pPr>
            <a:r>
              <a:rPr lang="en-US" b="1" dirty="0"/>
              <a:t>R</a:t>
            </a:r>
            <a:r>
              <a:rPr lang="en-US" dirty="0"/>
              <a:t>ESENTMENT</a:t>
            </a:r>
          </a:p>
          <a:p>
            <a:pPr marL="914400" lvl="1" indent="-457200">
              <a:buFontTx/>
              <a:buAutoNum type="arabicPeriod"/>
            </a:pPr>
            <a:r>
              <a:rPr lang="en-US" b="1" dirty="0"/>
              <a:t>R</a:t>
            </a:r>
            <a:r>
              <a:rPr lang="en-US" dirty="0"/>
              <a:t>EVENGE</a:t>
            </a:r>
          </a:p>
          <a:p>
            <a:pPr marL="914400" lvl="1" indent="-457200">
              <a:buFontTx/>
              <a:buAutoNum type="arabicPeriod"/>
            </a:pPr>
            <a:r>
              <a:rPr lang="en-US" b="1" dirty="0"/>
              <a:t>R</a:t>
            </a:r>
            <a:r>
              <a:rPr lang="en-US" dirty="0"/>
              <a:t>ETREAT</a:t>
            </a:r>
          </a:p>
          <a:p>
            <a:pPr marL="1295400" lvl="2" indent="-381000">
              <a:buFontTx/>
              <a:buAutoNum type="arabicPeriod"/>
            </a:pPr>
            <a:r>
              <a:rPr lang="en-US" dirty="0"/>
              <a:t>Low self esteem</a:t>
            </a:r>
          </a:p>
          <a:p>
            <a:pPr marL="1295400" lvl="2" indent="-381000">
              <a:buFontTx/>
              <a:buAutoNum type="arabicPeriod"/>
            </a:pPr>
            <a:r>
              <a:rPr lang="en-US" dirty="0"/>
              <a:t>Sneaky</a:t>
            </a:r>
          </a:p>
          <a:p>
            <a:pPr marL="533400" indent="-533400"/>
            <a:endParaRPr lang="en-US" sz="2400" dirty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solidFill>
            <a:srgbClr val="9999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274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2749550"/>
            <a:ext cx="9144000" cy="0"/>
          </a:xfrm>
          <a:prstGeom prst="rect">
            <a:avLst/>
          </a:prstGeom>
          <a:solidFill>
            <a:srgbClr val="9999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0" name="Picture 2" descr="http://psychcentral.com/blog/wp-content/uploads/2012/06/4-Effective-Alternatives-To-Punishing-You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267200"/>
            <a:ext cx="2286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ogtni4ebycr3cdux71nxgfh.wpengine.netdna-cdn.com/wp-content/uploads/sites/29/2015/02/Punishment-for-k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62717"/>
            <a:ext cx="3385005" cy="19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f.mp-cdn.net/c5/9d/830a0dbc2639a4f6b2f9886d8ea8-should-corporal-punishment-by-parents-be-illeg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"/>
            <a:ext cx="2714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edia2.onsugar.com/files/2013/02/06/1/192/1922398/netimgstRfTI.xxxlarge/i/Preschoolers-Behaving-Badly-6-Tips-Dealing-Naughty-Behavi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85" y="3852292"/>
            <a:ext cx="1879600" cy="282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0"/>
            <a:ext cx="5486400" cy="1206500"/>
          </a:xfrm>
        </p:spPr>
        <p:txBody>
          <a:bodyPr/>
          <a:lstStyle/>
          <a:p>
            <a:pPr algn="ctr"/>
            <a:r>
              <a:rPr lang="en-US" sz="60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647700"/>
            <a:ext cx="4953000" cy="4495800"/>
          </a:xfrm>
        </p:spPr>
        <p:txBody>
          <a:bodyPr/>
          <a:lstStyle/>
          <a:p>
            <a:r>
              <a:rPr lang="en-US" b="1" dirty="0" smtClean="0"/>
              <a:t>Teaching </a:t>
            </a:r>
            <a:r>
              <a:rPr lang="en-US" b="1" dirty="0"/>
              <a:t>&amp; training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When behavior </a:t>
            </a:r>
            <a:r>
              <a:rPr lang="en-US" b="1" dirty="0" smtClean="0"/>
              <a:t>modification </a:t>
            </a:r>
            <a:r>
              <a:rPr lang="en-US" b="1" dirty="0" smtClean="0"/>
              <a:t>is needed.</a:t>
            </a:r>
            <a:endParaRPr lang="en-US" b="1" dirty="0"/>
          </a:p>
          <a:p>
            <a:r>
              <a:rPr lang="en-US" b="1" dirty="0" smtClean="0"/>
              <a:t>Fair, firm, </a:t>
            </a:r>
            <a:r>
              <a:rPr lang="en-US" b="1" dirty="0"/>
              <a:t>&amp; consistent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 sz="2800">
                <a:solidFill>
                  <a:srgbClr val="444444"/>
                </a:solidFill>
                <a:latin typeface="Arial" charset="0"/>
                <a:hlinkClick r:id="rId2"/>
              </a:rPr>
              <a:t> </a:t>
            </a:r>
            <a:endParaRPr lang="en-US" sz="2800">
              <a:solidFill>
                <a:srgbClr val="444444"/>
              </a:solidFill>
              <a:latin typeface="Arial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267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2674938"/>
            <a:ext cx="9144000" cy="0"/>
          </a:xfrm>
          <a:prstGeom prst="rect">
            <a:avLst/>
          </a:prstGeom>
          <a:solidFill>
            <a:srgbClr val="9999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2598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267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2674938"/>
            <a:ext cx="9144000" cy="0"/>
          </a:xfrm>
          <a:prstGeom prst="rect">
            <a:avLst/>
          </a:prstGeom>
          <a:solidFill>
            <a:srgbClr val="9999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7921" name="Picture 33" descr="Click to view image detail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46" y="1738084"/>
            <a:ext cx="2552101" cy="35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solidFill>
            <a:srgbClr val="9999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81085"/>
            <a:ext cx="338931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ABOUT SPANKING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990600"/>
            <a:ext cx="7391400" cy="42672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800" dirty="0" smtClean="0"/>
              <a:t>Lets talk about it…. YES or NO???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4350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ABOUT SPANKING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990600"/>
            <a:ext cx="7391400" cy="42672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800" dirty="0"/>
              <a:t>I</a:t>
            </a:r>
            <a:r>
              <a:rPr lang="en-US" sz="2800" dirty="0" smtClean="0"/>
              <a:t>t </a:t>
            </a:r>
            <a:r>
              <a:rPr lang="en-US" sz="2800" dirty="0"/>
              <a:t>is a poor form of discipline and it </a:t>
            </a:r>
            <a:r>
              <a:rPr lang="en-US" sz="2800" b="1" i="1" dirty="0"/>
              <a:t>does not work. 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800" dirty="0" smtClean="0"/>
              <a:t>Spanking </a:t>
            </a:r>
            <a:r>
              <a:rPr lang="en-US" sz="2800" dirty="0"/>
              <a:t>does not teach what you want them to do, only what you want them </a:t>
            </a:r>
            <a:r>
              <a:rPr lang="en-US" sz="2800" b="1" i="1" dirty="0"/>
              <a:t>not to do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800" dirty="0"/>
              <a:t>It often </a:t>
            </a:r>
            <a:r>
              <a:rPr lang="en-US" sz="2800" b="1" i="1" dirty="0"/>
              <a:t>creates feelings </a:t>
            </a:r>
            <a:r>
              <a:rPr lang="en-US" sz="2800" dirty="0"/>
              <a:t>of hatred, revenge, and resentment rather than self-discipline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800" dirty="0" smtClean="0"/>
              <a:t>It </a:t>
            </a:r>
            <a:r>
              <a:rPr lang="en-US" sz="2800" dirty="0"/>
              <a:t>teaches that violence and aggression are the ways to </a:t>
            </a:r>
            <a:r>
              <a:rPr lang="en-US" sz="2800" b="1" i="1" dirty="0"/>
              <a:t>deal with </a:t>
            </a:r>
            <a:r>
              <a:rPr lang="en-US" sz="2800" b="1" i="1" dirty="0" smtClean="0"/>
              <a:t>life. </a:t>
            </a:r>
            <a:endParaRPr lang="en-US" sz="2800" b="1" i="1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800" dirty="0" smtClean="0"/>
              <a:t>It </a:t>
            </a:r>
            <a:r>
              <a:rPr lang="en-US" sz="2800" b="1" i="1" dirty="0"/>
              <a:t>escalates </a:t>
            </a:r>
            <a:r>
              <a:rPr lang="en-US" sz="2800" dirty="0"/>
              <a:t>into other forms of physical </a:t>
            </a:r>
            <a:r>
              <a:rPr lang="en-US" sz="2800" dirty="0" smtClean="0"/>
              <a:t>abuse, even child abuse.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1727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71600" y="395514"/>
            <a:ext cx="3810000" cy="4572000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en-US" dirty="0"/>
              <a:t>Where did we ever get the crazy idea that in order to make a child do better, first we have to make them feel worse?</a:t>
            </a:r>
          </a:p>
          <a:p>
            <a:endParaRPr lang="en-US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257800" y="392112"/>
            <a:ext cx="3598862" cy="4389438"/>
          </a:xfrm>
        </p:spPr>
        <p:txBody>
          <a:bodyPr/>
          <a:lstStyle/>
          <a:p>
            <a:r>
              <a:rPr lang="en-US" dirty="0"/>
              <a:t>Children do better when they feel better!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685" name="Picture 5" descr="frown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38286"/>
            <a:ext cx="2209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smile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4219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25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16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1729"/>
            <a:ext cx="7772400" cy="1206500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 / Model</a:t>
            </a:r>
            <a:endParaRPr lang="en-US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37342" y="990600"/>
            <a:ext cx="5925457" cy="4495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To </a:t>
            </a:r>
            <a:r>
              <a:rPr lang="en-US" sz="2800" dirty="0" smtClean="0"/>
              <a:t>set an example, give </a:t>
            </a:r>
            <a:r>
              <a:rPr lang="en-US" sz="2800" dirty="0"/>
              <a:t>advice, </a:t>
            </a:r>
            <a:r>
              <a:rPr lang="en-US" sz="2800" dirty="0" smtClean="0"/>
              <a:t>counsel, </a:t>
            </a:r>
            <a:r>
              <a:rPr lang="en-US" sz="2800" dirty="0"/>
              <a:t>or help</a:t>
            </a:r>
            <a:r>
              <a:rPr lang="en-US" sz="2800" dirty="0" smtClean="0"/>
              <a:t>.  </a:t>
            </a:r>
            <a:endParaRPr lang="en-US" sz="2800" dirty="0"/>
          </a:p>
          <a:p>
            <a:pPr lvl="1"/>
            <a:r>
              <a:rPr lang="en-US" sz="2400" dirty="0" smtClean="0"/>
              <a:t>Adults </a:t>
            </a:r>
            <a:r>
              <a:rPr lang="en-US" sz="2400" dirty="0"/>
              <a:t>model the type of behavior that they desire in the children.</a:t>
            </a:r>
          </a:p>
          <a:p>
            <a:pPr lvl="1"/>
            <a:r>
              <a:rPr lang="en-US" sz="2400" dirty="0"/>
              <a:t>Teaches children how to deal with experiences based on just watching the people around them.</a:t>
            </a:r>
          </a:p>
          <a:p>
            <a:r>
              <a:rPr lang="en-US" sz="2800" dirty="0" smtClean="0"/>
              <a:t>Continual teaching</a:t>
            </a:r>
            <a:endParaRPr lang="en-US" sz="2800" dirty="0"/>
          </a:p>
          <a:p>
            <a:pPr lvl="1"/>
            <a:r>
              <a:rPr lang="en-US" sz="2400" dirty="0" smtClean="0"/>
              <a:t>The child </a:t>
            </a:r>
            <a:r>
              <a:rPr lang="en-US" sz="2400" dirty="0"/>
              <a:t>learns what is expected of them.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parent’s daily job!!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 sz="2800" dirty="0">
                <a:solidFill>
                  <a:srgbClr val="444444"/>
                </a:solidFill>
                <a:latin typeface="Arial" charset="0"/>
                <a:hlinkClick r:id="rId2"/>
              </a:rPr>
              <a:t> </a:t>
            </a:r>
            <a:endParaRPr lang="en-US" sz="2800" dirty="0">
              <a:solidFill>
                <a:srgbClr val="444444"/>
              </a:solidFill>
              <a:latin typeface="Arial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267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674938"/>
            <a:ext cx="9144000" cy="0"/>
          </a:xfrm>
          <a:prstGeom prst="rect">
            <a:avLst/>
          </a:prstGeom>
          <a:solidFill>
            <a:srgbClr val="9999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8924" name="Picture 12" descr="Click to view image detail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18" y="275771"/>
            <a:ext cx="13668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0" y="2720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0" y="2720975"/>
            <a:ext cx="9144000" cy="0"/>
          </a:xfrm>
          <a:prstGeom prst="rect">
            <a:avLst/>
          </a:prstGeom>
          <a:solidFill>
            <a:srgbClr val="9999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8936" name="Picture 24" descr="Click to view image detail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38400"/>
            <a:ext cx="1844675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solidFill>
            <a:srgbClr val="9999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53" name="Rectangle 41"/>
          <p:cNvSpPr>
            <a:spLocks noChangeArrowheads="1"/>
          </p:cNvSpPr>
          <p:nvPr/>
        </p:nvSpPr>
        <p:spPr bwMode="auto">
          <a:xfrm>
            <a:off x="0" y="267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54" name="Rectangle 42"/>
          <p:cNvSpPr>
            <a:spLocks noChangeArrowheads="1"/>
          </p:cNvSpPr>
          <p:nvPr/>
        </p:nvSpPr>
        <p:spPr bwMode="auto">
          <a:xfrm>
            <a:off x="0" y="2674938"/>
            <a:ext cx="9144000" cy="0"/>
          </a:xfrm>
          <a:prstGeom prst="rect">
            <a:avLst/>
          </a:prstGeom>
          <a:solidFill>
            <a:srgbClr val="9999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8960" name="Picture 48" descr="Click to view image detail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456" y="4572000"/>
            <a:ext cx="1716088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0714" y="762000"/>
            <a:ext cx="7772400" cy="12065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SELF-DISCIPLINE</a:t>
            </a:r>
            <a:endParaRPr lang="en-US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246205" y="1730375"/>
            <a:ext cx="7772400" cy="4495800"/>
          </a:xfrm>
        </p:spPr>
        <p:txBody>
          <a:bodyPr/>
          <a:lstStyle/>
          <a:p>
            <a:r>
              <a:rPr lang="en-US" dirty="0"/>
              <a:t>The ability to control one’s own </a:t>
            </a:r>
            <a:r>
              <a:rPr lang="en-US" dirty="0" smtClean="0"/>
              <a:t>behavior by personal choice.</a:t>
            </a:r>
            <a:endParaRPr lang="en-US" dirty="0"/>
          </a:p>
          <a:p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4133431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381000"/>
            <a:ext cx="7664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The goal of guidance and </a:t>
            </a:r>
            <a:r>
              <a:rPr lang="en-US" sz="4000" dirty="0" smtClean="0"/>
              <a:t>discipline: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0"/>
            <a:ext cx="6934200" cy="2116138"/>
          </a:xfrm>
        </p:spPr>
        <p:txBody>
          <a:bodyPr/>
          <a:lstStyle/>
          <a:p>
            <a:r>
              <a:rPr lang="en-US" dirty="0" smtClean="0"/>
              <a:t>His idea of disciplining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Matilda, I'm smart you''re dumb...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800" y="16764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772400" cy="1206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Each </a:t>
            </a:r>
            <a:r>
              <a:rPr lang="en-US" sz="3600" dirty="0"/>
              <a:t>child </a:t>
            </a:r>
            <a:r>
              <a:rPr lang="en-US" sz="3600" dirty="0" smtClean="0"/>
              <a:t>and situation is </a:t>
            </a:r>
            <a:r>
              <a:rPr lang="en-US" sz="3600" dirty="0"/>
              <a:t>different and </a:t>
            </a:r>
            <a:br>
              <a:rPr lang="en-US" sz="3600" dirty="0"/>
            </a:br>
            <a:r>
              <a:rPr lang="en-US" sz="3600" dirty="0"/>
              <a:t>different </a:t>
            </a:r>
            <a:r>
              <a:rPr lang="en-US" sz="3600" dirty="0" smtClean="0"/>
              <a:t>acts </a:t>
            </a:r>
            <a:r>
              <a:rPr lang="en-US" sz="3600" dirty="0"/>
              <a:t>will work for </a:t>
            </a:r>
            <a:r>
              <a:rPr lang="en-US" sz="3600" dirty="0" smtClean="0"/>
              <a:t>each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0179" name="Picture 3" descr="carto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599"/>
            <a:ext cx="7467600" cy="492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Wiggle your way through the various acts of positive discipline techniques</a:t>
            </a:r>
            <a:endParaRPr lang="en-US" b="1" dirty="0"/>
          </a:p>
        </p:txBody>
      </p:sp>
      <p:pic>
        <p:nvPicPr>
          <p:cNvPr id="1027" name="Picture 3" descr="C:\Documents and Settings\All Users\Documents\TEMP\Temporary Internet Files\Content.IE5\78E7FV9K\MC9004345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24400"/>
            <a:ext cx="3402808" cy="191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1951434"/>
            <a:ext cx="715875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b="1" dirty="0" smtClean="0"/>
              <a:t>Complete the study guide section D &amp; E </a:t>
            </a:r>
            <a:r>
              <a:rPr lang="en-US" sz="2000" b="1" i="1" dirty="0" smtClean="0"/>
              <a:t>(</a:t>
            </a:r>
            <a:r>
              <a:rPr lang="en-US" sz="2000" b="1" i="1" dirty="0" err="1" smtClean="0"/>
              <a:t>pgs</a:t>
            </a:r>
            <a:r>
              <a:rPr lang="en-US" sz="2000" b="1" i="1" dirty="0" smtClean="0"/>
              <a:t> 21-23)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b="1" dirty="0" smtClean="0"/>
              <a:t>Work </a:t>
            </a:r>
            <a:r>
              <a:rPr lang="en-US" b="1" dirty="0" smtClean="0"/>
              <a:t>on Assignment #10 </a:t>
            </a:r>
            <a:r>
              <a:rPr lang="en-US" b="1" i="1" dirty="0" smtClean="0"/>
              <a:t>Annie’s Terrible Week </a:t>
            </a:r>
            <a:endParaRPr lang="en-US" sz="2000" b="1" i="1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b="1" dirty="0" smtClean="0"/>
              <a:t>Make sure that </a:t>
            </a:r>
            <a:r>
              <a:rPr lang="en-US" b="1" dirty="0" smtClean="0"/>
              <a:t>page </a:t>
            </a:r>
            <a:r>
              <a:rPr lang="en-US" b="1" dirty="0" smtClean="0"/>
              <a:t>is completed up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 </a:t>
            </a:r>
            <a:r>
              <a:rPr lang="en-US" b="1" dirty="0" smtClean="0"/>
              <a:t>        through page #24.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Work on Child Development Ages and Stages chart.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82037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INDIRECT GUIDANCE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1295400"/>
            <a:ext cx="7772400" cy="4495800"/>
          </a:xfrm>
        </p:spPr>
        <p:txBody>
          <a:bodyPr/>
          <a:lstStyle/>
          <a:p>
            <a:r>
              <a:rPr lang="en-US" dirty="0" smtClean="0"/>
              <a:t>Outside factors that influence behavior.</a:t>
            </a:r>
          </a:p>
          <a:p>
            <a:pPr lvl="1"/>
            <a:r>
              <a:rPr lang="en-US" dirty="0" smtClean="0"/>
              <a:t>A well planned facility</a:t>
            </a:r>
          </a:p>
          <a:p>
            <a:pPr lvl="1"/>
            <a:r>
              <a:rPr lang="en-US" dirty="0" smtClean="0"/>
              <a:t>A consistent schedule and routine</a:t>
            </a:r>
          </a:p>
          <a:p>
            <a:pPr lvl="1"/>
            <a:r>
              <a:rPr lang="en-US" dirty="0" smtClean="0"/>
              <a:t>A well planned lesson and activity</a:t>
            </a:r>
          </a:p>
          <a:p>
            <a:pPr lvl="1"/>
            <a:r>
              <a:rPr lang="en-US" dirty="0" smtClean="0"/>
              <a:t>Age appropriate activities</a:t>
            </a:r>
          </a:p>
          <a:p>
            <a:pPr lvl="1"/>
            <a:r>
              <a:rPr lang="en-US" dirty="0" smtClean="0"/>
              <a:t>Realistic Expectations</a:t>
            </a:r>
          </a:p>
          <a:p>
            <a:pPr lvl="1"/>
            <a:r>
              <a:rPr lang="en-US" dirty="0" smtClean="0"/>
              <a:t>Safety guidelines and precautions</a:t>
            </a:r>
          </a:p>
          <a:p>
            <a:pPr lvl="1"/>
            <a:r>
              <a:rPr lang="en-US" dirty="0" smtClean="0"/>
              <a:t>Child centered equipment and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Direct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verbal and nonverbal actions</a:t>
            </a:r>
          </a:p>
          <a:p>
            <a:pPr lvl="1"/>
            <a:r>
              <a:rPr lang="en-US" dirty="0" smtClean="0"/>
              <a:t>Body gestures </a:t>
            </a:r>
          </a:p>
          <a:p>
            <a:pPr lvl="1"/>
            <a:r>
              <a:rPr lang="en-US" dirty="0" smtClean="0"/>
              <a:t>Facial expressions</a:t>
            </a:r>
          </a:p>
          <a:p>
            <a:pPr lvl="2"/>
            <a:r>
              <a:rPr lang="en-US" dirty="0" smtClean="0"/>
              <a:t>Nonverbal actions must reinforce what you are saying to the child.</a:t>
            </a:r>
          </a:p>
          <a:p>
            <a:r>
              <a:rPr lang="en-US" dirty="0" smtClean="0"/>
              <a:t>Verbal actions….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3. Positive </a:t>
            </a:r>
            <a:r>
              <a:rPr lang="en-US" dirty="0"/>
              <a:t>Statements</a:t>
            </a: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>
          <a:xfrm>
            <a:off x="1143000" y="1684337"/>
            <a:ext cx="7772400" cy="4495800"/>
          </a:xfrm>
        </p:spPr>
        <p:txBody>
          <a:bodyPr/>
          <a:lstStyle/>
          <a:p>
            <a:r>
              <a:rPr lang="en-US" dirty="0"/>
              <a:t>Telling a child what they CAN do, rather than what they CAN’T do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Instructions are more clear.</a:t>
            </a:r>
          </a:p>
          <a:p>
            <a:r>
              <a:rPr lang="en-US" dirty="0" smtClean="0"/>
              <a:t>Builds self-esteem and confidence.</a:t>
            </a:r>
            <a:endParaRPr lang="en-US" dirty="0"/>
          </a:p>
          <a:p>
            <a:r>
              <a:rPr lang="en-US" dirty="0" smtClean="0"/>
              <a:t>Works for all </a:t>
            </a:r>
            <a:r>
              <a:rPr lang="en-US" dirty="0"/>
              <a:t>ages!</a:t>
            </a:r>
          </a:p>
          <a:p>
            <a:r>
              <a:rPr lang="en-US" dirty="0"/>
              <a:t>“Please walk” instead  of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          “Don’t run”</a:t>
            </a:r>
          </a:p>
        </p:txBody>
      </p:sp>
      <p:pic>
        <p:nvPicPr>
          <p:cNvPr id="51205" name="Picture 1029" descr="clipart parent talking to child.jpg (4136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0"/>
            <a:ext cx="1592263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Practice – Positive Statements What would you say?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Don’t hit your sister again!</a:t>
            </a:r>
          </a:p>
          <a:p>
            <a:r>
              <a:rPr lang="en-US"/>
              <a:t>Don’t forget your lunch!</a:t>
            </a:r>
          </a:p>
          <a:p>
            <a:r>
              <a:rPr lang="en-US"/>
              <a:t>Don’t slam the door!</a:t>
            </a:r>
          </a:p>
          <a:p>
            <a:r>
              <a:rPr lang="en-US"/>
              <a:t>Don’t climb up the slide!</a:t>
            </a:r>
          </a:p>
          <a:p>
            <a:r>
              <a:rPr lang="en-US"/>
              <a:t>Don’t listen to that kind of music!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4. Redirection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child is doing something you do not want them to do….give them something else to do.</a:t>
            </a:r>
          </a:p>
          <a:p>
            <a:r>
              <a:rPr lang="en-US" dirty="0"/>
              <a:t>Distract them with another </a:t>
            </a:r>
            <a:r>
              <a:rPr lang="en-US" dirty="0" smtClean="0"/>
              <a:t>option</a:t>
            </a:r>
            <a:endParaRPr lang="en-US" dirty="0"/>
          </a:p>
        </p:txBody>
      </p:sp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2428875" y="2663825"/>
            <a:ext cx="4286250" cy="1509713"/>
            <a:chOff x="0" y="0"/>
            <a:chExt cx="2700" cy="951"/>
          </a:xfrm>
        </p:grpSpPr>
        <p:sp>
          <p:nvSpPr>
            <p:cNvPr id="522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7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700" cy="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900">
                  <a:solidFill>
                    <a:srgbClr val="000000"/>
                  </a:solidFill>
                </a:rPr>
                <a:t>  </a:t>
              </a:r>
              <a:r>
                <a:rPr lang="en-US" sz="9300">
                  <a:solidFill>
                    <a:srgbClr val="000000"/>
                  </a:solidFill>
                </a:rPr>
                <a:t> </a:t>
              </a:r>
              <a:r>
                <a:rPr lang="en-US" sz="900">
                  <a:solidFill>
                    <a:srgbClr val="000000"/>
                  </a:solidFill>
                </a:rPr>
                <a:t>                                                           </a:t>
              </a:r>
            </a:p>
          </p:txBody>
        </p:sp>
      </p:grpSp>
      <p:pic>
        <p:nvPicPr>
          <p:cNvPr id="52230" name="Picture 6" descr="kids fighting over t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2743200" cy="23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5. Reverse </a:t>
            </a:r>
            <a:r>
              <a:rPr lang="en-US" dirty="0"/>
              <a:t>Attention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143000"/>
            <a:ext cx="7772400" cy="4495800"/>
          </a:xfrm>
        </p:spPr>
        <p:txBody>
          <a:bodyPr/>
          <a:lstStyle/>
          <a:p>
            <a:r>
              <a:rPr lang="en-US" dirty="0"/>
              <a:t>Ignore inappropriate behavior and deal with problem when child is no longer seeking attention.</a:t>
            </a:r>
          </a:p>
          <a:p>
            <a:r>
              <a:rPr lang="en-US" dirty="0" smtClean="0"/>
              <a:t>Comment </a:t>
            </a:r>
            <a:r>
              <a:rPr lang="en-US" dirty="0"/>
              <a:t>on the positive actions being done.</a:t>
            </a:r>
          </a:p>
          <a:p>
            <a:pPr lvl="1"/>
            <a:r>
              <a:rPr lang="en-US" dirty="0"/>
              <a:t>Children will repeat any behavior that receives attention (positive and negative).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solidFill>
            <a:srgbClr val="9999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3259" name="Picture 11" descr="Click to view image detail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12166"/>
            <a:ext cx="2057400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6. Time </a:t>
            </a:r>
            <a:r>
              <a:rPr lang="en-US" dirty="0"/>
              <a:t>Out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Gives children an opportunity to re-gain control of their emotions.</a:t>
            </a:r>
          </a:p>
          <a:p>
            <a:r>
              <a:rPr lang="en-US" dirty="0"/>
              <a:t>One minute for each year.</a:t>
            </a:r>
          </a:p>
          <a:p>
            <a:r>
              <a:rPr lang="en-US" dirty="0"/>
              <a:t>Quiet spot, tell them why they are there, re-state the rule, have them apologize at end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2868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2868613"/>
            <a:ext cx="9144000" cy="0"/>
          </a:xfrm>
          <a:prstGeom prst="rect">
            <a:avLst/>
          </a:prstGeom>
          <a:solidFill>
            <a:srgbClr val="9999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4283" name="Picture 11" descr="Click to view image detail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2667000" cy="195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Consequences</a:t>
            </a:r>
            <a:endParaRPr lang="en-US" sz="54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25" y="1295400"/>
            <a:ext cx="4040188" cy="639762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3200" dirty="0" smtClean="0"/>
              <a:t>7. NATURAL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183368" y="1905000"/>
            <a:ext cx="4040188" cy="3951288"/>
          </a:xfrm>
        </p:spPr>
        <p:txBody>
          <a:bodyPr/>
          <a:lstStyle/>
          <a:p>
            <a:r>
              <a:rPr lang="en-US" dirty="0" smtClean="0"/>
              <a:t>Things that naturally   happen without parental interference.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800600" y="1219200"/>
            <a:ext cx="4041775" cy="639762"/>
          </a:xfrm>
        </p:spPr>
        <p:txBody>
          <a:bodyPr/>
          <a:lstStyle/>
          <a:p>
            <a:r>
              <a:rPr lang="en-US" sz="3200" dirty="0" smtClean="0"/>
              <a:t>8. LOGICAL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1752600"/>
            <a:ext cx="4041775" cy="3951288"/>
          </a:xfrm>
        </p:spPr>
        <p:txBody>
          <a:bodyPr/>
          <a:lstStyle/>
          <a:p>
            <a:pPr lvl="1"/>
            <a:r>
              <a:rPr lang="en-US" sz="2400" dirty="0" smtClean="0"/>
              <a:t>Related to misbehavior</a:t>
            </a:r>
          </a:p>
          <a:p>
            <a:pPr lvl="1"/>
            <a:r>
              <a:rPr lang="en-US" sz="2400" dirty="0" smtClean="0"/>
              <a:t>Not done in anger</a:t>
            </a:r>
          </a:p>
          <a:p>
            <a:pPr lvl="1"/>
            <a:r>
              <a:rPr lang="en-US" sz="2400" dirty="0" smtClean="0"/>
              <a:t>Short duration</a:t>
            </a:r>
          </a:p>
          <a:p>
            <a:pPr lvl="1"/>
            <a:r>
              <a:rPr lang="en-US" sz="2400" dirty="0" smtClean="0"/>
              <a:t>Unpleasant</a:t>
            </a:r>
          </a:p>
          <a:p>
            <a:endParaRPr lang="en-US" dirty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2550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216025" y="2692400"/>
            <a:ext cx="6875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7351" name="Picture 7" descr="co-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2514600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57347" grpId="1" build="p"/>
      <p:bldP spid="2" grpId="0" build="p"/>
      <p:bldP spid="2" grpId="1" build="p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029"/>
            <a:ext cx="7772400" cy="1206500"/>
          </a:xfrm>
        </p:spPr>
        <p:txBody>
          <a:bodyPr/>
          <a:lstStyle/>
          <a:p>
            <a:r>
              <a:rPr lang="en-US" dirty="0" smtClean="0"/>
              <a:t>Daily Routines and Schedules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5638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800" dirty="0" smtClean="0"/>
              <a:t>1. Provide a </a:t>
            </a:r>
            <a:r>
              <a:rPr lang="en-US" sz="5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</a:t>
            </a:r>
            <a:r>
              <a:rPr lang="en-US" sz="5800" dirty="0" smtClean="0"/>
              <a:t> for each day, event, and task.</a:t>
            </a:r>
          </a:p>
          <a:p>
            <a:pPr lvl="1"/>
            <a:r>
              <a:rPr lang="en-US" sz="4500" dirty="0" smtClean="0"/>
              <a:t>The schedule </a:t>
            </a:r>
            <a:r>
              <a:rPr lang="en-US" sz="4500" dirty="0"/>
              <a:t>needs to be </a:t>
            </a:r>
            <a:r>
              <a:rPr lang="en-US" sz="45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flexible</a:t>
            </a:r>
            <a:r>
              <a:rPr lang="en-US" sz="4500" b="1" u="sng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500" dirty="0"/>
              <a:t>so children can finish projects and </a:t>
            </a:r>
            <a:r>
              <a:rPr lang="en-US" sz="4500" dirty="0" smtClean="0"/>
              <a:t>activities or in the event that a parent stops by with a special thing.</a:t>
            </a:r>
            <a:endParaRPr lang="en-US" sz="4500" dirty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5800" dirty="0" smtClean="0"/>
              <a:t>2. Allow the child to be </a:t>
            </a:r>
            <a:r>
              <a:rPr lang="en-US" sz="5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</a:t>
            </a:r>
            <a:r>
              <a:rPr lang="en-US" sz="5800" dirty="0" smtClean="0">
                <a:solidFill>
                  <a:srgbClr val="FFFF00"/>
                </a:solidFill>
              </a:rPr>
              <a:t> </a:t>
            </a:r>
            <a:r>
              <a:rPr lang="en-US" sz="5800" dirty="0" smtClean="0"/>
              <a:t>and feel great </a:t>
            </a:r>
            <a:r>
              <a:rPr lang="en-US" sz="5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satisfaction</a:t>
            </a:r>
            <a:r>
              <a:rPr lang="en-US" sz="5800" b="1" dirty="0" smtClean="0"/>
              <a:t> </a:t>
            </a:r>
            <a:r>
              <a:rPr lang="en-US" sz="5800" dirty="0" smtClean="0"/>
              <a:t>in doing tasks themselves.</a:t>
            </a:r>
          </a:p>
          <a:p>
            <a:pPr lvl="1"/>
            <a:r>
              <a:rPr lang="en-US" sz="4500" dirty="0"/>
              <a:t>Activities are designed to </a:t>
            </a:r>
            <a:r>
              <a:rPr lang="en-US" sz="45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</a:t>
            </a:r>
            <a:r>
              <a:rPr lang="en-US" sz="45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500" dirty="0"/>
              <a:t>self esteem and positive feelings about </a:t>
            </a:r>
            <a:r>
              <a:rPr lang="en-US" sz="4500" dirty="0" smtClean="0"/>
              <a:t>learning.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4500" dirty="0"/>
              <a:t>Children feel more </a:t>
            </a:r>
            <a:r>
              <a:rPr lang="en-US" sz="45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competent</a:t>
            </a:r>
            <a:r>
              <a:rPr lang="en-US" sz="4500" dirty="0"/>
              <a:t> and teachers feel relief</a:t>
            </a:r>
            <a:r>
              <a:rPr lang="en-US" sz="4500" b="1" dirty="0"/>
              <a:t> </a:t>
            </a:r>
            <a:r>
              <a:rPr lang="en-US" sz="4500" dirty="0"/>
              <a:t>because kids can be independent by predicting what comes next.</a:t>
            </a:r>
          </a:p>
          <a:p>
            <a:pPr lvl="1">
              <a:lnSpc>
                <a:spcPct val="80000"/>
              </a:lnSpc>
            </a:pPr>
            <a:endParaRPr lang="en-US" sz="1800" dirty="0">
              <a:solidFill>
                <a:srgbClr val="393939"/>
              </a:solidFill>
            </a:endParaRPr>
          </a:p>
          <a:p>
            <a:pPr lvl="1"/>
            <a:endParaRPr lang="en-US" sz="4500" dirty="0"/>
          </a:p>
          <a:p>
            <a:pPr marL="0" indent="0">
              <a:buNone/>
            </a:pPr>
            <a:endParaRPr lang="en-US" sz="59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97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Write a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natural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logical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consequence for each misbehavior.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2 children fight over whose turn it is to play video games.</a:t>
            </a:r>
          </a:p>
          <a:p>
            <a:r>
              <a:rPr lang="en-US"/>
              <a:t>A child is not ready for school on time.</a:t>
            </a:r>
          </a:p>
          <a:p>
            <a:r>
              <a:rPr lang="en-US"/>
              <a:t>A child does not come home on time from a friends house for dinner.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9. If / When….then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something that they don’t want to do before actions that they do want to do.</a:t>
            </a:r>
          </a:p>
          <a:p>
            <a:r>
              <a:rPr lang="en-US" dirty="0" smtClean="0"/>
              <a:t>Tell them what can be done instead of what cannot be done.</a:t>
            </a:r>
          </a:p>
          <a:p>
            <a:pPr lvl="1"/>
            <a:r>
              <a:rPr lang="en-US" dirty="0" smtClean="0"/>
              <a:t>As soon as you brush your teeth, we’ll read a story.</a:t>
            </a:r>
          </a:p>
          <a:p>
            <a:pPr lvl="1"/>
            <a:r>
              <a:rPr lang="en-US" dirty="0" smtClean="0"/>
              <a:t>You can go outside once your toys are cleaned.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Encourage behavior through praise, support, and attention.</a:t>
            </a:r>
            <a:endParaRPr lang="en-US" dirty="0"/>
          </a:p>
          <a:p>
            <a:r>
              <a:rPr lang="en-US" dirty="0" smtClean="0"/>
              <a:t>Letting the child know when they are doing things right and appreciating them for their effort.</a:t>
            </a:r>
          </a:p>
          <a:p>
            <a:r>
              <a:rPr lang="en-US" dirty="0" smtClean="0"/>
              <a:t>Letting them know that you believe in them, their abilities, their choices and decisions, and their actions.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11. Setting </a:t>
            </a:r>
            <a:r>
              <a:rPr lang="en-US" dirty="0"/>
              <a:t>Limits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idx="1"/>
          </p:nvPr>
        </p:nvSpPr>
        <p:spPr>
          <a:xfrm>
            <a:off x="1219200" y="1219200"/>
            <a:ext cx="7772400" cy="44958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Children need limits on their behavior.</a:t>
            </a:r>
          </a:p>
          <a:p>
            <a:r>
              <a:rPr lang="en-US" sz="2800" dirty="0"/>
              <a:t>They want to know what is acceptable and allowed.</a:t>
            </a:r>
          </a:p>
          <a:p>
            <a:r>
              <a:rPr lang="en-US" sz="2800" dirty="0"/>
              <a:t>Rules should be fair, consistently </a:t>
            </a:r>
            <a:r>
              <a:rPr lang="en-US" sz="2800" dirty="0" smtClean="0"/>
              <a:t>enforced, </a:t>
            </a:r>
            <a:r>
              <a:rPr lang="en-US" sz="2800" dirty="0"/>
              <a:t>and help children learn responsibility and self-control</a:t>
            </a:r>
            <a:endParaRPr lang="en-US" dirty="0"/>
          </a:p>
          <a:p>
            <a:pPr algn="ctr">
              <a:buFont typeface="Symbol" pitchFamily="18" charset="2"/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56327" name="Picture 7" descr="[Cartoon: Child looking at short list of rules, &quot;Now I know what to expect.&quot;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69404"/>
            <a:ext cx="4013429" cy="293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-media-cache-ak0.pinimg.com/236x/e0/21/21/e02121b40744351fae9640296499a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7" y="3657600"/>
            <a:ext cx="2467233" cy="31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6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12. Limited </a:t>
            </a:r>
            <a:r>
              <a:rPr lang="en-US" dirty="0"/>
              <a:t>Choices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86200" y="1447800"/>
            <a:ext cx="5257800" cy="4495800"/>
          </a:xfrm>
        </p:spPr>
        <p:txBody>
          <a:bodyPr/>
          <a:lstStyle/>
          <a:p>
            <a:r>
              <a:rPr lang="en-US" sz="2800" dirty="0"/>
              <a:t>2 or 3 options.</a:t>
            </a:r>
          </a:p>
          <a:p>
            <a:r>
              <a:rPr lang="en-US" sz="2800" dirty="0"/>
              <a:t>Gives child a sense of power and control.</a:t>
            </a:r>
          </a:p>
          <a:p>
            <a:r>
              <a:rPr lang="en-US" sz="2800" dirty="0"/>
              <a:t>Offer only real possibilities.</a:t>
            </a:r>
          </a:p>
          <a:p>
            <a:r>
              <a:rPr lang="en-US" sz="2800" dirty="0"/>
              <a:t>Can help reduce temper tantrums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What would you like to drink?</a:t>
            </a:r>
          </a:p>
          <a:p>
            <a:pPr lvl="1"/>
            <a:r>
              <a:rPr lang="en-US" sz="2400" dirty="0" smtClean="0"/>
              <a:t>Would you like Milk or OJ to drink?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3074" name="Picture 2" descr="http://www.euroalter.com/images/article_uploads/cross221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553">
            <a:off x="-14403" y="263935"/>
            <a:ext cx="3473508" cy="16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339975" y="1820863"/>
            <a:ext cx="446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6" name="Picture 4" descr="http://1.bp.blogspot.com/-7GEUsOYt4kw/UM3uLEzyBkI/AAAAAAAAGFQ/qnDHvUutMXc/s1600/LimitedChoices-b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59132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0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4191000"/>
          </a:xfrm>
        </p:spPr>
        <p:txBody>
          <a:bodyPr/>
          <a:lstStyle/>
          <a:p>
            <a:pPr algn="ctr"/>
            <a:r>
              <a:rPr lang="en-US" sz="6000" dirty="0" smtClean="0"/>
              <a:t>TIPS to facilitate positive guidance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02071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24744" cy="1143000"/>
          </a:xfrm>
        </p:spPr>
        <p:txBody>
          <a:bodyPr/>
          <a:lstStyle/>
          <a:p>
            <a:r>
              <a:rPr lang="en-US" dirty="0" smtClean="0"/>
              <a:t>1. Active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6777317" cy="3508977"/>
          </a:xfrm>
        </p:spPr>
        <p:txBody>
          <a:bodyPr/>
          <a:lstStyle/>
          <a:p>
            <a:r>
              <a:rPr lang="en-US" dirty="0" smtClean="0"/>
              <a:t>Listen with your eyes and ears to what the child is saying to you.</a:t>
            </a:r>
          </a:p>
          <a:p>
            <a:pPr lvl="1"/>
            <a:r>
              <a:rPr lang="en-US" dirty="0" smtClean="0"/>
              <a:t>Get down on their level.</a:t>
            </a:r>
          </a:p>
          <a:p>
            <a:pPr lvl="1"/>
            <a:r>
              <a:rPr lang="en-US" dirty="0" smtClean="0"/>
              <a:t>Pay attention to what they are thinking and feeling.</a:t>
            </a:r>
          </a:p>
        </p:txBody>
      </p:sp>
      <p:pic>
        <p:nvPicPr>
          <p:cNvPr id="4098" name="Picture 2" descr="http://www.playingwithwords365.com/wp-content/uploads/2013/06/get-down-at-his-level1-650x4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4579" r="1942" b="7321"/>
          <a:stretch/>
        </p:blipFill>
        <p:spPr bwMode="auto">
          <a:xfrm>
            <a:off x="3218542" y="3592286"/>
            <a:ext cx="5950858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1078022">
            <a:off x="710337" y="3621665"/>
            <a:ext cx="31242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SlabThing" panose="02000203000000000000" pitchFamily="2" charset="0"/>
              </a:rPr>
              <a:t>Respond to the child by repeating what they said to </a:t>
            </a:r>
            <a:r>
              <a:rPr lang="en-US" dirty="0" smtClean="0">
                <a:latin typeface="SlabThing" panose="02000203000000000000" pitchFamily="2" charset="0"/>
              </a:rPr>
              <a:t>you!</a:t>
            </a:r>
            <a:endParaRPr lang="en-US" dirty="0">
              <a:latin typeface="SlabThing" panose="020002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hplusmagazine.com/sites/default/files/images/articles/toddler-excite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6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379">
            <a:off x="6761181" y="1957202"/>
            <a:ext cx="3223952" cy="21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497" y="342900"/>
            <a:ext cx="7024744" cy="1143000"/>
          </a:xfrm>
        </p:spPr>
        <p:txBody>
          <a:bodyPr/>
          <a:lstStyle/>
          <a:p>
            <a:r>
              <a:rPr lang="en-US" dirty="0" smtClean="0"/>
              <a:t>2. Expression of Feelings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71600"/>
            <a:ext cx="6172200" cy="3508977"/>
          </a:xfrm>
        </p:spPr>
        <p:txBody>
          <a:bodyPr/>
          <a:lstStyle/>
          <a:p>
            <a:r>
              <a:rPr lang="en-US" dirty="0" smtClean="0"/>
              <a:t>Children need to know that their feelings are okay.</a:t>
            </a:r>
          </a:p>
          <a:p>
            <a:pPr lvl="1"/>
            <a:r>
              <a:rPr lang="en-US" dirty="0" smtClean="0"/>
              <a:t>Maybe the way they are expressing it is not okay.</a:t>
            </a:r>
          </a:p>
          <a:p>
            <a:r>
              <a:rPr lang="en-US" dirty="0" smtClean="0"/>
              <a:t>Give children an acceptable way to express these feelings.</a:t>
            </a:r>
            <a:endParaRPr lang="en-US" dirty="0"/>
          </a:p>
        </p:txBody>
      </p:sp>
      <p:pic>
        <p:nvPicPr>
          <p:cNvPr id="5122" name="Picture 2" descr="http://dotcomplicated.co/content/wp-content/uploads/2013/07/a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3487057" cy="232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verydaylife.globalpost.com/DM-Resize/photos.demandstudios.com/getty/article/22/146/rbee_46.jpg?w=600&amp;h=600&amp;keep_ratio=1&amp;web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9" y="3657600"/>
            <a:ext cx="2106990" cy="316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alphamom.com/wp-content/uploads/2011/08/smackdown_toddlers_midnight_snacks-e13129867667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921">
            <a:off x="2605898" y="4671295"/>
            <a:ext cx="2989943" cy="19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buzzle.com/images/people/activities/kids/temper-tantru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2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Avoid Overstimulation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many choices and options overwhelm a child.</a:t>
            </a:r>
          </a:p>
          <a:p>
            <a:pPr lvl="1"/>
            <a:r>
              <a:rPr lang="en-US" dirty="0" smtClean="0"/>
              <a:t>They may act out</a:t>
            </a:r>
          </a:p>
          <a:p>
            <a:r>
              <a:rPr lang="en-US" dirty="0" smtClean="0"/>
              <a:t>Provide only the needed supplies or choices.</a:t>
            </a:r>
            <a:endParaRPr lang="en-US" dirty="0"/>
          </a:p>
        </p:txBody>
      </p:sp>
      <p:pic>
        <p:nvPicPr>
          <p:cNvPr id="6146" name="Picture 2" descr="https://encrypted-tbn2.gstatic.com/images?q=tbn:ANd9GcTfaFMYCiRZh12tDhnjdhgTLr1oZJTamiHBAP3fz_wiveNCF16Z9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9170">
            <a:off x="152400" y="448128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werathah.com/down/wp-content/uploads/2014/05/wpid-how-to-deal-with-stubborn-kids-childhood-education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1"/>
          <a:stretch/>
        </p:blipFill>
        <p:spPr bwMode="auto">
          <a:xfrm rot="862092">
            <a:off x="7015292" y="4481059"/>
            <a:ext cx="2004761" cy="186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ourtoadore.files.wordpress.com/2013/08/09-img_64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82" y="4348389"/>
            <a:ext cx="4471271" cy="250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600200"/>
            <a:ext cx="7024744" cy="1143000"/>
          </a:xfrm>
        </p:spPr>
        <p:txBody>
          <a:bodyPr/>
          <a:lstStyle/>
          <a:p>
            <a:r>
              <a:rPr lang="en-US" dirty="0" smtClean="0"/>
              <a:t>4. Proximity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360" y="2895600"/>
            <a:ext cx="5337137" cy="3661377"/>
          </a:xfrm>
        </p:spPr>
        <p:txBody>
          <a:bodyPr/>
          <a:lstStyle/>
          <a:p>
            <a:r>
              <a:rPr lang="en-US" dirty="0" smtClean="0"/>
              <a:t>Be near the child when you are talking with them or making a request.</a:t>
            </a:r>
          </a:p>
          <a:p>
            <a:pPr lvl="1"/>
            <a:r>
              <a:rPr lang="en-US" dirty="0" smtClean="0"/>
              <a:t>Verses talking from across the room</a:t>
            </a:r>
          </a:p>
          <a:p>
            <a:r>
              <a:rPr lang="en-US" dirty="0" smtClean="0"/>
              <a:t>Get down on their level.</a:t>
            </a:r>
            <a:endParaRPr lang="en-US" dirty="0"/>
          </a:p>
        </p:txBody>
      </p:sp>
      <p:pic>
        <p:nvPicPr>
          <p:cNvPr id="7170" name="Picture 2" descr="https://earlyyearsparenting.files.wordpress.com/2012/09/parent-child-ta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288036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6629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DAILY ROUTINES &amp; SCHEDULES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066800"/>
            <a:ext cx="7924800" cy="5105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/>
              <a:t>3. Provide </a:t>
            </a:r>
            <a:r>
              <a:rPr lang="en-US" sz="4000" b="1" u="sng" dirty="0">
                <a:solidFill>
                  <a:srgbClr val="FFFF00"/>
                </a:solidFill>
              </a:rPr>
              <a:t>consistency</a:t>
            </a:r>
            <a:r>
              <a:rPr lang="en-US" sz="4000" u="sng" dirty="0"/>
              <a:t> </a:t>
            </a:r>
            <a:r>
              <a:rPr lang="en-US" sz="4000" dirty="0"/>
              <a:t>&amp;</a:t>
            </a:r>
            <a:r>
              <a:rPr lang="en-US" sz="4000" dirty="0" smtClean="0"/>
              <a:t> predictability</a:t>
            </a:r>
            <a:endParaRPr lang="en-US" sz="4000" dirty="0"/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Gives </a:t>
            </a:r>
            <a:r>
              <a:rPr lang="en-US" sz="3200" dirty="0"/>
              <a:t>children a feeling of </a:t>
            </a:r>
            <a:r>
              <a:rPr lang="en-US" sz="3200" b="1" u="sng" dirty="0">
                <a:solidFill>
                  <a:srgbClr val="FFFF00"/>
                </a:solidFill>
              </a:rPr>
              <a:t>power and control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because thy know what is going on.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Gives a feeling of </a:t>
            </a:r>
            <a:r>
              <a:rPr lang="en-US" sz="3200" b="1" u="sng" dirty="0">
                <a:solidFill>
                  <a:srgbClr val="FFFF00"/>
                </a:solidFill>
              </a:rPr>
              <a:t>security</a:t>
            </a:r>
            <a:r>
              <a:rPr lang="en-US" sz="3200" b="1" dirty="0"/>
              <a:t> </a:t>
            </a:r>
            <a:r>
              <a:rPr lang="en-US" sz="3200" dirty="0"/>
              <a:t>because they can predict what will happen next</a:t>
            </a:r>
            <a:r>
              <a:rPr lang="en-US" sz="3200" dirty="0" smtClean="0"/>
              <a:t>.</a:t>
            </a:r>
            <a:r>
              <a:rPr lang="en-US" sz="3600" dirty="0"/>
              <a:t> </a:t>
            </a:r>
            <a:endParaRPr lang="en-US" sz="3600" dirty="0" smtClean="0"/>
          </a:p>
          <a:p>
            <a:pPr marL="0" indent="0">
              <a:buNone/>
            </a:pPr>
            <a:r>
              <a:rPr lang="en-US" sz="4000" dirty="0" smtClean="0"/>
              <a:t>4. Helps </a:t>
            </a:r>
            <a:r>
              <a:rPr lang="en-US" sz="4000" dirty="0"/>
              <a:t>the center to run </a:t>
            </a:r>
            <a:r>
              <a:rPr lang="en-US" sz="4000" b="1" u="sng" dirty="0" smtClean="0">
                <a:solidFill>
                  <a:srgbClr val="FFFF00"/>
                </a:solidFill>
              </a:rPr>
              <a:t>smoothly.</a:t>
            </a:r>
            <a:endParaRPr lang="en-US" sz="4000" u="sng" dirty="0">
              <a:solidFill>
                <a:srgbClr val="FFFF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3200" dirty="0"/>
              <a:t>If there is resistance, then the schedule needs to be </a:t>
            </a:r>
            <a:r>
              <a:rPr lang="en-US" sz="3200" b="1" u="sng" dirty="0">
                <a:solidFill>
                  <a:srgbClr val="FFFF00"/>
                </a:solidFill>
              </a:rPr>
              <a:t>adjusted</a:t>
            </a:r>
            <a:r>
              <a:rPr lang="en-US" sz="3200" b="1" dirty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548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143000"/>
          </a:xfrm>
        </p:spPr>
        <p:txBody>
          <a:bodyPr/>
          <a:lstStyle/>
          <a:p>
            <a:r>
              <a:rPr lang="en-US" dirty="0" smtClean="0"/>
              <a:t>5. Follow 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023540" cy="35089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you request that a child do something and you give them a consequence or a warning, follow through with it on the second account.</a:t>
            </a:r>
          </a:p>
          <a:p>
            <a:pPr lvl="1"/>
            <a:r>
              <a:rPr lang="en-US" dirty="0" smtClean="0"/>
              <a:t>You will be a liar if you don’t.</a:t>
            </a:r>
          </a:p>
          <a:p>
            <a:pPr lvl="1"/>
            <a:r>
              <a:rPr lang="en-US" dirty="0" smtClean="0"/>
              <a:t>Your kids won’t believe you.</a:t>
            </a:r>
            <a:endParaRPr lang="en-US" dirty="0"/>
          </a:p>
        </p:txBody>
      </p:sp>
      <p:pic>
        <p:nvPicPr>
          <p:cNvPr id="8194" name="Picture 2" descr="http://confams.connectedfamilie.netdna-cdn.com/wp-content/uploads/2013/01/attention-addict-pi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8"/>
          <a:stretch/>
        </p:blipFill>
        <p:spPr bwMode="auto">
          <a:xfrm>
            <a:off x="4953000" y="4211400"/>
            <a:ext cx="3505200" cy="238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beingamom.life/wp-content/uploads/2014/11/discip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055">
            <a:off x="4854121" y="156601"/>
            <a:ext cx="42862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6.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458200" cy="3508977"/>
          </a:xfrm>
        </p:spPr>
        <p:txBody>
          <a:bodyPr/>
          <a:lstStyle/>
          <a:p>
            <a:r>
              <a:rPr lang="en-US" dirty="0" smtClean="0"/>
              <a:t>Give the child a warning for what is coming up.</a:t>
            </a:r>
          </a:p>
          <a:p>
            <a:pPr lvl="1"/>
            <a:r>
              <a:rPr lang="en-US" dirty="0" smtClean="0"/>
              <a:t>“In 5 minutes it will be time to clean up”</a:t>
            </a:r>
          </a:p>
          <a:p>
            <a:r>
              <a:rPr lang="en-US" dirty="0" smtClean="0"/>
              <a:t>There is an appropriate time for everything.</a:t>
            </a:r>
          </a:p>
          <a:p>
            <a:pPr lvl="1"/>
            <a:r>
              <a:rPr lang="en-US" dirty="0" smtClean="0"/>
              <a:t>A lesson right before lunch is not the best time</a:t>
            </a:r>
            <a:endParaRPr lang="en-US" dirty="0"/>
          </a:p>
        </p:txBody>
      </p:sp>
      <p:pic>
        <p:nvPicPr>
          <p:cNvPr id="9218" name="Picture 2" descr="http://www.kidactivities.net/image.axd?picture=2009%2F11%2F5+minutes+le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397337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066800"/>
            <a:ext cx="7024744" cy="1143000"/>
          </a:xfrm>
        </p:spPr>
        <p:txBody>
          <a:bodyPr/>
          <a:lstStyle/>
          <a:p>
            <a:r>
              <a:rPr lang="en-US" dirty="0" smtClean="0"/>
              <a:t>7. Prompt or Remind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664" y="2286000"/>
            <a:ext cx="5905500" cy="4124774"/>
          </a:xfrm>
        </p:spPr>
        <p:txBody>
          <a:bodyPr/>
          <a:lstStyle/>
          <a:p>
            <a:r>
              <a:rPr lang="en-US" dirty="0" smtClean="0"/>
              <a:t>Give a reminder to stop an unacceptable behavior or to start an acceptable one.</a:t>
            </a:r>
          </a:p>
          <a:p>
            <a:pPr lvl="1"/>
            <a:r>
              <a:rPr lang="en-US" dirty="0" smtClean="0"/>
              <a:t>Do you remember where we keep the play dough?</a:t>
            </a:r>
          </a:p>
          <a:p>
            <a:pPr lvl="1"/>
            <a:r>
              <a:rPr lang="en-US" dirty="0" smtClean="0"/>
              <a:t>What must we remember when we ride our bikes?</a:t>
            </a:r>
            <a:endParaRPr lang="en-US" dirty="0"/>
          </a:p>
        </p:txBody>
      </p:sp>
      <p:pic>
        <p:nvPicPr>
          <p:cNvPr id="10244" name="Picture 4" descr="https://s-media-cache-ak0.pinimg.com/236x/9c/3e/e6/9c3ee6b0b1b6cd5846cb9e3c02659d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1884"/>
            <a:ext cx="300395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-152400"/>
            <a:ext cx="7024744" cy="1143000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I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990600"/>
            <a:ext cx="4572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Tell the child how you feel about their behavior or what you need done.</a:t>
            </a:r>
          </a:p>
          <a:p>
            <a:pPr lvl="1"/>
            <a:r>
              <a:rPr lang="en-US" dirty="0" smtClean="0"/>
              <a:t>Does not put blame on the child.</a:t>
            </a:r>
          </a:p>
          <a:p>
            <a:pPr lvl="1"/>
            <a:r>
              <a:rPr lang="en-US" dirty="0" smtClean="0"/>
              <a:t>Does not cause them to be defensive.</a:t>
            </a:r>
          </a:p>
          <a:p>
            <a:r>
              <a:rPr lang="en-US" b="1" i="1" dirty="0"/>
              <a:t>I need </a:t>
            </a:r>
            <a:r>
              <a:rPr lang="en-US" dirty="0"/>
              <a:t>you to clean up your toys.</a:t>
            </a:r>
          </a:p>
          <a:p>
            <a:r>
              <a:rPr lang="en-US" dirty="0" smtClean="0"/>
              <a:t>When I see you hitting your brother, I feel unhappy because you are hurting him.</a:t>
            </a:r>
          </a:p>
        </p:txBody>
      </p:sp>
      <p:pic>
        <p:nvPicPr>
          <p:cNvPr id="11266" name="Picture 2" descr="https://cdn.psychologytoday.com/sites/default/files/styles/article-inline-half/public/blogs/89753/2012/06/98297-95303.jpg?itok=tDIW3av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0"/>
            <a:ext cx="3048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-media-cache-ak0.pinimg.com/236x/18/7f/48/187f48089d24bb4c4beae1c15f9aeab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29" y="4222976"/>
            <a:ext cx="2559028" cy="19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>
          <a:xfrm>
            <a:off x="5181600" y="1200150"/>
            <a:ext cx="3657600" cy="2438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9. AGE </a:t>
            </a:r>
            <a:r>
              <a:rPr lang="en-US" dirty="0"/>
              <a:t>APPROPRIATE </a:t>
            </a:r>
            <a:r>
              <a:rPr lang="en-US" dirty="0" smtClean="0"/>
              <a:t>ACTIVITIES </a:t>
            </a:r>
            <a:r>
              <a:rPr lang="en-US" sz="4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 smtClean="0"/>
              <a:t>Activities </a:t>
            </a:r>
            <a:r>
              <a:rPr lang="en-US" sz="4000" dirty="0"/>
              <a:t>and equipment that are relevant and safe for the age of the child promote growth and development.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 AVOID </a:t>
            </a:r>
            <a:r>
              <a:rPr lang="en-US" dirty="0"/>
              <a:t>UNREALISTIC EXPECTATIONS: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286000"/>
            <a:ext cx="5867400" cy="350897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800" dirty="0" smtClean="0"/>
              <a:t>It </a:t>
            </a:r>
            <a:r>
              <a:rPr lang="en-US" sz="4800" dirty="0"/>
              <a:t>is important that the teacher understand the skills and abilities of the children.</a:t>
            </a:r>
          </a:p>
          <a:p>
            <a:endParaRPr lang="en-US" dirty="0"/>
          </a:p>
        </p:txBody>
      </p:sp>
      <p:pic>
        <p:nvPicPr>
          <p:cNvPr id="12290" name="Picture 2" descr="http://photos2.demandstudios.com/DM-Resize/photos.demandstudios.com/getty/article/240/242/rbrb_2779_XS.jpg?w=1200&amp;h=630&amp;crop_min=1&amp;keep_ratio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67" y="2133600"/>
            <a:ext cx="31527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544286"/>
            <a:ext cx="7772400" cy="4495800"/>
          </a:xfrm>
        </p:spPr>
        <p:txBody>
          <a:bodyPr/>
          <a:lstStyle/>
          <a:p>
            <a:r>
              <a:rPr lang="en-US" sz="4000" dirty="0"/>
              <a:t>MISTAKES R WUNDERFULL OPPERTUNITEEZ 2 LERN!</a:t>
            </a:r>
          </a:p>
          <a:p>
            <a:pPr lvl="1"/>
            <a:r>
              <a:rPr lang="en-US" sz="3600" dirty="0"/>
              <a:t>Recognize your mistake</a:t>
            </a:r>
          </a:p>
          <a:p>
            <a:pPr lvl="1"/>
            <a:r>
              <a:rPr lang="en-US" sz="3600" dirty="0"/>
              <a:t>Reconcile “I’m sorry”</a:t>
            </a:r>
          </a:p>
          <a:p>
            <a:pPr lvl="1"/>
            <a:r>
              <a:rPr lang="en-US" sz="3600" dirty="0"/>
              <a:t>Resolve:  Focus on solutions rather than blame.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29" y="4435589"/>
            <a:ext cx="3640137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11. Make </a:t>
            </a:r>
            <a:r>
              <a:rPr lang="en-US" dirty="0"/>
              <a:t>sure the message of LOVE always gets through:</a:t>
            </a:r>
          </a:p>
        </p:txBody>
      </p:sp>
      <p:pic>
        <p:nvPicPr>
          <p:cNvPr id="87043" name="Picture 3" descr="he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5715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50" y="3124200"/>
            <a:ext cx="369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labThing" panose="02000203000000000000" pitchFamily="2" charset="0"/>
              </a:rPr>
              <a:t>“They may not always remember what you say, but they will always remember how you made them feel!”</a:t>
            </a:r>
            <a:endParaRPr lang="en-US" dirty="0">
              <a:latin typeface="SlabThing" panose="020002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 FORBIDDEN </a:t>
            </a:r>
            <a:r>
              <a:rPr lang="en-US" dirty="0"/>
              <a:t>DISCIPLINE ACTIONS: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43000" y="2057400"/>
            <a:ext cx="3810000" cy="3579813"/>
          </a:xfrm>
        </p:spPr>
        <p:txBody>
          <a:bodyPr/>
          <a:lstStyle/>
          <a:p>
            <a:r>
              <a:rPr lang="en-US" dirty="0"/>
              <a:t>SPANKING</a:t>
            </a:r>
          </a:p>
          <a:p>
            <a:r>
              <a:rPr lang="en-US" dirty="0"/>
              <a:t>SLAPPING</a:t>
            </a:r>
          </a:p>
          <a:p>
            <a:r>
              <a:rPr lang="en-US" dirty="0"/>
              <a:t>HITTING</a:t>
            </a:r>
          </a:p>
          <a:p>
            <a:r>
              <a:rPr lang="en-US" dirty="0"/>
              <a:t>SHAKING</a:t>
            </a:r>
          </a:p>
          <a:p>
            <a:r>
              <a:rPr lang="en-US" dirty="0"/>
              <a:t>PULLING</a:t>
            </a:r>
          </a:p>
          <a:p>
            <a:r>
              <a:rPr lang="en-US" dirty="0"/>
              <a:t>PINCHING</a:t>
            </a:r>
          </a:p>
          <a:p>
            <a:pPr>
              <a:buFont typeface="Symbol" pitchFamily="18" charset="2"/>
              <a:buNone/>
            </a:pPr>
            <a:endParaRPr lang="en-US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648200" y="1676400"/>
            <a:ext cx="3810000" cy="3579813"/>
          </a:xfrm>
        </p:spPr>
        <p:txBody>
          <a:bodyPr/>
          <a:lstStyle/>
          <a:p>
            <a:r>
              <a:rPr lang="en-US" dirty="0"/>
              <a:t>NO TEASING</a:t>
            </a:r>
          </a:p>
          <a:p>
            <a:r>
              <a:rPr lang="en-US" dirty="0"/>
              <a:t>NO HUMILIATION</a:t>
            </a:r>
          </a:p>
          <a:p>
            <a:r>
              <a:rPr lang="en-US" dirty="0"/>
              <a:t>NO INSULTS</a:t>
            </a:r>
          </a:p>
          <a:p>
            <a:r>
              <a:rPr lang="en-US" dirty="0"/>
              <a:t>NO THREATENING</a:t>
            </a:r>
          </a:p>
          <a:p>
            <a:r>
              <a:rPr lang="en-US" dirty="0"/>
              <a:t>NO FRIGHTENING</a:t>
            </a:r>
          </a:p>
          <a:p>
            <a:r>
              <a:rPr lang="en-US" dirty="0"/>
              <a:t>NO LAUGHING AT </a:t>
            </a:r>
            <a:endParaRPr lang="en-US" dirty="0" smtClean="0"/>
          </a:p>
          <a:p>
            <a:r>
              <a:rPr lang="en-US" dirty="0" smtClean="0"/>
              <a:t>NO YELLING</a:t>
            </a:r>
            <a:endParaRPr lang="en-US" dirty="0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447800" y="5029200"/>
            <a:ext cx="7329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Confirmed incidents will be grounds for immediate</a:t>
            </a:r>
          </a:p>
          <a:p>
            <a:r>
              <a:rPr lang="en-US" dirty="0">
                <a:latin typeface="Comic Sans MS" pitchFamily="66" charset="0"/>
              </a:rPr>
              <a:t>dismissal from a childcare job.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1206500"/>
          </a:xfrm>
        </p:spPr>
        <p:txBody>
          <a:bodyPr/>
          <a:lstStyle/>
          <a:p>
            <a:r>
              <a:rPr lang="en-US" dirty="0"/>
              <a:t>DISCIPLINE STEPS</a:t>
            </a:r>
            <a:r>
              <a:rPr lang="en-US" dirty="0" smtClean="0"/>
              <a:t>:  </a:t>
            </a:r>
            <a:r>
              <a:rPr lang="en-US" sz="3600" dirty="0" smtClean="0"/>
              <a:t>(flowchart)</a:t>
            </a:r>
            <a:endParaRPr lang="en-US" sz="36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066800"/>
            <a:ext cx="7848600" cy="4876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 dirty="0" smtClean="0"/>
              <a:t>Redirect</a:t>
            </a:r>
          </a:p>
          <a:p>
            <a:pPr lvl="1"/>
            <a:r>
              <a:rPr lang="en-US" dirty="0"/>
              <a:t>Involve them</a:t>
            </a:r>
            <a:r>
              <a:rPr lang="en-US" dirty="0">
                <a:latin typeface="Verdana" pitchFamily="34" charset="0"/>
              </a:rPr>
              <a:t> </a:t>
            </a:r>
            <a:endParaRPr lang="en-US" dirty="0"/>
          </a:p>
          <a:p>
            <a:pPr lvl="1"/>
            <a:r>
              <a:rPr lang="en-US" dirty="0" smtClean="0"/>
              <a:t>Resist </a:t>
            </a:r>
            <a:r>
              <a:rPr lang="en-US" dirty="0"/>
              <a:t>giving attention to the disruptor</a:t>
            </a:r>
          </a:p>
          <a:p>
            <a:pPr lvl="2"/>
            <a:r>
              <a:rPr lang="en-US" dirty="0"/>
              <a:t>“Someone is disturbing the class”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/>
              <a:t>Check </a:t>
            </a:r>
            <a:r>
              <a:rPr lang="en-US" b="1" dirty="0"/>
              <a:t>it </a:t>
            </a:r>
            <a:r>
              <a:rPr lang="en-US" b="1" dirty="0" smtClean="0"/>
              <a:t>out</a:t>
            </a:r>
          </a:p>
          <a:p>
            <a:pPr lvl="1"/>
            <a:r>
              <a:rPr lang="en-US" dirty="0"/>
              <a:t>Move closer, place hand on shoulder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/>
              <a:t>Speak </a:t>
            </a:r>
            <a:r>
              <a:rPr lang="en-US" b="1" dirty="0"/>
              <a:t>to the child </a:t>
            </a:r>
            <a:r>
              <a:rPr lang="en-US" dirty="0"/>
              <a:t>about the </a:t>
            </a:r>
            <a:r>
              <a:rPr lang="en-US" dirty="0" smtClean="0"/>
              <a:t>problem</a:t>
            </a:r>
          </a:p>
          <a:p>
            <a:pPr marL="857250" lvl="1" indent="-457200">
              <a:buFontTx/>
              <a:buChar char="-"/>
            </a:pPr>
            <a:r>
              <a:rPr lang="en-US" dirty="0"/>
              <a:t>Sometimes it helps to whisper to the child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Talk </a:t>
            </a:r>
            <a:r>
              <a:rPr lang="en-US" dirty="0"/>
              <a:t>privately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“</a:t>
            </a:r>
            <a:r>
              <a:rPr lang="en-US" dirty="0"/>
              <a:t>What can I do to get your help?”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457200"/>
            <a:ext cx="6934200" cy="1981200"/>
          </a:xfrm>
        </p:spPr>
        <p:txBody>
          <a:bodyPr/>
          <a:lstStyle/>
          <a:p>
            <a:pPr algn="ctr"/>
            <a:r>
              <a:rPr lang="en-US"/>
              <a:t>Positive Discipline &amp; Guidance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1143000"/>
            <a:ext cx="6400800" cy="1295400"/>
          </a:xfrm>
        </p:spPr>
        <p:txBody>
          <a:bodyPr/>
          <a:lstStyle/>
          <a:p>
            <a:r>
              <a:rPr lang="en-US" dirty="0"/>
              <a:t>  The keys to well-behaved children.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54102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9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01914"/>
            <a:ext cx="8335962" cy="4495800"/>
          </a:xfrm>
        </p:spPr>
        <p:txBody>
          <a:bodyPr/>
          <a:lstStyle/>
          <a:p>
            <a:pPr marL="0" lvl="0" indent="0">
              <a:buClr>
                <a:srgbClr val="FFCC66"/>
              </a:buClr>
              <a:buNone/>
            </a:pPr>
            <a:r>
              <a:rPr lang="en-US" sz="4000" dirty="0" smtClean="0"/>
              <a:t>4. Use one of the techniques discussed.  </a:t>
            </a:r>
          </a:p>
          <a:p>
            <a:pPr marL="0" lvl="0" indent="0">
              <a:buClr>
                <a:srgbClr val="FFCC66"/>
              </a:buClr>
              <a:buNone/>
            </a:pPr>
            <a:r>
              <a:rPr lang="en-US" sz="4000" dirty="0"/>
              <a:t>	</a:t>
            </a:r>
            <a:r>
              <a:rPr lang="en-US" sz="4000" dirty="0" smtClean="0"/>
              <a:t> </a:t>
            </a:r>
            <a:r>
              <a:rPr lang="en-US" sz="4000" dirty="0" err="1" smtClean="0"/>
              <a:t>ie</a:t>
            </a:r>
            <a:r>
              <a:rPr lang="en-US" sz="4000" dirty="0" smtClean="0"/>
              <a:t>: </a:t>
            </a:r>
            <a:r>
              <a:rPr lang="en-US" sz="2800" b="1" dirty="0" smtClean="0"/>
              <a:t>Give choices, use</a:t>
            </a:r>
            <a:r>
              <a:rPr lang="en-US" sz="2800" dirty="0" smtClean="0"/>
              <a:t> </a:t>
            </a:r>
            <a:r>
              <a:rPr lang="en-US" sz="2800" b="1" dirty="0"/>
              <a:t>logical or </a:t>
            </a:r>
            <a:r>
              <a:rPr lang="en-US" sz="2800" b="1" dirty="0" smtClean="0"/>
              <a:t> natural     </a:t>
            </a:r>
          </a:p>
          <a:p>
            <a:pPr marL="0" lvl="0" indent="0">
              <a:buClr>
                <a:srgbClr val="FFCC66"/>
              </a:buClr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                      consequences, etc…</a:t>
            </a:r>
            <a:endParaRPr lang="en-US" sz="2800" b="1" dirty="0"/>
          </a:p>
          <a:p>
            <a:pPr marL="0" lvl="0" indent="0">
              <a:buClr>
                <a:srgbClr val="FFCC66"/>
              </a:buClr>
              <a:buNone/>
            </a:pPr>
            <a:r>
              <a:rPr lang="en-US" sz="4000" dirty="0"/>
              <a:t>5</a:t>
            </a:r>
            <a:r>
              <a:rPr lang="en-US" sz="4000" dirty="0" smtClean="0"/>
              <a:t>. Use </a:t>
            </a:r>
            <a:r>
              <a:rPr lang="en-US" sz="4000" b="1" dirty="0"/>
              <a:t>time out </a:t>
            </a:r>
            <a:r>
              <a:rPr lang="en-US" sz="4000" b="1" dirty="0" smtClean="0"/>
              <a:t>(time away) only </a:t>
            </a:r>
            <a:r>
              <a:rPr lang="en-US" sz="4000" dirty="0" smtClean="0"/>
              <a:t>if </a:t>
            </a:r>
            <a:r>
              <a:rPr lang="en-US" sz="4000" dirty="0"/>
              <a:t>still out of </a:t>
            </a:r>
            <a:r>
              <a:rPr lang="en-US" sz="4000" dirty="0" smtClean="0"/>
              <a:t>control.</a:t>
            </a:r>
            <a:endParaRPr lang="en-US" sz="40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1140" name="Picture 4" descr="It's Circle Time at the Cor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4" y="4252686"/>
            <a:ext cx="3565916" cy="260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223962"/>
            <a:ext cx="5257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Conflict resolution with </a:t>
            </a:r>
            <a:r>
              <a:rPr lang="en-US" sz="4000" b="1" dirty="0" smtClean="0"/>
              <a:t>Children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772400" cy="4495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dirty="0" smtClean="0"/>
              <a:t>Listen </a:t>
            </a:r>
            <a:r>
              <a:rPr lang="en-US" sz="2800" dirty="0"/>
              <a:t>to both sides of the conflict.</a:t>
            </a:r>
          </a:p>
          <a:p>
            <a:pPr lvl="0"/>
            <a:r>
              <a:rPr lang="en-US" sz="2800" dirty="0" smtClean="0"/>
              <a:t>Restate </a:t>
            </a:r>
            <a:r>
              <a:rPr lang="en-US" sz="2800" dirty="0"/>
              <a:t>the problem in a different manner.  “So what I am hearing is……”</a:t>
            </a:r>
          </a:p>
          <a:p>
            <a:r>
              <a:rPr lang="en-US" sz="2800" dirty="0"/>
              <a:t>Say “I know how that would make me feel, but I don’t know how you feel” </a:t>
            </a:r>
            <a:r>
              <a:rPr lang="en-US" sz="2800" dirty="0" smtClean="0"/>
              <a:t>ask </a:t>
            </a:r>
            <a:r>
              <a:rPr lang="en-US" sz="2800" dirty="0"/>
              <a:t>each child. “How do you FEEL about this </a:t>
            </a:r>
            <a:r>
              <a:rPr lang="en-US" sz="2800" dirty="0" smtClean="0"/>
              <a:t>situation</a:t>
            </a:r>
            <a:r>
              <a:rPr lang="en-US" sz="2800" dirty="0"/>
              <a:t>?” </a:t>
            </a:r>
          </a:p>
          <a:p>
            <a:pPr lvl="0"/>
            <a:r>
              <a:rPr lang="en-US" sz="2800" dirty="0" smtClean="0"/>
              <a:t>Decide “What </a:t>
            </a:r>
            <a:r>
              <a:rPr lang="en-US" sz="2800" dirty="0"/>
              <a:t>could we do to solve this problem?”  Listen attentively to each child’s ideas.  List or restate all of the solutions.</a:t>
            </a:r>
          </a:p>
          <a:p>
            <a:pPr lvl="0"/>
            <a:r>
              <a:rPr lang="en-US" sz="2800" dirty="0"/>
              <a:t>Ask “Would you be willing to try one of these </a:t>
            </a:r>
            <a:r>
              <a:rPr lang="en-US" sz="2800" dirty="0" smtClean="0"/>
              <a:t>solutions? </a:t>
            </a:r>
            <a:r>
              <a:rPr lang="en-US" sz="2800" dirty="0"/>
              <a:t>Which solution should we try?”</a:t>
            </a:r>
          </a:p>
          <a:p>
            <a:r>
              <a:rPr lang="en-US" sz="2800" dirty="0" smtClean="0"/>
              <a:t>Observe the </a:t>
            </a:r>
            <a:r>
              <a:rPr lang="en-US" sz="2800" dirty="0"/>
              <a:t>children.  If the solution is not working, go back to step #2</a:t>
            </a:r>
            <a:r>
              <a:rPr lang="en-US" sz="2800" dirty="0" smtClean="0"/>
              <a:t>.</a:t>
            </a:r>
            <a:r>
              <a:rPr lang="en-US" sz="2800" b="1" dirty="0"/>
              <a:t> </a:t>
            </a:r>
            <a:endParaRPr lang="en-US" sz="2800" dirty="0"/>
          </a:p>
        </p:txBody>
      </p:sp>
      <p:pic>
        <p:nvPicPr>
          <p:cNvPr id="13314" name="Picture 2" descr="http://childdevelopmentinfo.com/wp-content/uploads/2011/09/sibling-rivalry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524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8458200" cy="1206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Appropriate Behavior Child Care </a:t>
            </a:r>
            <a:br>
              <a:rPr lang="en-US" sz="3000" dirty="0"/>
            </a:br>
            <a:r>
              <a:rPr lang="en-US" sz="3000" dirty="0"/>
              <a:t>Management Techniques</a:t>
            </a:r>
            <a:br>
              <a:rPr lang="en-US" sz="3000" dirty="0"/>
            </a:br>
            <a:r>
              <a:rPr lang="en-US" sz="3000" dirty="0"/>
              <a:t>(as found in the state test guide)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If one area of the classroom creates physical aggression try changing the room arrangement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Locate a child with a short attention span next to the teacher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Invite and gently take the child’s hand and walk when a child will not come out of an area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Give children the opportunity to make limited choices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Give positive reinforcement when a child tells the truth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7772400" cy="57150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Explain/how to use toys appropriately and redirect with appropriate items</a:t>
            </a:r>
          </a:p>
          <a:p>
            <a:r>
              <a:rPr lang="en-US" sz="2800" dirty="0"/>
              <a:t>Call attention to a child that is participating correctly</a:t>
            </a:r>
          </a:p>
          <a:p>
            <a:r>
              <a:rPr lang="en-US" sz="2800" dirty="0"/>
              <a:t>Give a time limit when they need to change when a child doesn’t want to take turns</a:t>
            </a:r>
          </a:p>
          <a:p>
            <a:r>
              <a:rPr lang="en-US" sz="2800" b="1" dirty="0"/>
              <a:t>Put away the distracting influence and involve him/her in helping with the activity when a child does not seem to be paying attention</a:t>
            </a:r>
          </a:p>
          <a:p>
            <a:r>
              <a:rPr lang="en-US" sz="2800" dirty="0"/>
              <a:t>Minimize blame, have child clean up, assist as needed when children not cleaning up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4572000" cy="586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Cleaning up can be made into a game encourages a good attitude toward work by having the children help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Remind them of rules and encourage problem solving when children are arguing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Giving a few minutes warning helps children get ready to come inside</a:t>
            </a:r>
          </a:p>
          <a:p>
            <a:pPr>
              <a:lnSpc>
                <a:spcPct val="80000"/>
              </a:lnSpc>
            </a:pPr>
            <a:endParaRPr lang="en-US" sz="1400" dirty="0"/>
          </a:p>
        </p:txBody>
      </p:sp>
      <p:pic>
        <p:nvPicPr>
          <p:cNvPr id="18434" name="Picture 2" descr="https://daynurseryindy.files.wordpress.com/2013/06/ps2-cleanup-help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41488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609600"/>
            <a:ext cx="464820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Tell </a:t>
            </a:r>
            <a:r>
              <a:rPr lang="en-US" sz="2800" dirty="0"/>
              <a:t>them to use their inside voices (positive statement) when a child is squealing, yelling shouting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Try using a positive statement to correct disruptive behavior (i.e. tell the child “you shared something now you need to listen”)</a:t>
            </a:r>
          </a:p>
          <a:p>
            <a:pPr>
              <a:lnSpc>
                <a:spcPct val="80000"/>
              </a:lnSpc>
            </a:pPr>
            <a:endParaRPr lang="en-US" sz="1400" dirty="0"/>
          </a:p>
        </p:txBody>
      </p:sp>
      <p:pic>
        <p:nvPicPr>
          <p:cNvPr id="17410" name="Picture 2" descr="http://www.brookstone.com/webassets/product_images/700x700/825356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4" y="762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4572000"/>
            <a:ext cx="8382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2800" dirty="0" smtClean="0"/>
              <a:t>Have child who has distracting toys put them away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2800" dirty="0" smtClean="0"/>
              <a:t>Stop and ask all the children to return to their places; children ease their way from their places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36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657600"/>
            <a:ext cx="7772400" cy="5562600"/>
          </a:xfrm>
        </p:spPr>
        <p:txBody>
          <a:bodyPr>
            <a:normAutofit/>
          </a:bodyPr>
          <a:lstStyle/>
          <a:p>
            <a:r>
              <a:rPr lang="en-US" sz="2800" dirty="0"/>
              <a:t>Acknowledge and bring them back </a:t>
            </a:r>
            <a:r>
              <a:rPr lang="en-US" sz="2800" dirty="0" smtClean="0"/>
              <a:t>to </a:t>
            </a:r>
            <a:r>
              <a:rPr lang="en-US" sz="2800" dirty="0"/>
              <a:t>the activity when a child interrupts with personal stories, etc.</a:t>
            </a:r>
          </a:p>
          <a:p>
            <a:r>
              <a:rPr lang="en-US" sz="2800" dirty="0"/>
              <a:t>Calmly keep the child from running away, hold him/her if the child runs away from </a:t>
            </a:r>
            <a:r>
              <a:rPr lang="en-US" sz="2800" dirty="0" smtClean="0"/>
              <a:t>you</a:t>
            </a:r>
            <a:endParaRPr lang="en-US" sz="2800" dirty="0"/>
          </a:p>
        </p:txBody>
      </p:sp>
      <p:pic>
        <p:nvPicPr>
          <p:cNvPr id="16386" name="Picture 2" descr="http://mommybusiness.net/wp-content/uploads/2015/05/Holding-Childs-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096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467100" y="1284514"/>
            <a:ext cx="51435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Tell </a:t>
            </a:r>
            <a:r>
              <a:rPr lang="en-US" sz="2800" dirty="0"/>
              <a:t>child you will listen to her when she can talk in a calm voice if they are whining, crying, etc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Remove the child from the environment if the child is aggressive, fighting, etc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5362" name="Picture 2" descr="http://images.agoramedia.com/wte3.0/gcms/pg-tantrum-stopper-ignore-tantrum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124200"/>
            <a:ext cx="77724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Ignore </a:t>
            </a:r>
            <a:r>
              <a:rPr lang="en-US" sz="2800" dirty="0"/>
              <a:t>temper tantrums if the behavior is for attention and no one is in danger of harm</a:t>
            </a:r>
          </a:p>
          <a:p>
            <a:r>
              <a:rPr lang="en-US" sz="2800" dirty="0"/>
              <a:t>Explain that tantrums are not acceptable</a:t>
            </a:r>
          </a:p>
          <a:p>
            <a:endParaRPr lang="en-US" sz="2800" dirty="0"/>
          </a:p>
        </p:txBody>
      </p:sp>
      <p:pic>
        <p:nvPicPr>
          <p:cNvPr id="14338" name="Picture 2" descr="http://cdn.firespring.com/images/b953d5ce-9355-4a17-a241-bd8a523147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ASSIGNMENT: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ANNIE </a:t>
            </a:r>
            <a:r>
              <a:rPr lang="en-US" dirty="0">
                <a:solidFill>
                  <a:srgbClr val="FF0000"/>
                </a:solidFill>
              </a:rPr>
              <a:t>AND THE TERRIBLE, NO GOOD, VERY BAD </a:t>
            </a:r>
            <a:r>
              <a:rPr lang="en-US">
                <a:solidFill>
                  <a:srgbClr val="FF0000"/>
                </a:solidFill>
              </a:rPr>
              <a:t>WEEK</a:t>
            </a:r>
            <a:r>
              <a:rPr lang="en-US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98308" name="Picture 4" descr="MCj039098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19462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9" name="Picture 5" descr="MCj038922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046288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4495800" cy="4495800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3600" dirty="0" smtClean="0"/>
              <a:t>One mom </a:t>
            </a:r>
            <a:r>
              <a:rPr lang="en-US" sz="3600" dirty="0"/>
              <a:t>tried </a:t>
            </a:r>
            <a:r>
              <a:rPr lang="en-US" sz="3600" dirty="0" smtClean="0"/>
              <a:t>many </a:t>
            </a:r>
            <a:r>
              <a:rPr lang="en-US" sz="3600" dirty="0"/>
              <a:t>methods to control </a:t>
            </a:r>
            <a:r>
              <a:rPr lang="en-US" sz="3600" dirty="0" smtClean="0"/>
              <a:t>her </a:t>
            </a:r>
            <a:r>
              <a:rPr lang="en-US" sz="3600" dirty="0"/>
              <a:t>kids when they have one of “those </a:t>
            </a:r>
            <a:r>
              <a:rPr lang="en-US" sz="3600" dirty="0" smtClean="0"/>
              <a:t>moments” but the o</a:t>
            </a:r>
            <a:r>
              <a:rPr lang="en-US" sz="3200" dirty="0" smtClean="0"/>
              <a:t>ne that she found very effective was to just take the child for a car ride and talk.</a:t>
            </a:r>
          </a:p>
        </p:txBody>
      </p:sp>
      <p:pic>
        <p:nvPicPr>
          <p:cNvPr id="4098" name="Picture 2" descr="http://files.mom.me/photos/2013/05/11/135-30158-how-to-use-positive-reinforcement-when-kids-are-misbehavin-1368296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6480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3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152400"/>
            <a:ext cx="7772400" cy="914400"/>
          </a:xfrm>
        </p:spPr>
        <p:txBody>
          <a:bodyPr/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chemeClr val="tx1"/>
                </a:solidFill>
                <a:ea typeface="+mn-ea"/>
                <a:cs typeface="+mn-cs"/>
              </a:rPr>
              <a:t>Here is the photo of one of those sessions with my friend’s son in case you would like to try this technique.</a:t>
            </a:r>
          </a:p>
        </p:txBody>
      </p:sp>
      <p:pic>
        <p:nvPicPr>
          <p:cNvPr id="30728" name="Picture 8" descr="ATT1327784111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006" y="1122363"/>
            <a:ext cx="6478587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-1701800" y="1503363"/>
            <a:ext cx="12547600" cy="3733800"/>
            <a:chOff x="0" y="158"/>
            <a:chExt cx="7904" cy="2352"/>
          </a:xfrm>
        </p:grpSpPr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0" y="158"/>
              <a:ext cx="5760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0" y="158"/>
              <a:ext cx="7904" cy="2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900" dirty="0">
                  <a:latin typeface="Verdana" pitchFamily="34" charset="0"/>
                </a:rPr>
                <a:t>  </a:t>
              </a:r>
              <a:r>
                <a:rPr lang="en-US" sz="23900" dirty="0">
                  <a:latin typeface="Verdana" pitchFamily="34" charset="0"/>
                </a:rPr>
                <a:t> </a:t>
              </a:r>
              <a:r>
                <a:rPr lang="en-US" sz="900" dirty="0"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295400" y="5845629"/>
            <a:ext cx="7543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</a:pPr>
            <a:r>
              <a:rPr lang="en-US" b="1" dirty="0"/>
              <a:t>They usually calmed down and stopped misbehaving after their little outing together.</a:t>
            </a:r>
          </a:p>
        </p:txBody>
      </p:sp>
    </p:spTree>
    <p:extLst>
      <p:ext uri="{BB962C8B-B14F-4D97-AF65-F5344CB8AC3E}">
        <p14:creationId xmlns:p14="http://schemas.microsoft.com/office/powerpoint/2010/main" val="315215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990600"/>
          </a:xfrm>
        </p:spPr>
        <p:txBody>
          <a:bodyPr/>
          <a:lstStyle/>
          <a:p>
            <a:pPr algn="ctr"/>
            <a:r>
              <a:rPr lang="en-US" dirty="0"/>
              <a:t> Reasons for Misbehavior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4267200" cy="4495800"/>
          </a:xfrm>
        </p:spPr>
        <p:txBody>
          <a:bodyPr/>
          <a:lstStyle/>
          <a:p>
            <a:r>
              <a:rPr lang="en-US" sz="3200" b="1" u="sng" dirty="0">
                <a:solidFill>
                  <a:srgbClr val="00B0F0"/>
                </a:solidFill>
              </a:rPr>
              <a:t>Normal</a:t>
            </a:r>
            <a:r>
              <a:rPr lang="en-US" sz="3200" dirty="0"/>
              <a:t> for the </a:t>
            </a:r>
            <a:r>
              <a:rPr lang="en-US" sz="3200" dirty="0" smtClean="0"/>
              <a:t>age</a:t>
            </a:r>
            <a:endParaRPr lang="en-US" sz="3200" dirty="0"/>
          </a:p>
          <a:p>
            <a:r>
              <a:rPr lang="en-US" sz="3200" dirty="0"/>
              <a:t>Natural </a:t>
            </a:r>
            <a:r>
              <a:rPr lang="en-US" sz="3200" b="1" u="sng" dirty="0" smtClean="0">
                <a:solidFill>
                  <a:srgbClr val="00B0F0"/>
                </a:solidFill>
              </a:rPr>
              <a:t>curiosity</a:t>
            </a:r>
            <a:endParaRPr lang="en-US" sz="3200" u="sng" dirty="0">
              <a:solidFill>
                <a:srgbClr val="00B0F0"/>
              </a:solidFill>
            </a:endParaRPr>
          </a:p>
          <a:p>
            <a:r>
              <a:rPr lang="en-US" sz="3200" dirty="0"/>
              <a:t>Don’t know better.</a:t>
            </a:r>
          </a:p>
          <a:p>
            <a:r>
              <a:rPr lang="en-US" sz="3200" dirty="0" smtClean="0"/>
              <a:t>Unfulfilled </a:t>
            </a:r>
            <a:r>
              <a:rPr lang="en-US" sz="3200" b="1" u="sng" dirty="0" smtClean="0">
                <a:solidFill>
                  <a:srgbClr val="00B0F0"/>
                </a:solidFill>
              </a:rPr>
              <a:t>needs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bored</a:t>
            </a:r>
          </a:p>
          <a:p>
            <a:r>
              <a:rPr lang="en-US" sz="3200" b="1" u="sng" dirty="0" smtClean="0">
                <a:solidFill>
                  <a:srgbClr val="00B0F0"/>
                </a:solidFill>
              </a:rPr>
              <a:t>Environment</a:t>
            </a:r>
          </a:p>
          <a:p>
            <a:r>
              <a:rPr lang="en-US" sz="3200" dirty="0"/>
              <a:t>For </a:t>
            </a:r>
            <a:r>
              <a:rPr lang="en-US" sz="3200" b="1" u="sng" dirty="0">
                <a:solidFill>
                  <a:srgbClr val="00B0F0"/>
                </a:solidFill>
              </a:rPr>
              <a:t>power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200" dirty="0"/>
              <a:t>&amp; control</a:t>
            </a:r>
          </a:p>
          <a:p>
            <a:endParaRPr lang="en-US" sz="3200" b="1" u="sng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953000" y="1066800"/>
            <a:ext cx="41910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 </a:t>
            </a:r>
            <a:r>
              <a:rPr lang="en-US" sz="3200" b="1" u="sng" dirty="0" smtClean="0">
                <a:solidFill>
                  <a:srgbClr val="00B0F0"/>
                </a:solidFill>
              </a:rPr>
              <a:t>revenge</a:t>
            </a:r>
            <a:endParaRPr lang="en-US" sz="3200" u="sng" dirty="0">
              <a:solidFill>
                <a:srgbClr val="00B0F0"/>
              </a:solidFill>
            </a:endParaRPr>
          </a:p>
          <a:p>
            <a:r>
              <a:rPr lang="en-US" sz="3200" dirty="0"/>
              <a:t>Feel </a:t>
            </a:r>
            <a:r>
              <a:rPr lang="en-US" sz="3200" b="1" u="sng" dirty="0" smtClean="0">
                <a:solidFill>
                  <a:srgbClr val="00B0F0"/>
                </a:solidFill>
              </a:rPr>
              <a:t>inadequate</a:t>
            </a:r>
            <a:endParaRPr lang="en-US" sz="3200" u="sng" dirty="0" smtClean="0">
              <a:solidFill>
                <a:srgbClr val="00B0F0"/>
              </a:solidFill>
            </a:endParaRPr>
          </a:p>
          <a:p>
            <a:r>
              <a:rPr lang="en-US" sz="3200" dirty="0" smtClean="0"/>
              <a:t>Feel discouraged</a:t>
            </a:r>
            <a:endParaRPr lang="en-US" sz="3200" dirty="0"/>
          </a:p>
          <a:p>
            <a:r>
              <a:rPr lang="en-US" sz="3200" dirty="0"/>
              <a:t>To feel they </a:t>
            </a:r>
            <a:r>
              <a:rPr lang="en-US" sz="3200" dirty="0" smtClean="0"/>
              <a:t>belong</a:t>
            </a:r>
          </a:p>
          <a:p>
            <a:r>
              <a:rPr lang="en-US" sz="3200" dirty="0" smtClean="0"/>
              <a:t>And…</a:t>
            </a:r>
            <a:endParaRPr lang="en-US" sz="3200" dirty="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solidFill>
            <a:srgbClr val="9999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267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2674938"/>
            <a:ext cx="9144000" cy="0"/>
          </a:xfrm>
          <a:prstGeom prst="rect">
            <a:avLst/>
          </a:prstGeom>
          <a:solidFill>
            <a:srgbClr val="9999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4056" name="Picture 24" descr="Click to view image detail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182880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0" y="267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0" y="2674938"/>
            <a:ext cx="9144000" cy="0"/>
          </a:xfrm>
          <a:prstGeom prst="rect">
            <a:avLst/>
          </a:prstGeom>
          <a:solidFill>
            <a:srgbClr val="9999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4068" name="Picture 36" descr="Click to view image detail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687762"/>
            <a:ext cx="12573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0" y="267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0" y="2674938"/>
            <a:ext cx="9144000" cy="0"/>
          </a:xfrm>
          <a:prstGeom prst="rect">
            <a:avLst/>
          </a:prstGeom>
          <a:solidFill>
            <a:srgbClr val="9999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4080" name="Picture 48" descr="Click to view image detail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56" y="5151437"/>
            <a:ext cx="1131888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 autoUpdateAnimBg="0"/>
      <p:bldP spid="44036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Picture 76" descr="C:\Users\JJohnson\AppData\Local\Microsoft\Windows\Temporary Internet Files\Content.IE5\MP1UQ61H\MM90039576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928">
            <a:off x="6893365" y="2456931"/>
            <a:ext cx="2128979" cy="8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28600"/>
            <a:ext cx="7696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child misbehaves to get </a:t>
            </a:r>
            <a:r>
              <a:rPr lang="en-US" sz="5400" b="1" u="sng" dirty="0" smtClean="0">
                <a:solidFill>
                  <a:srgbClr val="00B0F0"/>
                </a:solidFill>
              </a:rPr>
              <a:t>attention.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Positive attention vs. negative attention</a:t>
            </a:r>
          </a:p>
          <a:p>
            <a:pPr>
              <a:lnSpc>
                <a:spcPct val="90000"/>
              </a:lnSpc>
            </a:pPr>
            <a:endParaRPr lang="en-US" sz="4800" b="1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915812374"/>
              </p:ext>
            </p:extLst>
          </p:nvPr>
        </p:nvGraphicFramePr>
        <p:xfrm>
          <a:off x="1491741" y="1752600"/>
          <a:ext cx="6451600" cy="527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9692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1987</TotalTime>
  <Words>2289</Words>
  <Application>Microsoft Office PowerPoint</Application>
  <PresentationFormat>On-screen Show (4:3)</PresentationFormat>
  <Paragraphs>286</Paragraphs>
  <Slides>59</Slides>
  <Notes>5</Notes>
  <HiddenSlides>3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Austin</vt:lpstr>
      <vt:lpstr>Module</vt:lpstr>
      <vt:lpstr>ECE A Unit 2</vt:lpstr>
      <vt:lpstr>His idea of disciplining</vt:lpstr>
      <vt:lpstr>Daily Routines and Schedules</vt:lpstr>
      <vt:lpstr>DAILY ROUTINES &amp; SCHEDULES</vt:lpstr>
      <vt:lpstr>Positive Discipline &amp; Guidance </vt:lpstr>
      <vt:lpstr>PowerPoint Presentation</vt:lpstr>
      <vt:lpstr>Here is the photo of one of those sessions with my friend’s son in case you would like to try this technique.</vt:lpstr>
      <vt:lpstr> Reasons for Misbehavior</vt:lpstr>
      <vt:lpstr>PowerPoint Presentation</vt:lpstr>
      <vt:lpstr>   Why is this child misbehaving?</vt:lpstr>
      <vt:lpstr>Spank, yell, threaten, ignore, intervene… What would you do?</vt:lpstr>
      <vt:lpstr>So, what would you have chosen to do?</vt:lpstr>
      <vt:lpstr>Punishment</vt:lpstr>
      <vt:lpstr>Discipline</vt:lpstr>
      <vt:lpstr>WHAT ABOUT SPANKING? </vt:lpstr>
      <vt:lpstr>WHAT ABOUT SPANKING? </vt:lpstr>
      <vt:lpstr>PowerPoint Presentation</vt:lpstr>
      <vt:lpstr>       Guidance / Model</vt:lpstr>
      <vt:lpstr>SELF-DISCIPLINE</vt:lpstr>
      <vt:lpstr>Each child and situation is different and  different acts will work for each.</vt:lpstr>
      <vt:lpstr>Wiggle your way through the various acts of positive discipline techniques</vt:lpstr>
      <vt:lpstr>1. INDIRECT GUIDANCE</vt:lpstr>
      <vt:lpstr>2. Direct Guidance</vt:lpstr>
      <vt:lpstr>3. Positive Statements</vt:lpstr>
      <vt:lpstr>Practice – Positive Statements What would you say?</vt:lpstr>
      <vt:lpstr>4. Redirection</vt:lpstr>
      <vt:lpstr>5. Reverse Attention</vt:lpstr>
      <vt:lpstr>6. Time Out</vt:lpstr>
      <vt:lpstr>Consequences</vt:lpstr>
      <vt:lpstr>Write a natural and logical consequence for each misbehavior.</vt:lpstr>
      <vt:lpstr>              9. If / When….then</vt:lpstr>
      <vt:lpstr>10. Reinforcement</vt:lpstr>
      <vt:lpstr>11. Setting Limits</vt:lpstr>
      <vt:lpstr>12. Limited Choices</vt:lpstr>
      <vt:lpstr>TIPS to facilitate positive guidance</vt:lpstr>
      <vt:lpstr>1. Active Listening</vt:lpstr>
      <vt:lpstr>2. Expression of Feelings</vt:lpstr>
      <vt:lpstr>3. Avoid Overstimulation</vt:lpstr>
      <vt:lpstr>4. Proximity</vt:lpstr>
      <vt:lpstr>5. Follow Through</vt:lpstr>
      <vt:lpstr>6. Timing</vt:lpstr>
      <vt:lpstr>7. Prompt or Remind</vt:lpstr>
      <vt:lpstr>8. I messages</vt:lpstr>
      <vt:lpstr>9. AGE APPROPRIATE ACTIVITIES DAP:</vt:lpstr>
      <vt:lpstr>10. AVOID UNREALISTIC EXPECTATIONS:</vt:lpstr>
      <vt:lpstr>PowerPoint Presentation</vt:lpstr>
      <vt:lpstr>11. Make sure the message of LOVE always gets through:</vt:lpstr>
      <vt:lpstr>12. FORBIDDEN DISCIPLINE ACTIONS:</vt:lpstr>
      <vt:lpstr>DISCIPLINE STEPS:  (flowchart)</vt:lpstr>
      <vt:lpstr>PowerPoint Presentation</vt:lpstr>
      <vt:lpstr>Conflict resolution with Children</vt:lpstr>
      <vt:lpstr>Appropriate Behavior Child Care  Management Techniques (as found in the state test guide)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ASSIGNMENT:</vt:lpstr>
    </vt:vector>
  </TitlesOfParts>
  <Company>provo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Discipline &amp; Guidance</dc:title>
  <dc:creator>phs</dc:creator>
  <cp:lastModifiedBy>Thomas</cp:lastModifiedBy>
  <cp:revision>202</cp:revision>
  <cp:lastPrinted>2012-09-20T16:32:14Z</cp:lastPrinted>
  <dcterms:created xsi:type="dcterms:W3CDTF">2005-11-11T15:58:18Z</dcterms:created>
  <dcterms:modified xsi:type="dcterms:W3CDTF">2015-09-15T05:25:14Z</dcterms:modified>
</cp:coreProperties>
</file>