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36" r:id="rId2"/>
  </p:sldMasterIdLst>
  <p:notesMasterIdLst>
    <p:notesMasterId r:id="rId38"/>
  </p:notesMasterIdLst>
  <p:sldIdLst>
    <p:sldId id="292" r:id="rId3"/>
    <p:sldId id="266" r:id="rId4"/>
    <p:sldId id="267" r:id="rId5"/>
    <p:sldId id="286" r:id="rId6"/>
    <p:sldId id="268" r:id="rId7"/>
    <p:sldId id="269" r:id="rId8"/>
    <p:sldId id="270" r:id="rId9"/>
    <p:sldId id="314" r:id="rId10"/>
    <p:sldId id="315" r:id="rId11"/>
    <p:sldId id="293" r:id="rId12"/>
    <p:sldId id="316" r:id="rId13"/>
    <p:sldId id="317" r:id="rId14"/>
    <p:sldId id="297" r:id="rId15"/>
    <p:sldId id="304" r:id="rId16"/>
    <p:sldId id="305" r:id="rId17"/>
    <p:sldId id="306" r:id="rId18"/>
    <p:sldId id="307" r:id="rId19"/>
    <p:sldId id="271" r:id="rId20"/>
    <p:sldId id="308" r:id="rId21"/>
    <p:sldId id="309" r:id="rId22"/>
    <p:sldId id="310" r:id="rId23"/>
    <p:sldId id="311" r:id="rId24"/>
    <p:sldId id="312" r:id="rId25"/>
    <p:sldId id="313" r:id="rId26"/>
    <p:sldId id="276" r:id="rId27"/>
    <p:sldId id="281" r:id="rId28"/>
    <p:sldId id="301" r:id="rId29"/>
    <p:sldId id="318" r:id="rId30"/>
    <p:sldId id="319" r:id="rId31"/>
    <p:sldId id="323" r:id="rId32"/>
    <p:sldId id="287" r:id="rId33"/>
    <p:sldId id="303" r:id="rId34"/>
    <p:sldId id="321" r:id="rId35"/>
    <p:sldId id="320" r:id="rId36"/>
    <p:sldId id="32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3F2BA-7B7C-4487-A085-FD520DD76013}" type="datetimeFigureOut">
              <a:rPr lang="en-US" smtClean="0"/>
              <a:t>6/19/2015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0CB7F-8482-47D5-8E03-7C7B58D31950}" type="slidenum">
              <a:rPr lang="en-US" smtClean="0"/>
              <a:t>‹#›</a:t>
            </a:fld>
            <a:endParaRPr lang="en-US"/>
          </a:p>
        </p:txBody>
      </p:sp>
    </p:spTree>
    <p:extLst>
      <p:ext uri="{BB962C8B-B14F-4D97-AF65-F5344CB8AC3E}">
        <p14:creationId xmlns:p14="http://schemas.microsoft.com/office/powerpoint/2010/main" val="46665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7DA1EBC-9600-4676-8ECF-FCD02F4AB274}" type="slidenum">
              <a:rPr lang="en-US" smtClean="0"/>
              <a:pPr/>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9561A56-A7F4-472C-9A63-A2BFBA5ED174}" type="slidenum">
              <a:rPr lang="en-US" smtClean="0"/>
              <a:pPr/>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5D8AAFC-5353-4832-A404-7C9AC62775DB}" type="slidenum">
              <a:rPr lang="en-US" smtClean="0"/>
              <a:pPr/>
              <a:t>32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5D8AAFC-5353-4832-A404-7C9AC62775DB}" type="slidenum">
              <a:rPr lang="en-US" smtClean="0"/>
              <a:pPr/>
              <a:t>33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EE2E880-6046-45DC-ABE3-466AA5E5F789}" type="slidenum">
              <a:rPr lang="en-US" smtClean="0"/>
              <a:pPr/>
              <a:t>34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EE2E880-6046-45DC-ABE3-466AA5E5F789}" type="slidenum">
              <a:rPr lang="en-US" smtClean="0"/>
              <a:pPr/>
              <a:t>35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B2697FAB-B6A4-47E8-A2D9-E16BE6391CD0}" type="datetimeFigureOut">
              <a:rPr lang="en-US" smtClean="0"/>
              <a:t>6/19/2015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4155C632-229E-47EE-BD0D-508C0780A8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697FAB-B6A4-47E8-A2D9-E16BE6391CD0}" type="datetimeFigureOut">
              <a:rPr lang="en-US" smtClean="0"/>
              <a:t>6/19/2015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155C632-229E-47EE-BD0D-508C0780A8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697FAB-B6A4-47E8-A2D9-E16BE6391CD0}" type="datetimeFigureOut">
              <a:rPr lang="en-US" smtClean="0"/>
              <a:t>6/19/2015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155C632-229E-47EE-BD0D-508C0780A83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6351D0-37A1-4B38-B20E-2178D43E9A01}" type="slidenum">
              <a:rPr lang="en-US"/>
              <a:pPr>
                <a:defRPr/>
              </a:pPr>
              <a:t>‹#›</a:t>
            </a:fld>
            <a:endParaRPr lang="en-US"/>
          </a:p>
        </p:txBody>
      </p:sp>
    </p:spTree>
    <p:extLst>
      <p:ext uri="{BB962C8B-B14F-4D97-AF65-F5344CB8AC3E}">
        <p14:creationId xmlns:p14="http://schemas.microsoft.com/office/powerpoint/2010/main" val="2730437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8210FC0-2419-4554-8F3E-8C065006E805}" type="slidenum">
              <a:rPr lang="en-US"/>
              <a:pPr>
                <a:defRPr/>
              </a:pPr>
              <a:t>‹#›</a:t>
            </a:fld>
            <a:endParaRPr lang="en-US"/>
          </a:p>
        </p:txBody>
      </p:sp>
    </p:spTree>
    <p:extLst>
      <p:ext uri="{BB962C8B-B14F-4D97-AF65-F5344CB8AC3E}">
        <p14:creationId xmlns:p14="http://schemas.microsoft.com/office/powerpoint/2010/main" val="2389060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697FAB-B6A4-47E8-A2D9-E16BE6391CD0}"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5C632-229E-47EE-BD0D-508C0780A83C}" type="slidenum">
              <a:rPr lang="en-US" smtClean="0"/>
              <a:t>‹#›</a:t>
            </a:fld>
            <a:endParaRPr lang="en-US"/>
          </a:p>
        </p:txBody>
      </p:sp>
    </p:spTree>
    <p:extLst>
      <p:ext uri="{BB962C8B-B14F-4D97-AF65-F5344CB8AC3E}">
        <p14:creationId xmlns:p14="http://schemas.microsoft.com/office/powerpoint/2010/main" val="1776186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97FAB-B6A4-47E8-A2D9-E16BE6391CD0}"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5C632-229E-47EE-BD0D-508C0780A83C}" type="slidenum">
              <a:rPr lang="en-US" smtClean="0"/>
              <a:t>‹#›</a:t>
            </a:fld>
            <a:endParaRPr lang="en-US"/>
          </a:p>
        </p:txBody>
      </p:sp>
    </p:spTree>
    <p:extLst>
      <p:ext uri="{BB962C8B-B14F-4D97-AF65-F5344CB8AC3E}">
        <p14:creationId xmlns:p14="http://schemas.microsoft.com/office/powerpoint/2010/main" val="1217615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97FAB-B6A4-47E8-A2D9-E16BE6391CD0}"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5C632-229E-47EE-BD0D-508C0780A83C}" type="slidenum">
              <a:rPr lang="en-US" smtClean="0"/>
              <a:t>‹#›</a:t>
            </a:fld>
            <a:endParaRPr lang="en-US"/>
          </a:p>
        </p:txBody>
      </p:sp>
    </p:spTree>
    <p:extLst>
      <p:ext uri="{BB962C8B-B14F-4D97-AF65-F5344CB8AC3E}">
        <p14:creationId xmlns:p14="http://schemas.microsoft.com/office/powerpoint/2010/main" val="3247682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697FAB-B6A4-47E8-A2D9-E16BE6391CD0}" type="datetimeFigureOut">
              <a:rPr lang="en-US" smtClean="0"/>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5C632-229E-47EE-BD0D-508C0780A83C}" type="slidenum">
              <a:rPr lang="en-US" smtClean="0"/>
              <a:t>‹#›</a:t>
            </a:fld>
            <a:endParaRPr lang="en-US"/>
          </a:p>
        </p:txBody>
      </p:sp>
    </p:spTree>
    <p:extLst>
      <p:ext uri="{BB962C8B-B14F-4D97-AF65-F5344CB8AC3E}">
        <p14:creationId xmlns:p14="http://schemas.microsoft.com/office/powerpoint/2010/main" val="1420673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697FAB-B6A4-47E8-A2D9-E16BE6391CD0}" type="datetimeFigureOut">
              <a:rPr lang="en-US" smtClean="0"/>
              <a:t>6/19/2015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55C632-229E-47EE-BD0D-508C0780A83C}" type="slidenum">
              <a:rPr lang="en-US" smtClean="0"/>
              <a:t>‹#›</a:t>
            </a:fld>
            <a:endParaRPr lang="en-US"/>
          </a:p>
        </p:txBody>
      </p:sp>
    </p:spTree>
    <p:extLst>
      <p:ext uri="{BB962C8B-B14F-4D97-AF65-F5344CB8AC3E}">
        <p14:creationId xmlns:p14="http://schemas.microsoft.com/office/powerpoint/2010/main" val="128194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697FAB-B6A4-47E8-A2D9-E16BE6391CD0}" type="datetimeFigureOut">
              <a:rPr lang="en-US" smtClean="0"/>
              <a:t>6/19/2015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55C632-229E-47EE-BD0D-508C0780A83C}" type="slidenum">
              <a:rPr lang="en-US" smtClean="0"/>
              <a:t>‹#›</a:t>
            </a:fld>
            <a:endParaRPr lang="en-US"/>
          </a:p>
        </p:txBody>
      </p:sp>
    </p:spTree>
    <p:extLst>
      <p:ext uri="{BB962C8B-B14F-4D97-AF65-F5344CB8AC3E}">
        <p14:creationId xmlns:p14="http://schemas.microsoft.com/office/powerpoint/2010/main" val="304457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697FAB-B6A4-47E8-A2D9-E16BE6391CD0}" type="datetimeFigureOut">
              <a:rPr lang="en-US" smtClean="0"/>
              <a:t>6/19/2015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155C632-229E-47EE-BD0D-508C0780A83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97FAB-B6A4-47E8-A2D9-E16BE6391CD0}" type="datetimeFigureOut">
              <a:rPr lang="en-US" smtClean="0"/>
              <a:t>6/19/2015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55C632-229E-47EE-BD0D-508C0780A83C}" type="slidenum">
              <a:rPr lang="en-US" smtClean="0"/>
              <a:t>‹#›</a:t>
            </a:fld>
            <a:endParaRPr lang="en-US"/>
          </a:p>
        </p:txBody>
      </p:sp>
    </p:spTree>
    <p:extLst>
      <p:ext uri="{BB962C8B-B14F-4D97-AF65-F5344CB8AC3E}">
        <p14:creationId xmlns:p14="http://schemas.microsoft.com/office/powerpoint/2010/main" val="3042059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97FAB-B6A4-47E8-A2D9-E16BE6391CD0}" type="datetimeFigureOut">
              <a:rPr lang="en-US" smtClean="0"/>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5C632-229E-47EE-BD0D-508C0780A83C}" type="slidenum">
              <a:rPr lang="en-US" smtClean="0"/>
              <a:t>‹#›</a:t>
            </a:fld>
            <a:endParaRPr lang="en-US"/>
          </a:p>
        </p:txBody>
      </p:sp>
    </p:spTree>
    <p:extLst>
      <p:ext uri="{BB962C8B-B14F-4D97-AF65-F5344CB8AC3E}">
        <p14:creationId xmlns:p14="http://schemas.microsoft.com/office/powerpoint/2010/main" val="744758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97FAB-B6A4-47E8-A2D9-E16BE6391CD0}" type="datetimeFigureOut">
              <a:rPr lang="en-US" smtClean="0"/>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5C632-229E-47EE-BD0D-508C0780A83C}" type="slidenum">
              <a:rPr lang="en-US" smtClean="0"/>
              <a:t>‹#›</a:t>
            </a:fld>
            <a:endParaRPr lang="en-US"/>
          </a:p>
        </p:txBody>
      </p:sp>
    </p:spTree>
    <p:extLst>
      <p:ext uri="{BB962C8B-B14F-4D97-AF65-F5344CB8AC3E}">
        <p14:creationId xmlns:p14="http://schemas.microsoft.com/office/powerpoint/2010/main" val="982515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97FAB-B6A4-47E8-A2D9-E16BE6391CD0}"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5C632-229E-47EE-BD0D-508C0780A83C}" type="slidenum">
              <a:rPr lang="en-US" smtClean="0"/>
              <a:t>‹#›</a:t>
            </a:fld>
            <a:endParaRPr lang="en-US"/>
          </a:p>
        </p:txBody>
      </p:sp>
    </p:spTree>
    <p:extLst>
      <p:ext uri="{BB962C8B-B14F-4D97-AF65-F5344CB8AC3E}">
        <p14:creationId xmlns:p14="http://schemas.microsoft.com/office/powerpoint/2010/main" val="230775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97FAB-B6A4-47E8-A2D9-E16BE6391CD0}"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5C632-229E-47EE-BD0D-508C0780A83C}" type="slidenum">
              <a:rPr lang="en-US" smtClean="0"/>
              <a:t>‹#›</a:t>
            </a:fld>
            <a:endParaRPr lang="en-US"/>
          </a:p>
        </p:txBody>
      </p:sp>
    </p:spTree>
    <p:extLst>
      <p:ext uri="{BB962C8B-B14F-4D97-AF65-F5344CB8AC3E}">
        <p14:creationId xmlns:p14="http://schemas.microsoft.com/office/powerpoint/2010/main" val="79489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2697FAB-B6A4-47E8-A2D9-E16BE6391CD0}" type="datetimeFigureOut">
              <a:rPr lang="en-US" smtClean="0"/>
              <a:t>6/19/2015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155C632-229E-47EE-BD0D-508C0780A83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697FAB-B6A4-47E8-A2D9-E16BE6391CD0}" type="datetimeFigureOut">
              <a:rPr lang="en-US" smtClean="0"/>
              <a:t>6/19/2015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155C632-229E-47EE-BD0D-508C0780A8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2697FAB-B6A4-47E8-A2D9-E16BE6391CD0}" type="datetimeFigureOut">
              <a:rPr lang="en-US" smtClean="0"/>
              <a:t>6/19/2015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155C632-229E-47EE-BD0D-508C0780A8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2697FAB-B6A4-47E8-A2D9-E16BE6391CD0}" type="datetimeFigureOut">
              <a:rPr lang="en-US" smtClean="0"/>
              <a:t>6/19/2015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155C632-229E-47EE-BD0D-508C0780A8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2697FAB-B6A4-47E8-A2D9-E16BE6391CD0}" type="datetimeFigureOut">
              <a:rPr lang="en-US" smtClean="0"/>
              <a:t>6/19/2015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155C632-229E-47EE-BD0D-508C0780A8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697FAB-B6A4-47E8-A2D9-E16BE6391CD0}" type="datetimeFigureOut">
              <a:rPr lang="en-US" smtClean="0"/>
              <a:t>6/19/2015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155C632-229E-47EE-BD0D-508C0780A8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697FAB-B6A4-47E8-A2D9-E16BE6391CD0}" type="datetimeFigureOut">
              <a:rPr lang="en-US" smtClean="0"/>
              <a:t>6/19/2015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155C632-229E-47EE-BD0D-508C0780A83C}"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2697FAB-B6A4-47E8-A2D9-E16BE6391CD0}" type="datetimeFigureOut">
              <a:rPr lang="en-US" smtClean="0"/>
              <a:t>6/19/2015</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155C632-229E-47EE-BD0D-508C0780A8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4" r:id="rId12"/>
    <p:sldLayoutId id="2147483735" r:id="rId13"/>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97FAB-B6A4-47E8-A2D9-E16BE6391CD0}" type="datetimeFigureOut">
              <a:rPr lang="en-US" smtClean="0"/>
              <a:t>6/19/2015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5C632-229E-47EE-BD0D-508C0780A83C}" type="slidenum">
              <a:rPr lang="en-US" smtClean="0"/>
              <a:t>‹#›</a:t>
            </a:fld>
            <a:endParaRPr lang="en-US"/>
          </a:p>
        </p:txBody>
      </p:sp>
    </p:spTree>
    <p:extLst>
      <p:ext uri="{BB962C8B-B14F-4D97-AF65-F5344CB8AC3E}">
        <p14:creationId xmlns:p14="http://schemas.microsoft.com/office/powerpoint/2010/main" val="255289069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dontshake.org/sbs.php?topNavID=254&amp;subNavID=319&amp;navID=341" TargetMode="External"/><Relationship Id="rId2" Type="http://schemas.openxmlformats.org/officeDocument/2006/relationships/hyperlink" Target="https://secure.dontshake.org/buymaterials/detail.php?id=38&amp;cid=3" TargetMode="Externa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34062"/>
            <a:ext cx="8229600" cy="566738"/>
          </a:xfrm>
        </p:spPr>
        <p:txBody>
          <a:bodyPr>
            <a:noAutofit/>
          </a:bodyPr>
          <a:lstStyle/>
          <a:p>
            <a:r>
              <a:rPr lang="en-US" sz="2400" dirty="0" smtClean="0"/>
              <a:t>Department of Children and Family Services (DCFS)</a:t>
            </a:r>
            <a:endParaRPr lang="en-US" sz="2400" dirty="0"/>
          </a:p>
        </p:txBody>
      </p:sp>
      <p:sp>
        <p:nvSpPr>
          <p:cNvPr id="5" name="Picture Placeholder 4"/>
          <p:cNvSpPr>
            <a:spLocks noGrp="1"/>
          </p:cNvSpPr>
          <p:nvPr>
            <p:ph type="pic" idx="1"/>
          </p:nvPr>
        </p:nvSpPr>
        <p:spPr/>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441" b="4207"/>
          <a:stretch/>
        </p:blipFill>
        <p:spPr bwMode="auto">
          <a:xfrm>
            <a:off x="228600" y="109888"/>
            <a:ext cx="8686800" cy="558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51" t="83198" r="6470" b="3825"/>
          <a:stretch/>
        </p:blipFill>
        <p:spPr bwMode="auto">
          <a:xfrm>
            <a:off x="5769542" y="3352800"/>
            <a:ext cx="2993458" cy="45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634494" y="5163707"/>
            <a:ext cx="2204706" cy="523220"/>
          </a:xfrm>
          <a:prstGeom prst="rect">
            <a:avLst/>
          </a:prstGeom>
          <a:solidFill>
            <a:schemeClr val="bg1"/>
          </a:solidFill>
        </p:spPr>
        <p:txBody>
          <a:bodyPr wrap="none" rtlCol="0">
            <a:spAutoFit/>
          </a:bodyPr>
          <a:lstStyle/>
          <a:p>
            <a:r>
              <a:rPr lang="en-US" sz="2800" dirty="0" smtClean="0"/>
              <a:t>Toll Free call</a:t>
            </a:r>
            <a:endParaRPr lang="en-US" sz="2800" dirty="0"/>
          </a:p>
        </p:txBody>
      </p:sp>
    </p:spTree>
    <p:extLst>
      <p:ext uri="{BB962C8B-B14F-4D97-AF65-F5344CB8AC3E}">
        <p14:creationId xmlns:p14="http://schemas.microsoft.com/office/powerpoint/2010/main" val="767933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Influence of Substance Abuse</a:t>
            </a:r>
          </a:p>
        </p:txBody>
      </p:sp>
      <p:sp>
        <p:nvSpPr>
          <p:cNvPr id="71683" name="Rectangle 3"/>
          <p:cNvSpPr>
            <a:spLocks noGrp="1" noChangeArrowheads="1"/>
          </p:cNvSpPr>
          <p:nvPr>
            <p:ph idx="1"/>
          </p:nvPr>
        </p:nvSpPr>
        <p:spPr/>
        <p:txBody>
          <a:bodyPr>
            <a:normAutofit lnSpcReduction="10000"/>
          </a:bodyPr>
          <a:lstStyle/>
          <a:p>
            <a:pPr>
              <a:lnSpc>
                <a:spcPct val="80000"/>
              </a:lnSpc>
            </a:pPr>
            <a:r>
              <a:rPr lang="en-US" altLang="en-US" sz="2800"/>
              <a:t>Nearly one-half of substantiated cases of child neglect and abuse are associated with parental alcohol or drug abuse.</a:t>
            </a:r>
          </a:p>
          <a:p>
            <a:pPr>
              <a:lnSpc>
                <a:spcPct val="80000"/>
              </a:lnSpc>
              <a:buFont typeface="Wingdings" pitchFamily="2" charset="2"/>
              <a:buNone/>
            </a:pPr>
            <a:endParaRPr lang="en-US" altLang="en-US" sz="2800"/>
          </a:p>
          <a:p>
            <a:pPr>
              <a:lnSpc>
                <a:spcPct val="80000"/>
              </a:lnSpc>
            </a:pPr>
            <a:r>
              <a:rPr lang="en-US" altLang="en-US" sz="2800"/>
              <a:t>It is estimated that one in every four children in the United States (28 million) are living in a household with an alcoholic adult.</a:t>
            </a:r>
          </a:p>
          <a:p>
            <a:pPr>
              <a:lnSpc>
                <a:spcPct val="80000"/>
              </a:lnSpc>
              <a:buFont typeface="Wingdings" pitchFamily="2" charset="2"/>
              <a:buNone/>
            </a:pPr>
            <a:endParaRPr lang="en-US" altLang="en-US" sz="2800"/>
          </a:p>
          <a:p>
            <a:pPr>
              <a:lnSpc>
                <a:spcPct val="80000"/>
              </a:lnSpc>
            </a:pPr>
            <a:r>
              <a:rPr lang="en-US" altLang="en-US" sz="2800"/>
              <a:t>Men and women serving time in the nation’s prisons and jails report a higher incidence of abuse as children that the general populations.</a:t>
            </a:r>
          </a:p>
        </p:txBody>
      </p:sp>
    </p:spTree>
    <p:extLst>
      <p:ext uri="{BB962C8B-B14F-4D97-AF65-F5344CB8AC3E}">
        <p14:creationId xmlns:p14="http://schemas.microsoft.com/office/powerpoint/2010/main" val="3724540397"/>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1000" fill="hold"/>
                                        <p:tgtEl>
                                          <p:spTgt spid="71682"/>
                                        </p:tgtEl>
                                        <p:attrNameLst>
                                          <p:attrName>ppt_w</p:attrName>
                                        </p:attrNameLst>
                                      </p:cBhvr>
                                      <p:tavLst>
                                        <p:tav tm="0">
                                          <p:val>
                                            <p:strVal val="#ppt_w+.3"/>
                                          </p:val>
                                        </p:tav>
                                        <p:tav tm="100000">
                                          <p:val>
                                            <p:strVal val="#ppt_w"/>
                                          </p:val>
                                        </p:tav>
                                      </p:tavLst>
                                    </p:anim>
                                    <p:anim calcmode="lin" valueType="num">
                                      <p:cBhvr>
                                        <p:cTn id="8" dur="1000" fill="hold"/>
                                        <p:tgtEl>
                                          <p:spTgt spid="71682"/>
                                        </p:tgtEl>
                                        <p:attrNameLst>
                                          <p:attrName>ppt_h</p:attrName>
                                        </p:attrNameLst>
                                      </p:cBhvr>
                                      <p:tavLst>
                                        <p:tav tm="0">
                                          <p:val>
                                            <p:strVal val="#ppt_h"/>
                                          </p:val>
                                        </p:tav>
                                        <p:tav tm="100000">
                                          <p:val>
                                            <p:strVal val="#ppt_h"/>
                                          </p:val>
                                        </p:tav>
                                      </p:tavLst>
                                    </p:anim>
                                    <p:animEffect transition="in" filter="fade">
                                      <p:cBhvr>
                                        <p:cTn id="9" dur="1000"/>
                                        <p:tgtEl>
                                          <p:spTgt spid="716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71683">
                                            <p:txEl>
                                              <p:pRg st="0" end="0"/>
                                            </p:txEl>
                                          </p:spTgt>
                                        </p:tgtEl>
                                        <p:attrNameLst>
                                          <p:attrName>style.visibility</p:attrName>
                                        </p:attrNameLst>
                                      </p:cBhvr>
                                      <p:to>
                                        <p:strVal val="visible"/>
                                      </p:to>
                                    </p:set>
                                    <p:anim calcmode="lin" valueType="num">
                                      <p:cBhvr>
                                        <p:cTn id="14" dur="1000" fill="hold"/>
                                        <p:tgtEl>
                                          <p:spTgt spid="7168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7168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168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1683">
                                            <p:txEl>
                                              <p:pRg st="2" end="2"/>
                                            </p:txEl>
                                          </p:spTgt>
                                        </p:tgtEl>
                                        <p:attrNameLst>
                                          <p:attrName>style.visibility</p:attrName>
                                        </p:attrNameLst>
                                      </p:cBhvr>
                                      <p:to>
                                        <p:strVal val="visible"/>
                                      </p:to>
                                    </p:set>
                                    <p:anim calcmode="lin" valueType="num">
                                      <p:cBhvr>
                                        <p:cTn id="21" dur="1000" fill="hold"/>
                                        <p:tgtEl>
                                          <p:spTgt spid="7168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716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168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71683">
                                            <p:txEl>
                                              <p:pRg st="4" end="4"/>
                                            </p:txEl>
                                          </p:spTgt>
                                        </p:tgtEl>
                                        <p:attrNameLst>
                                          <p:attrName>style.visibility</p:attrName>
                                        </p:attrNameLst>
                                      </p:cBhvr>
                                      <p:to>
                                        <p:strVal val="visible"/>
                                      </p:to>
                                    </p:set>
                                    <p:anim calcmode="lin" valueType="num">
                                      <p:cBhvr>
                                        <p:cTn id="28" dur="1000" fill="hold"/>
                                        <p:tgtEl>
                                          <p:spTgt spid="71683">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7168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7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95300" y="63352"/>
            <a:ext cx="8229600" cy="792162"/>
          </a:xfrm>
        </p:spPr>
        <p:txBody>
          <a:bodyPr/>
          <a:lstStyle/>
          <a:p>
            <a:pPr eaLnBrk="1" hangingPunct="1"/>
            <a:r>
              <a:rPr lang="en-US" b="1" dirty="0" smtClean="0">
                <a:solidFill>
                  <a:srgbClr val="FFC000"/>
                </a:solidFill>
                <a:effectLst>
                  <a:outerShdw blurRad="38100" dist="38100" dir="2700000" algn="tl">
                    <a:srgbClr val="000000">
                      <a:alpha val="43137"/>
                    </a:srgbClr>
                  </a:outerShdw>
                </a:effectLst>
              </a:rPr>
              <a:t>Family Risk Characteristics</a:t>
            </a:r>
          </a:p>
        </p:txBody>
      </p:sp>
      <p:sp>
        <p:nvSpPr>
          <p:cNvPr id="28675" name="Rectangle 3"/>
          <p:cNvSpPr>
            <a:spLocks noGrp="1" noChangeArrowheads="1"/>
          </p:cNvSpPr>
          <p:nvPr>
            <p:ph type="body" idx="1"/>
          </p:nvPr>
        </p:nvSpPr>
        <p:spPr>
          <a:xfrm>
            <a:off x="152400" y="838200"/>
            <a:ext cx="8915400" cy="5791200"/>
          </a:xfrm>
        </p:spPr>
        <p:txBody>
          <a:bodyPr/>
          <a:lstStyle/>
          <a:p>
            <a:r>
              <a:rPr lang="en-US" sz="2400" dirty="0">
                <a:latin typeface="Arial" panose="020B0604020202020204" pitchFamily="34" charset="0"/>
                <a:cs typeface="Arial" panose="020B0604020202020204" pitchFamily="34" charset="0"/>
              </a:rPr>
              <a:t>Sibling to sibling violence is the most common form of family violence.</a:t>
            </a:r>
          </a:p>
          <a:p>
            <a:pPr lvl="0"/>
            <a:r>
              <a:rPr lang="en-US" sz="2400" dirty="0" smtClean="0"/>
              <a:t>Families </a:t>
            </a:r>
            <a:r>
              <a:rPr lang="en-US" sz="2400" dirty="0"/>
              <a:t>who are isolated and have no friends, relatives, church or other support systems. </a:t>
            </a:r>
          </a:p>
          <a:p>
            <a:pPr lvl="0"/>
            <a:r>
              <a:rPr lang="en-US" sz="2400" dirty="0" smtClean="0"/>
              <a:t>Families </a:t>
            </a:r>
            <a:r>
              <a:rPr lang="en-US" sz="2400" dirty="0"/>
              <a:t>who are often in crisis (have money problems, move often). </a:t>
            </a:r>
          </a:p>
          <a:p>
            <a:pPr eaLnBrk="1" hangingPunct="1"/>
            <a:r>
              <a:rPr lang="en-US" sz="2400" dirty="0" smtClean="0"/>
              <a:t>Unemployment</a:t>
            </a:r>
          </a:p>
          <a:p>
            <a:pPr eaLnBrk="1" hangingPunct="1"/>
            <a:r>
              <a:rPr lang="en-US" sz="2400" dirty="0" smtClean="0"/>
              <a:t>Low income, economic stress</a:t>
            </a:r>
          </a:p>
          <a:p>
            <a:pPr eaLnBrk="1" hangingPunct="1"/>
            <a:r>
              <a:rPr lang="en-US" sz="2400" dirty="0" smtClean="0"/>
              <a:t>Unsafe neighborhood</a:t>
            </a:r>
          </a:p>
          <a:p>
            <a:pPr eaLnBrk="1" hangingPunct="1"/>
            <a:r>
              <a:rPr lang="en-US" sz="2400" dirty="0" smtClean="0"/>
              <a:t>Home is crowded, dirty, unhealthy</a:t>
            </a:r>
          </a:p>
          <a:p>
            <a:pPr eaLnBrk="1" hangingPunct="1"/>
            <a:r>
              <a:rPr lang="en-US" sz="2400" dirty="0" smtClean="0"/>
              <a:t>One or more family members has health problems</a:t>
            </a:r>
          </a:p>
          <a:p>
            <a:pPr eaLnBrk="1" hangingPunct="1"/>
            <a:r>
              <a:rPr lang="en-US" sz="2400" dirty="0" smtClean="0"/>
              <a:t>Larger family</a:t>
            </a:r>
          </a:p>
          <a:p>
            <a:pPr eaLnBrk="1" hangingPunct="1"/>
            <a:endParaRPr lang="en-US" sz="2800" dirty="0" smtClean="0"/>
          </a:p>
        </p:txBody>
      </p:sp>
    </p:spTree>
    <p:extLst>
      <p:ext uri="{BB962C8B-B14F-4D97-AF65-F5344CB8AC3E}">
        <p14:creationId xmlns:p14="http://schemas.microsoft.com/office/powerpoint/2010/main" val="619079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dirty="0" smtClean="0">
                <a:solidFill>
                  <a:srgbClr val="FFC000"/>
                </a:solidFill>
                <a:effectLst>
                  <a:outerShdw blurRad="38100" dist="38100" dir="2700000" algn="tl">
                    <a:srgbClr val="000000">
                      <a:alpha val="43137"/>
                    </a:srgbClr>
                  </a:outerShdw>
                </a:effectLst>
              </a:rPr>
              <a:t>Child Risk Characteristics</a:t>
            </a:r>
          </a:p>
        </p:txBody>
      </p:sp>
      <p:sp>
        <p:nvSpPr>
          <p:cNvPr id="27651" name="Rectangle 3"/>
          <p:cNvSpPr>
            <a:spLocks noGrp="1" noChangeArrowheads="1"/>
          </p:cNvSpPr>
          <p:nvPr>
            <p:ph type="body" idx="1"/>
          </p:nvPr>
        </p:nvSpPr>
        <p:spPr>
          <a:xfrm>
            <a:off x="228600" y="1371600"/>
            <a:ext cx="8229600" cy="2438400"/>
          </a:xfrm>
        </p:spPr>
        <p:txBody>
          <a:bodyPr>
            <a:normAutofit fontScale="85000" lnSpcReduction="10000"/>
          </a:bodyPr>
          <a:lstStyle/>
          <a:p>
            <a:pPr eaLnBrk="1" hangingPunct="1"/>
            <a:r>
              <a:rPr lang="en-US" dirty="0"/>
              <a:t>Child doesn’t match well with parent. (emotional or developmental disabilities)</a:t>
            </a:r>
          </a:p>
          <a:p>
            <a:pPr eaLnBrk="1" hangingPunct="1"/>
            <a:r>
              <a:rPr lang="en-US" dirty="0" smtClean="0"/>
              <a:t>“Normal” but born out of wedlock or unplanned</a:t>
            </a:r>
          </a:p>
          <a:p>
            <a:pPr eaLnBrk="1" hangingPunct="1"/>
            <a:r>
              <a:rPr lang="en-US" dirty="0" smtClean="0"/>
              <a:t>“Abnormal” – low birth weight or serious illness</a:t>
            </a:r>
          </a:p>
          <a:p>
            <a:pPr eaLnBrk="1" hangingPunct="1"/>
            <a:r>
              <a:rPr lang="en-US" dirty="0" smtClean="0"/>
              <a:t>“Difficult” – may be fussy</a:t>
            </a:r>
          </a:p>
          <a:p>
            <a:pPr eaLnBrk="1" hangingPunct="1"/>
            <a:endParaRPr lang="en-US" dirty="0" smtClean="0"/>
          </a:p>
        </p:txBody>
      </p:sp>
    </p:spTree>
    <p:extLst>
      <p:ext uri="{BB962C8B-B14F-4D97-AF65-F5344CB8AC3E}">
        <p14:creationId xmlns:p14="http://schemas.microsoft.com/office/powerpoint/2010/main" val="3142303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301625" y="228600"/>
            <a:ext cx="8540750" cy="609600"/>
          </a:xfrm>
        </p:spPr>
        <p:txBody>
          <a:bodyPr>
            <a:normAutofit fontScale="90000"/>
          </a:bodyPr>
          <a:lstStyle/>
          <a:p>
            <a:r>
              <a:rPr lang="en-US" altLang="en-US" sz="4000"/>
              <a:t>Reporting of Abuse</a:t>
            </a:r>
          </a:p>
        </p:txBody>
      </p:sp>
      <p:sp>
        <p:nvSpPr>
          <p:cNvPr id="14339" name="Rectangle 3"/>
          <p:cNvSpPr>
            <a:spLocks noGrp="1" noRot="1" noChangeArrowheads="1"/>
          </p:cNvSpPr>
          <p:nvPr>
            <p:ph idx="1"/>
          </p:nvPr>
        </p:nvSpPr>
        <p:spPr>
          <a:xfrm>
            <a:off x="301625" y="990600"/>
            <a:ext cx="8540750" cy="5638800"/>
          </a:xfrm>
        </p:spPr>
        <p:txBody>
          <a:bodyPr/>
          <a:lstStyle/>
          <a:p>
            <a:pPr>
              <a:lnSpc>
                <a:spcPct val="80000"/>
              </a:lnSpc>
            </a:pPr>
            <a:r>
              <a:rPr lang="en-US" altLang="en-US" sz="2400">
                <a:latin typeface="Bell MT" pitchFamily="18" charset="0"/>
              </a:rPr>
              <a:t>Approximately 3 million reports of possible maltreatment are made to child protective service  agencies each year.  In calendar year 2000, these referrals concerned the welfare of approximately 5 million children.</a:t>
            </a:r>
          </a:p>
          <a:p>
            <a:pPr>
              <a:lnSpc>
                <a:spcPct val="80000"/>
              </a:lnSpc>
              <a:buFont typeface="Arial" charset="0"/>
              <a:buNone/>
            </a:pPr>
            <a:endParaRPr lang="en-US" altLang="en-US" sz="2400">
              <a:latin typeface="Bell MT" pitchFamily="18" charset="0"/>
            </a:endParaRPr>
          </a:p>
          <a:p>
            <a:pPr>
              <a:lnSpc>
                <a:spcPct val="80000"/>
              </a:lnSpc>
            </a:pPr>
            <a:r>
              <a:rPr lang="en-US" altLang="en-US" sz="2400">
                <a:latin typeface="Bell MT" pitchFamily="18" charset="0"/>
              </a:rPr>
              <a:t>The actual incidence of abuse and neglect is estimated to the three times greater than the number reported to authorities.</a:t>
            </a:r>
          </a:p>
          <a:p>
            <a:pPr>
              <a:lnSpc>
                <a:spcPct val="80000"/>
              </a:lnSpc>
              <a:buFont typeface="Arial" charset="0"/>
              <a:buNone/>
            </a:pPr>
            <a:endParaRPr lang="en-US" altLang="en-US" sz="2400">
              <a:latin typeface="Bell MT" pitchFamily="18" charset="0"/>
            </a:endParaRPr>
          </a:p>
          <a:p>
            <a:pPr>
              <a:lnSpc>
                <a:spcPct val="80000"/>
              </a:lnSpc>
            </a:pPr>
            <a:r>
              <a:rPr lang="en-US" altLang="en-US" sz="2400">
                <a:latin typeface="Bell MT" pitchFamily="18" charset="0"/>
              </a:rPr>
              <a:t>Child abuse is reported – on average – every 10 seconds.</a:t>
            </a:r>
          </a:p>
          <a:p>
            <a:pPr>
              <a:lnSpc>
                <a:spcPct val="80000"/>
              </a:lnSpc>
              <a:buFont typeface="Arial" charset="0"/>
              <a:buNone/>
            </a:pPr>
            <a:endParaRPr lang="en-US" altLang="en-US" sz="2400">
              <a:latin typeface="Bell MT" pitchFamily="18" charset="0"/>
            </a:endParaRPr>
          </a:p>
          <a:p>
            <a:pPr>
              <a:lnSpc>
                <a:spcPct val="80000"/>
              </a:lnSpc>
            </a:pPr>
            <a:r>
              <a:rPr lang="en-US" altLang="en-US" sz="2400">
                <a:latin typeface="Bell MT" pitchFamily="18" charset="0"/>
              </a:rPr>
              <a:t>An estimated 879,000 victims of maltreatment were substantiated after investigation by child protective service agencies in 2000.</a:t>
            </a:r>
          </a:p>
          <a:p>
            <a:pPr>
              <a:lnSpc>
                <a:spcPct val="80000"/>
              </a:lnSpc>
              <a:buFont typeface="Arial" charset="0"/>
              <a:buNone/>
            </a:pPr>
            <a:endParaRPr lang="en-US" altLang="en-US" sz="2400">
              <a:latin typeface="Bell MT" pitchFamily="18" charset="0"/>
            </a:endParaRPr>
          </a:p>
          <a:p>
            <a:pPr>
              <a:lnSpc>
                <a:spcPct val="80000"/>
              </a:lnSpc>
            </a:pPr>
            <a:r>
              <a:rPr lang="en-US" altLang="en-US" sz="2400">
                <a:latin typeface="Bell MT" pitchFamily="18" charset="0"/>
              </a:rPr>
              <a:t>Nine in 10 Americans polled regard child abuse as a serious problem, yet only 1 in 3 reported abuse when confronted with an actual situation.</a:t>
            </a:r>
          </a:p>
        </p:txBody>
      </p:sp>
    </p:spTree>
    <p:extLst>
      <p:ext uri="{BB962C8B-B14F-4D97-AF65-F5344CB8AC3E}">
        <p14:creationId xmlns:p14="http://schemas.microsoft.com/office/powerpoint/2010/main" val="3097809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14339">
                                            <p:txEl>
                                              <p:pRg st="0" end="0"/>
                                            </p:txEl>
                                          </p:spTgt>
                                        </p:tgtEl>
                                        <p:attrNameLst>
                                          <p:attrName>style.opacity</p:attrName>
                                        </p:attrNameLst>
                                      </p:cBhvr>
                                      <p:to>
                                        <p:strVal val="0.25"/>
                                      </p:to>
                                    </p:set>
                                    <p:animEffect filter="image" prLst="opacity: 0.25">
                                      <p:cBhvr rctx="IE">
                                        <p:cTn id="7" dur="indefinite"/>
                                        <p:tgtEl>
                                          <p:spTgt spid="14339">
                                            <p:txEl>
                                              <p:pRg st="0" end="0"/>
                                            </p:txEl>
                                          </p:spTgt>
                                        </p:tgtEl>
                                      </p:cBhvr>
                                    </p:animEffect>
                                  </p:childTnLst>
                                </p:cTn>
                              </p:par>
                              <p:par>
                                <p:cTn id="8" presetID="9" presetClass="emph" presetSubtype="0" grpId="0" nodeType="withEffect">
                                  <p:stCondLst>
                                    <p:cond delay="0"/>
                                  </p:stCondLst>
                                  <p:childTnLst>
                                    <p:set>
                                      <p:cBhvr rctx="PPT">
                                        <p:cTn id="9" dur="indefinite"/>
                                        <p:tgtEl>
                                          <p:spTgt spid="14339">
                                            <p:txEl>
                                              <p:pRg st="2" end="2"/>
                                            </p:txEl>
                                          </p:spTgt>
                                        </p:tgtEl>
                                        <p:attrNameLst>
                                          <p:attrName>style.opacity</p:attrName>
                                        </p:attrNameLst>
                                      </p:cBhvr>
                                      <p:to>
                                        <p:strVal val="0.25"/>
                                      </p:to>
                                    </p:set>
                                    <p:animEffect filter="image" prLst="opacity: 0.25">
                                      <p:cBhvr rctx="IE">
                                        <p:cTn id="10" dur="indefinite"/>
                                        <p:tgtEl>
                                          <p:spTgt spid="14339">
                                            <p:txEl>
                                              <p:pRg st="2" end="2"/>
                                            </p:txEl>
                                          </p:spTgt>
                                        </p:tgtEl>
                                      </p:cBhvr>
                                    </p:animEffect>
                                  </p:childTnLst>
                                </p:cTn>
                              </p:par>
                              <p:par>
                                <p:cTn id="11" presetID="9" presetClass="emph" presetSubtype="0" grpId="0" nodeType="withEffect">
                                  <p:stCondLst>
                                    <p:cond delay="0"/>
                                  </p:stCondLst>
                                  <p:childTnLst>
                                    <p:set>
                                      <p:cBhvr rctx="PPT">
                                        <p:cTn id="12" dur="indefinite"/>
                                        <p:tgtEl>
                                          <p:spTgt spid="14339">
                                            <p:txEl>
                                              <p:pRg st="4" end="4"/>
                                            </p:txEl>
                                          </p:spTgt>
                                        </p:tgtEl>
                                        <p:attrNameLst>
                                          <p:attrName>style.opacity</p:attrName>
                                        </p:attrNameLst>
                                      </p:cBhvr>
                                      <p:to>
                                        <p:strVal val="0.25"/>
                                      </p:to>
                                    </p:set>
                                    <p:animEffect filter="image" prLst="opacity: 0.25">
                                      <p:cBhvr rctx="IE">
                                        <p:cTn id="13" dur="indefinite"/>
                                        <p:tgtEl>
                                          <p:spTgt spid="14339">
                                            <p:txEl>
                                              <p:pRg st="4" end="4"/>
                                            </p:txEl>
                                          </p:spTgt>
                                        </p:tgtEl>
                                      </p:cBhvr>
                                    </p:animEffect>
                                  </p:childTnLst>
                                </p:cTn>
                              </p:par>
                              <p:par>
                                <p:cTn id="14" presetID="9" presetClass="emph" presetSubtype="0" grpId="0" nodeType="withEffect">
                                  <p:stCondLst>
                                    <p:cond delay="0"/>
                                  </p:stCondLst>
                                  <p:childTnLst>
                                    <p:set>
                                      <p:cBhvr rctx="PPT">
                                        <p:cTn id="15" dur="indefinite"/>
                                        <p:tgtEl>
                                          <p:spTgt spid="14339">
                                            <p:txEl>
                                              <p:pRg st="6" end="6"/>
                                            </p:txEl>
                                          </p:spTgt>
                                        </p:tgtEl>
                                        <p:attrNameLst>
                                          <p:attrName>style.opacity</p:attrName>
                                        </p:attrNameLst>
                                      </p:cBhvr>
                                      <p:to>
                                        <p:strVal val="0.25"/>
                                      </p:to>
                                    </p:set>
                                    <p:animEffect filter="image" prLst="opacity: 0.25">
                                      <p:cBhvr rctx="IE">
                                        <p:cTn id="16" dur="indefinite"/>
                                        <p:tgtEl>
                                          <p:spTgt spid="14339">
                                            <p:txEl>
                                              <p:pRg st="6" end="6"/>
                                            </p:txEl>
                                          </p:spTgt>
                                        </p:tgtEl>
                                      </p:cBhvr>
                                    </p:animEffect>
                                  </p:childTnLst>
                                </p:cTn>
                              </p:par>
                              <p:par>
                                <p:cTn id="17" presetID="9" presetClass="emph" presetSubtype="0" grpId="0" nodeType="withEffect">
                                  <p:stCondLst>
                                    <p:cond delay="0"/>
                                  </p:stCondLst>
                                  <p:childTnLst>
                                    <p:set>
                                      <p:cBhvr rctx="PPT">
                                        <p:cTn id="18" dur="indefinite"/>
                                        <p:tgtEl>
                                          <p:spTgt spid="14339">
                                            <p:txEl>
                                              <p:pRg st="8" end="8"/>
                                            </p:txEl>
                                          </p:spTgt>
                                        </p:tgtEl>
                                        <p:attrNameLst>
                                          <p:attrName>style.opacity</p:attrName>
                                        </p:attrNameLst>
                                      </p:cBhvr>
                                      <p:to>
                                        <p:strVal val="0.25"/>
                                      </p:to>
                                    </p:set>
                                    <p:animEffect filter="image" prLst="opacity: 0.25">
                                      <p:cBhvr rctx="IE">
                                        <p:cTn id="19" dur="indefinite"/>
                                        <p:tgtEl>
                                          <p:spTgt spid="14339">
                                            <p:txEl>
                                              <p:pRg st="8" end="8"/>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mph" presetSubtype="0" grpId="1" nodeType="clickEffect">
                                  <p:stCondLst>
                                    <p:cond delay="0"/>
                                  </p:stCondLst>
                                  <p:endCondLst>
                                    <p:cond evt="onNext" delay="0">
                                      <p:tgtEl>
                                        <p:sldTgt/>
                                      </p:tgtEl>
                                    </p:cond>
                                  </p:endCondLst>
                                  <p:childTnLst>
                                    <p:set>
                                      <p:cBhvr rctx="PPT">
                                        <p:cTn id="23" dur="indefinite"/>
                                        <p:tgtEl>
                                          <p:spTgt spid="14339">
                                            <p:txEl>
                                              <p:pRg st="0" end="0"/>
                                            </p:txEl>
                                          </p:spTgt>
                                        </p:tgtEl>
                                        <p:attrNameLst>
                                          <p:attrName>style.opacity</p:attrName>
                                        </p:attrNameLst>
                                      </p:cBhvr>
                                      <p:to>
                                        <p:strVal val="1.0"/>
                                      </p:to>
                                    </p:set>
                                    <p:animEffect filter="image" prLst="opacity: 1.0">
                                      <p:cBhvr rctx="IE">
                                        <p:cTn id="24" dur="indefinite"/>
                                        <p:tgtEl>
                                          <p:spTgt spid="1433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mph" presetSubtype="0" grpId="1" nodeType="clickEffect">
                                  <p:stCondLst>
                                    <p:cond delay="0"/>
                                  </p:stCondLst>
                                  <p:endCondLst>
                                    <p:cond evt="onNext" delay="0">
                                      <p:tgtEl>
                                        <p:sldTgt/>
                                      </p:tgtEl>
                                    </p:cond>
                                  </p:endCondLst>
                                  <p:childTnLst>
                                    <p:set>
                                      <p:cBhvr rctx="PPT">
                                        <p:cTn id="28" dur="indefinite"/>
                                        <p:tgtEl>
                                          <p:spTgt spid="14339">
                                            <p:txEl>
                                              <p:pRg st="2" end="2"/>
                                            </p:txEl>
                                          </p:spTgt>
                                        </p:tgtEl>
                                        <p:attrNameLst>
                                          <p:attrName>style.opacity</p:attrName>
                                        </p:attrNameLst>
                                      </p:cBhvr>
                                      <p:to>
                                        <p:strVal val="1.0"/>
                                      </p:to>
                                    </p:set>
                                    <p:animEffect filter="image" prLst="opacity: 1.0">
                                      <p:cBhvr rctx="IE">
                                        <p:cTn id="29" dur="indefinite"/>
                                        <p:tgtEl>
                                          <p:spTgt spid="14339">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mph" presetSubtype="0" grpId="1" nodeType="clickEffect">
                                  <p:stCondLst>
                                    <p:cond delay="0"/>
                                  </p:stCondLst>
                                  <p:endCondLst>
                                    <p:cond evt="onNext" delay="0">
                                      <p:tgtEl>
                                        <p:sldTgt/>
                                      </p:tgtEl>
                                    </p:cond>
                                  </p:endCondLst>
                                  <p:childTnLst>
                                    <p:set>
                                      <p:cBhvr rctx="PPT">
                                        <p:cTn id="33" dur="indefinite"/>
                                        <p:tgtEl>
                                          <p:spTgt spid="14339">
                                            <p:txEl>
                                              <p:pRg st="4" end="4"/>
                                            </p:txEl>
                                          </p:spTgt>
                                        </p:tgtEl>
                                        <p:attrNameLst>
                                          <p:attrName>style.opacity</p:attrName>
                                        </p:attrNameLst>
                                      </p:cBhvr>
                                      <p:to>
                                        <p:strVal val="1.0"/>
                                      </p:to>
                                    </p:set>
                                    <p:animEffect filter="image" prLst="opacity: 1.0">
                                      <p:cBhvr rctx="IE">
                                        <p:cTn id="34" dur="indefinite"/>
                                        <p:tgtEl>
                                          <p:spTgt spid="14339">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mph" presetSubtype="0" grpId="1" nodeType="clickEffect">
                                  <p:stCondLst>
                                    <p:cond delay="0"/>
                                  </p:stCondLst>
                                  <p:endCondLst>
                                    <p:cond evt="onNext" delay="0">
                                      <p:tgtEl>
                                        <p:sldTgt/>
                                      </p:tgtEl>
                                    </p:cond>
                                  </p:endCondLst>
                                  <p:childTnLst>
                                    <p:set>
                                      <p:cBhvr rctx="PPT">
                                        <p:cTn id="38" dur="indefinite"/>
                                        <p:tgtEl>
                                          <p:spTgt spid="14339">
                                            <p:txEl>
                                              <p:pRg st="6" end="6"/>
                                            </p:txEl>
                                          </p:spTgt>
                                        </p:tgtEl>
                                        <p:attrNameLst>
                                          <p:attrName>style.opacity</p:attrName>
                                        </p:attrNameLst>
                                      </p:cBhvr>
                                      <p:to>
                                        <p:strVal val="1.0"/>
                                      </p:to>
                                    </p:set>
                                    <p:animEffect filter="image" prLst="opacity: 1.0">
                                      <p:cBhvr rctx="IE">
                                        <p:cTn id="39" dur="indefinite"/>
                                        <p:tgtEl>
                                          <p:spTgt spid="14339">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mph" presetSubtype="0" grpId="1" nodeType="clickEffect">
                                  <p:stCondLst>
                                    <p:cond delay="0"/>
                                  </p:stCondLst>
                                  <p:endCondLst>
                                    <p:cond evt="onNext" delay="0">
                                      <p:tgtEl>
                                        <p:sldTgt/>
                                      </p:tgtEl>
                                    </p:cond>
                                  </p:endCondLst>
                                  <p:childTnLst>
                                    <p:set>
                                      <p:cBhvr rctx="PPT">
                                        <p:cTn id="43" dur="indefinite"/>
                                        <p:tgtEl>
                                          <p:spTgt spid="14339">
                                            <p:txEl>
                                              <p:pRg st="8" end="8"/>
                                            </p:txEl>
                                          </p:spTgt>
                                        </p:tgtEl>
                                        <p:attrNameLst>
                                          <p:attrName>style.opacity</p:attrName>
                                        </p:attrNameLst>
                                      </p:cBhvr>
                                      <p:to>
                                        <p:strVal val="1.0"/>
                                      </p:to>
                                    </p:set>
                                    <p:animEffect filter="image" prLst="opacity: 1.0">
                                      <p:cBhvr rctx="IE">
                                        <p:cTn id="44" dur="indefinite"/>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allAtOnce"/>
      <p:bldP spid="14339"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228600" y="990600"/>
            <a:ext cx="8763000" cy="4525963"/>
          </a:xfrm>
        </p:spPr>
        <p:txBody>
          <a:bodyPr/>
          <a:lstStyle/>
          <a:p>
            <a:pPr>
              <a:spcBef>
                <a:spcPts val="600"/>
              </a:spcBef>
              <a:spcAft>
                <a:spcPts val="600"/>
              </a:spcAft>
            </a:pPr>
            <a:r>
              <a:rPr lang="en-US" sz="2400" b="1" dirty="0">
                <a:solidFill>
                  <a:srgbClr val="FFC000"/>
                </a:solidFill>
                <a:effectLst>
                  <a:outerShdw blurRad="38100" dist="38100" dir="2700000" algn="tl">
                    <a:srgbClr val="000000">
                      <a:alpha val="43137"/>
                    </a:srgbClr>
                  </a:outerShdw>
                </a:effectLst>
              </a:rPr>
              <a:t>Document </a:t>
            </a:r>
            <a:r>
              <a:rPr lang="en-US" sz="2400" dirty="0"/>
              <a:t>suspected or confirmed abuse by taking pictures, writing down all information, tell the center director, and report it to the authorities or an organization like CPS (Child Protective Services)  </a:t>
            </a:r>
            <a:endParaRPr lang="en-US" sz="2400" dirty="0" smtClean="0"/>
          </a:p>
          <a:p>
            <a:pPr>
              <a:spcBef>
                <a:spcPts val="600"/>
              </a:spcBef>
              <a:spcAft>
                <a:spcPts val="600"/>
              </a:spcAft>
            </a:pPr>
            <a:r>
              <a:rPr lang="en-US" sz="2400" dirty="0" smtClean="0"/>
              <a:t>All </a:t>
            </a:r>
            <a:r>
              <a:rPr lang="en-US" sz="2400" dirty="0"/>
              <a:t>reports of abuse remain </a:t>
            </a:r>
            <a:r>
              <a:rPr lang="en-US" sz="2400" b="1" dirty="0" smtClean="0">
                <a:solidFill>
                  <a:srgbClr val="FFC000"/>
                </a:solidFill>
                <a:effectLst>
                  <a:outerShdw blurRad="38100" dist="38100" dir="2700000" algn="tl">
                    <a:srgbClr val="000000">
                      <a:alpha val="43137"/>
                    </a:srgbClr>
                  </a:outerShdw>
                </a:effectLst>
              </a:rPr>
              <a:t>anonymous.</a:t>
            </a:r>
            <a:r>
              <a:rPr lang="en-US" sz="2400" dirty="0" smtClean="0"/>
              <a:t> The information may become </a:t>
            </a:r>
            <a:r>
              <a:rPr lang="en-US" sz="2400" b="1" dirty="0">
                <a:solidFill>
                  <a:srgbClr val="FFC000"/>
                </a:solidFill>
                <a:effectLst>
                  <a:outerShdw blurRad="38100" dist="38100" dir="2700000" algn="tl">
                    <a:srgbClr val="000000">
                      <a:alpha val="43137"/>
                    </a:srgbClr>
                  </a:outerShdw>
                </a:effectLst>
              </a:rPr>
              <a:t>public</a:t>
            </a:r>
            <a:r>
              <a:rPr lang="en-US" sz="2400" dirty="0"/>
              <a:t> </a:t>
            </a:r>
            <a:r>
              <a:rPr lang="en-US" sz="2400" dirty="0" smtClean="0"/>
              <a:t>knowledge, </a:t>
            </a:r>
            <a:r>
              <a:rPr lang="en-US" sz="2400" dirty="0"/>
              <a:t>but </a:t>
            </a:r>
            <a:r>
              <a:rPr lang="en-US" sz="2400" dirty="0" smtClean="0"/>
              <a:t>the </a:t>
            </a:r>
            <a:r>
              <a:rPr lang="en-US" sz="2400" dirty="0"/>
              <a:t>reporter’s name </a:t>
            </a:r>
            <a:r>
              <a:rPr lang="en-US" sz="2400" dirty="0" smtClean="0"/>
              <a:t>remains anonymous </a:t>
            </a:r>
            <a:r>
              <a:rPr lang="en-US" sz="4000" b="1" kern="1200" dirty="0" smtClean="0">
                <a:solidFill>
                  <a:srgbClr val="000000"/>
                </a:solidFill>
                <a:latin typeface="Garamond" pitchFamily="18" charset="0"/>
              </a:rPr>
              <a:t>whether </a:t>
            </a:r>
            <a:r>
              <a:rPr lang="en-US" sz="4000" b="1" kern="1200" dirty="0">
                <a:solidFill>
                  <a:srgbClr val="000000"/>
                </a:solidFill>
                <a:latin typeface="Garamond" pitchFamily="18" charset="0"/>
              </a:rPr>
              <a:t>it is </a:t>
            </a:r>
            <a:r>
              <a:rPr lang="en-US" sz="4000" b="1" i="1" u="sng" kern="1200" dirty="0">
                <a:solidFill>
                  <a:srgbClr val="7030A0"/>
                </a:solidFill>
                <a:effectLst>
                  <a:outerShdw blurRad="38100" dist="38100" dir="2700000" algn="tl">
                    <a:srgbClr val="000000">
                      <a:alpha val="43137"/>
                    </a:srgbClr>
                  </a:outerShdw>
                </a:effectLst>
                <a:latin typeface="Garamond" pitchFamily="18" charset="0"/>
              </a:rPr>
              <a:t>substantiated</a:t>
            </a:r>
            <a:r>
              <a:rPr lang="en-US" sz="4000" b="1" i="1" kern="1200" dirty="0">
                <a:solidFill>
                  <a:srgbClr val="7030A0"/>
                </a:solidFill>
                <a:effectLst>
                  <a:outerShdw blurRad="38100" dist="38100" dir="2700000" algn="tl">
                    <a:srgbClr val="000000">
                      <a:alpha val="43137"/>
                    </a:srgbClr>
                  </a:outerShdw>
                </a:effectLst>
                <a:latin typeface="Garamond" pitchFamily="18" charset="0"/>
              </a:rPr>
              <a:t> </a:t>
            </a:r>
            <a:r>
              <a:rPr lang="en-US" sz="4000" b="1" i="1" kern="1200" dirty="0">
                <a:solidFill>
                  <a:srgbClr val="7030A0"/>
                </a:solidFill>
                <a:latin typeface="Garamond" pitchFamily="18" charset="0"/>
              </a:rPr>
              <a:t>(proven) </a:t>
            </a:r>
            <a:r>
              <a:rPr lang="en-US" sz="4000" b="1" kern="1200" dirty="0">
                <a:solidFill>
                  <a:srgbClr val="000000"/>
                </a:solidFill>
                <a:latin typeface="Garamond" pitchFamily="18" charset="0"/>
              </a:rPr>
              <a:t>or not.</a:t>
            </a:r>
            <a:endParaRPr lang="en-US" sz="2400" kern="1200" dirty="0">
              <a:solidFill>
                <a:srgbClr val="000000"/>
              </a:solidFill>
              <a:latin typeface="Arial" charset="0"/>
            </a:endParaRPr>
          </a:p>
        </p:txBody>
      </p:sp>
      <p:sp>
        <p:nvSpPr>
          <p:cNvPr id="3" name="Title 2"/>
          <p:cNvSpPr>
            <a:spLocks noGrp="1"/>
          </p:cNvSpPr>
          <p:nvPr>
            <p:ph type="title"/>
          </p:nvPr>
        </p:nvSpPr>
        <p:spPr>
          <a:xfrm>
            <a:off x="457200" y="152400"/>
            <a:ext cx="8229600" cy="685800"/>
          </a:xfrm>
        </p:spPr>
        <p:txBody>
          <a:bodyPr/>
          <a:lstStyle/>
          <a:p>
            <a:r>
              <a:rPr lang="en-US" dirty="0" smtClean="0"/>
              <a:t>Reporting</a:t>
            </a:r>
            <a:endParaRPr lang="en-US" dirty="0"/>
          </a:p>
        </p:txBody>
      </p:sp>
    </p:spTree>
    <p:extLst>
      <p:ext uri="{BB962C8B-B14F-4D97-AF65-F5344CB8AC3E}">
        <p14:creationId xmlns:p14="http://schemas.microsoft.com/office/powerpoint/2010/main" val="2253327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534400" cy="838200"/>
          </a:xfrm>
        </p:spPr>
        <p:txBody>
          <a:bodyPr/>
          <a:lstStyle/>
          <a:p>
            <a:pPr eaLnBrk="1" hangingPunct="1"/>
            <a:r>
              <a:rPr lang="en-US" sz="3200" dirty="0" smtClean="0"/>
              <a:t>TO REPORT CHILD ABUSE:</a:t>
            </a:r>
          </a:p>
        </p:txBody>
      </p:sp>
      <p:sp>
        <p:nvSpPr>
          <p:cNvPr id="12291" name="Rectangle 3"/>
          <p:cNvSpPr>
            <a:spLocks noGrp="1" noChangeArrowheads="1"/>
          </p:cNvSpPr>
          <p:nvPr>
            <p:ph type="body" sz="half" idx="1"/>
          </p:nvPr>
        </p:nvSpPr>
        <p:spPr>
          <a:xfrm>
            <a:off x="152400" y="990600"/>
            <a:ext cx="8839200" cy="4525963"/>
          </a:xfrm>
        </p:spPr>
        <p:txBody>
          <a:bodyPr/>
          <a:lstStyle/>
          <a:p>
            <a:pPr eaLnBrk="1" hangingPunct="1"/>
            <a:r>
              <a:rPr lang="en-US" sz="3600" dirty="0" smtClean="0"/>
              <a:t>Local </a:t>
            </a:r>
            <a:r>
              <a:rPr lang="en-US" sz="3600" dirty="0"/>
              <a:t>Police </a:t>
            </a:r>
          </a:p>
          <a:p>
            <a:pPr eaLnBrk="1" hangingPunct="1"/>
            <a:r>
              <a:rPr lang="en-US" dirty="0" smtClean="0"/>
              <a:t>Division of Child and Family Services (DCFS)  &amp; Child </a:t>
            </a:r>
            <a:r>
              <a:rPr lang="en-US" dirty="0"/>
              <a:t>Protective Services </a:t>
            </a:r>
            <a:r>
              <a:rPr lang="en-US" sz="3600" dirty="0"/>
              <a:t>(</a:t>
            </a:r>
            <a:r>
              <a:rPr lang="en-US" sz="3600" dirty="0" smtClean="0"/>
              <a:t>CPS)                            </a:t>
            </a:r>
            <a:r>
              <a:rPr lang="en-US" b="1" u="sng" dirty="0" smtClean="0">
                <a:solidFill>
                  <a:srgbClr val="FF0000"/>
                </a:solidFill>
                <a:effectLst>
                  <a:outerShdw blurRad="38100" dist="38100" dir="2700000" algn="tl">
                    <a:srgbClr val="000000">
                      <a:alpha val="43137"/>
                    </a:srgbClr>
                  </a:outerShdw>
                </a:effectLst>
              </a:rPr>
              <a:t>1-855-323-3237 </a:t>
            </a:r>
          </a:p>
          <a:p>
            <a:pPr eaLnBrk="1" hangingPunct="1"/>
            <a:r>
              <a:rPr lang="en-US" sz="3600" dirty="0" smtClean="0"/>
              <a:t>STOP Child abuse 1-800-482-5964</a:t>
            </a:r>
            <a:endParaRPr lang="en-US" sz="2400" dirty="0" smtClean="0"/>
          </a:p>
          <a:p>
            <a:pPr eaLnBrk="1" hangingPunct="1"/>
            <a:r>
              <a:rPr lang="en-US" sz="3600" dirty="0" smtClean="0"/>
              <a:t>Prevent Child Abuse Utah  </a:t>
            </a:r>
            <a:r>
              <a:rPr lang="en-US" sz="3600" dirty="0" smtClean="0"/>
              <a:t>                       </a:t>
            </a:r>
            <a:r>
              <a:rPr lang="en-US" dirty="0" smtClean="0"/>
              <a:t>801-393-3366</a:t>
            </a:r>
            <a:endParaRPr lang="en-US" dirty="0" smtClean="0"/>
          </a:p>
        </p:txBody>
      </p:sp>
      <p:pic>
        <p:nvPicPr>
          <p:cNvPr id="12293" name="Picture 5" descr="Call us today on 0141 248 2727"/>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25633"/>
          <a:stretch/>
        </p:blipFill>
        <p:spPr>
          <a:xfrm>
            <a:off x="7391400" y="4572000"/>
            <a:ext cx="1538056"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07599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711792"/>
            <a:ext cx="6553200" cy="566738"/>
          </a:xfrm>
        </p:spPr>
        <p:txBody>
          <a:bodyPr>
            <a:normAutofit fontScale="90000"/>
          </a:bodyPr>
          <a:lstStyle/>
          <a:p>
            <a:r>
              <a:rPr lang="en-US" dirty="0" smtClean="0"/>
              <a:t>Department of Children and Family Services (DCFS)</a:t>
            </a:r>
            <a:endParaRPr lang="en-US" dirty="0"/>
          </a:p>
        </p:txBody>
      </p:sp>
      <p:sp>
        <p:nvSpPr>
          <p:cNvPr id="5" name="Picture Placeholder 4"/>
          <p:cNvSpPr>
            <a:spLocks noGrp="1"/>
          </p:cNvSpPr>
          <p:nvPr>
            <p:ph type="pic" idx="1"/>
          </p:nvPr>
        </p:nvSpPr>
        <p:spPr/>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441" b="4207"/>
          <a:stretch/>
        </p:blipFill>
        <p:spPr bwMode="auto">
          <a:xfrm>
            <a:off x="228600" y="109888"/>
            <a:ext cx="8686800" cy="558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51" t="83198" r="6470" b="3825"/>
          <a:stretch/>
        </p:blipFill>
        <p:spPr bwMode="auto">
          <a:xfrm>
            <a:off x="5769542" y="3352800"/>
            <a:ext cx="2993458" cy="45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634494" y="5163707"/>
            <a:ext cx="2204706" cy="523220"/>
          </a:xfrm>
          <a:prstGeom prst="rect">
            <a:avLst/>
          </a:prstGeom>
          <a:solidFill>
            <a:schemeClr val="bg1"/>
          </a:solidFill>
        </p:spPr>
        <p:txBody>
          <a:bodyPr wrap="none" rtlCol="0">
            <a:spAutoFit/>
          </a:bodyPr>
          <a:lstStyle/>
          <a:p>
            <a:r>
              <a:rPr lang="en-US" sz="2800" dirty="0" smtClean="0"/>
              <a:t>Toll Free call</a:t>
            </a:r>
            <a:endParaRPr lang="en-US" sz="2800" dirty="0"/>
          </a:p>
        </p:txBody>
      </p:sp>
    </p:spTree>
    <p:extLst>
      <p:ext uri="{BB962C8B-B14F-4D97-AF65-F5344CB8AC3E}">
        <p14:creationId xmlns:p14="http://schemas.microsoft.com/office/powerpoint/2010/main" val="103177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62150"/>
            <a:ext cx="3733800" cy="1143000"/>
          </a:xfrm>
        </p:spPr>
        <p:txBody>
          <a:bodyPr>
            <a:normAutofit fontScale="90000"/>
          </a:bodyPr>
          <a:lstStyle/>
          <a:p>
            <a:r>
              <a:rPr lang="en-US" b="1" dirty="0"/>
              <a:t>Recognize signs and symptoms of abuse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81000"/>
            <a:ext cx="5214425"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07148" y="4495800"/>
            <a:ext cx="284052" cy="523220"/>
          </a:xfrm>
          <a:prstGeom prst="rect">
            <a:avLst/>
          </a:prstGeom>
          <a:noFill/>
        </p:spPr>
        <p:txBody>
          <a:bodyPr wrap="none" rtlCol="0">
            <a:spAutoFit/>
          </a:bodyPr>
          <a:lstStyle/>
          <a:p>
            <a:r>
              <a:rPr lang="en-US" sz="2800" dirty="0" smtClean="0"/>
              <a:t>t</a:t>
            </a:r>
            <a:endParaRPr lang="en-US" sz="2800" dirty="0"/>
          </a:p>
        </p:txBody>
      </p:sp>
      <p:sp>
        <p:nvSpPr>
          <p:cNvPr id="5" name="TextBox 4"/>
          <p:cNvSpPr txBox="1"/>
          <p:nvPr/>
        </p:nvSpPr>
        <p:spPr>
          <a:xfrm>
            <a:off x="7315200" y="1981200"/>
            <a:ext cx="385042" cy="523220"/>
          </a:xfrm>
          <a:prstGeom prst="rect">
            <a:avLst/>
          </a:prstGeom>
          <a:noFill/>
        </p:spPr>
        <p:txBody>
          <a:bodyPr wrap="none" rtlCol="0">
            <a:spAutoFit/>
          </a:bodyPr>
          <a:lstStyle/>
          <a:p>
            <a:r>
              <a:rPr lang="en-US" sz="2800" dirty="0"/>
              <a:t>d</a:t>
            </a:r>
          </a:p>
        </p:txBody>
      </p:sp>
    </p:spTree>
    <p:extLst>
      <p:ext uri="{BB962C8B-B14F-4D97-AF65-F5344CB8AC3E}">
        <p14:creationId xmlns:p14="http://schemas.microsoft.com/office/powerpoint/2010/main" val="1361543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Types of Child Abuse</a:t>
            </a:r>
          </a:p>
        </p:txBody>
      </p:sp>
      <p:sp>
        <p:nvSpPr>
          <p:cNvPr id="7171" name="Rectangle 3"/>
          <p:cNvSpPr>
            <a:spLocks noGrp="1" noChangeArrowheads="1"/>
          </p:cNvSpPr>
          <p:nvPr>
            <p:ph type="body" idx="4294967295"/>
          </p:nvPr>
        </p:nvSpPr>
        <p:spPr>
          <a:xfrm>
            <a:off x="228600" y="914400"/>
            <a:ext cx="8229600" cy="4533900"/>
          </a:xfrm>
        </p:spPr>
        <p:txBody>
          <a:bodyPr/>
          <a:lstStyle/>
          <a:p>
            <a:pPr algn="r"/>
            <a:r>
              <a:rPr lang="en-US" altLang="en-US" dirty="0"/>
              <a:t>Neglect – 63%</a:t>
            </a:r>
          </a:p>
          <a:p>
            <a:pPr algn="r">
              <a:buFont typeface="Wingdings" pitchFamily="2" charset="2"/>
              <a:buNone/>
            </a:pPr>
            <a:endParaRPr lang="en-US" altLang="en-US" dirty="0"/>
          </a:p>
          <a:p>
            <a:pPr algn="r"/>
            <a:r>
              <a:rPr lang="en-US" altLang="en-US" dirty="0"/>
              <a:t>Physical – 19% </a:t>
            </a:r>
          </a:p>
          <a:p>
            <a:pPr algn="r">
              <a:buFont typeface="Wingdings" pitchFamily="2" charset="2"/>
              <a:buNone/>
            </a:pPr>
            <a:endParaRPr lang="en-US" altLang="en-US" dirty="0"/>
          </a:p>
          <a:p>
            <a:pPr algn="r"/>
            <a:r>
              <a:rPr lang="en-US" altLang="en-US" dirty="0"/>
              <a:t>Sexual – 10%</a:t>
            </a:r>
          </a:p>
          <a:p>
            <a:pPr algn="r">
              <a:buFont typeface="Wingdings" pitchFamily="2" charset="2"/>
              <a:buNone/>
            </a:pPr>
            <a:endParaRPr lang="en-US" altLang="en-US" dirty="0"/>
          </a:p>
          <a:p>
            <a:pPr algn="r"/>
            <a:r>
              <a:rPr lang="en-US" altLang="en-US" dirty="0"/>
              <a:t>Emotional – 8%</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4519847"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6233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768" decel="100000"/>
                                        <p:tgtEl>
                                          <p:spTgt spid="7170"/>
                                        </p:tgtEl>
                                      </p:cBhvr>
                                    </p:animEffect>
                                    <p:animScale>
                                      <p:cBhvr>
                                        <p:cTn id="8" dur="768" decel="100000"/>
                                        <p:tgtEl>
                                          <p:spTgt spid="7170"/>
                                        </p:tgtEl>
                                      </p:cBhvr>
                                      <p:from x="10000" y="10000"/>
                                      <p:to x="200000" y="450000"/>
                                    </p:animScale>
                                    <p:animScale>
                                      <p:cBhvr>
                                        <p:cTn id="9" dur="1230" accel="100000" fill="hold">
                                          <p:stCondLst>
                                            <p:cond delay="768"/>
                                          </p:stCondLst>
                                        </p:cTn>
                                        <p:tgtEl>
                                          <p:spTgt spid="7170"/>
                                        </p:tgtEl>
                                      </p:cBhvr>
                                      <p:from x="200000" y="450000"/>
                                      <p:to x="100000" y="100000"/>
                                    </p:animScale>
                                    <p:set>
                                      <p:cBhvr>
                                        <p:cTn id="10" dur="768" fill="hold"/>
                                        <p:tgtEl>
                                          <p:spTgt spid="7170"/>
                                        </p:tgtEl>
                                        <p:attrNameLst>
                                          <p:attrName>ppt_x</p:attrName>
                                        </p:attrNameLst>
                                      </p:cBhvr>
                                      <p:to>
                                        <p:strVal val="(0.5)"/>
                                      </p:to>
                                    </p:set>
                                    <p:anim from="(0.5)" to="(#ppt_x)" calcmode="lin" valueType="num">
                                      <p:cBhvr>
                                        <p:cTn id="11" dur="1230" accel="100000" fill="hold">
                                          <p:stCondLst>
                                            <p:cond delay="768"/>
                                          </p:stCondLst>
                                        </p:cTn>
                                        <p:tgtEl>
                                          <p:spTgt spid="7170"/>
                                        </p:tgtEl>
                                        <p:attrNameLst>
                                          <p:attrName>ppt_x</p:attrName>
                                        </p:attrNameLst>
                                      </p:cBhvr>
                                    </p:anim>
                                    <p:set>
                                      <p:cBhvr>
                                        <p:cTn id="12" dur="768" fill="hold"/>
                                        <p:tgtEl>
                                          <p:spTgt spid="7170"/>
                                        </p:tgtEl>
                                        <p:attrNameLst>
                                          <p:attrName>ppt_y</p:attrName>
                                        </p:attrNameLst>
                                      </p:cBhvr>
                                      <p:to>
                                        <p:strVal val="(#ppt_y+0.4)"/>
                                      </p:to>
                                    </p:set>
                                    <p:anim from="(#ppt_y+0.4)" to="(#ppt_y)" calcmode="lin" valueType="num">
                                      <p:cBhvr>
                                        <p:cTn id="13" dur="1230" accel="100000" fill="hold">
                                          <p:stCondLst>
                                            <p:cond delay="768"/>
                                          </p:stCondLst>
                                        </p:cTn>
                                        <p:tgtEl>
                                          <p:spTgt spid="717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171">
                                            <p:txEl>
                                              <p:pRg st="0" end="0"/>
                                            </p:txEl>
                                          </p:spTgt>
                                        </p:tgtEl>
                                        <p:attrNameLst>
                                          <p:attrName>style.visibility</p:attrName>
                                        </p:attrNameLst>
                                      </p:cBhvr>
                                      <p:to>
                                        <p:strVal val="visible"/>
                                      </p:to>
                                    </p:set>
                                    <p:anim calcmode="lin" valueType="num">
                                      <p:cBhvr>
                                        <p:cTn id="18"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17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17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p:cTn id="25" dur="5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171">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717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7171">
                                            <p:txEl>
                                              <p:pRg st="4" end="4"/>
                                            </p:txEl>
                                          </p:spTgt>
                                        </p:tgtEl>
                                        <p:attrNameLst>
                                          <p:attrName>style.visibility</p:attrName>
                                        </p:attrNameLst>
                                      </p:cBhvr>
                                      <p:to>
                                        <p:strVal val="visible"/>
                                      </p:to>
                                    </p:set>
                                    <p:anim calcmode="lin" valueType="num">
                                      <p:cBhvr>
                                        <p:cTn id="32" dur="500" fill="hold"/>
                                        <p:tgtEl>
                                          <p:spTgt spid="7171">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7171">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7171">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7171">
                                            <p:txEl>
                                              <p:pRg st="6" end="6"/>
                                            </p:txEl>
                                          </p:spTgt>
                                        </p:tgtEl>
                                        <p:attrNameLst>
                                          <p:attrName>style.visibility</p:attrName>
                                        </p:attrNameLst>
                                      </p:cBhvr>
                                      <p:to>
                                        <p:strVal val="visible"/>
                                      </p:to>
                                    </p:set>
                                    <p:anim calcmode="lin" valueType="num">
                                      <p:cBhvr>
                                        <p:cTn id="39" dur="500" fill="hold"/>
                                        <p:tgtEl>
                                          <p:spTgt spid="7171">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7171">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063"/>
            <a:ext cx="7391400" cy="1003663"/>
          </a:xfrm>
        </p:spPr>
        <p:txBody>
          <a:bodyPr>
            <a:normAutofit fontScale="90000"/>
          </a:bodyPr>
          <a:lstStyle/>
          <a:p>
            <a:r>
              <a:rPr lang="en-US" sz="3600" b="1" dirty="0"/>
              <a:t>Non-accidental physical </a:t>
            </a:r>
            <a:r>
              <a:rPr lang="en-US" sz="3600" b="1" dirty="0" smtClean="0"/>
              <a:t>injury </a:t>
            </a:r>
            <a:endParaRPr lang="en-US" sz="3600" dirty="0"/>
          </a:p>
        </p:txBody>
      </p:sp>
      <p:sp>
        <p:nvSpPr>
          <p:cNvPr id="3" name="Content Placeholder 2"/>
          <p:cNvSpPr>
            <a:spLocks noGrp="1"/>
          </p:cNvSpPr>
          <p:nvPr>
            <p:ph idx="1"/>
          </p:nvPr>
        </p:nvSpPr>
        <p:spPr>
          <a:xfrm>
            <a:off x="0" y="1524000"/>
            <a:ext cx="9144000" cy="5181600"/>
          </a:xfrm>
        </p:spPr>
        <p:txBody>
          <a:bodyPr/>
          <a:lstStyle/>
          <a:p>
            <a:r>
              <a:rPr lang="en-US" dirty="0" smtClean="0"/>
              <a:t>Physical </a:t>
            </a:r>
            <a:r>
              <a:rPr lang="en-US" dirty="0"/>
              <a:t>abuse inflicted on </a:t>
            </a:r>
            <a:r>
              <a:rPr lang="en-US" b="1" dirty="0">
                <a:solidFill>
                  <a:srgbClr val="FFC000"/>
                </a:solidFill>
                <a:effectLst>
                  <a:outerShdw blurRad="38100" dist="38100" dir="2700000" algn="tl">
                    <a:srgbClr val="000000">
                      <a:alpha val="43137"/>
                    </a:srgbClr>
                  </a:outerShdw>
                </a:effectLst>
              </a:rPr>
              <a:t>purpose</a:t>
            </a:r>
            <a:r>
              <a:rPr lang="en-US" dirty="0"/>
              <a:t>.  </a:t>
            </a:r>
          </a:p>
          <a:p>
            <a:pPr lvl="1"/>
            <a:r>
              <a:rPr lang="en-US" sz="2400" dirty="0"/>
              <a:t>Symptoms might include: Children often come with </a:t>
            </a:r>
            <a:r>
              <a:rPr lang="en-US" sz="2400" b="1" dirty="0">
                <a:solidFill>
                  <a:srgbClr val="FFC000"/>
                </a:solidFill>
                <a:effectLst>
                  <a:outerShdw blurRad="38100" dist="38100" dir="2700000" algn="tl">
                    <a:srgbClr val="000000">
                      <a:alpha val="43137"/>
                    </a:srgbClr>
                  </a:outerShdw>
                </a:effectLst>
              </a:rPr>
              <a:t>bruises</a:t>
            </a:r>
            <a:r>
              <a:rPr lang="en-US" sz="2400" dirty="0"/>
              <a:t>, bites, </a:t>
            </a:r>
            <a:r>
              <a:rPr lang="en-US" sz="2400" b="1" dirty="0">
                <a:solidFill>
                  <a:srgbClr val="FFC000"/>
                </a:solidFill>
                <a:effectLst>
                  <a:outerShdw blurRad="38100" dist="38100" dir="2700000" algn="tl">
                    <a:srgbClr val="000000">
                      <a:alpha val="43137"/>
                    </a:srgbClr>
                  </a:outerShdw>
                </a:effectLst>
              </a:rPr>
              <a:t>burns</a:t>
            </a:r>
            <a:r>
              <a:rPr lang="en-US" sz="2400" dirty="0"/>
              <a:t>, or other injuries.</a:t>
            </a:r>
          </a:p>
          <a:p>
            <a:pPr lvl="1" eaLnBrk="1" hangingPunct="1"/>
            <a:r>
              <a:rPr lang="en-US" sz="2400" dirty="0"/>
              <a:t>Most </a:t>
            </a:r>
            <a:r>
              <a:rPr lang="en-US" sz="2400" b="1" u="sng" dirty="0">
                <a:solidFill>
                  <a:srgbClr val="FF0000"/>
                </a:solidFill>
                <a:effectLst>
                  <a:outerShdw blurRad="38100" dist="38100" dir="2700000" algn="tl">
                    <a:srgbClr val="000000">
                      <a:alpha val="43137"/>
                    </a:srgbClr>
                  </a:outerShdw>
                </a:effectLst>
              </a:rPr>
              <a:t>NORMAL ACCIDENTAL </a:t>
            </a:r>
            <a:r>
              <a:rPr lang="en-US" sz="2400" dirty="0"/>
              <a:t>injuries occur on the </a:t>
            </a:r>
            <a:r>
              <a:rPr lang="en-US" sz="2400" b="1" u="sng" dirty="0">
                <a:solidFill>
                  <a:srgbClr val="FF0000"/>
                </a:solidFill>
                <a:effectLst>
                  <a:outerShdw blurRad="38100" dist="38100" dir="2700000" algn="tl">
                    <a:srgbClr val="000000">
                      <a:alpha val="43137"/>
                    </a:srgbClr>
                  </a:outerShdw>
                </a:effectLst>
              </a:rPr>
              <a:t>front</a:t>
            </a:r>
            <a:r>
              <a:rPr lang="en-US" sz="2400" u="sng" dirty="0">
                <a:solidFill>
                  <a:srgbClr val="FF0000"/>
                </a:solidFill>
                <a:effectLst>
                  <a:outerShdw blurRad="38100" dist="38100" dir="2700000" algn="tl">
                    <a:srgbClr val="000000">
                      <a:alpha val="43137"/>
                    </a:srgbClr>
                  </a:outerShdw>
                </a:effectLst>
              </a:rPr>
              <a:t> </a:t>
            </a:r>
            <a:r>
              <a:rPr lang="en-US" sz="2400" dirty="0"/>
              <a:t>of the body.</a:t>
            </a:r>
          </a:p>
          <a:p>
            <a:pPr lvl="2" eaLnBrk="1" hangingPunct="1"/>
            <a:r>
              <a:rPr lang="en-US" sz="2000" u="sng" dirty="0">
                <a:solidFill>
                  <a:srgbClr val="FF0000"/>
                </a:solidFill>
                <a:effectLst>
                  <a:outerShdw blurRad="38100" dist="38100" dir="2700000" algn="tl">
                    <a:srgbClr val="000000">
                      <a:alpha val="43137"/>
                    </a:srgbClr>
                  </a:outerShdw>
                </a:effectLst>
              </a:rPr>
              <a:t>Primary target zone for abuse </a:t>
            </a:r>
            <a:r>
              <a:rPr lang="en-US" sz="2000" dirty="0"/>
              <a:t>is the </a:t>
            </a:r>
            <a:r>
              <a:rPr lang="en-US" sz="2000" i="1" dirty="0"/>
              <a:t>back</a:t>
            </a:r>
            <a:r>
              <a:rPr lang="en-US" sz="2000" dirty="0"/>
              <a:t>, the </a:t>
            </a:r>
            <a:r>
              <a:rPr lang="en-US" sz="2000" i="1" dirty="0" smtClean="0"/>
              <a:t>elbows,</a:t>
            </a:r>
            <a:r>
              <a:rPr lang="en-US" sz="2000" dirty="0" smtClean="0"/>
              <a:t> </a:t>
            </a:r>
            <a:r>
              <a:rPr lang="en-US" sz="2000" dirty="0"/>
              <a:t>and the </a:t>
            </a:r>
            <a:r>
              <a:rPr lang="en-US" sz="2000" i="1" dirty="0"/>
              <a:t>knees</a:t>
            </a:r>
            <a:r>
              <a:rPr lang="en-US" sz="2000" dirty="0"/>
              <a:t>, or possibly the face, hands, &amp; wrists.</a:t>
            </a:r>
          </a:p>
          <a:p>
            <a:pPr lvl="2" eaLnBrk="1" hangingPunct="1"/>
            <a:r>
              <a:rPr lang="en-US" sz="2000" dirty="0"/>
              <a:t>Wrist and upper arms may have finger bruises.</a:t>
            </a:r>
          </a:p>
          <a:p>
            <a:pPr lvl="2" eaLnBrk="1" hangingPunct="1"/>
            <a:r>
              <a:rPr lang="en-US" sz="2000" dirty="0"/>
              <a:t>The back of the arms may have bruises where the child put their arm in front of their face to protect themself.</a:t>
            </a:r>
          </a:p>
          <a:p>
            <a:pPr lvl="1" eaLnBrk="1" hangingPunct="1"/>
            <a:r>
              <a:rPr lang="en-US" sz="2400" dirty="0"/>
              <a:t>Most abuse injuries occur in multiples. The parent was out of control.</a:t>
            </a:r>
          </a:p>
          <a:p>
            <a:endParaRPr lang="en-US" dirty="0"/>
          </a:p>
        </p:txBody>
      </p:sp>
      <p:pic>
        <p:nvPicPr>
          <p:cNvPr id="4" name="Picture 6" descr="C:\Documents and Settings\Wendy\My Documents\My Pictures\targ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386" y="330925"/>
            <a:ext cx="1661014" cy="165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737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01625" y="228600"/>
            <a:ext cx="8540750" cy="685800"/>
          </a:xfrm>
        </p:spPr>
        <p:txBody>
          <a:bodyPr>
            <a:normAutofit fontScale="90000"/>
          </a:bodyPr>
          <a:lstStyle/>
          <a:p>
            <a:r>
              <a:rPr lang="en-US" altLang="en-US" sz="4000" dirty="0"/>
              <a:t>Is this child abuse?</a:t>
            </a:r>
          </a:p>
        </p:txBody>
      </p:sp>
      <p:sp>
        <p:nvSpPr>
          <p:cNvPr id="5123" name="Rectangle 3"/>
          <p:cNvSpPr>
            <a:spLocks noGrp="1" noRot="1" noChangeArrowheads="1"/>
          </p:cNvSpPr>
          <p:nvPr>
            <p:ph idx="1"/>
          </p:nvPr>
        </p:nvSpPr>
        <p:spPr>
          <a:xfrm>
            <a:off x="304800" y="914400"/>
            <a:ext cx="8613775" cy="5257800"/>
          </a:xfrm>
        </p:spPr>
        <p:txBody>
          <a:bodyPr/>
          <a:lstStyle/>
          <a:p>
            <a:pPr marL="609600" indent="-609600">
              <a:lnSpc>
                <a:spcPct val="80000"/>
              </a:lnSpc>
              <a:buFont typeface="Arial" charset="0"/>
              <a:buAutoNum type="arabicPeriod"/>
            </a:pPr>
            <a:r>
              <a:rPr lang="en-US" altLang="en-US" sz="1800" dirty="0"/>
              <a:t>A girl is slapped for screaming at her mother; the slap stings, but leaves no lasting mark or pain.</a:t>
            </a:r>
          </a:p>
          <a:p>
            <a:pPr marL="609600" indent="-609600">
              <a:lnSpc>
                <a:spcPct val="80000"/>
              </a:lnSpc>
              <a:buFont typeface="Arial" charset="0"/>
              <a:buAutoNum type="arabicPeriod"/>
            </a:pPr>
            <a:endParaRPr lang="en-US" altLang="en-US" sz="1800" dirty="0"/>
          </a:p>
          <a:p>
            <a:pPr marL="609600" indent="-609600">
              <a:lnSpc>
                <a:spcPct val="80000"/>
              </a:lnSpc>
              <a:buFont typeface="Arial" charset="0"/>
              <a:buAutoNum type="arabicPeriod"/>
            </a:pPr>
            <a:r>
              <a:rPr lang="en-US" altLang="en-US" sz="1800" dirty="0"/>
              <a:t>A boy is punished in a way that requires stitches.</a:t>
            </a:r>
          </a:p>
          <a:p>
            <a:pPr marL="609600" indent="-609600">
              <a:lnSpc>
                <a:spcPct val="80000"/>
              </a:lnSpc>
              <a:buFont typeface="Arial" charset="0"/>
              <a:buAutoNum type="arabicPeriod"/>
            </a:pPr>
            <a:endParaRPr lang="en-US" altLang="en-US" sz="1800" dirty="0"/>
          </a:p>
          <a:p>
            <a:pPr marL="609600" indent="-609600">
              <a:lnSpc>
                <a:spcPct val="80000"/>
              </a:lnSpc>
              <a:buFont typeface="Arial" charset="0"/>
              <a:buAutoNum type="arabicPeriod"/>
            </a:pPr>
            <a:r>
              <a:rPr lang="en-US" altLang="en-US" sz="1800" dirty="0"/>
              <a:t>A father burns his daughter’s palms with a lighted cigarette when he finds her smoking.</a:t>
            </a:r>
          </a:p>
          <a:p>
            <a:pPr marL="609600" indent="-609600">
              <a:lnSpc>
                <a:spcPct val="80000"/>
              </a:lnSpc>
              <a:buFont typeface="Arial" charset="0"/>
              <a:buAutoNum type="arabicPeriod"/>
            </a:pPr>
            <a:endParaRPr lang="en-US" altLang="en-US" sz="1800" dirty="0"/>
          </a:p>
          <a:p>
            <a:pPr marL="609600" indent="-609600">
              <a:lnSpc>
                <a:spcPct val="80000"/>
              </a:lnSpc>
              <a:buFont typeface="Arial" charset="0"/>
              <a:buAutoNum type="arabicPeriod"/>
            </a:pPr>
            <a:r>
              <a:rPr lang="en-US" altLang="en-US" sz="1800" dirty="0"/>
              <a:t>A mother is careless and spills scalding coffee on her daughter, who is seriously burned.</a:t>
            </a:r>
          </a:p>
          <a:p>
            <a:pPr marL="609600" indent="-609600">
              <a:lnSpc>
                <a:spcPct val="80000"/>
              </a:lnSpc>
              <a:buFont typeface="Arial" charset="0"/>
              <a:buAutoNum type="arabicPeriod"/>
            </a:pPr>
            <a:endParaRPr lang="en-US" altLang="en-US" sz="1800" dirty="0"/>
          </a:p>
          <a:p>
            <a:pPr marL="609600" indent="-609600">
              <a:lnSpc>
                <a:spcPct val="80000"/>
              </a:lnSpc>
              <a:buFont typeface="Arial" charset="0"/>
              <a:buAutoNum type="arabicPeriod"/>
            </a:pPr>
            <a:r>
              <a:rPr lang="en-US" altLang="en-US" sz="1800" dirty="0"/>
              <a:t>A boy’s arm is broken after wrestling with his father for sport.</a:t>
            </a:r>
          </a:p>
          <a:p>
            <a:pPr marL="609600" indent="-609600">
              <a:lnSpc>
                <a:spcPct val="80000"/>
              </a:lnSpc>
              <a:buFont typeface="Arial" charset="0"/>
              <a:buAutoNum type="arabicPeriod"/>
            </a:pPr>
            <a:endParaRPr lang="en-US" altLang="en-US" sz="1800" dirty="0"/>
          </a:p>
          <a:p>
            <a:pPr marL="609600" indent="-609600">
              <a:lnSpc>
                <a:spcPct val="80000"/>
              </a:lnSpc>
              <a:buFont typeface="Arial" charset="0"/>
              <a:buAutoNum type="arabicPeriod"/>
            </a:pPr>
            <a:r>
              <a:rPr lang="en-US" altLang="en-US" sz="1800" dirty="0"/>
              <a:t>A girl is spanked so hard she is badly bruised, but the father says he did not mean to hurt her.</a:t>
            </a:r>
          </a:p>
          <a:p>
            <a:pPr marL="609600" indent="-609600">
              <a:lnSpc>
                <a:spcPct val="80000"/>
              </a:lnSpc>
              <a:buFont typeface="Arial" charset="0"/>
              <a:buAutoNum type="arabicPeriod"/>
            </a:pPr>
            <a:endParaRPr lang="en-US" altLang="en-US" sz="1800" dirty="0"/>
          </a:p>
          <a:p>
            <a:pPr marL="609600" indent="-609600">
              <a:lnSpc>
                <a:spcPct val="80000"/>
              </a:lnSpc>
              <a:buFont typeface="Arial" charset="0"/>
              <a:buAutoNum type="arabicPeriod"/>
            </a:pPr>
            <a:r>
              <a:rPr lang="en-US" altLang="en-US" sz="1800" dirty="0"/>
              <a:t>A boy is grounded for a week for a minor offense.</a:t>
            </a:r>
          </a:p>
          <a:p>
            <a:pPr marL="609600" indent="-609600">
              <a:lnSpc>
                <a:spcPct val="80000"/>
              </a:lnSpc>
              <a:buFont typeface="Arial" charset="0"/>
              <a:buAutoNum type="arabicPeriod"/>
            </a:pPr>
            <a:endParaRPr lang="en-US" altLang="en-US" sz="1800" dirty="0"/>
          </a:p>
          <a:p>
            <a:pPr marL="609600" indent="-609600">
              <a:lnSpc>
                <a:spcPct val="80000"/>
              </a:lnSpc>
              <a:buFont typeface="Arial" charset="0"/>
              <a:buAutoNum type="arabicPeriod"/>
            </a:pPr>
            <a:r>
              <a:rPr lang="en-US" altLang="en-US" sz="1800" dirty="0"/>
              <a:t>A father takes away his son’s driver’s license for getting a parking ticket.</a:t>
            </a:r>
          </a:p>
          <a:p>
            <a:pPr marL="609600" indent="-609600">
              <a:lnSpc>
                <a:spcPct val="80000"/>
              </a:lnSpc>
              <a:buFont typeface="Arial" charset="0"/>
              <a:buNone/>
            </a:pPr>
            <a:endParaRPr lang="en-US" altLang="en-US" sz="1800" dirty="0"/>
          </a:p>
        </p:txBody>
      </p:sp>
    </p:spTree>
    <p:extLst>
      <p:ext uri="{BB962C8B-B14F-4D97-AF65-F5344CB8AC3E}">
        <p14:creationId xmlns:p14="http://schemas.microsoft.com/office/powerpoint/2010/main" val="1022032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4" end="4"/>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6" end="6"/>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8" end="8"/>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10" end="10"/>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12" end="12"/>
                                            </p:txEl>
                                          </p:spTgt>
                                        </p:tgtEl>
                                        <p:attrNameLst>
                                          <p:attrName>ppt_c</p:attrName>
                                        </p:attrNameLst>
                                      </p:cBhvr>
                                      <p:to>
                                        <a:schemeClr val="bg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3">
                                            <p:txEl>
                                              <p:pRg st="14" end="14"/>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14" end="1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Neglect</a:t>
            </a:r>
            <a:endParaRPr lang="en-US" dirty="0"/>
          </a:p>
        </p:txBody>
      </p:sp>
      <p:sp>
        <p:nvSpPr>
          <p:cNvPr id="3" name="Content Placeholder 2"/>
          <p:cNvSpPr>
            <a:spLocks noGrp="1"/>
          </p:cNvSpPr>
          <p:nvPr>
            <p:ph idx="1"/>
          </p:nvPr>
        </p:nvSpPr>
        <p:spPr>
          <a:xfrm>
            <a:off x="304800" y="838200"/>
            <a:ext cx="8686800" cy="4525963"/>
          </a:xfrm>
        </p:spPr>
        <p:txBody>
          <a:bodyPr/>
          <a:lstStyle/>
          <a:p>
            <a:r>
              <a:rPr lang="en-US" dirty="0" smtClean="0"/>
              <a:t>When </a:t>
            </a:r>
            <a:r>
              <a:rPr lang="en-US" dirty="0"/>
              <a:t>children are not given the </a:t>
            </a:r>
            <a:r>
              <a:rPr lang="en-US" b="1" dirty="0">
                <a:solidFill>
                  <a:srgbClr val="FFC000"/>
                </a:solidFill>
                <a:effectLst>
                  <a:outerShdw blurRad="38100" dist="38100" dir="2700000" algn="tl">
                    <a:srgbClr val="000000">
                      <a:alpha val="43137"/>
                    </a:srgbClr>
                  </a:outerShdw>
                </a:effectLst>
              </a:rPr>
              <a:t>basic needs</a:t>
            </a:r>
            <a:r>
              <a:rPr lang="en-US" dirty="0"/>
              <a:t> of life which includes being deprived of proper food, medical care, shelter, clothing, or they are left </a:t>
            </a:r>
            <a:r>
              <a:rPr lang="en-US" b="1" dirty="0">
                <a:solidFill>
                  <a:srgbClr val="FFC000"/>
                </a:solidFill>
                <a:effectLst>
                  <a:outerShdw blurRad="38100" dist="38100" dir="2700000" algn="tl">
                    <a:srgbClr val="000000">
                      <a:alpha val="43137"/>
                    </a:srgbClr>
                  </a:outerShdw>
                </a:effectLst>
              </a:rPr>
              <a:t>unsupervised</a:t>
            </a:r>
            <a:r>
              <a:rPr lang="en-US" dirty="0"/>
              <a:t>.</a:t>
            </a:r>
          </a:p>
          <a:p>
            <a:pPr lvl="1"/>
            <a:r>
              <a:rPr lang="en-US" dirty="0"/>
              <a:t>Symptoms might include: Wearing clothing inappropriate for weather conditions, lack of cleanliness of clothing and body, acting hungry, etc.</a:t>
            </a:r>
          </a:p>
          <a:p>
            <a:endParaRPr lang="en-US" dirty="0"/>
          </a:p>
        </p:txBody>
      </p:sp>
    </p:spTree>
    <p:extLst>
      <p:ext uri="{BB962C8B-B14F-4D97-AF65-F5344CB8AC3E}">
        <p14:creationId xmlns:p14="http://schemas.microsoft.com/office/powerpoint/2010/main" val="3477077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b="1" dirty="0"/>
              <a:t>Emotional</a:t>
            </a:r>
            <a:endParaRPr lang="en-US" dirty="0"/>
          </a:p>
        </p:txBody>
      </p:sp>
      <p:sp>
        <p:nvSpPr>
          <p:cNvPr id="3" name="Content Placeholder 2"/>
          <p:cNvSpPr>
            <a:spLocks noGrp="1"/>
          </p:cNvSpPr>
          <p:nvPr>
            <p:ph idx="1"/>
          </p:nvPr>
        </p:nvSpPr>
        <p:spPr>
          <a:xfrm>
            <a:off x="0" y="990600"/>
            <a:ext cx="9144000" cy="4525963"/>
          </a:xfrm>
        </p:spPr>
        <p:txBody>
          <a:bodyPr>
            <a:normAutofit fontScale="92500" lnSpcReduction="10000"/>
          </a:bodyPr>
          <a:lstStyle/>
          <a:p>
            <a:pPr lvl="1">
              <a:buFont typeface="Arial" pitchFamily="34" charset="0"/>
              <a:buChar char="•"/>
            </a:pPr>
            <a:r>
              <a:rPr lang="en-US" sz="2400" dirty="0" smtClean="0"/>
              <a:t>Emotional </a:t>
            </a:r>
            <a:r>
              <a:rPr lang="en-US" sz="2400" dirty="0"/>
              <a:t>abuse of a child is commonly defined as a pattern of behavior by parents or caregivers that can seriously interfere with a child’s cognitive, emotional, psychological or social </a:t>
            </a:r>
            <a:r>
              <a:rPr lang="en-US" sz="2400" b="1" dirty="0">
                <a:solidFill>
                  <a:srgbClr val="FFC000"/>
                </a:solidFill>
                <a:effectLst>
                  <a:outerShdw blurRad="38100" dist="38100" dir="2700000" algn="tl">
                    <a:srgbClr val="000000">
                      <a:alpha val="43137"/>
                    </a:srgbClr>
                  </a:outerShdw>
                </a:effectLst>
              </a:rPr>
              <a:t>development</a:t>
            </a:r>
            <a:r>
              <a:rPr lang="en-US" sz="2400" dirty="0"/>
              <a:t>. </a:t>
            </a:r>
            <a:r>
              <a:rPr lang="en-US" sz="2400" dirty="0" smtClean="0"/>
              <a:t>This can </a:t>
            </a:r>
            <a:r>
              <a:rPr lang="en-US" sz="2400" dirty="0"/>
              <a:t>include:</a:t>
            </a:r>
          </a:p>
          <a:p>
            <a:pPr lvl="2"/>
            <a:r>
              <a:rPr lang="en-US" sz="2000" b="1" dirty="0" smtClean="0">
                <a:solidFill>
                  <a:srgbClr val="FFC000"/>
                </a:solidFill>
                <a:effectLst>
                  <a:outerShdw blurRad="38100" dist="38100" dir="2700000" algn="tl">
                    <a:srgbClr val="000000">
                      <a:alpha val="43137"/>
                    </a:srgbClr>
                  </a:outerShdw>
                </a:effectLst>
              </a:rPr>
              <a:t>Ignoring</a:t>
            </a:r>
            <a:r>
              <a:rPr lang="en-US" sz="2000" dirty="0" smtClean="0"/>
              <a:t> </a:t>
            </a:r>
          </a:p>
          <a:p>
            <a:pPr lvl="3"/>
            <a:r>
              <a:rPr lang="en-US" sz="1800" dirty="0" smtClean="0"/>
              <a:t>Either </a:t>
            </a:r>
            <a:r>
              <a:rPr lang="en-US" sz="1800" dirty="0"/>
              <a:t>physically or psychologically, the parent or caregiver is not present to respond to the child. He or she may not look at the child and may not call the child by name.</a:t>
            </a:r>
          </a:p>
          <a:p>
            <a:pPr lvl="2"/>
            <a:r>
              <a:rPr lang="en-US" sz="2000" dirty="0"/>
              <a:t>Rejecting. </a:t>
            </a:r>
            <a:endParaRPr lang="en-US" sz="2000" dirty="0" smtClean="0"/>
          </a:p>
          <a:p>
            <a:pPr lvl="3"/>
            <a:r>
              <a:rPr lang="en-US" sz="1800" dirty="0" smtClean="0"/>
              <a:t>This </a:t>
            </a:r>
            <a:r>
              <a:rPr lang="en-US" sz="1800" dirty="0"/>
              <a:t>is an active refusal to respond to a child’s needs (</a:t>
            </a:r>
            <a:r>
              <a:rPr lang="en-US" sz="1800" dirty="0" err="1" smtClean="0"/>
              <a:t>e.g.refusing</a:t>
            </a:r>
            <a:r>
              <a:rPr lang="en-US" sz="1800" dirty="0" smtClean="0"/>
              <a:t> </a:t>
            </a:r>
            <a:r>
              <a:rPr lang="en-US" sz="1800" dirty="0"/>
              <a:t>to touch a child, denying the needs of a child, ridiculing a child).</a:t>
            </a:r>
          </a:p>
          <a:p>
            <a:pPr lvl="2"/>
            <a:r>
              <a:rPr lang="en-US" sz="2000" b="1" dirty="0">
                <a:solidFill>
                  <a:srgbClr val="FFC000"/>
                </a:solidFill>
                <a:effectLst>
                  <a:outerShdw blurRad="38100" dist="38100" dir="2700000" algn="tl">
                    <a:srgbClr val="000000">
                      <a:alpha val="43137"/>
                    </a:srgbClr>
                  </a:outerShdw>
                </a:effectLst>
              </a:rPr>
              <a:t>Isolating</a:t>
            </a:r>
            <a:endParaRPr lang="en-US" sz="2000" dirty="0"/>
          </a:p>
          <a:p>
            <a:pPr lvl="3"/>
            <a:r>
              <a:rPr lang="en-US" sz="1800" dirty="0"/>
              <a:t> The child from having normal social interactions with peers, family members and adults. This also may inclu</a:t>
            </a:r>
            <a:r>
              <a:rPr lang="en-US" dirty="0"/>
              <a:t>de confining the child or limiting the child’s freedom of movement.</a:t>
            </a:r>
          </a:p>
          <a:p>
            <a:pPr marL="0" indent="0">
              <a:buNone/>
            </a:pPr>
            <a:endParaRPr lang="en-US" dirty="0"/>
          </a:p>
        </p:txBody>
      </p:sp>
    </p:spTree>
    <p:extLst>
      <p:ext uri="{BB962C8B-B14F-4D97-AF65-F5344CB8AC3E}">
        <p14:creationId xmlns:p14="http://schemas.microsoft.com/office/powerpoint/2010/main" val="19447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8763000" cy="4525963"/>
          </a:xfrm>
        </p:spPr>
        <p:txBody>
          <a:bodyPr>
            <a:normAutofit fontScale="92500" lnSpcReduction="20000"/>
          </a:bodyPr>
          <a:lstStyle/>
          <a:p>
            <a:pPr lvl="2"/>
            <a:r>
              <a:rPr lang="en-US" dirty="0" smtClean="0"/>
              <a:t>Exploiting </a:t>
            </a:r>
            <a:r>
              <a:rPr lang="en-US" dirty="0"/>
              <a:t>or </a:t>
            </a:r>
            <a:r>
              <a:rPr lang="en-US" dirty="0" smtClean="0"/>
              <a:t>corrupting</a:t>
            </a:r>
          </a:p>
          <a:p>
            <a:pPr lvl="3"/>
            <a:r>
              <a:rPr lang="en-US" dirty="0" smtClean="0"/>
              <a:t>In </a:t>
            </a:r>
            <a:r>
              <a:rPr lang="en-US" dirty="0"/>
              <a:t>this kind of abuse, a child is taught, encouraged or forced to develop inappropriate or illegal behaviors. It may involve self-destructive or antisocial acts of the parent or caregiver, such as teaching a child how to steal or forcing a child into prostitution.</a:t>
            </a:r>
          </a:p>
          <a:p>
            <a:pPr lvl="2"/>
            <a:r>
              <a:rPr lang="en-US" b="1" dirty="0">
                <a:solidFill>
                  <a:srgbClr val="FFC000"/>
                </a:solidFill>
                <a:effectLst>
                  <a:outerShdw blurRad="38100" dist="38100" dir="2700000" algn="tl">
                    <a:srgbClr val="000000">
                      <a:alpha val="43137"/>
                    </a:srgbClr>
                  </a:outerShdw>
                </a:effectLst>
              </a:rPr>
              <a:t>Verbally </a:t>
            </a:r>
            <a:r>
              <a:rPr lang="en-US" dirty="0" smtClean="0"/>
              <a:t>assaulting</a:t>
            </a:r>
          </a:p>
          <a:p>
            <a:pPr lvl="3"/>
            <a:r>
              <a:rPr lang="en-US" dirty="0" smtClean="0"/>
              <a:t>This </a:t>
            </a:r>
            <a:r>
              <a:rPr lang="en-US" dirty="0"/>
              <a:t>involves constantly belittling, shaming, ridiculing or verbally threatening the child.</a:t>
            </a:r>
          </a:p>
          <a:p>
            <a:pPr lvl="2"/>
            <a:r>
              <a:rPr lang="en-US" b="1" dirty="0" smtClean="0">
                <a:solidFill>
                  <a:srgbClr val="FFC000"/>
                </a:solidFill>
                <a:effectLst>
                  <a:outerShdw blurRad="38100" dist="38100" dir="2700000" algn="tl">
                    <a:srgbClr val="000000">
                      <a:alpha val="43137"/>
                    </a:srgbClr>
                  </a:outerShdw>
                </a:effectLst>
              </a:rPr>
              <a:t>Terrorizing</a:t>
            </a:r>
            <a:r>
              <a:rPr lang="en-US" dirty="0" smtClean="0"/>
              <a:t> </a:t>
            </a:r>
          </a:p>
          <a:p>
            <a:pPr lvl="3"/>
            <a:r>
              <a:rPr lang="en-US" dirty="0" smtClean="0"/>
              <a:t>Here, the parent or caregiver threatens or bullies the child and creates a climate of fear for the child. Terrorizing can include placing the child or the child’s loved one (such as a sibling, pet or toy) in a dangerous or chaotic situation, or placing rigid or unrealistic expectations on the child with threats of harm if they are not met. Symptoms might include: refusal to talk, bullying, withdrawn, destructive behavior, and excessive clingy, crying, or fear.</a:t>
            </a:r>
          </a:p>
          <a:p>
            <a:endParaRPr lang="en-US" dirty="0"/>
          </a:p>
        </p:txBody>
      </p:sp>
    </p:spTree>
    <p:extLst>
      <p:ext uri="{BB962C8B-B14F-4D97-AF65-F5344CB8AC3E}">
        <p14:creationId xmlns:p14="http://schemas.microsoft.com/office/powerpoint/2010/main" val="3083896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Symptoms of emotional abuse might include</a:t>
            </a:r>
            <a:endParaRPr lang="en-US" dirty="0"/>
          </a:p>
        </p:txBody>
      </p:sp>
      <p:sp>
        <p:nvSpPr>
          <p:cNvPr id="3" name="Content Placeholder 2"/>
          <p:cNvSpPr>
            <a:spLocks noGrp="1"/>
          </p:cNvSpPr>
          <p:nvPr>
            <p:ph idx="1"/>
          </p:nvPr>
        </p:nvSpPr>
        <p:spPr/>
        <p:txBody>
          <a:bodyPr/>
          <a:lstStyle/>
          <a:p>
            <a:r>
              <a:rPr lang="en-US" dirty="0" smtClean="0"/>
              <a:t>Refusal to talk</a:t>
            </a:r>
          </a:p>
          <a:p>
            <a:r>
              <a:rPr lang="en-US" dirty="0" smtClean="0"/>
              <a:t>Bullying</a:t>
            </a:r>
          </a:p>
          <a:p>
            <a:r>
              <a:rPr lang="en-US" dirty="0" smtClean="0"/>
              <a:t>Aggressive, destructive, or </a:t>
            </a:r>
            <a:r>
              <a:rPr lang="en-US" dirty="0"/>
              <a:t>withdrawn behavior. </a:t>
            </a:r>
          </a:p>
          <a:p>
            <a:r>
              <a:rPr lang="en-US" dirty="0"/>
              <a:t>Shying away from physical contact with parents or </a:t>
            </a:r>
            <a:r>
              <a:rPr lang="en-US" dirty="0" smtClean="0"/>
              <a:t>adults</a:t>
            </a:r>
            <a:r>
              <a:rPr lang="en-US" dirty="0"/>
              <a:t> </a:t>
            </a:r>
            <a:r>
              <a:rPr lang="en-US" dirty="0" smtClean="0"/>
              <a:t>or excessive clinginess</a:t>
            </a:r>
          </a:p>
          <a:p>
            <a:r>
              <a:rPr lang="en-US" dirty="0" smtClean="0"/>
              <a:t>Crying or fear</a:t>
            </a:r>
            <a:endParaRPr lang="en-US" dirty="0"/>
          </a:p>
          <a:p>
            <a:r>
              <a:rPr lang="en-US" dirty="0" smtClean="0"/>
              <a:t>Not wanting to </a:t>
            </a:r>
            <a:r>
              <a:rPr lang="en-US" dirty="0"/>
              <a:t>go home</a:t>
            </a:r>
          </a:p>
        </p:txBody>
      </p:sp>
    </p:spTree>
    <p:extLst>
      <p:ext uri="{BB962C8B-B14F-4D97-AF65-F5344CB8AC3E}">
        <p14:creationId xmlns:p14="http://schemas.microsoft.com/office/powerpoint/2010/main" val="1588002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b="1" dirty="0"/>
              <a:t>Sexual</a:t>
            </a:r>
            <a:endParaRPr lang="en-US" dirty="0"/>
          </a:p>
        </p:txBody>
      </p:sp>
      <p:sp>
        <p:nvSpPr>
          <p:cNvPr id="3" name="Content Placeholder 2"/>
          <p:cNvSpPr>
            <a:spLocks noGrp="1"/>
          </p:cNvSpPr>
          <p:nvPr>
            <p:ph idx="1"/>
          </p:nvPr>
        </p:nvSpPr>
        <p:spPr>
          <a:xfrm>
            <a:off x="152400" y="990600"/>
            <a:ext cx="8839200" cy="4525963"/>
          </a:xfrm>
        </p:spPr>
        <p:txBody>
          <a:bodyPr>
            <a:normAutofit fontScale="92500"/>
          </a:bodyPr>
          <a:lstStyle/>
          <a:p>
            <a:pPr lvl="1"/>
            <a:r>
              <a:rPr lang="en-US" b="1" dirty="0" smtClean="0">
                <a:solidFill>
                  <a:srgbClr val="FFC000"/>
                </a:solidFill>
                <a:effectLst>
                  <a:outerShdw blurRad="38100" dist="38100" dir="2700000" algn="tl">
                    <a:srgbClr val="000000">
                      <a:alpha val="43137"/>
                    </a:srgbClr>
                  </a:outerShdw>
                </a:effectLst>
              </a:rPr>
              <a:t>Forcing</a:t>
            </a:r>
            <a:r>
              <a:rPr lang="en-US" dirty="0" smtClean="0"/>
              <a:t> </a:t>
            </a:r>
            <a:r>
              <a:rPr lang="en-US" dirty="0"/>
              <a:t>a child to observe or engage in sexual activities with an </a:t>
            </a:r>
            <a:r>
              <a:rPr lang="en-US" dirty="0" smtClean="0"/>
              <a:t>adult or to view sexually explicit content. </a:t>
            </a:r>
            <a:endParaRPr lang="en-US" dirty="0"/>
          </a:p>
          <a:p>
            <a:pPr lvl="2"/>
            <a:r>
              <a:rPr lang="en-US" dirty="0" smtClean="0"/>
              <a:t>Physical Symptoms </a:t>
            </a:r>
            <a:r>
              <a:rPr lang="en-US" dirty="0"/>
              <a:t>might include: Problems sitting or walking; complains about itching, pain, uncomfortable, or swelling in the genital area; bruises on their mouths/throats/genitals; pain urinating; and withdrawn. </a:t>
            </a:r>
            <a:endParaRPr lang="en-US" dirty="0" smtClean="0"/>
          </a:p>
          <a:p>
            <a:pPr lvl="2"/>
            <a:r>
              <a:rPr lang="en-US" dirty="0" smtClean="0"/>
              <a:t>Child </a:t>
            </a:r>
            <a:r>
              <a:rPr lang="en-US" dirty="0"/>
              <a:t>has behavioral and emotional signs such as: </a:t>
            </a:r>
            <a:r>
              <a:rPr lang="en-US" dirty="0" smtClean="0"/>
              <a:t>difficulty </a:t>
            </a:r>
            <a:r>
              <a:rPr lang="en-US" dirty="0"/>
              <a:t>eating or sleeping. </a:t>
            </a:r>
            <a:r>
              <a:rPr lang="en-US" dirty="0" smtClean="0"/>
              <a:t>soiling </a:t>
            </a:r>
            <a:r>
              <a:rPr lang="en-US" dirty="0"/>
              <a:t>or wetting pants or bed after being potty trained. </a:t>
            </a:r>
            <a:r>
              <a:rPr lang="en-US" dirty="0" smtClean="0"/>
              <a:t>acting </a:t>
            </a:r>
            <a:r>
              <a:rPr lang="en-US" dirty="0"/>
              <a:t>like a much younger child. </a:t>
            </a:r>
            <a:r>
              <a:rPr lang="en-US" dirty="0" smtClean="0"/>
              <a:t>excessive </a:t>
            </a:r>
            <a:r>
              <a:rPr lang="en-US" dirty="0"/>
              <a:t>crying or sadness. </a:t>
            </a:r>
            <a:r>
              <a:rPr lang="en-US" dirty="0" smtClean="0"/>
              <a:t>withdrawing </a:t>
            </a:r>
            <a:r>
              <a:rPr lang="en-US" dirty="0"/>
              <a:t>from activities and others. Children’s conversations may include sexual information more advanced than a child of that age should know.</a:t>
            </a:r>
          </a:p>
          <a:p>
            <a:endParaRPr lang="en-US" dirty="0"/>
          </a:p>
        </p:txBody>
      </p:sp>
    </p:spTree>
    <p:extLst>
      <p:ext uri="{BB962C8B-B14F-4D97-AF65-F5344CB8AC3E}">
        <p14:creationId xmlns:p14="http://schemas.microsoft.com/office/powerpoint/2010/main" val="1196388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Sexual Assault of Children</a:t>
            </a:r>
          </a:p>
        </p:txBody>
      </p:sp>
      <p:sp>
        <p:nvSpPr>
          <p:cNvPr id="70659" name="Rectangle 3"/>
          <p:cNvSpPr>
            <a:spLocks noGrp="1" noChangeArrowheads="1"/>
          </p:cNvSpPr>
          <p:nvPr>
            <p:ph idx="1"/>
          </p:nvPr>
        </p:nvSpPr>
        <p:spPr/>
        <p:txBody>
          <a:bodyPr>
            <a:normAutofit lnSpcReduction="10000"/>
          </a:bodyPr>
          <a:lstStyle/>
          <a:p>
            <a:pPr>
              <a:lnSpc>
                <a:spcPct val="80000"/>
              </a:lnSpc>
            </a:pPr>
            <a:r>
              <a:rPr lang="en-US" altLang="en-US" sz="2800"/>
              <a:t>Convicted rape and sexual assault offenders serving time in state prisons report that two-thirds of their victims were under the age of 18.</a:t>
            </a:r>
          </a:p>
          <a:p>
            <a:pPr>
              <a:lnSpc>
                <a:spcPct val="80000"/>
              </a:lnSpc>
              <a:buFont typeface="Wingdings" pitchFamily="2" charset="2"/>
              <a:buNone/>
            </a:pPr>
            <a:endParaRPr lang="en-US" altLang="en-US" sz="2800"/>
          </a:p>
          <a:p>
            <a:pPr>
              <a:lnSpc>
                <a:spcPct val="80000"/>
              </a:lnSpc>
            </a:pPr>
            <a:r>
              <a:rPr lang="en-US" altLang="en-US" sz="2800"/>
              <a:t>Among rape victims less than 12 years of age, 90%  of the children knew the offender, according to police-recorded incident data.</a:t>
            </a:r>
          </a:p>
          <a:p>
            <a:pPr>
              <a:lnSpc>
                <a:spcPct val="80000"/>
              </a:lnSpc>
              <a:buFont typeface="Wingdings" pitchFamily="2" charset="2"/>
              <a:buNone/>
            </a:pPr>
            <a:endParaRPr lang="en-US" altLang="en-US" sz="2800"/>
          </a:p>
          <a:p>
            <a:pPr>
              <a:lnSpc>
                <a:spcPct val="80000"/>
              </a:lnSpc>
            </a:pPr>
            <a:r>
              <a:rPr lang="en-US" altLang="en-US" sz="2800"/>
              <a:t>Frequently, the person who sexually molests a child is also a child.</a:t>
            </a:r>
          </a:p>
        </p:txBody>
      </p:sp>
    </p:spTree>
    <p:extLst>
      <p:ext uri="{BB962C8B-B14F-4D97-AF65-F5344CB8AC3E}">
        <p14:creationId xmlns:p14="http://schemas.microsoft.com/office/powerpoint/2010/main" val="2740545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1000"/>
                                        <p:tgtEl>
                                          <p:spTgt spid="70658"/>
                                        </p:tgtEl>
                                      </p:cBhvr>
                                    </p:animEffect>
                                    <p:anim calcmode="lin" valueType="num">
                                      <p:cBhvr>
                                        <p:cTn id="8" dur="1000" fill="hold"/>
                                        <p:tgtEl>
                                          <p:spTgt spid="70658"/>
                                        </p:tgtEl>
                                        <p:attrNameLst>
                                          <p:attrName>ppt_x</p:attrName>
                                        </p:attrNameLst>
                                      </p:cBhvr>
                                      <p:tavLst>
                                        <p:tav tm="0">
                                          <p:val>
                                            <p:strVal val="#ppt_x"/>
                                          </p:val>
                                        </p:tav>
                                        <p:tav tm="100000">
                                          <p:val>
                                            <p:strVal val="#ppt_x"/>
                                          </p:val>
                                        </p:tav>
                                      </p:tavLst>
                                    </p:anim>
                                    <p:anim calcmode="lin" valueType="num">
                                      <p:cBhvr>
                                        <p:cTn id="9" dur="1000" fill="hold"/>
                                        <p:tgtEl>
                                          <p:spTgt spid="7065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70659">
                                            <p:txEl>
                                              <p:pRg st="4" end="4"/>
                                            </p:txEl>
                                          </p:spTgt>
                                        </p:tgtEl>
                                        <p:attrNameLst>
                                          <p:attrName>style.visibility</p:attrName>
                                        </p:attrNameLst>
                                      </p:cBhvr>
                                      <p:to>
                                        <p:strVal val="visible"/>
                                      </p:to>
                                    </p:set>
                                    <p:anim calcmode="lin" valueType="num">
                                      <p:cBhvr additive="base">
                                        <p:cTn id="14" dur="1000" fill="hold">
                                          <p:stCondLst>
                                            <p:cond delay="0"/>
                                          </p:stCondLst>
                                        </p:cTn>
                                        <p:tgtEl>
                                          <p:spTgt spid="70659">
                                            <p:txEl>
                                              <p:pRg st="4" end="4"/>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7065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70659">
                                            <p:txEl>
                                              <p:pRg st="2" end="2"/>
                                            </p:txEl>
                                          </p:spTgt>
                                        </p:tgtEl>
                                        <p:attrNameLst>
                                          <p:attrName>style.visibility</p:attrName>
                                        </p:attrNameLst>
                                      </p:cBhvr>
                                      <p:to>
                                        <p:strVal val="visible"/>
                                      </p:to>
                                    </p:set>
                                    <p:anim calcmode="lin" valueType="num">
                                      <p:cBhvr additive="base">
                                        <p:cTn id="20" dur="1000" fill="hold">
                                          <p:stCondLst>
                                            <p:cond delay="0"/>
                                          </p:stCondLst>
                                        </p:cTn>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7065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70659">
                                            <p:txEl>
                                              <p:pRg st="0" end="0"/>
                                            </p:txEl>
                                          </p:spTgt>
                                        </p:tgtEl>
                                        <p:attrNameLst>
                                          <p:attrName>style.visibility</p:attrName>
                                        </p:attrNameLst>
                                      </p:cBhvr>
                                      <p:to>
                                        <p:strVal val="visible"/>
                                      </p:to>
                                    </p:set>
                                    <p:anim calcmode="lin" valueType="num">
                                      <p:cBhvr additive="base">
                                        <p:cTn id="26" dur="1000" fill="hold">
                                          <p:stCondLst>
                                            <p:cond delay="0"/>
                                          </p:stCondLst>
                                        </p:cTn>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27" dur="1000" fill="hold">
                                          <p:stCondLst>
                                            <p:cond delay="0"/>
                                          </p:stCondLst>
                                        </p:cTn>
                                        <p:tgtEl>
                                          <p:spTgt spid="7065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build="p" rev="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563562"/>
          </a:xfrm>
        </p:spPr>
        <p:txBody>
          <a:bodyPr>
            <a:normAutofit fontScale="90000"/>
          </a:bodyPr>
          <a:lstStyle/>
          <a:p>
            <a:r>
              <a:rPr lang="en-US" altLang="en-US" sz="4000"/>
              <a:t>Prevention</a:t>
            </a:r>
          </a:p>
        </p:txBody>
      </p:sp>
      <p:sp>
        <p:nvSpPr>
          <p:cNvPr id="13315" name="Rectangle 3"/>
          <p:cNvSpPr>
            <a:spLocks noGrp="1" noChangeArrowheads="1"/>
          </p:cNvSpPr>
          <p:nvPr>
            <p:ph idx="1"/>
          </p:nvPr>
        </p:nvSpPr>
        <p:spPr>
          <a:xfrm>
            <a:off x="457200" y="914400"/>
            <a:ext cx="8229600" cy="5562600"/>
          </a:xfrm>
        </p:spPr>
        <p:txBody>
          <a:bodyPr>
            <a:normAutofit lnSpcReduction="10000"/>
          </a:bodyPr>
          <a:lstStyle/>
          <a:p>
            <a:pPr marL="609600" indent="-609600">
              <a:lnSpc>
                <a:spcPct val="80000"/>
              </a:lnSpc>
            </a:pPr>
            <a:r>
              <a:rPr lang="en-US" altLang="en-US" sz="2000"/>
              <a:t>Never discipline your child when your anger is out of control. </a:t>
            </a:r>
          </a:p>
          <a:p>
            <a:pPr marL="609600" indent="-609600">
              <a:lnSpc>
                <a:spcPct val="80000"/>
              </a:lnSpc>
            </a:pPr>
            <a:r>
              <a:rPr lang="en-US" altLang="en-US" sz="2000"/>
              <a:t>Participate in your child’s activities and get to know your child’s friends. </a:t>
            </a:r>
          </a:p>
          <a:p>
            <a:pPr marL="609600" indent="-609600">
              <a:lnSpc>
                <a:spcPct val="80000"/>
              </a:lnSpc>
            </a:pPr>
            <a:r>
              <a:rPr lang="en-US" altLang="en-US" sz="2000"/>
              <a:t>Never leave your child unattended, especially in the car. </a:t>
            </a:r>
          </a:p>
          <a:p>
            <a:pPr marL="609600" indent="-609600">
              <a:lnSpc>
                <a:spcPct val="80000"/>
              </a:lnSpc>
            </a:pPr>
            <a:r>
              <a:rPr lang="en-US" altLang="en-US" sz="2000"/>
              <a:t>Teach your child the difference between “good touches,” “bad touches” and “confusing touches.” </a:t>
            </a:r>
          </a:p>
          <a:p>
            <a:pPr marL="609600" indent="-609600">
              <a:lnSpc>
                <a:spcPct val="80000"/>
              </a:lnSpc>
            </a:pPr>
            <a:r>
              <a:rPr lang="en-US" altLang="en-US" sz="2000"/>
              <a:t>When your child tells you he or she doesn’t want to be with someone, this could be a red flag. Listen to them and believe what they say.</a:t>
            </a:r>
          </a:p>
          <a:p>
            <a:pPr marL="609600" indent="-609600">
              <a:lnSpc>
                <a:spcPct val="80000"/>
              </a:lnSpc>
            </a:pPr>
            <a:r>
              <a:rPr lang="en-US" altLang="en-US" sz="2000"/>
              <a:t>Be aware of changes in your child’s behavior or attitude, and inquire into it.</a:t>
            </a:r>
          </a:p>
          <a:p>
            <a:pPr marL="609600" indent="-609600">
              <a:lnSpc>
                <a:spcPct val="80000"/>
              </a:lnSpc>
            </a:pPr>
            <a:r>
              <a:rPr lang="en-US" altLang="en-US" sz="2000"/>
              <a:t>Teach your child what to do if you and your child become separated while away from home.</a:t>
            </a:r>
          </a:p>
          <a:p>
            <a:pPr marL="609600" indent="-609600">
              <a:lnSpc>
                <a:spcPct val="80000"/>
              </a:lnSpc>
            </a:pPr>
            <a:r>
              <a:rPr lang="en-US" altLang="en-US" sz="2000"/>
              <a:t>Teach your child the correct names of his/her private body parts.</a:t>
            </a:r>
          </a:p>
          <a:p>
            <a:pPr marL="609600" indent="-609600">
              <a:lnSpc>
                <a:spcPct val="80000"/>
              </a:lnSpc>
            </a:pPr>
            <a:r>
              <a:rPr lang="en-US" altLang="en-US" sz="2000"/>
              <a:t>Be alert for any talk that reveals premature sexual understanding.</a:t>
            </a:r>
          </a:p>
          <a:p>
            <a:pPr marL="609600" indent="-609600">
              <a:lnSpc>
                <a:spcPct val="80000"/>
              </a:lnSpc>
            </a:pPr>
            <a:r>
              <a:rPr lang="en-US" altLang="en-US" sz="2000"/>
              <a:t>Pay attention when someone shows greater than normal interest in your child.</a:t>
            </a:r>
          </a:p>
          <a:p>
            <a:pPr marL="609600" indent="-609600">
              <a:lnSpc>
                <a:spcPct val="80000"/>
              </a:lnSpc>
            </a:pPr>
            <a:r>
              <a:rPr lang="en-US" altLang="en-US" sz="2000"/>
              <a:t>Make certain your child’s school or day care center will release him/her only to you or someone you officially designate.</a:t>
            </a:r>
          </a:p>
          <a:p>
            <a:pPr marL="609600" indent="-609600">
              <a:lnSpc>
                <a:spcPct val="80000"/>
              </a:lnSpc>
            </a:pPr>
            <a:endParaRPr lang="en-US" altLang="en-US" sz="2000"/>
          </a:p>
        </p:txBody>
      </p:sp>
    </p:spTree>
    <p:extLst>
      <p:ext uri="{BB962C8B-B14F-4D97-AF65-F5344CB8AC3E}">
        <p14:creationId xmlns:p14="http://schemas.microsoft.com/office/powerpoint/2010/main" val="828415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fade">
                                      <p:cBhvr>
                                        <p:cTn id="12" dur="2000"/>
                                        <p:tgtEl>
                                          <p:spTgt spid="13315">
                                            <p:txEl>
                                              <p:pRg st="0" end="0"/>
                                            </p:txEl>
                                          </p:spTgt>
                                        </p:tgtEl>
                                      </p:cBhvr>
                                    </p:animEffect>
                                  </p:childTnLst>
                                  <p:subTnLst>
                                    <p:animClr clrSpc="rgb" dir="cw">
                                      <p:cBhvr override="childStyle">
                                        <p:cTn dur="1" fill="hold" display="0" masterRel="nextClick" afterEffect="1"/>
                                        <p:tgtEl>
                                          <p:spTgt spid="13315">
                                            <p:txEl>
                                              <p:pRg st="0" end="0"/>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fade">
                                      <p:cBhvr>
                                        <p:cTn id="17" dur="2000"/>
                                        <p:tgtEl>
                                          <p:spTgt spid="13315">
                                            <p:txEl>
                                              <p:pRg st="1" end="1"/>
                                            </p:txEl>
                                          </p:spTgt>
                                        </p:tgtEl>
                                      </p:cBhvr>
                                    </p:animEffect>
                                  </p:childTnLst>
                                  <p:subTnLst>
                                    <p:animClr clrSpc="rgb" dir="cw">
                                      <p:cBhvr override="childStyle">
                                        <p:cTn dur="1" fill="hold" display="0" masterRel="nextClick" afterEffect="1"/>
                                        <p:tgtEl>
                                          <p:spTgt spid="13315">
                                            <p:txEl>
                                              <p:pRg st="1" end="1"/>
                                            </p:txEl>
                                          </p:spTgt>
                                        </p:tgtEl>
                                        <p:attrNameLst>
                                          <p:attrName>ppt_c</p:attrName>
                                        </p:attrNameLst>
                                      </p:cBhvr>
                                      <p:to>
                                        <a:schemeClr val="bg2"/>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5">
                                            <p:txEl>
                                              <p:pRg st="2" end="2"/>
                                            </p:txEl>
                                          </p:spTgt>
                                        </p:tgtEl>
                                        <p:attrNameLst>
                                          <p:attrName>style.visibility</p:attrName>
                                        </p:attrNameLst>
                                      </p:cBhvr>
                                      <p:to>
                                        <p:strVal val="visible"/>
                                      </p:to>
                                    </p:set>
                                    <p:animEffect transition="in" filter="fade">
                                      <p:cBhvr>
                                        <p:cTn id="22" dur="2000"/>
                                        <p:tgtEl>
                                          <p:spTgt spid="13315">
                                            <p:txEl>
                                              <p:pRg st="2" end="2"/>
                                            </p:txEl>
                                          </p:spTgt>
                                        </p:tgtEl>
                                      </p:cBhvr>
                                    </p:animEffect>
                                  </p:childTnLst>
                                  <p:subTnLst>
                                    <p:animClr clrSpc="rgb" dir="cw">
                                      <p:cBhvr override="childStyle">
                                        <p:cTn dur="1" fill="hold" display="0" masterRel="nextClick" afterEffect="1"/>
                                        <p:tgtEl>
                                          <p:spTgt spid="13315">
                                            <p:txEl>
                                              <p:pRg st="2" end="2"/>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5">
                                            <p:txEl>
                                              <p:pRg st="3" end="3"/>
                                            </p:txEl>
                                          </p:spTgt>
                                        </p:tgtEl>
                                        <p:attrNameLst>
                                          <p:attrName>style.visibility</p:attrName>
                                        </p:attrNameLst>
                                      </p:cBhvr>
                                      <p:to>
                                        <p:strVal val="visible"/>
                                      </p:to>
                                    </p:set>
                                    <p:animEffect transition="in" filter="fade">
                                      <p:cBhvr>
                                        <p:cTn id="27" dur="2000"/>
                                        <p:tgtEl>
                                          <p:spTgt spid="13315">
                                            <p:txEl>
                                              <p:pRg st="3" end="3"/>
                                            </p:txEl>
                                          </p:spTgt>
                                        </p:tgtEl>
                                      </p:cBhvr>
                                    </p:animEffect>
                                  </p:childTnLst>
                                  <p:subTnLst>
                                    <p:animClr clrSpc="rgb" dir="cw">
                                      <p:cBhvr override="childStyle">
                                        <p:cTn dur="1" fill="hold" display="0" masterRel="nextClick" afterEffect="1"/>
                                        <p:tgtEl>
                                          <p:spTgt spid="13315">
                                            <p:txEl>
                                              <p:pRg st="3" end="3"/>
                                            </p:txEl>
                                          </p:spTgt>
                                        </p:tgtEl>
                                        <p:attrNameLst>
                                          <p:attrName>ppt_c</p:attrName>
                                        </p:attrNameLst>
                                      </p:cBhvr>
                                      <p:to>
                                        <a:schemeClr val="bg2"/>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15">
                                            <p:txEl>
                                              <p:pRg st="4" end="4"/>
                                            </p:txEl>
                                          </p:spTgt>
                                        </p:tgtEl>
                                        <p:attrNameLst>
                                          <p:attrName>style.visibility</p:attrName>
                                        </p:attrNameLst>
                                      </p:cBhvr>
                                      <p:to>
                                        <p:strVal val="visible"/>
                                      </p:to>
                                    </p:set>
                                    <p:animEffect transition="in" filter="fade">
                                      <p:cBhvr>
                                        <p:cTn id="32" dur="2000"/>
                                        <p:tgtEl>
                                          <p:spTgt spid="13315">
                                            <p:txEl>
                                              <p:pRg st="4" end="4"/>
                                            </p:txEl>
                                          </p:spTgt>
                                        </p:tgtEl>
                                      </p:cBhvr>
                                    </p:animEffect>
                                  </p:childTnLst>
                                  <p:subTnLst>
                                    <p:animClr clrSpc="rgb" dir="cw">
                                      <p:cBhvr override="childStyle">
                                        <p:cTn dur="1" fill="hold" display="0" masterRel="nextClick" afterEffect="1"/>
                                        <p:tgtEl>
                                          <p:spTgt spid="13315">
                                            <p:txEl>
                                              <p:pRg st="4" end="4"/>
                                            </p:txEl>
                                          </p:spTgt>
                                        </p:tgtEl>
                                        <p:attrNameLst>
                                          <p:attrName>ppt_c</p:attrName>
                                        </p:attrNameLst>
                                      </p:cBhvr>
                                      <p:to>
                                        <a:schemeClr val="bg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Effect transition="in" filter="fade">
                                      <p:cBhvr>
                                        <p:cTn id="37" dur="2000"/>
                                        <p:tgtEl>
                                          <p:spTgt spid="13315">
                                            <p:txEl>
                                              <p:pRg st="5" end="5"/>
                                            </p:txEl>
                                          </p:spTgt>
                                        </p:tgtEl>
                                      </p:cBhvr>
                                    </p:animEffect>
                                  </p:childTnLst>
                                  <p:subTnLst>
                                    <p:animClr clrSpc="rgb" dir="cw">
                                      <p:cBhvr override="childStyle">
                                        <p:cTn dur="1" fill="hold" display="0" masterRel="nextClick" afterEffect="1"/>
                                        <p:tgtEl>
                                          <p:spTgt spid="13315">
                                            <p:txEl>
                                              <p:pRg st="5" end="5"/>
                                            </p:txEl>
                                          </p:spTgt>
                                        </p:tgtEl>
                                        <p:attrNameLst>
                                          <p:attrName>ppt_c</p:attrName>
                                        </p:attrNameLst>
                                      </p:cBhvr>
                                      <p:to>
                                        <a:schemeClr val="bg2"/>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315">
                                            <p:txEl>
                                              <p:pRg st="6" end="6"/>
                                            </p:txEl>
                                          </p:spTgt>
                                        </p:tgtEl>
                                        <p:attrNameLst>
                                          <p:attrName>style.visibility</p:attrName>
                                        </p:attrNameLst>
                                      </p:cBhvr>
                                      <p:to>
                                        <p:strVal val="visible"/>
                                      </p:to>
                                    </p:set>
                                    <p:animEffect transition="in" filter="fade">
                                      <p:cBhvr>
                                        <p:cTn id="42" dur="2000"/>
                                        <p:tgtEl>
                                          <p:spTgt spid="13315">
                                            <p:txEl>
                                              <p:pRg st="6" end="6"/>
                                            </p:txEl>
                                          </p:spTgt>
                                        </p:tgtEl>
                                      </p:cBhvr>
                                    </p:animEffect>
                                  </p:childTnLst>
                                  <p:subTnLst>
                                    <p:animClr clrSpc="rgb" dir="cw">
                                      <p:cBhvr override="childStyle">
                                        <p:cTn dur="1" fill="hold" display="0" masterRel="nextClick" afterEffect="1"/>
                                        <p:tgtEl>
                                          <p:spTgt spid="13315">
                                            <p:txEl>
                                              <p:pRg st="6" end="6"/>
                                            </p:txEl>
                                          </p:spTgt>
                                        </p:tgtEl>
                                        <p:attrNameLst>
                                          <p:attrName>ppt_c</p:attrName>
                                        </p:attrNameLst>
                                      </p:cBhvr>
                                      <p:to>
                                        <a:schemeClr val="bg2"/>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315">
                                            <p:txEl>
                                              <p:pRg st="7" end="7"/>
                                            </p:txEl>
                                          </p:spTgt>
                                        </p:tgtEl>
                                        <p:attrNameLst>
                                          <p:attrName>style.visibility</p:attrName>
                                        </p:attrNameLst>
                                      </p:cBhvr>
                                      <p:to>
                                        <p:strVal val="visible"/>
                                      </p:to>
                                    </p:set>
                                    <p:animEffect transition="in" filter="fade">
                                      <p:cBhvr>
                                        <p:cTn id="47" dur="2000"/>
                                        <p:tgtEl>
                                          <p:spTgt spid="13315">
                                            <p:txEl>
                                              <p:pRg st="7" end="7"/>
                                            </p:txEl>
                                          </p:spTgt>
                                        </p:tgtEl>
                                      </p:cBhvr>
                                    </p:animEffect>
                                  </p:childTnLst>
                                  <p:subTnLst>
                                    <p:animClr clrSpc="rgb" dir="cw">
                                      <p:cBhvr override="childStyle">
                                        <p:cTn dur="1" fill="hold" display="0" masterRel="nextClick" afterEffect="1"/>
                                        <p:tgtEl>
                                          <p:spTgt spid="13315">
                                            <p:txEl>
                                              <p:pRg st="7" end="7"/>
                                            </p:txEl>
                                          </p:spTgt>
                                        </p:tgtEl>
                                        <p:attrNameLst>
                                          <p:attrName>ppt_c</p:attrName>
                                        </p:attrNameLst>
                                      </p:cBhvr>
                                      <p:to>
                                        <a:schemeClr val="bg2"/>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315">
                                            <p:txEl>
                                              <p:pRg st="8" end="8"/>
                                            </p:txEl>
                                          </p:spTgt>
                                        </p:tgtEl>
                                        <p:attrNameLst>
                                          <p:attrName>style.visibility</p:attrName>
                                        </p:attrNameLst>
                                      </p:cBhvr>
                                      <p:to>
                                        <p:strVal val="visible"/>
                                      </p:to>
                                    </p:set>
                                    <p:animEffect transition="in" filter="fade">
                                      <p:cBhvr>
                                        <p:cTn id="52" dur="2000"/>
                                        <p:tgtEl>
                                          <p:spTgt spid="13315">
                                            <p:txEl>
                                              <p:pRg st="8" end="8"/>
                                            </p:txEl>
                                          </p:spTgt>
                                        </p:tgtEl>
                                      </p:cBhvr>
                                    </p:animEffect>
                                  </p:childTnLst>
                                  <p:subTnLst>
                                    <p:animClr clrSpc="rgb" dir="cw">
                                      <p:cBhvr override="childStyle">
                                        <p:cTn dur="1" fill="hold" display="0" masterRel="nextClick" afterEffect="1"/>
                                        <p:tgtEl>
                                          <p:spTgt spid="13315">
                                            <p:txEl>
                                              <p:pRg st="8" end="8"/>
                                            </p:txEl>
                                          </p:spTgt>
                                        </p:tgtEl>
                                        <p:attrNameLst>
                                          <p:attrName>ppt_c</p:attrName>
                                        </p:attrNameLst>
                                      </p:cBhvr>
                                      <p:to>
                                        <a:schemeClr val="bg2"/>
                                      </p:to>
                                    </p:animClr>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315">
                                            <p:txEl>
                                              <p:pRg st="9" end="9"/>
                                            </p:txEl>
                                          </p:spTgt>
                                        </p:tgtEl>
                                        <p:attrNameLst>
                                          <p:attrName>style.visibility</p:attrName>
                                        </p:attrNameLst>
                                      </p:cBhvr>
                                      <p:to>
                                        <p:strVal val="visible"/>
                                      </p:to>
                                    </p:set>
                                    <p:animEffect transition="in" filter="fade">
                                      <p:cBhvr>
                                        <p:cTn id="57" dur="2000"/>
                                        <p:tgtEl>
                                          <p:spTgt spid="13315">
                                            <p:txEl>
                                              <p:pRg st="9" end="9"/>
                                            </p:txEl>
                                          </p:spTgt>
                                        </p:tgtEl>
                                      </p:cBhvr>
                                    </p:animEffect>
                                  </p:childTnLst>
                                  <p:subTnLst>
                                    <p:animClr clrSpc="rgb" dir="cw">
                                      <p:cBhvr override="childStyle">
                                        <p:cTn dur="1" fill="hold" display="0" masterRel="nextClick" afterEffect="1"/>
                                        <p:tgtEl>
                                          <p:spTgt spid="13315">
                                            <p:txEl>
                                              <p:pRg st="9" end="9"/>
                                            </p:txEl>
                                          </p:spTgt>
                                        </p:tgtEl>
                                        <p:attrNameLst>
                                          <p:attrName>ppt_c</p:attrName>
                                        </p:attrNameLst>
                                      </p:cBhvr>
                                      <p:to>
                                        <a:schemeClr val="bg2"/>
                                      </p:to>
                                    </p:animClr>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315">
                                            <p:txEl>
                                              <p:pRg st="10" end="10"/>
                                            </p:txEl>
                                          </p:spTgt>
                                        </p:tgtEl>
                                        <p:attrNameLst>
                                          <p:attrName>style.visibility</p:attrName>
                                        </p:attrNameLst>
                                      </p:cBhvr>
                                      <p:to>
                                        <p:strVal val="visible"/>
                                      </p:to>
                                    </p:set>
                                    <p:animEffect transition="in" filter="fade">
                                      <p:cBhvr>
                                        <p:cTn id="62" dur="2000"/>
                                        <p:tgtEl>
                                          <p:spTgt spid="13315">
                                            <p:txEl>
                                              <p:pRg st="10" end="10"/>
                                            </p:txEl>
                                          </p:spTgt>
                                        </p:tgtEl>
                                      </p:cBhvr>
                                    </p:animEffect>
                                  </p:childTnLst>
                                  <p:subTnLst>
                                    <p:animClr clrSpc="rgb" dir="cw">
                                      <p:cBhvr override="childStyle">
                                        <p:cTn dur="1" fill="hold" display="0" masterRel="nextClick" afterEffect="1"/>
                                        <p:tgtEl>
                                          <p:spTgt spid="13315">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a:xfrm>
            <a:off x="301625" y="228600"/>
            <a:ext cx="8540750" cy="914400"/>
          </a:xfrm>
        </p:spPr>
        <p:txBody>
          <a:bodyPr/>
          <a:lstStyle/>
          <a:p>
            <a:r>
              <a:rPr lang="en-US" altLang="en-US"/>
              <a:t>What to do.</a:t>
            </a:r>
          </a:p>
        </p:txBody>
      </p:sp>
      <p:sp>
        <p:nvSpPr>
          <p:cNvPr id="86019" name="Rectangle 3"/>
          <p:cNvSpPr>
            <a:spLocks noGrp="1" noRot="1" noChangeArrowheads="1"/>
          </p:cNvSpPr>
          <p:nvPr>
            <p:ph idx="1"/>
          </p:nvPr>
        </p:nvSpPr>
        <p:spPr>
          <a:xfrm>
            <a:off x="301625" y="1219200"/>
            <a:ext cx="8540750" cy="5181600"/>
          </a:xfrm>
        </p:spPr>
        <p:txBody>
          <a:bodyPr/>
          <a:lstStyle/>
          <a:p>
            <a:pPr>
              <a:lnSpc>
                <a:spcPct val="80000"/>
              </a:lnSpc>
            </a:pPr>
            <a:r>
              <a:rPr lang="en-US" altLang="en-US" sz="2000" b="1"/>
              <a:t>Be open and understanding. </a:t>
            </a:r>
            <a:endParaRPr lang="en-US" altLang="en-US" sz="2000"/>
          </a:p>
          <a:p>
            <a:pPr>
              <a:lnSpc>
                <a:spcPct val="80000"/>
              </a:lnSpc>
            </a:pPr>
            <a:endParaRPr lang="en-US" altLang="en-US" sz="2000" b="1"/>
          </a:p>
          <a:p>
            <a:pPr>
              <a:lnSpc>
                <a:spcPct val="80000"/>
              </a:lnSpc>
            </a:pPr>
            <a:r>
              <a:rPr lang="en-US" altLang="en-US" sz="2000" b="1"/>
              <a:t>Don’t try to conduct an investigation, yourself. </a:t>
            </a:r>
          </a:p>
          <a:p>
            <a:pPr>
              <a:lnSpc>
                <a:spcPct val="80000"/>
              </a:lnSpc>
              <a:buFont typeface="Arial" charset="0"/>
              <a:buNone/>
            </a:pPr>
            <a:endParaRPr lang="en-US" altLang="en-US" sz="2000"/>
          </a:p>
          <a:p>
            <a:pPr>
              <a:lnSpc>
                <a:spcPct val="80000"/>
              </a:lnSpc>
            </a:pPr>
            <a:r>
              <a:rPr lang="en-US" altLang="en-US" sz="2000" b="1"/>
              <a:t>If the child tells you of the sexual abuse immediately after it occurred, DO NOT bathe the child, or wash or change his or her clothes. </a:t>
            </a:r>
          </a:p>
          <a:p>
            <a:pPr>
              <a:lnSpc>
                <a:spcPct val="80000"/>
              </a:lnSpc>
              <a:buFont typeface="Arial" charset="0"/>
              <a:buNone/>
            </a:pPr>
            <a:endParaRPr lang="en-US" altLang="en-US" sz="2000"/>
          </a:p>
          <a:p>
            <a:pPr>
              <a:lnSpc>
                <a:spcPct val="80000"/>
              </a:lnSpc>
            </a:pPr>
            <a:r>
              <a:rPr lang="en-US" altLang="en-US" sz="2000" b="1"/>
              <a:t>Let the child talk as much as he or she wishes. </a:t>
            </a:r>
          </a:p>
          <a:p>
            <a:pPr>
              <a:lnSpc>
                <a:spcPct val="80000"/>
              </a:lnSpc>
              <a:buFont typeface="Arial" charset="0"/>
              <a:buNone/>
            </a:pPr>
            <a:endParaRPr lang="en-US" altLang="en-US" sz="2000"/>
          </a:p>
          <a:p>
            <a:pPr>
              <a:lnSpc>
                <a:spcPct val="80000"/>
              </a:lnSpc>
            </a:pPr>
            <a:r>
              <a:rPr lang="en-US" altLang="en-US" sz="2000" b="1"/>
              <a:t>Understand that the child is probably having mixed feelings. </a:t>
            </a:r>
            <a:endParaRPr lang="en-US" altLang="en-US" sz="2000"/>
          </a:p>
          <a:p>
            <a:pPr>
              <a:lnSpc>
                <a:spcPct val="80000"/>
              </a:lnSpc>
              <a:buFont typeface="Arial" charset="0"/>
              <a:buNone/>
            </a:pPr>
            <a:endParaRPr lang="en-US" altLang="en-US" sz="2000" b="1"/>
          </a:p>
          <a:p>
            <a:pPr>
              <a:lnSpc>
                <a:spcPct val="80000"/>
              </a:lnSpc>
            </a:pPr>
            <a:r>
              <a:rPr lang="en-US" altLang="en-US" sz="2000" b="1"/>
              <a:t>Believe the child. </a:t>
            </a:r>
          </a:p>
          <a:p>
            <a:pPr>
              <a:lnSpc>
                <a:spcPct val="80000"/>
              </a:lnSpc>
              <a:buFont typeface="Arial" charset="0"/>
              <a:buNone/>
            </a:pPr>
            <a:endParaRPr lang="en-US" altLang="en-US" sz="2000"/>
          </a:p>
          <a:p>
            <a:pPr>
              <a:lnSpc>
                <a:spcPct val="80000"/>
              </a:lnSpc>
            </a:pPr>
            <a:r>
              <a:rPr lang="en-US" altLang="en-US" sz="2000" b="1"/>
              <a:t>Explain what you will do next to help them. </a:t>
            </a:r>
            <a:endParaRPr lang="en-US" altLang="en-US" sz="2000"/>
          </a:p>
        </p:txBody>
      </p:sp>
    </p:spTree>
    <p:extLst>
      <p:ext uri="{BB962C8B-B14F-4D97-AF65-F5344CB8AC3E}">
        <p14:creationId xmlns:p14="http://schemas.microsoft.com/office/powerpoint/2010/main" val="216352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randombar(horizontal)">
                                      <p:cBhvr>
                                        <p:cTn id="7" dur="600">
                                          <p:stCondLst>
                                            <p:cond delay="0"/>
                                          </p:stCondLst>
                                        </p:cTn>
                                        <p:tgtEl>
                                          <p:spTgt spid="86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6019">
                                            <p:txEl>
                                              <p:pRg st="0" end="0"/>
                                            </p:txEl>
                                          </p:spTgt>
                                        </p:tgtEl>
                                        <p:attrNameLst>
                                          <p:attrName>style.visibility</p:attrName>
                                        </p:attrNameLst>
                                      </p:cBhvr>
                                      <p:to>
                                        <p:strVal val="visible"/>
                                      </p:to>
                                    </p:set>
                                    <p:animEffect transition="in" filter="randombar(horizontal)">
                                      <p:cBhvr>
                                        <p:cTn id="12" dur="500"/>
                                        <p:tgtEl>
                                          <p:spTgt spid="860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randombar(horizontal)">
                                      <p:cBhvr>
                                        <p:cTn id="17" dur="500"/>
                                        <p:tgtEl>
                                          <p:spTgt spid="860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6019">
                                            <p:txEl>
                                              <p:pRg st="4" end="4"/>
                                            </p:txEl>
                                          </p:spTgt>
                                        </p:tgtEl>
                                        <p:attrNameLst>
                                          <p:attrName>style.visibility</p:attrName>
                                        </p:attrNameLst>
                                      </p:cBhvr>
                                      <p:to>
                                        <p:strVal val="visible"/>
                                      </p:to>
                                    </p:set>
                                    <p:animEffect transition="in" filter="randombar(horizontal)">
                                      <p:cBhvr>
                                        <p:cTn id="22" dur="500"/>
                                        <p:tgtEl>
                                          <p:spTgt spid="8601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6019">
                                            <p:txEl>
                                              <p:pRg st="6" end="6"/>
                                            </p:txEl>
                                          </p:spTgt>
                                        </p:tgtEl>
                                        <p:attrNameLst>
                                          <p:attrName>style.visibility</p:attrName>
                                        </p:attrNameLst>
                                      </p:cBhvr>
                                      <p:to>
                                        <p:strVal val="visible"/>
                                      </p:to>
                                    </p:set>
                                    <p:animEffect transition="in" filter="randombar(horizontal)">
                                      <p:cBhvr>
                                        <p:cTn id="27" dur="500"/>
                                        <p:tgtEl>
                                          <p:spTgt spid="8601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6019">
                                            <p:txEl>
                                              <p:pRg st="8" end="8"/>
                                            </p:txEl>
                                          </p:spTgt>
                                        </p:tgtEl>
                                        <p:attrNameLst>
                                          <p:attrName>style.visibility</p:attrName>
                                        </p:attrNameLst>
                                      </p:cBhvr>
                                      <p:to>
                                        <p:strVal val="visible"/>
                                      </p:to>
                                    </p:set>
                                    <p:animEffect transition="in" filter="randombar(horizontal)">
                                      <p:cBhvr>
                                        <p:cTn id="32" dur="500"/>
                                        <p:tgtEl>
                                          <p:spTgt spid="86019">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6019">
                                            <p:txEl>
                                              <p:pRg st="10" end="10"/>
                                            </p:txEl>
                                          </p:spTgt>
                                        </p:tgtEl>
                                        <p:attrNameLst>
                                          <p:attrName>style.visibility</p:attrName>
                                        </p:attrNameLst>
                                      </p:cBhvr>
                                      <p:to>
                                        <p:strVal val="visible"/>
                                      </p:to>
                                    </p:set>
                                    <p:animEffect transition="in" filter="randombar(horizontal)">
                                      <p:cBhvr>
                                        <p:cTn id="37" dur="500"/>
                                        <p:tgtEl>
                                          <p:spTgt spid="86019">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86019">
                                            <p:txEl>
                                              <p:pRg st="12" end="12"/>
                                            </p:txEl>
                                          </p:spTgt>
                                        </p:tgtEl>
                                        <p:attrNameLst>
                                          <p:attrName>style.visibility</p:attrName>
                                        </p:attrNameLst>
                                      </p:cBhvr>
                                      <p:to>
                                        <p:strVal val="visible"/>
                                      </p:to>
                                    </p:set>
                                    <p:animEffect transition="in" filter="randombar(horizontal)">
                                      <p:cBhvr>
                                        <p:cTn id="42" dur="500"/>
                                        <p:tgtEl>
                                          <p:spTgt spid="860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sz="4000" b="1" dirty="0" smtClean="0">
                <a:solidFill>
                  <a:srgbClr val="FFC000"/>
                </a:solidFill>
                <a:effectLst>
                  <a:outerShdw blurRad="38100" dist="38100" dir="2700000" algn="tl">
                    <a:srgbClr val="000000">
                      <a:alpha val="43137"/>
                    </a:srgbClr>
                  </a:outerShdw>
                </a:effectLst>
              </a:rPr>
              <a:t>SHAKEN BABY SYNDROME  </a:t>
            </a:r>
            <a:r>
              <a:rPr lang="en-US" sz="2800" b="1" i="1" dirty="0" smtClean="0"/>
              <a:t>NEVER SHAKE A BABY</a:t>
            </a:r>
          </a:p>
        </p:txBody>
      </p:sp>
      <p:sp>
        <p:nvSpPr>
          <p:cNvPr id="11267" name="Rectangle 3"/>
          <p:cNvSpPr>
            <a:spLocks noGrp="1" noChangeArrowheads="1"/>
          </p:cNvSpPr>
          <p:nvPr>
            <p:ph type="body" idx="1"/>
          </p:nvPr>
        </p:nvSpPr>
        <p:spPr>
          <a:xfrm>
            <a:off x="304800" y="609600"/>
            <a:ext cx="8763000" cy="4495800"/>
          </a:xfrm>
        </p:spPr>
        <p:txBody>
          <a:bodyPr/>
          <a:lstStyle/>
          <a:p>
            <a:pPr eaLnBrk="1" hangingPunct="1">
              <a:lnSpc>
                <a:spcPct val="90000"/>
              </a:lnSpc>
              <a:defRPr/>
            </a:pPr>
            <a:r>
              <a:rPr lang="en-US" sz="2400" dirty="0" smtClean="0"/>
              <a:t>Head trauma due to the violent shaking is the leading cause of disability and death among infants and children.</a:t>
            </a:r>
          </a:p>
          <a:p>
            <a:pPr lvl="1" eaLnBrk="1" hangingPunct="1">
              <a:lnSpc>
                <a:spcPct val="90000"/>
              </a:lnSpc>
              <a:defRPr/>
            </a:pPr>
            <a:r>
              <a:rPr lang="en-US" sz="2000" dirty="0" smtClean="0"/>
              <a:t>25-50% of the American public does NOT know that shaking an infant can cause brain damage or death.</a:t>
            </a:r>
          </a:p>
          <a:p>
            <a:pPr marL="457200" lvl="1" indent="0" eaLnBrk="1" hangingPunct="1">
              <a:lnSpc>
                <a:spcPct val="90000"/>
              </a:lnSpc>
              <a:buNone/>
              <a:defRPr/>
            </a:pPr>
            <a:endParaRPr lang="en-US" sz="2000" dirty="0" smtClean="0"/>
          </a:p>
          <a:p>
            <a:pPr eaLnBrk="1" hangingPunct="1">
              <a:lnSpc>
                <a:spcPct val="90000"/>
              </a:lnSpc>
              <a:defRPr/>
            </a:pPr>
            <a:r>
              <a:rPr lang="en-US" sz="2400" b="1" dirty="0" smtClean="0">
                <a:solidFill>
                  <a:srgbClr val="FFC000"/>
                </a:solidFill>
                <a:effectLst>
                  <a:outerShdw blurRad="38100" dist="38100" dir="2700000" algn="tl">
                    <a:srgbClr val="000000">
                      <a:alpha val="43137"/>
                    </a:srgbClr>
                  </a:outerShdw>
                </a:effectLst>
              </a:rPr>
              <a:t>Effects</a:t>
            </a:r>
          </a:p>
          <a:p>
            <a:pPr lvl="1" eaLnBrk="1" hangingPunct="1">
              <a:lnSpc>
                <a:spcPct val="90000"/>
              </a:lnSpc>
              <a:defRPr/>
            </a:pPr>
            <a:r>
              <a:rPr lang="en-US" sz="2000" dirty="0" smtClean="0"/>
              <a:t>The brain keeps vibrating within the skull cavity after shaking occurs.</a:t>
            </a:r>
          </a:p>
          <a:p>
            <a:pPr lvl="1" eaLnBrk="1" hangingPunct="1">
              <a:lnSpc>
                <a:spcPct val="90000"/>
              </a:lnSpc>
              <a:defRPr/>
            </a:pPr>
            <a:r>
              <a:rPr lang="en-US" sz="2000" dirty="0" smtClean="0"/>
              <a:t>The brain swells, creating pressure, leading to retinal bleeding and can lead to blindness.</a:t>
            </a:r>
          </a:p>
          <a:p>
            <a:pPr lvl="1" eaLnBrk="1" hangingPunct="1">
              <a:lnSpc>
                <a:spcPct val="90000"/>
              </a:lnSpc>
              <a:defRPr/>
            </a:pPr>
            <a:r>
              <a:rPr lang="en-US" sz="2000" dirty="0" smtClean="0"/>
              <a:t>Veins feeding the brain are torn away, leading to brain damage or brain visual disability, speech disability, and seizures.</a:t>
            </a:r>
          </a:p>
          <a:p>
            <a:pPr marL="0" indent="0" eaLnBrk="1" hangingPunct="1">
              <a:lnSpc>
                <a:spcPct val="90000"/>
              </a:lnSpc>
              <a:buFontTx/>
              <a:buNone/>
              <a:defRPr/>
            </a:pPr>
            <a:endParaRPr lang="en-US" sz="2400" dirty="0" smtClean="0"/>
          </a:p>
        </p:txBody>
      </p:sp>
    </p:spTree>
    <p:extLst>
      <p:ext uri="{BB962C8B-B14F-4D97-AF65-F5344CB8AC3E}">
        <p14:creationId xmlns:p14="http://schemas.microsoft.com/office/powerpoint/2010/main" val="4092686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en-US" sz="4000" b="1" dirty="0" smtClean="0">
                <a:solidFill>
                  <a:srgbClr val="FFC000"/>
                </a:solidFill>
                <a:effectLst>
                  <a:outerShdw blurRad="38100" dist="38100" dir="2700000" algn="tl">
                    <a:srgbClr val="000000">
                      <a:alpha val="43137"/>
                    </a:srgbClr>
                  </a:outerShdw>
                </a:effectLst>
              </a:rPr>
              <a:t>TECHNIQUES FOR SOOTHING A CRYING BABY: </a:t>
            </a:r>
          </a:p>
        </p:txBody>
      </p:sp>
      <p:sp>
        <p:nvSpPr>
          <p:cNvPr id="24579" name="Rectangle 3"/>
          <p:cNvSpPr>
            <a:spLocks noGrp="1" noChangeArrowheads="1"/>
          </p:cNvSpPr>
          <p:nvPr>
            <p:ph type="body" sz="half" idx="1"/>
          </p:nvPr>
        </p:nvSpPr>
        <p:spPr>
          <a:xfrm>
            <a:off x="76200" y="1600200"/>
            <a:ext cx="5715000" cy="4525963"/>
          </a:xfrm>
        </p:spPr>
        <p:txBody>
          <a:bodyPr>
            <a:normAutofit fontScale="92500" lnSpcReduction="20000"/>
          </a:bodyPr>
          <a:lstStyle/>
          <a:p>
            <a:pPr eaLnBrk="1" hangingPunct="1"/>
            <a:r>
              <a:rPr lang="en-US" sz="2800" b="1" dirty="0" smtClean="0"/>
              <a:t>TOUCH:</a:t>
            </a:r>
            <a:r>
              <a:rPr lang="en-US" sz="2800" dirty="0" smtClean="0"/>
              <a:t>  Cuddling, swaddling, warm water bottle, warm bath</a:t>
            </a:r>
          </a:p>
          <a:p>
            <a:pPr eaLnBrk="1" hangingPunct="1"/>
            <a:r>
              <a:rPr lang="en-US" sz="2800" b="1" dirty="0" smtClean="0"/>
              <a:t>MOTION:</a:t>
            </a:r>
            <a:r>
              <a:rPr lang="en-US" sz="2800" dirty="0" smtClean="0"/>
              <a:t>  Rocking, walking, stroller, car ride, rhythmic patting</a:t>
            </a:r>
          </a:p>
          <a:p>
            <a:pPr eaLnBrk="1" hangingPunct="1"/>
            <a:r>
              <a:rPr lang="en-US" sz="2800" b="1" dirty="0" smtClean="0"/>
              <a:t>SOUND:  </a:t>
            </a:r>
            <a:r>
              <a:rPr lang="en-US" sz="2800" dirty="0" smtClean="0"/>
              <a:t>Rhythmic chants, ticking clock, singing, recording of heartbeat or womb sounds</a:t>
            </a:r>
          </a:p>
          <a:p>
            <a:pPr eaLnBrk="1" hangingPunct="1"/>
            <a:r>
              <a:rPr lang="en-US" sz="2800" dirty="0" smtClean="0"/>
              <a:t>When you get </a:t>
            </a:r>
            <a:r>
              <a:rPr lang="en-US" sz="2800" b="1" dirty="0" smtClean="0">
                <a:effectLst>
                  <a:outerShdw blurRad="38100" dist="38100" dir="2700000" algn="tl">
                    <a:srgbClr val="000000">
                      <a:alpha val="43137"/>
                    </a:srgbClr>
                  </a:outerShdw>
                </a:effectLst>
              </a:rPr>
              <a:t>frustrated</a:t>
            </a:r>
            <a:r>
              <a:rPr lang="en-US" sz="2800" dirty="0" smtClean="0"/>
              <a:t>, just </a:t>
            </a:r>
            <a:r>
              <a:rPr lang="en-US" sz="2800" b="1" dirty="0" smtClean="0">
                <a:solidFill>
                  <a:srgbClr val="FFC000"/>
                </a:solidFill>
                <a:effectLst>
                  <a:outerShdw blurRad="38100" dist="38100" dir="2700000" algn="tl">
                    <a:srgbClr val="000000">
                      <a:alpha val="43137"/>
                    </a:srgbClr>
                  </a:outerShdw>
                </a:effectLst>
              </a:rPr>
              <a:t>put the BABY DOWN and walk away.</a:t>
            </a:r>
          </a:p>
        </p:txBody>
      </p:sp>
      <p:pic>
        <p:nvPicPr>
          <p:cNvPr id="24580" name="Picture 4" descr="childpre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15000" y="1828800"/>
            <a:ext cx="3033713" cy="3040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14060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en-US" altLang="en-US"/>
              <a:t>Discussion</a:t>
            </a:r>
          </a:p>
        </p:txBody>
      </p:sp>
      <p:sp>
        <p:nvSpPr>
          <p:cNvPr id="6147" name="Rectangle 3"/>
          <p:cNvSpPr>
            <a:spLocks noGrp="1" noRot="1" noChangeArrowheads="1"/>
          </p:cNvSpPr>
          <p:nvPr>
            <p:ph idx="1"/>
          </p:nvPr>
        </p:nvSpPr>
        <p:spPr/>
        <p:txBody>
          <a:bodyPr/>
          <a:lstStyle/>
          <a:p>
            <a:pPr marL="265176" lvl="1" indent="-265176">
              <a:buSzPct val="80000"/>
              <a:buFont typeface="Wingdings 2"/>
              <a:buChar char=""/>
            </a:pPr>
            <a:r>
              <a:rPr lang="en-US" altLang="en-US" sz="2800" dirty="0"/>
              <a:t>What do you consider child abuse</a:t>
            </a:r>
            <a:r>
              <a:rPr lang="en-US" altLang="en-US" sz="2800" dirty="0" smtClean="0"/>
              <a:t>?</a:t>
            </a:r>
          </a:p>
          <a:p>
            <a:pPr marL="0" lvl="1" indent="0">
              <a:buSzPct val="80000"/>
              <a:buNone/>
            </a:pPr>
            <a:endParaRPr lang="en-US" altLang="en-US" dirty="0"/>
          </a:p>
          <a:p>
            <a:r>
              <a:rPr lang="en-US" altLang="en-US" dirty="0" smtClean="0"/>
              <a:t>Is </a:t>
            </a:r>
            <a:r>
              <a:rPr lang="en-US" altLang="en-US" dirty="0"/>
              <a:t>there a difference between child abuse and discipline</a:t>
            </a:r>
            <a:r>
              <a:rPr lang="en-US" altLang="en-US" dirty="0" smtClean="0"/>
              <a:t>?</a:t>
            </a:r>
          </a:p>
          <a:p>
            <a:endParaRPr lang="en-US" altLang="en-US" dirty="0" smtClean="0"/>
          </a:p>
          <a:p>
            <a:r>
              <a:rPr lang="en-US" altLang="en-US" dirty="0" smtClean="0"/>
              <a:t>Where </a:t>
            </a:r>
            <a:r>
              <a:rPr lang="en-US" altLang="en-US" dirty="0"/>
              <a:t>do we draw the line?</a:t>
            </a:r>
          </a:p>
          <a:p>
            <a:pPr marL="0" indent="0">
              <a:buNone/>
            </a:pPr>
            <a:endParaRPr lang="en-US" altLang="en-US" dirty="0"/>
          </a:p>
        </p:txBody>
      </p:sp>
    </p:spTree>
    <p:extLst>
      <p:ext uri="{BB962C8B-B14F-4D97-AF65-F5344CB8AC3E}">
        <p14:creationId xmlns:p14="http://schemas.microsoft.com/office/powerpoint/2010/main" val="3570044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Never Shake A Baby</a:t>
            </a:r>
            <a:endParaRPr lang="en-US" dirty="0"/>
          </a:p>
        </p:txBody>
      </p:sp>
      <p:sp>
        <p:nvSpPr>
          <p:cNvPr id="3" name="Text Placeholder 2"/>
          <p:cNvSpPr>
            <a:spLocks noGrp="1"/>
          </p:cNvSpPr>
          <p:nvPr>
            <p:ph type="body" sz="half" idx="1"/>
          </p:nvPr>
        </p:nvSpPr>
        <p:spPr/>
        <p:txBody>
          <a:bodyPr/>
          <a:lstStyle/>
          <a:p>
            <a:endParaRPr lang="en-US" dirty="0"/>
          </a:p>
        </p:txBody>
      </p:sp>
      <p:sp>
        <p:nvSpPr>
          <p:cNvPr id="5" name="Content Placeholder 4"/>
          <p:cNvSpPr>
            <a:spLocks noGrp="1"/>
          </p:cNvSpPr>
          <p:nvPr>
            <p:ph sz="quarter" idx="3"/>
          </p:nvPr>
        </p:nvSpPr>
        <p:spPr/>
        <p:txBody>
          <a:bodyPr>
            <a:normAutofit fontScale="70000" lnSpcReduction="20000"/>
          </a:bodyPr>
          <a:lstStyle/>
          <a:p>
            <a:r>
              <a:rPr lang="en-US" b="1" u="sng" dirty="0">
                <a:hlinkClick r:id="rId2"/>
              </a:rPr>
              <a:t>https://</a:t>
            </a:r>
            <a:r>
              <a:rPr lang="en-US" b="1" u="sng" dirty="0" smtClean="0">
                <a:hlinkClick r:id="rId2"/>
              </a:rPr>
              <a:t>secure.dontshake.org/buymaterials/detail.php?id=38&amp;cid=3</a:t>
            </a:r>
            <a:endParaRPr lang="en-US" b="1" u="sng" dirty="0" smtClean="0"/>
          </a:p>
          <a:p>
            <a:pPr marL="0" indent="0">
              <a:buNone/>
            </a:pPr>
            <a:r>
              <a:rPr lang="en-US" b="1" dirty="0" smtClean="0"/>
              <a:t>  </a:t>
            </a:r>
          </a:p>
          <a:p>
            <a:pPr lvl="0"/>
            <a:r>
              <a:rPr lang="en-US" u="sng" dirty="0">
                <a:hlinkClick r:id="rId3"/>
              </a:rPr>
              <a:t>http://</a:t>
            </a:r>
            <a:r>
              <a:rPr lang="en-US" u="sng" dirty="0" smtClean="0">
                <a:hlinkClick r:id="rId3"/>
              </a:rPr>
              <a:t>www.dontshake.org/sbs.php?topNavID=254&amp;subNavID=319&amp;navID=341</a:t>
            </a:r>
            <a:r>
              <a:rPr lang="en-US" u="sng" dirty="0" smtClean="0"/>
              <a:t> </a:t>
            </a:r>
            <a:r>
              <a:rPr lang="en-US" dirty="0" smtClean="0"/>
              <a:t> </a:t>
            </a:r>
            <a:endParaRPr lang="en-US" dirty="0"/>
          </a:p>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52600"/>
            <a:ext cx="3886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122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lstStyle/>
          <a:p>
            <a:pPr eaLnBrk="1" hangingPunct="1">
              <a:lnSpc>
                <a:spcPct val="80000"/>
              </a:lnSpc>
              <a:defRPr/>
            </a:pPr>
            <a:r>
              <a:rPr lang="en-US" sz="2800" dirty="0" smtClean="0"/>
              <a:t>COMPLETE ABUSE SORTING ACTIVITY:</a:t>
            </a:r>
          </a:p>
          <a:p>
            <a:pPr lvl="1" eaLnBrk="1" hangingPunct="1">
              <a:lnSpc>
                <a:spcPct val="80000"/>
              </a:lnSpc>
              <a:defRPr/>
            </a:pPr>
            <a:r>
              <a:rPr lang="en-US" sz="2400" dirty="0" smtClean="0"/>
              <a:t>Sort each abuse into its type of abuse.  Check yourselves on the next slides.</a:t>
            </a:r>
            <a:endParaRPr lang="en-US" sz="2400" dirty="0"/>
          </a:p>
        </p:txBody>
      </p:sp>
      <p:pic>
        <p:nvPicPr>
          <p:cNvPr id="23556" name="Picture 5" descr="C:\Documents and Settings\stjohnson\Local Settings\Temporary Internet Files\Content.IE5\GIK8JT4Q\MPj0439453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52600"/>
            <a:ext cx="47942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780735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Grp="1" noChangeArrowheads="1"/>
          </p:cNvSpPr>
          <p:nvPr>
            <p:ph sz="half" idx="1"/>
          </p:nvPr>
        </p:nvSpPr>
        <p:spPr>
          <a:xfrm>
            <a:off x="76200" y="533400"/>
            <a:ext cx="8915400" cy="5943600"/>
          </a:xfrm>
        </p:spPr>
        <p:txBody>
          <a:bodyPr>
            <a:noAutofit/>
          </a:bodyPr>
          <a:lstStyle/>
          <a:p>
            <a:pPr eaLnBrk="1" hangingPunct="1">
              <a:lnSpc>
                <a:spcPct val="80000"/>
              </a:lnSpc>
              <a:defRPr/>
            </a:pPr>
            <a:r>
              <a:rPr lang="en-US" sz="2000" dirty="0" smtClean="0"/>
              <a:t>EMOTIONAL ABUSE</a:t>
            </a:r>
          </a:p>
          <a:p>
            <a:pPr lvl="1" eaLnBrk="1" hangingPunct="1">
              <a:lnSpc>
                <a:spcPct val="80000"/>
              </a:lnSpc>
              <a:defRPr/>
            </a:pPr>
            <a:r>
              <a:rPr lang="en-US" dirty="0" smtClean="0"/>
              <a:t>Taunting you in the name of “fun”</a:t>
            </a:r>
          </a:p>
          <a:p>
            <a:pPr lvl="1" eaLnBrk="1" hangingPunct="1">
              <a:lnSpc>
                <a:spcPct val="80000"/>
              </a:lnSpc>
              <a:defRPr/>
            </a:pPr>
            <a:r>
              <a:rPr lang="en-US" dirty="0" smtClean="0"/>
              <a:t>Ignoring you and/or your feelings</a:t>
            </a:r>
          </a:p>
          <a:p>
            <a:pPr lvl="1" eaLnBrk="1" hangingPunct="1">
              <a:lnSpc>
                <a:spcPct val="80000"/>
              </a:lnSpc>
              <a:defRPr/>
            </a:pPr>
            <a:r>
              <a:rPr lang="en-US" dirty="0" smtClean="0"/>
              <a:t>Insulting you repeatedly</a:t>
            </a:r>
          </a:p>
          <a:p>
            <a:pPr lvl="1" eaLnBrk="1" hangingPunct="1">
              <a:lnSpc>
                <a:spcPct val="80000"/>
              </a:lnSpc>
              <a:defRPr/>
            </a:pPr>
            <a:r>
              <a:rPr lang="en-US" dirty="0" smtClean="0"/>
              <a:t>Telling you that you will fail</a:t>
            </a:r>
          </a:p>
          <a:p>
            <a:pPr lvl="1" eaLnBrk="1" hangingPunct="1">
              <a:lnSpc>
                <a:spcPct val="80000"/>
              </a:lnSpc>
              <a:defRPr/>
            </a:pPr>
            <a:r>
              <a:rPr lang="en-US" dirty="0" smtClean="0"/>
              <a:t>Blaming you for his/her faults</a:t>
            </a:r>
          </a:p>
          <a:p>
            <a:pPr lvl="1" eaLnBrk="1" hangingPunct="1">
              <a:lnSpc>
                <a:spcPct val="80000"/>
              </a:lnSpc>
              <a:defRPr/>
            </a:pPr>
            <a:r>
              <a:rPr lang="en-US" dirty="0" smtClean="0"/>
              <a:t>Threatening you with violence or retaliation</a:t>
            </a:r>
          </a:p>
          <a:p>
            <a:pPr lvl="1" eaLnBrk="1" hangingPunct="1">
              <a:lnSpc>
                <a:spcPct val="80000"/>
              </a:lnSpc>
              <a:defRPr/>
            </a:pPr>
            <a:r>
              <a:rPr lang="en-US" dirty="0" smtClean="0"/>
              <a:t>Threatening to hurt your pets</a:t>
            </a:r>
          </a:p>
          <a:p>
            <a:pPr lvl="1" eaLnBrk="1" hangingPunct="1">
              <a:lnSpc>
                <a:spcPct val="80000"/>
              </a:lnSpc>
              <a:defRPr/>
            </a:pPr>
            <a:r>
              <a:rPr lang="en-US" dirty="0" smtClean="0"/>
              <a:t>Threatening to abuse the children and/or get custody of them</a:t>
            </a:r>
          </a:p>
          <a:p>
            <a:pPr lvl="1" eaLnBrk="1" hangingPunct="1">
              <a:lnSpc>
                <a:spcPct val="80000"/>
              </a:lnSpc>
              <a:defRPr/>
            </a:pPr>
            <a:r>
              <a:rPr lang="en-US" dirty="0" smtClean="0"/>
              <a:t>Telling you that you must stay because you can’t make it alone</a:t>
            </a:r>
          </a:p>
          <a:p>
            <a:pPr lvl="1" eaLnBrk="1" hangingPunct="1">
              <a:lnSpc>
                <a:spcPct val="80000"/>
              </a:lnSpc>
              <a:defRPr/>
            </a:pPr>
            <a:r>
              <a:rPr lang="en-US" dirty="0" smtClean="0"/>
              <a:t>Accusing you of being violent when you protect yourself in any way</a:t>
            </a:r>
          </a:p>
          <a:p>
            <a:pPr lvl="1" eaLnBrk="1" hangingPunct="1">
              <a:lnSpc>
                <a:spcPct val="80000"/>
              </a:lnSpc>
              <a:defRPr/>
            </a:pPr>
            <a:r>
              <a:rPr lang="en-US" dirty="0" smtClean="0"/>
              <a:t>Labeling you as crazy, stupid, ugly, etc…</a:t>
            </a:r>
          </a:p>
          <a:p>
            <a:pPr lvl="1" eaLnBrk="1" hangingPunct="1">
              <a:lnSpc>
                <a:spcPct val="80000"/>
              </a:lnSpc>
              <a:defRPr/>
            </a:pPr>
            <a:r>
              <a:rPr lang="en-US" dirty="0" smtClean="0"/>
              <a:t>Blaming you for things that go wrong</a:t>
            </a:r>
          </a:p>
          <a:p>
            <a:pPr lvl="1" eaLnBrk="1" hangingPunct="1">
              <a:lnSpc>
                <a:spcPct val="80000"/>
              </a:lnSpc>
              <a:defRPr/>
            </a:pPr>
            <a:r>
              <a:rPr lang="en-US" dirty="0" smtClean="0"/>
              <a:t>Holding back approval as a form of punishment</a:t>
            </a:r>
          </a:p>
        </p:txBody>
      </p:sp>
    </p:spTree>
    <p:extLst>
      <p:ext uri="{BB962C8B-B14F-4D97-AF65-F5344CB8AC3E}">
        <p14:creationId xmlns:p14="http://schemas.microsoft.com/office/powerpoint/2010/main" val="2680734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sz="half" idx="1"/>
          </p:nvPr>
        </p:nvSpPr>
        <p:spPr>
          <a:xfrm>
            <a:off x="37011" y="304800"/>
            <a:ext cx="9052560" cy="5334000"/>
          </a:xfrm>
        </p:spPr>
        <p:txBody>
          <a:bodyPr>
            <a:noAutofit/>
          </a:bodyPr>
          <a:lstStyle/>
          <a:p>
            <a:pPr eaLnBrk="1" hangingPunct="1">
              <a:lnSpc>
                <a:spcPct val="80000"/>
              </a:lnSpc>
              <a:defRPr/>
            </a:pPr>
            <a:r>
              <a:rPr lang="en-US" sz="2400" dirty="0" smtClean="0"/>
              <a:t>PHYSICAL ABUSE</a:t>
            </a:r>
          </a:p>
          <a:p>
            <a:pPr lvl="1" eaLnBrk="1" hangingPunct="1">
              <a:lnSpc>
                <a:spcPct val="80000"/>
              </a:lnSpc>
              <a:defRPr/>
            </a:pPr>
            <a:r>
              <a:rPr lang="en-US" dirty="0" smtClean="0"/>
              <a:t>Destroying your belongings</a:t>
            </a:r>
          </a:p>
          <a:p>
            <a:pPr lvl="1" eaLnBrk="1" hangingPunct="1">
              <a:lnSpc>
                <a:spcPct val="80000"/>
              </a:lnSpc>
              <a:defRPr/>
            </a:pPr>
            <a:r>
              <a:rPr lang="en-US" dirty="0" smtClean="0"/>
              <a:t>Throwing objects at you</a:t>
            </a:r>
          </a:p>
          <a:p>
            <a:pPr lvl="1" eaLnBrk="1" hangingPunct="1">
              <a:lnSpc>
                <a:spcPct val="80000"/>
              </a:lnSpc>
              <a:defRPr/>
            </a:pPr>
            <a:r>
              <a:rPr lang="en-US" dirty="0" smtClean="0"/>
              <a:t>Touching you in ways that hurt or scare you</a:t>
            </a:r>
          </a:p>
          <a:p>
            <a:pPr lvl="1" eaLnBrk="1" hangingPunct="1">
              <a:lnSpc>
                <a:spcPct val="80000"/>
              </a:lnSpc>
              <a:defRPr/>
            </a:pPr>
            <a:r>
              <a:rPr lang="en-US" dirty="0" smtClean="0"/>
              <a:t>Twisting your arm, slapping, or biting you</a:t>
            </a:r>
          </a:p>
          <a:p>
            <a:pPr lvl="1" eaLnBrk="1" hangingPunct="1">
              <a:lnSpc>
                <a:spcPct val="80000"/>
              </a:lnSpc>
              <a:defRPr/>
            </a:pPr>
            <a:r>
              <a:rPr lang="en-US" dirty="0" smtClean="0"/>
              <a:t>Pushing or shoving you</a:t>
            </a:r>
          </a:p>
          <a:p>
            <a:pPr lvl="1" eaLnBrk="1" hangingPunct="1">
              <a:lnSpc>
                <a:spcPct val="80000"/>
              </a:lnSpc>
              <a:defRPr/>
            </a:pPr>
            <a:r>
              <a:rPr lang="en-US" dirty="0" smtClean="0"/>
              <a:t>Depriving you of food, shelter, money, or clothing</a:t>
            </a:r>
          </a:p>
          <a:p>
            <a:pPr lvl="1" eaLnBrk="1" hangingPunct="1">
              <a:lnSpc>
                <a:spcPct val="80000"/>
              </a:lnSpc>
              <a:defRPr/>
            </a:pPr>
            <a:r>
              <a:rPr lang="en-US" dirty="0" smtClean="0"/>
              <a:t>Threatening you with weapons</a:t>
            </a:r>
          </a:p>
          <a:p>
            <a:pPr lvl="1" eaLnBrk="1" hangingPunct="1">
              <a:lnSpc>
                <a:spcPct val="80000"/>
              </a:lnSpc>
              <a:defRPr/>
            </a:pPr>
            <a:r>
              <a:rPr lang="en-US" dirty="0" smtClean="0"/>
              <a:t>Hitting, punching, or kicking you</a:t>
            </a:r>
          </a:p>
          <a:p>
            <a:pPr lvl="1" eaLnBrk="1" hangingPunct="1">
              <a:lnSpc>
                <a:spcPct val="80000"/>
              </a:lnSpc>
              <a:defRPr/>
            </a:pPr>
            <a:r>
              <a:rPr lang="en-US" dirty="0" smtClean="0"/>
              <a:t>Choking or throwing you</a:t>
            </a:r>
          </a:p>
          <a:p>
            <a:pPr lvl="1" eaLnBrk="1" hangingPunct="1">
              <a:lnSpc>
                <a:spcPct val="80000"/>
              </a:lnSpc>
              <a:defRPr/>
            </a:pPr>
            <a:r>
              <a:rPr lang="en-US" dirty="0" smtClean="0"/>
              <a:t>Hitting or kicking you in a series of blows</a:t>
            </a:r>
          </a:p>
          <a:p>
            <a:pPr lvl="1" eaLnBrk="1" hangingPunct="1">
              <a:lnSpc>
                <a:spcPct val="80000"/>
              </a:lnSpc>
              <a:defRPr/>
            </a:pPr>
            <a:r>
              <a:rPr lang="en-US" dirty="0" smtClean="0"/>
              <a:t>Abusing you to the point you need medical treatment</a:t>
            </a:r>
          </a:p>
          <a:p>
            <a:pPr lvl="1" eaLnBrk="1" hangingPunct="1">
              <a:lnSpc>
                <a:spcPct val="80000"/>
              </a:lnSpc>
              <a:defRPr/>
            </a:pPr>
            <a:r>
              <a:rPr lang="en-US" dirty="0" smtClean="0"/>
              <a:t>Breaking your bones and/or causing internal injuries</a:t>
            </a:r>
          </a:p>
          <a:p>
            <a:pPr lvl="1" eaLnBrk="1" hangingPunct="1">
              <a:lnSpc>
                <a:spcPct val="80000"/>
              </a:lnSpc>
              <a:defRPr/>
            </a:pPr>
            <a:r>
              <a:rPr lang="en-US" dirty="0" smtClean="0"/>
              <a:t>Causing miscarriage or injuries that require a therapeutic abortion</a:t>
            </a:r>
          </a:p>
          <a:p>
            <a:pPr lvl="1" eaLnBrk="1" hangingPunct="1">
              <a:lnSpc>
                <a:spcPct val="80000"/>
              </a:lnSpc>
              <a:defRPr/>
            </a:pPr>
            <a:r>
              <a:rPr lang="en-US" dirty="0" smtClean="0"/>
              <a:t>Denying you medical treatment</a:t>
            </a:r>
          </a:p>
          <a:p>
            <a:pPr lvl="1" eaLnBrk="1" hangingPunct="1">
              <a:lnSpc>
                <a:spcPct val="80000"/>
              </a:lnSpc>
              <a:defRPr/>
            </a:pPr>
            <a:r>
              <a:rPr lang="en-US" dirty="0" smtClean="0"/>
              <a:t>Inflicting permanent disabling and/or disfiguring injuries</a:t>
            </a:r>
          </a:p>
        </p:txBody>
      </p:sp>
    </p:spTree>
    <p:extLst>
      <p:ext uri="{BB962C8B-B14F-4D97-AF65-F5344CB8AC3E}">
        <p14:creationId xmlns:p14="http://schemas.microsoft.com/office/powerpoint/2010/main" val="389827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Grp="1" noChangeArrowheads="1"/>
          </p:cNvSpPr>
          <p:nvPr>
            <p:ph sz="half" idx="1"/>
          </p:nvPr>
        </p:nvSpPr>
        <p:spPr>
          <a:xfrm>
            <a:off x="228600" y="685800"/>
            <a:ext cx="8686800" cy="4038600"/>
          </a:xfrm>
        </p:spPr>
        <p:txBody>
          <a:bodyPr>
            <a:normAutofit/>
          </a:bodyPr>
          <a:lstStyle/>
          <a:p>
            <a:pPr eaLnBrk="1" hangingPunct="1">
              <a:lnSpc>
                <a:spcPct val="80000"/>
              </a:lnSpc>
              <a:defRPr/>
            </a:pPr>
            <a:r>
              <a:rPr lang="en-US" sz="2400" dirty="0" smtClean="0"/>
              <a:t>NEGLECT</a:t>
            </a:r>
          </a:p>
          <a:p>
            <a:pPr lvl="1" eaLnBrk="1" hangingPunct="1">
              <a:lnSpc>
                <a:spcPct val="80000"/>
              </a:lnSpc>
              <a:defRPr/>
            </a:pPr>
            <a:r>
              <a:rPr lang="en-US" dirty="0" smtClean="0"/>
              <a:t>Abandonment</a:t>
            </a:r>
          </a:p>
          <a:p>
            <a:pPr lvl="1" eaLnBrk="1" hangingPunct="1">
              <a:lnSpc>
                <a:spcPct val="80000"/>
              </a:lnSpc>
              <a:defRPr/>
            </a:pPr>
            <a:r>
              <a:rPr lang="en-US" dirty="0" smtClean="0"/>
              <a:t>Unattended physical problems or medical needs</a:t>
            </a:r>
          </a:p>
          <a:p>
            <a:pPr lvl="1" eaLnBrk="1" hangingPunct="1">
              <a:lnSpc>
                <a:spcPct val="80000"/>
              </a:lnSpc>
              <a:defRPr/>
            </a:pPr>
            <a:r>
              <a:rPr lang="en-US" dirty="0" smtClean="0"/>
              <a:t>Lack of supervision</a:t>
            </a:r>
          </a:p>
          <a:p>
            <a:pPr lvl="1" eaLnBrk="1" hangingPunct="1">
              <a:lnSpc>
                <a:spcPct val="80000"/>
              </a:lnSpc>
              <a:defRPr/>
            </a:pPr>
            <a:r>
              <a:rPr lang="en-US" dirty="0" smtClean="0"/>
              <a:t>Child is consistently hungry, poor hygiene, has inappropriate dress</a:t>
            </a:r>
          </a:p>
        </p:txBody>
      </p:sp>
    </p:spTree>
    <p:extLst>
      <p:ext uri="{BB962C8B-B14F-4D97-AF65-F5344CB8AC3E}">
        <p14:creationId xmlns:p14="http://schemas.microsoft.com/office/powerpoint/2010/main" val="180456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Grp="1" noChangeArrowheads="1"/>
          </p:cNvSpPr>
          <p:nvPr>
            <p:ph sz="half" idx="1"/>
          </p:nvPr>
        </p:nvSpPr>
        <p:spPr>
          <a:xfrm>
            <a:off x="381000" y="762000"/>
            <a:ext cx="8534400" cy="5562600"/>
          </a:xfrm>
        </p:spPr>
        <p:txBody>
          <a:bodyPr>
            <a:normAutofit/>
          </a:bodyPr>
          <a:lstStyle/>
          <a:p>
            <a:pPr eaLnBrk="1" hangingPunct="1">
              <a:lnSpc>
                <a:spcPct val="80000"/>
              </a:lnSpc>
              <a:defRPr/>
            </a:pPr>
            <a:r>
              <a:rPr lang="en-US" sz="2400" dirty="0" smtClean="0"/>
              <a:t>SEXUAL ABUSE</a:t>
            </a:r>
          </a:p>
          <a:p>
            <a:pPr lvl="1" eaLnBrk="1" hangingPunct="1">
              <a:lnSpc>
                <a:spcPct val="80000"/>
              </a:lnSpc>
              <a:defRPr/>
            </a:pPr>
            <a:r>
              <a:rPr lang="en-US" dirty="0" smtClean="0"/>
              <a:t>Talking about you or others as sexual objects</a:t>
            </a:r>
          </a:p>
          <a:p>
            <a:pPr lvl="1" eaLnBrk="1" hangingPunct="1">
              <a:lnSpc>
                <a:spcPct val="80000"/>
              </a:lnSpc>
              <a:defRPr/>
            </a:pPr>
            <a:r>
              <a:rPr lang="en-US" dirty="0" smtClean="0"/>
              <a:t>Forcing you to have sex, including sex after a beating or when you are ill</a:t>
            </a:r>
          </a:p>
          <a:p>
            <a:pPr lvl="1" eaLnBrk="1" hangingPunct="1">
              <a:lnSpc>
                <a:spcPct val="80000"/>
              </a:lnSpc>
              <a:defRPr/>
            </a:pPr>
            <a:r>
              <a:rPr lang="en-US" dirty="0" smtClean="0"/>
              <a:t>Criticizing your sexual performance</a:t>
            </a:r>
          </a:p>
          <a:p>
            <a:pPr lvl="1" eaLnBrk="1" hangingPunct="1">
              <a:lnSpc>
                <a:spcPct val="80000"/>
              </a:lnSpc>
              <a:defRPr/>
            </a:pPr>
            <a:r>
              <a:rPr lang="en-US" dirty="0" smtClean="0"/>
              <a:t>Withholding affection to punish you</a:t>
            </a:r>
          </a:p>
          <a:p>
            <a:pPr lvl="1" eaLnBrk="1" hangingPunct="1">
              <a:lnSpc>
                <a:spcPct val="80000"/>
              </a:lnSpc>
              <a:defRPr/>
            </a:pPr>
            <a:r>
              <a:rPr lang="en-US" dirty="0" smtClean="0"/>
              <a:t>Accusing you of looking at, talking to, or having sex with another</a:t>
            </a:r>
          </a:p>
          <a:p>
            <a:pPr lvl="1" eaLnBrk="1" hangingPunct="1">
              <a:lnSpc>
                <a:spcPct val="80000"/>
              </a:lnSpc>
              <a:defRPr/>
            </a:pPr>
            <a:r>
              <a:rPr lang="en-US" dirty="0" smtClean="0"/>
              <a:t>Forcing you to engage in sexual activities that are uncomfortable for you</a:t>
            </a:r>
          </a:p>
          <a:p>
            <a:pPr lvl="1" eaLnBrk="1" hangingPunct="1">
              <a:lnSpc>
                <a:spcPct val="80000"/>
              </a:lnSpc>
              <a:defRPr/>
            </a:pPr>
            <a:r>
              <a:rPr lang="en-US" dirty="0" smtClean="0"/>
              <a:t>Inflicting harm or mutilation to you genitals</a:t>
            </a:r>
          </a:p>
          <a:p>
            <a:pPr lvl="1" eaLnBrk="1" hangingPunct="1">
              <a:lnSpc>
                <a:spcPct val="80000"/>
              </a:lnSpc>
              <a:defRPr/>
            </a:pPr>
            <a:r>
              <a:rPr lang="en-US" dirty="0" smtClean="0"/>
              <a:t>Hurting you during sex</a:t>
            </a:r>
          </a:p>
        </p:txBody>
      </p:sp>
    </p:spTree>
    <p:extLst>
      <p:ext uri="{BB962C8B-B14F-4D97-AF65-F5344CB8AC3E}">
        <p14:creationId xmlns:p14="http://schemas.microsoft.com/office/powerpoint/2010/main" val="1082851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mtClean="0"/>
              <a:t>What is abuse?</a:t>
            </a:r>
          </a:p>
        </p:txBody>
      </p:sp>
      <p:sp>
        <p:nvSpPr>
          <p:cNvPr id="25603" name="Rectangle 3"/>
          <p:cNvSpPr>
            <a:spLocks noGrp="1" noChangeArrowheads="1"/>
          </p:cNvSpPr>
          <p:nvPr>
            <p:ph idx="1"/>
          </p:nvPr>
        </p:nvSpPr>
        <p:spPr/>
        <p:txBody>
          <a:bodyPr/>
          <a:lstStyle/>
          <a:p>
            <a:pPr eaLnBrk="1" hangingPunct="1">
              <a:defRPr/>
            </a:pPr>
            <a:r>
              <a:rPr lang="en-US" dirty="0" smtClean="0"/>
              <a:t>Any behavior that results in the mistreatment of another.</a:t>
            </a:r>
          </a:p>
          <a:p>
            <a:pPr eaLnBrk="1" hangingPunct="1">
              <a:defRPr/>
            </a:pPr>
            <a:r>
              <a:rPr lang="en-US" dirty="0" smtClean="0"/>
              <a:t>What is the difference between an abuser and one who is not an abuser?</a:t>
            </a:r>
          </a:p>
          <a:p>
            <a:pPr lvl="1" eaLnBrk="1" hangingPunct="1">
              <a:defRPr/>
            </a:pPr>
            <a:r>
              <a:rPr lang="en-US" dirty="0" smtClean="0"/>
              <a:t>ABOUT 10 seconds!</a:t>
            </a:r>
          </a:p>
          <a:p>
            <a:pPr eaLnBrk="1" hangingPunct="1">
              <a:defRPr/>
            </a:pPr>
            <a:r>
              <a:rPr lang="en-US" b="1" u="sng" dirty="0" smtClean="0"/>
              <a:t>Child </a:t>
            </a:r>
            <a:r>
              <a:rPr lang="en-US" dirty="0" smtClean="0"/>
              <a:t>Abuse</a:t>
            </a:r>
          </a:p>
          <a:p>
            <a:pPr lvl="1">
              <a:defRPr/>
            </a:pPr>
            <a:r>
              <a:rPr lang="en-US" dirty="0" smtClean="0"/>
              <a:t>Abuse that happens to a person under the age of 18.</a:t>
            </a:r>
            <a:endParaRPr lang="en-US" dirty="0" smtClean="0"/>
          </a:p>
        </p:txBody>
      </p:sp>
    </p:spTree>
    <p:extLst>
      <p:ext uri="{BB962C8B-B14F-4D97-AF65-F5344CB8AC3E}">
        <p14:creationId xmlns:p14="http://schemas.microsoft.com/office/powerpoint/2010/main" val="1100862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3400" y="5105400"/>
            <a:ext cx="8183880" cy="731520"/>
          </a:xfrm>
        </p:spPr>
        <p:txBody>
          <a:bodyPr>
            <a:normAutofit fontScale="90000"/>
          </a:bodyPr>
          <a:lstStyle/>
          <a:p>
            <a:r>
              <a:rPr lang="en-US" altLang="en-US" dirty="0" smtClean="0"/>
              <a:t>Fatalities and who might abuse</a:t>
            </a:r>
            <a:endParaRPr lang="en-US" altLang="en-US" dirty="0"/>
          </a:p>
        </p:txBody>
      </p:sp>
      <p:sp>
        <p:nvSpPr>
          <p:cNvPr id="59395" name="Rectangle 3"/>
          <p:cNvSpPr>
            <a:spLocks noGrp="1" noChangeArrowheads="1"/>
          </p:cNvSpPr>
          <p:nvPr>
            <p:ph idx="1"/>
          </p:nvPr>
        </p:nvSpPr>
        <p:spPr/>
        <p:txBody>
          <a:bodyPr/>
          <a:lstStyle/>
          <a:p>
            <a:pPr>
              <a:lnSpc>
                <a:spcPct val="80000"/>
              </a:lnSpc>
            </a:pPr>
            <a:r>
              <a:rPr lang="en-US" altLang="en-US" sz="2800"/>
              <a:t>Each day in the United States, more than 3 children die as a result of child abuse in the home.</a:t>
            </a:r>
          </a:p>
          <a:p>
            <a:pPr>
              <a:lnSpc>
                <a:spcPct val="80000"/>
              </a:lnSpc>
              <a:buFont typeface="Wingdings" pitchFamily="2" charset="2"/>
              <a:buNone/>
            </a:pPr>
            <a:endParaRPr lang="en-US" altLang="en-US" sz="2800"/>
          </a:p>
          <a:p>
            <a:pPr>
              <a:lnSpc>
                <a:spcPct val="80000"/>
              </a:lnSpc>
            </a:pPr>
            <a:r>
              <a:rPr lang="en-US" altLang="en-US" sz="2800"/>
              <a:t>Most of the children who die are younger than six years of age.</a:t>
            </a:r>
          </a:p>
          <a:p>
            <a:pPr>
              <a:lnSpc>
                <a:spcPct val="80000"/>
              </a:lnSpc>
              <a:buFont typeface="Wingdings" pitchFamily="2" charset="2"/>
              <a:buNone/>
            </a:pPr>
            <a:endParaRPr lang="en-US" altLang="en-US" sz="2800"/>
          </a:p>
          <a:p>
            <a:pPr>
              <a:lnSpc>
                <a:spcPct val="80000"/>
              </a:lnSpc>
            </a:pPr>
            <a:r>
              <a:rPr lang="en-US" altLang="en-US" sz="2800"/>
              <a:t>More children (age four and younger) die from child abuse and neglect than any other single, leading cause of death for infants and young children.</a:t>
            </a:r>
          </a:p>
        </p:txBody>
      </p:sp>
    </p:spTree>
    <p:extLst>
      <p:ext uri="{BB962C8B-B14F-4D97-AF65-F5344CB8AC3E}">
        <p14:creationId xmlns:p14="http://schemas.microsoft.com/office/powerpoint/2010/main" val="2344299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ppt_w</p:attrName>
                                        </p:attrNameLst>
                                      </p:cBhvr>
                                      <p:tavLst>
                                        <p:tav tm="0">
                                          <p:val>
                                            <p:fltVal val="0"/>
                                          </p:val>
                                        </p:tav>
                                        <p:tav tm="100000">
                                          <p:val>
                                            <p:strVal val="#ppt_w"/>
                                          </p:val>
                                        </p:tav>
                                      </p:tavLst>
                                    </p:anim>
                                    <p:anim calcmode="lin" valueType="num">
                                      <p:cBhvr>
                                        <p:cTn id="8" dur="500" fill="hold"/>
                                        <p:tgtEl>
                                          <p:spTgt spid="59394"/>
                                        </p:tgtEl>
                                        <p:attrNameLst>
                                          <p:attrName>ppt_h</p:attrName>
                                        </p:attrNameLst>
                                      </p:cBhvr>
                                      <p:tavLst>
                                        <p:tav tm="0">
                                          <p:val>
                                            <p:fltVal val="0"/>
                                          </p:val>
                                        </p:tav>
                                        <p:tav tm="100000">
                                          <p:val>
                                            <p:strVal val="#ppt_h"/>
                                          </p:val>
                                        </p:tav>
                                      </p:tavLst>
                                    </p:anim>
                                    <p:animEffect transition="in" filter="fade">
                                      <p:cBhvr>
                                        <p:cTn id="9" dur="500"/>
                                        <p:tgtEl>
                                          <p:spTgt spid="593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9395">
                                            <p:txEl>
                                              <p:pRg st="0" end="0"/>
                                            </p:txEl>
                                          </p:spTgt>
                                        </p:tgtEl>
                                        <p:attrNameLst>
                                          <p:attrName>style.visibility</p:attrName>
                                        </p:attrNameLst>
                                      </p:cBhvr>
                                      <p:to>
                                        <p:strVal val="visible"/>
                                      </p:to>
                                    </p:set>
                                    <p:animEffect transition="in" filter="fade">
                                      <p:cBhvr>
                                        <p:cTn id="14" dur="1000">
                                          <p:stCondLst>
                                            <p:cond delay="0"/>
                                          </p:stCondLst>
                                        </p:cTn>
                                        <p:tgtEl>
                                          <p:spTgt spid="5939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Effect transition="in" filter="fade">
                                      <p:cBhvr>
                                        <p:cTn id="19" dur="1000">
                                          <p:stCondLst>
                                            <p:cond delay="0"/>
                                          </p:stCondLst>
                                        </p:cTn>
                                        <p:tgtEl>
                                          <p:spTgt spid="5939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9395">
                                            <p:txEl>
                                              <p:pRg st="4" end="4"/>
                                            </p:txEl>
                                          </p:spTgt>
                                        </p:tgtEl>
                                        <p:attrNameLst>
                                          <p:attrName>style.visibility</p:attrName>
                                        </p:attrNameLst>
                                      </p:cBhvr>
                                      <p:to>
                                        <p:strVal val="visible"/>
                                      </p:to>
                                    </p:set>
                                    <p:animEffect transition="in" filter="fade">
                                      <p:cBhvr>
                                        <p:cTn id="24" dur="1000">
                                          <p:stCondLst>
                                            <p:cond delay="0"/>
                                          </p:stCondLst>
                                        </p:cTn>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457200" y="304800"/>
            <a:ext cx="8229600" cy="6172200"/>
          </a:xfrm>
        </p:spPr>
        <p:txBody>
          <a:bodyPr/>
          <a:lstStyle/>
          <a:p>
            <a:pPr>
              <a:lnSpc>
                <a:spcPct val="80000"/>
              </a:lnSpc>
            </a:pPr>
            <a:r>
              <a:rPr lang="en-US" altLang="en-US" sz="2400"/>
              <a:t>In 2000, more than 17,000 Utah children were reported to Child Protective Services as alleged victims of child maltreatment.</a:t>
            </a:r>
          </a:p>
          <a:p>
            <a:pPr>
              <a:lnSpc>
                <a:spcPct val="80000"/>
              </a:lnSpc>
              <a:buFont typeface="Wingdings" pitchFamily="2" charset="2"/>
              <a:buNone/>
            </a:pPr>
            <a:endParaRPr lang="en-US" altLang="en-US" sz="2400"/>
          </a:p>
          <a:p>
            <a:pPr>
              <a:lnSpc>
                <a:spcPct val="80000"/>
              </a:lnSpc>
            </a:pPr>
            <a:r>
              <a:rPr lang="en-US" altLang="en-US" sz="2400"/>
              <a:t> About 8,500 of those cases were substantiated. </a:t>
            </a:r>
          </a:p>
          <a:p>
            <a:pPr>
              <a:lnSpc>
                <a:spcPct val="80000"/>
              </a:lnSpc>
              <a:buFont typeface="Wingdings" pitchFamily="2" charset="2"/>
              <a:buNone/>
            </a:pPr>
            <a:endParaRPr lang="en-US" altLang="en-US" sz="2400"/>
          </a:p>
          <a:p>
            <a:pPr>
              <a:lnSpc>
                <a:spcPct val="80000"/>
              </a:lnSpc>
            </a:pPr>
            <a:r>
              <a:rPr lang="en-US" altLang="en-US" sz="2400"/>
              <a:t>More than three children die each day in the </a:t>
            </a:r>
          </a:p>
          <a:p>
            <a:pPr>
              <a:lnSpc>
                <a:spcPct val="80000"/>
              </a:lnSpc>
              <a:buFont typeface="Wingdings" pitchFamily="2" charset="2"/>
              <a:buNone/>
            </a:pPr>
            <a:r>
              <a:rPr lang="en-US" altLang="en-US" sz="2400"/>
              <a:t>	United States from child abuse and neglect. </a:t>
            </a:r>
          </a:p>
          <a:p>
            <a:pPr>
              <a:lnSpc>
                <a:spcPct val="80000"/>
              </a:lnSpc>
              <a:buFont typeface="Wingdings" pitchFamily="2" charset="2"/>
              <a:buNone/>
            </a:pPr>
            <a:endParaRPr lang="en-US" altLang="en-US" sz="2400"/>
          </a:p>
          <a:p>
            <a:pPr>
              <a:lnSpc>
                <a:spcPct val="80000"/>
              </a:lnSpc>
            </a:pPr>
            <a:r>
              <a:rPr lang="en-US" altLang="en-US" sz="2400"/>
              <a:t>In 1991, 838 children died as a result of physical abuse by a parent (Daro &amp; McCurdy, 1992).</a:t>
            </a:r>
          </a:p>
          <a:p>
            <a:pPr>
              <a:lnSpc>
                <a:spcPct val="80000"/>
              </a:lnSpc>
              <a:buFont typeface="Wingdings" pitchFamily="2" charset="2"/>
              <a:buNone/>
            </a:pPr>
            <a:endParaRPr lang="en-US" altLang="en-US" sz="2400"/>
          </a:p>
          <a:p>
            <a:pPr>
              <a:lnSpc>
                <a:spcPct val="80000"/>
              </a:lnSpc>
            </a:pPr>
            <a:r>
              <a:rPr lang="en-US" altLang="en-US" sz="2400"/>
              <a:t>By age 18, one of every four girls and one of every six boys has been sexually abused.</a:t>
            </a:r>
          </a:p>
          <a:p>
            <a:pPr>
              <a:lnSpc>
                <a:spcPct val="80000"/>
              </a:lnSpc>
              <a:buFont typeface="Wingdings" pitchFamily="2" charset="2"/>
              <a:buNone/>
            </a:pPr>
            <a:endParaRPr lang="en-US" altLang="en-US" sz="2400"/>
          </a:p>
          <a:p>
            <a:pPr>
              <a:lnSpc>
                <a:spcPct val="80000"/>
              </a:lnSpc>
            </a:pPr>
            <a:r>
              <a:rPr lang="en-US" altLang="en-US" sz="2400"/>
              <a:t>It is estimated that 100,000-500,000 children are sexually abused each year. </a:t>
            </a:r>
          </a:p>
        </p:txBody>
      </p:sp>
    </p:spTree>
    <p:extLst>
      <p:ext uri="{BB962C8B-B14F-4D97-AF65-F5344CB8AC3E}">
        <p14:creationId xmlns:p14="http://schemas.microsoft.com/office/powerpoint/2010/main" val="3933224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1000">
                                          <p:stCondLst>
                                            <p:cond delay="0"/>
                                          </p:stCondLst>
                                        </p:cTn>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1000">
                                          <p:stCondLst>
                                            <p:cond delay="0"/>
                                          </p:stCondLst>
                                        </p:cTn>
                                        <p:tgtEl>
                                          <p:spTgt spid="604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animEffect transition="in" filter="fade">
                                      <p:cBhvr>
                                        <p:cTn id="17" dur="1000">
                                          <p:stCondLst>
                                            <p:cond delay="0"/>
                                          </p:stCondLst>
                                        </p:cTn>
                                        <p:tgtEl>
                                          <p:spTgt spid="6041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5" end="5"/>
                                            </p:txEl>
                                          </p:spTgt>
                                        </p:tgtEl>
                                        <p:attrNameLst>
                                          <p:attrName>style.visibility</p:attrName>
                                        </p:attrNameLst>
                                      </p:cBhvr>
                                      <p:to>
                                        <p:strVal val="visible"/>
                                      </p:to>
                                    </p:set>
                                    <p:animEffect transition="in" filter="fade">
                                      <p:cBhvr>
                                        <p:cTn id="22" dur="1000">
                                          <p:stCondLst>
                                            <p:cond delay="0"/>
                                          </p:stCondLst>
                                        </p:cTn>
                                        <p:tgtEl>
                                          <p:spTgt spid="6041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419">
                                            <p:txEl>
                                              <p:pRg st="7" end="7"/>
                                            </p:txEl>
                                          </p:spTgt>
                                        </p:tgtEl>
                                        <p:attrNameLst>
                                          <p:attrName>style.visibility</p:attrName>
                                        </p:attrNameLst>
                                      </p:cBhvr>
                                      <p:to>
                                        <p:strVal val="visible"/>
                                      </p:to>
                                    </p:set>
                                    <p:animEffect transition="in" filter="fade">
                                      <p:cBhvr>
                                        <p:cTn id="27" dur="1000">
                                          <p:stCondLst>
                                            <p:cond delay="0"/>
                                          </p:stCondLst>
                                        </p:cTn>
                                        <p:tgtEl>
                                          <p:spTgt spid="60419">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419">
                                            <p:txEl>
                                              <p:pRg st="9" end="9"/>
                                            </p:txEl>
                                          </p:spTgt>
                                        </p:tgtEl>
                                        <p:attrNameLst>
                                          <p:attrName>style.visibility</p:attrName>
                                        </p:attrNameLst>
                                      </p:cBhvr>
                                      <p:to>
                                        <p:strVal val="visible"/>
                                      </p:to>
                                    </p:set>
                                    <p:animEffect transition="in" filter="fade">
                                      <p:cBhvr>
                                        <p:cTn id="32" dur="1000">
                                          <p:stCondLst>
                                            <p:cond delay="0"/>
                                          </p:stCondLst>
                                        </p:cTn>
                                        <p:tgtEl>
                                          <p:spTgt spid="60419">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0419">
                                            <p:txEl>
                                              <p:pRg st="11" end="11"/>
                                            </p:txEl>
                                          </p:spTgt>
                                        </p:tgtEl>
                                        <p:attrNameLst>
                                          <p:attrName>style.visibility</p:attrName>
                                        </p:attrNameLst>
                                      </p:cBhvr>
                                      <p:to>
                                        <p:strVal val="visible"/>
                                      </p:to>
                                    </p:set>
                                    <p:animEffect transition="in" filter="fade">
                                      <p:cBhvr>
                                        <p:cTn id="37" dur="1000">
                                          <p:stCondLst>
                                            <p:cond delay="0"/>
                                          </p:stCondLst>
                                        </p:cTn>
                                        <p:tgtEl>
                                          <p:spTgt spid="604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457200"/>
            <a:ext cx="8229600" cy="5673725"/>
          </a:xfrm>
        </p:spPr>
        <p:txBody>
          <a:bodyPr/>
          <a:lstStyle/>
          <a:p>
            <a:pPr>
              <a:lnSpc>
                <a:spcPct val="80000"/>
              </a:lnSpc>
            </a:pPr>
            <a:r>
              <a:rPr lang="en-US" altLang="en-US" sz="2000"/>
              <a:t>Eighty-five percent of sexual assaults on children are committed by someone the child knows and usually trusts</a:t>
            </a:r>
          </a:p>
          <a:p>
            <a:pPr>
              <a:lnSpc>
                <a:spcPct val="80000"/>
              </a:lnSpc>
              <a:buFont typeface="Wingdings" pitchFamily="2" charset="2"/>
              <a:buNone/>
            </a:pPr>
            <a:endParaRPr lang="en-US" altLang="en-US" sz="2000"/>
          </a:p>
          <a:p>
            <a:pPr>
              <a:lnSpc>
                <a:spcPct val="80000"/>
              </a:lnSpc>
            </a:pPr>
            <a:r>
              <a:rPr lang="en-US" altLang="en-US" sz="2000"/>
              <a:t>Child abuse is a very serious problem in every community nationwide.</a:t>
            </a:r>
          </a:p>
          <a:p>
            <a:pPr>
              <a:lnSpc>
                <a:spcPct val="80000"/>
              </a:lnSpc>
              <a:buFont typeface="Wingdings" pitchFamily="2" charset="2"/>
              <a:buNone/>
            </a:pPr>
            <a:endParaRPr lang="en-US" altLang="en-US" sz="2000"/>
          </a:p>
          <a:p>
            <a:pPr>
              <a:lnSpc>
                <a:spcPct val="80000"/>
              </a:lnSpc>
            </a:pPr>
            <a:r>
              <a:rPr lang="en-US" altLang="en-US" sz="2000"/>
              <a:t>Child abuse knows no boundaries. It happens in every class, race, ethnic group, educational, and economic group. No family is immune.</a:t>
            </a:r>
          </a:p>
          <a:p>
            <a:pPr>
              <a:lnSpc>
                <a:spcPct val="80000"/>
              </a:lnSpc>
              <a:buFont typeface="Wingdings" pitchFamily="2" charset="2"/>
              <a:buNone/>
            </a:pPr>
            <a:endParaRPr lang="en-US" altLang="en-US" sz="2000"/>
          </a:p>
          <a:p>
            <a:pPr>
              <a:lnSpc>
                <a:spcPct val="80000"/>
              </a:lnSpc>
            </a:pPr>
            <a:r>
              <a:rPr lang="en-US" altLang="en-US" sz="2000"/>
              <a:t>A report of child abuse is made – on average -  every 10 seconds.</a:t>
            </a:r>
          </a:p>
          <a:p>
            <a:pPr>
              <a:lnSpc>
                <a:spcPct val="80000"/>
              </a:lnSpc>
              <a:buFont typeface="Wingdings" pitchFamily="2" charset="2"/>
              <a:buNone/>
            </a:pPr>
            <a:endParaRPr lang="en-US" altLang="en-US" sz="2000"/>
          </a:p>
          <a:p>
            <a:pPr>
              <a:lnSpc>
                <a:spcPct val="80000"/>
              </a:lnSpc>
            </a:pPr>
            <a:r>
              <a:rPr lang="en-US" altLang="en-US" sz="2000"/>
              <a:t>More children (age four and younger) die from child abuse and neglect than any other single leading cause of death for infants and young children.  This includes accidental falls, drowning, choking on food, suffocation or fires in the home.</a:t>
            </a:r>
          </a:p>
          <a:p>
            <a:pPr>
              <a:lnSpc>
                <a:spcPct val="80000"/>
              </a:lnSpc>
              <a:buFont typeface="Wingdings" pitchFamily="2" charset="2"/>
              <a:buNone/>
            </a:pPr>
            <a:endParaRPr lang="en-US" altLang="en-US" sz="2000"/>
          </a:p>
          <a:p>
            <a:pPr>
              <a:lnSpc>
                <a:spcPct val="80000"/>
              </a:lnSpc>
            </a:pPr>
            <a:r>
              <a:rPr lang="en-US" altLang="en-US" sz="2000"/>
              <a:t>Each day in the United States, more than three children die as a result of child abuse in the home.</a:t>
            </a:r>
          </a:p>
          <a:p>
            <a:pPr>
              <a:lnSpc>
                <a:spcPct val="80000"/>
              </a:lnSpc>
            </a:pPr>
            <a:endParaRPr lang="en-US" altLang="en-US" sz="2000"/>
          </a:p>
        </p:txBody>
      </p:sp>
    </p:spTree>
    <p:extLst>
      <p:ext uri="{BB962C8B-B14F-4D97-AF65-F5344CB8AC3E}">
        <p14:creationId xmlns:p14="http://schemas.microsoft.com/office/powerpoint/2010/main" val="3657970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stCondLst>
                                            <p:cond delay="0"/>
                                          </p:stCondLst>
                                        </p:cTn>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1000">
                                          <p:stCondLst>
                                            <p:cond delay="0"/>
                                          </p:stCondLst>
                                        </p:cTn>
                                        <p:tgtEl>
                                          <p:spTgt spid="163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fade">
                                      <p:cBhvr>
                                        <p:cTn id="17" dur="1000">
                                          <p:stCondLst>
                                            <p:cond delay="0"/>
                                          </p:stCondLst>
                                        </p:cTn>
                                        <p:tgtEl>
                                          <p:spTgt spid="1638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6" end="6"/>
                                            </p:txEl>
                                          </p:spTgt>
                                        </p:tgtEl>
                                        <p:attrNameLst>
                                          <p:attrName>style.visibility</p:attrName>
                                        </p:attrNameLst>
                                      </p:cBhvr>
                                      <p:to>
                                        <p:strVal val="visible"/>
                                      </p:to>
                                    </p:set>
                                    <p:animEffect transition="in" filter="fade">
                                      <p:cBhvr>
                                        <p:cTn id="22" dur="1000">
                                          <p:stCondLst>
                                            <p:cond delay="0"/>
                                          </p:stCondLst>
                                        </p:cTn>
                                        <p:tgtEl>
                                          <p:spTgt spid="1638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8" end="8"/>
                                            </p:txEl>
                                          </p:spTgt>
                                        </p:tgtEl>
                                        <p:attrNameLst>
                                          <p:attrName>style.visibility</p:attrName>
                                        </p:attrNameLst>
                                      </p:cBhvr>
                                      <p:to>
                                        <p:strVal val="visible"/>
                                      </p:to>
                                    </p:set>
                                    <p:animEffect transition="in" filter="fade">
                                      <p:cBhvr>
                                        <p:cTn id="27" dur="1000">
                                          <p:stCondLst>
                                            <p:cond delay="0"/>
                                          </p:stCondLst>
                                        </p:cTn>
                                        <p:tgtEl>
                                          <p:spTgt spid="16387">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7">
                                            <p:txEl>
                                              <p:pRg st="10" end="10"/>
                                            </p:txEl>
                                          </p:spTgt>
                                        </p:tgtEl>
                                        <p:attrNameLst>
                                          <p:attrName>style.visibility</p:attrName>
                                        </p:attrNameLst>
                                      </p:cBhvr>
                                      <p:to>
                                        <p:strVal val="visible"/>
                                      </p:to>
                                    </p:set>
                                    <p:animEffect transition="in" filter="fade">
                                      <p:cBhvr>
                                        <p:cTn id="32" dur="1000">
                                          <p:stCondLst>
                                            <p:cond delay="0"/>
                                          </p:stCondLst>
                                        </p:cTn>
                                        <p:tgtEl>
                                          <p:spTgt spid="163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dirty="0" smtClean="0">
                <a:solidFill>
                  <a:srgbClr val="FFC000"/>
                </a:solidFill>
                <a:effectLst>
                  <a:outerShdw blurRad="38100" dist="38100" dir="2700000" algn="tl">
                    <a:srgbClr val="000000">
                      <a:alpha val="43137"/>
                    </a:srgbClr>
                  </a:outerShdw>
                </a:effectLst>
              </a:rPr>
              <a:t>ABUSE RISKS </a:t>
            </a:r>
          </a:p>
        </p:txBody>
      </p:sp>
      <p:sp>
        <p:nvSpPr>
          <p:cNvPr id="25604" name="Rectangle 4"/>
          <p:cNvSpPr>
            <a:spLocks noChangeArrowheads="1"/>
          </p:cNvSpPr>
          <p:nvPr/>
        </p:nvSpPr>
        <p:spPr bwMode="auto">
          <a:xfrm>
            <a:off x="228600" y="1910489"/>
            <a:ext cx="845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4000" b="1" dirty="0">
                <a:latin typeface="Garamond" pitchFamily="18" charset="0"/>
              </a:rPr>
              <a:t>CHILD + STRESS = ABUSE</a:t>
            </a:r>
          </a:p>
          <a:p>
            <a:pPr algn="ctr"/>
            <a:r>
              <a:rPr lang="en-US" sz="3200" b="1" dirty="0">
                <a:latin typeface="Garamond" pitchFamily="18" charset="0"/>
              </a:rPr>
              <a:t>(Remove child or stress to avoid </a:t>
            </a:r>
            <a:r>
              <a:rPr lang="en-US" sz="3200" b="1" dirty="0" smtClean="0">
                <a:latin typeface="Garamond" pitchFamily="18" charset="0"/>
              </a:rPr>
              <a:t>the abuse</a:t>
            </a:r>
            <a:r>
              <a:rPr lang="en-US" sz="3200" b="1" dirty="0">
                <a:latin typeface="Garamond" pitchFamily="18" charset="0"/>
              </a:rPr>
              <a:t>)</a:t>
            </a:r>
          </a:p>
        </p:txBody>
      </p:sp>
      <p:sp>
        <p:nvSpPr>
          <p:cNvPr id="2" name="Rectangle 1"/>
          <p:cNvSpPr/>
          <p:nvPr/>
        </p:nvSpPr>
        <p:spPr>
          <a:xfrm>
            <a:off x="2508069" y="3581400"/>
            <a:ext cx="4733988" cy="1446550"/>
          </a:xfrm>
          <a:prstGeom prst="rect">
            <a:avLst/>
          </a:prstGeom>
        </p:spPr>
        <p:txBody>
          <a:bodyPr wrap="none">
            <a:spAutoFit/>
          </a:bodyPr>
          <a:lstStyle/>
          <a:p>
            <a:pPr algn="ctr"/>
            <a:r>
              <a:rPr lang="en-US" sz="4400" b="1" dirty="0">
                <a:solidFill>
                  <a:srgbClr val="FFC000"/>
                </a:solidFill>
                <a:effectLst>
                  <a:outerShdw blurRad="38100" dist="38100" dir="2700000" algn="tl">
                    <a:srgbClr val="000000">
                      <a:alpha val="43137"/>
                    </a:srgbClr>
                  </a:outerShdw>
                </a:effectLst>
              </a:rPr>
              <a:t>Potential abuser </a:t>
            </a:r>
            <a:endParaRPr lang="en-US" sz="4400" b="1" dirty="0" smtClean="0">
              <a:solidFill>
                <a:srgbClr val="FFC000"/>
              </a:solidFill>
              <a:effectLst>
                <a:outerShdw blurRad="38100" dist="38100" dir="2700000" algn="tl">
                  <a:srgbClr val="000000">
                    <a:alpha val="43137"/>
                  </a:srgbClr>
                </a:outerShdw>
              </a:effectLst>
            </a:endParaRPr>
          </a:p>
          <a:p>
            <a:pPr algn="ctr"/>
            <a:r>
              <a:rPr lang="en-US" sz="4400" b="1" dirty="0" smtClean="0">
                <a:solidFill>
                  <a:srgbClr val="FFC000"/>
                </a:solidFill>
                <a:effectLst>
                  <a:outerShdw blurRad="38100" dist="38100" dir="2700000" algn="tl">
                    <a:srgbClr val="000000">
                      <a:alpha val="43137"/>
                    </a:srgbClr>
                  </a:outerShdw>
                </a:effectLst>
              </a:rPr>
              <a:t>Characteristics</a:t>
            </a:r>
            <a:endParaRPr lang="en-US" sz="4400" dirty="0"/>
          </a:p>
        </p:txBody>
      </p:sp>
    </p:spTree>
    <p:extLst>
      <p:ext uri="{BB962C8B-B14F-4D97-AF65-F5344CB8AC3E}">
        <p14:creationId xmlns:p14="http://schemas.microsoft.com/office/powerpoint/2010/main" val="925780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228600"/>
            <a:ext cx="8686800" cy="1143000"/>
          </a:xfrm>
        </p:spPr>
        <p:txBody>
          <a:bodyPr>
            <a:normAutofit fontScale="90000"/>
          </a:bodyPr>
          <a:lstStyle/>
          <a:p>
            <a:pPr eaLnBrk="1" hangingPunct="1"/>
            <a:r>
              <a:rPr lang="en-US" sz="4800" b="1" dirty="0" smtClean="0">
                <a:solidFill>
                  <a:srgbClr val="FFC000"/>
                </a:solidFill>
                <a:effectLst>
                  <a:outerShdw blurRad="38100" dist="38100" dir="2700000" algn="tl">
                    <a:srgbClr val="000000">
                      <a:alpha val="43137"/>
                    </a:srgbClr>
                  </a:outerShdw>
                </a:effectLst>
              </a:rPr>
              <a:t>Parental Risk Characteristics</a:t>
            </a:r>
          </a:p>
        </p:txBody>
      </p:sp>
      <p:sp>
        <p:nvSpPr>
          <p:cNvPr id="26627" name="Rectangle 3"/>
          <p:cNvSpPr>
            <a:spLocks noGrp="1" noChangeArrowheads="1"/>
          </p:cNvSpPr>
          <p:nvPr>
            <p:ph type="body" idx="1"/>
          </p:nvPr>
        </p:nvSpPr>
        <p:spPr>
          <a:xfrm>
            <a:off x="228600" y="1295400"/>
            <a:ext cx="8839200" cy="4525963"/>
          </a:xfrm>
        </p:spPr>
        <p:txBody>
          <a:bodyPr>
            <a:normAutofit lnSpcReduction="10000"/>
          </a:bodyPr>
          <a:lstStyle/>
          <a:p>
            <a:pPr eaLnBrk="1" hangingPunct="1">
              <a:lnSpc>
                <a:spcPct val="90000"/>
              </a:lnSpc>
            </a:pPr>
            <a:r>
              <a:rPr lang="en-US" sz="2000" dirty="0"/>
              <a:t>Parent is under stress.</a:t>
            </a:r>
          </a:p>
          <a:p>
            <a:pPr lvl="0"/>
            <a:r>
              <a:rPr lang="en-US" sz="2000" dirty="0"/>
              <a:t>Parents who tell you they were abused as children. </a:t>
            </a:r>
          </a:p>
          <a:p>
            <a:pPr eaLnBrk="1" hangingPunct="1">
              <a:lnSpc>
                <a:spcPct val="90000"/>
              </a:lnSpc>
            </a:pPr>
            <a:r>
              <a:rPr lang="en-US" sz="2000" dirty="0" smtClean="0"/>
              <a:t>Often </a:t>
            </a:r>
            <a:r>
              <a:rPr lang="en-US" sz="2000" dirty="0"/>
              <a:t>single parent (overstressed)</a:t>
            </a:r>
            <a:endParaRPr lang="en-US" sz="2000" dirty="0" smtClean="0"/>
          </a:p>
          <a:p>
            <a:pPr lvl="0" eaLnBrk="1" hangingPunct="1">
              <a:lnSpc>
                <a:spcPct val="90000"/>
              </a:lnSpc>
            </a:pPr>
            <a:r>
              <a:rPr lang="en-US" sz="2000" dirty="0"/>
              <a:t>Parents who are very rigid in disciplining their child. </a:t>
            </a:r>
          </a:p>
          <a:p>
            <a:pPr eaLnBrk="1" hangingPunct="1">
              <a:lnSpc>
                <a:spcPct val="90000"/>
              </a:lnSpc>
            </a:pPr>
            <a:r>
              <a:rPr lang="en-US" sz="2000" dirty="0" smtClean="0"/>
              <a:t>Belief in corporal discipline</a:t>
            </a:r>
          </a:p>
          <a:p>
            <a:pPr eaLnBrk="1" hangingPunct="1">
              <a:lnSpc>
                <a:spcPct val="90000"/>
              </a:lnSpc>
            </a:pPr>
            <a:r>
              <a:rPr lang="en-US" sz="2000" dirty="0" smtClean="0"/>
              <a:t>May have spouse violence</a:t>
            </a:r>
          </a:p>
          <a:p>
            <a:pPr eaLnBrk="1" hangingPunct="1">
              <a:lnSpc>
                <a:spcPct val="90000"/>
              </a:lnSpc>
            </a:pPr>
            <a:r>
              <a:rPr lang="en-US" sz="2000" dirty="0" smtClean="0"/>
              <a:t>Belief that father should dominate</a:t>
            </a:r>
          </a:p>
          <a:p>
            <a:pPr eaLnBrk="1" hangingPunct="1">
              <a:lnSpc>
                <a:spcPct val="90000"/>
              </a:lnSpc>
            </a:pPr>
            <a:r>
              <a:rPr lang="en-US" sz="2000" dirty="0" smtClean="0"/>
              <a:t>Low self-esteem</a:t>
            </a:r>
          </a:p>
          <a:p>
            <a:pPr eaLnBrk="1" hangingPunct="1">
              <a:lnSpc>
                <a:spcPct val="90000"/>
              </a:lnSpc>
            </a:pPr>
            <a:r>
              <a:rPr lang="en-US" sz="2000" dirty="0" smtClean="0"/>
              <a:t>Unrealistic expectations of children</a:t>
            </a:r>
          </a:p>
          <a:p>
            <a:pPr eaLnBrk="1" hangingPunct="1">
              <a:lnSpc>
                <a:spcPct val="90000"/>
              </a:lnSpc>
            </a:pPr>
            <a:r>
              <a:rPr lang="en-US" sz="2000" dirty="0" smtClean="0"/>
              <a:t>Role reversal, uses child to gratify their needs</a:t>
            </a:r>
          </a:p>
          <a:p>
            <a:pPr eaLnBrk="1" hangingPunct="1">
              <a:lnSpc>
                <a:spcPct val="90000"/>
              </a:lnSpc>
            </a:pPr>
            <a:r>
              <a:rPr lang="en-US" sz="2000" dirty="0" smtClean="0"/>
              <a:t>Unconcerned about seriousness of abuse</a:t>
            </a:r>
          </a:p>
          <a:p>
            <a:pPr lvl="0"/>
            <a:r>
              <a:rPr lang="en-US" sz="2000" dirty="0"/>
              <a:t>Parents who abuse drugs or alcohol. </a:t>
            </a:r>
          </a:p>
          <a:p>
            <a:pPr lvl="0"/>
            <a:r>
              <a:rPr lang="en-US" sz="2000" dirty="0"/>
              <a:t>Parents who are very critical of their child. </a:t>
            </a:r>
          </a:p>
          <a:p>
            <a:pPr lvl="0"/>
            <a:r>
              <a:rPr lang="en-US" sz="2000" dirty="0" smtClean="0"/>
              <a:t>Parents </a:t>
            </a:r>
            <a:r>
              <a:rPr lang="en-US" sz="2000" dirty="0"/>
              <a:t>who show too much or too little concern for their child. </a:t>
            </a:r>
          </a:p>
          <a:p>
            <a:pPr lvl="0"/>
            <a:r>
              <a:rPr lang="en-US" sz="2000" dirty="0"/>
              <a:t>Parents who feel they have a difficult child</a:t>
            </a:r>
            <a:r>
              <a:rPr lang="en-US" sz="2000" dirty="0" smtClean="0"/>
              <a:t>.</a:t>
            </a:r>
          </a:p>
        </p:txBody>
      </p:sp>
    </p:spTree>
    <p:extLst>
      <p:ext uri="{BB962C8B-B14F-4D97-AF65-F5344CB8AC3E}">
        <p14:creationId xmlns:p14="http://schemas.microsoft.com/office/powerpoint/2010/main" val="7944366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59</TotalTime>
  <Words>2478</Words>
  <Application>Microsoft Office PowerPoint</Application>
  <PresentationFormat>On-screen Show (4:3)</PresentationFormat>
  <Paragraphs>269</Paragraphs>
  <Slides>35</Slides>
  <Notes>6</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Aspect</vt:lpstr>
      <vt:lpstr>Office Theme</vt:lpstr>
      <vt:lpstr>Department of Children and Family Services (DCFS)</vt:lpstr>
      <vt:lpstr>Is this child abuse?</vt:lpstr>
      <vt:lpstr>Discussion</vt:lpstr>
      <vt:lpstr>What is abuse?</vt:lpstr>
      <vt:lpstr>Fatalities and who might abuse</vt:lpstr>
      <vt:lpstr>PowerPoint Presentation</vt:lpstr>
      <vt:lpstr>PowerPoint Presentation</vt:lpstr>
      <vt:lpstr>ABUSE RISKS </vt:lpstr>
      <vt:lpstr>Parental Risk Characteristics</vt:lpstr>
      <vt:lpstr>Influence of Substance Abuse</vt:lpstr>
      <vt:lpstr>Family Risk Characteristics</vt:lpstr>
      <vt:lpstr>Child Risk Characteristics</vt:lpstr>
      <vt:lpstr>Reporting of Abuse</vt:lpstr>
      <vt:lpstr>Reporting</vt:lpstr>
      <vt:lpstr>TO REPORT CHILD ABUSE:</vt:lpstr>
      <vt:lpstr>Department of Children and Family Services (DCFS)</vt:lpstr>
      <vt:lpstr>Recognize signs and symptoms of abuse</vt:lpstr>
      <vt:lpstr>Types of Child Abuse</vt:lpstr>
      <vt:lpstr>Non-accidental physical injury </vt:lpstr>
      <vt:lpstr>Neglect</vt:lpstr>
      <vt:lpstr>Emotional</vt:lpstr>
      <vt:lpstr>PowerPoint Presentation</vt:lpstr>
      <vt:lpstr>Symptoms of emotional abuse might include</vt:lpstr>
      <vt:lpstr>Sexual</vt:lpstr>
      <vt:lpstr>Sexual Assault of Children</vt:lpstr>
      <vt:lpstr>Prevention</vt:lpstr>
      <vt:lpstr>What to do.</vt:lpstr>
      <vt:lpstr>SHAKEN BABY SYNDROME  NEVER SHAKE A BABY</vt:lpstr>
      <vt:lpstr>TECHNIQUES FOR SOOTHING A CRYING BABY: </vt:lpstr>
      <vt:lpstr>Never Shake A Baby</vt:lpstr>
      <vt:lpstr>PowerPoint Presentation</vt:lpstr>
      <vt:lpstr>PowerPoint Presentation</vt:lpstr>
      <vt:lpstr>PowerPoint Presentation</vt:lpstr>
      <vt:lpstr>PowerPoint Presentation</vt:lpstr>
      <vt:lpstr>PowerPoint Presentation</vt:lpstr>
    </vt:vector>
  </TitlesOfParts>
  <Company>Davis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Abuse</dc:title>
  <dc:creator>admin</dc:creator>
  <cp:lastModifiedBy>DSD</cp:lastModifiedBy>
  <cp:revision>15</cp:revision>
  <dcterms:created xsi:type="dcterms:W3CDTF">2011-12-09T15:57:48Z</dcterms:created>
  <dcterms:modified xsi:type="dcterms:W3CDTF">2015-06-19T16:32:42Z</dcterms:modified>
</cp:coreProperties>
</file>