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1"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sorterViewPr>
    <p:cViewPr>
      <p:scale>
        <a:sx n="100" d="100"/>
        <a:sy n="100" d="100"/>
      </p:scale>
      <p:origin x="0" y="42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54C3A5-B31B-4401-BE0A-9538F57741D2}" type="datetimeFigureOut">
              <a:rPr lang="en-US" smtClean="0"/>
              <a:t>4/30/2013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E0E332-5817-4D3A-8636-9869C8623E14}" type="slidenum">
              <a:rPr lang="en-US" smtClean="0"/>
              <a:t>‹#›</a:t>
            </a:fld>
            <a:endParaRPr lang="en-US" dirty="0"/>
          </a:p>
        </p:txBody>
      </p:sp>
    </p:spTree>
    <p:extLst>
      <p:ext uri="{BB962C8B-B14F-4D97-AF65-F5344CB8AC3E}">
        <p14:creationId xmlns:p14="http://schemas.microsoft.com/office/powerpoint/2010/main" val="1498148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should always understand why we as a training</a:t>
            </a:r>
            <a:r>
              <a:rPr lang="en-US" baseline="0" dirty="0" smtClean="0"/>
              <a:t> facility are not meeting licensing standards. They should never get the idea that we do not understand them or are not striving to meet them.</a:t>
            </a:r>
            <a:endParaRPr lang="en-US" dirty="0"/>
          </a:p>
        </p:txBody>
      </p:sp>
      <p:sp>
        <p:nvSpPr>
          <p:cNvPr id="4" name="Slide Number Placeholder 3"/>
          <p:cNvSpPr>
            <a:spLocks noGrp="1"/>
          </p:cNvSpPr>
          <p:nvPr>
            <p:ph type="sldNum" sz="quarter" idx="10"/>
          </p:nvPr>
        </p:nvSpPr>
        <p:spPr/>
        <p:txBody>
          <a:bodyPr/>
          <a:lstStyle/>
          <a:p>
            <a:fld id="{7AE0E332-5817-4D3A-8636-9869C8623E14}" type="slidenum">
              <a:rPr lang="en-US" smtClean="0"/>
              <a:t>2</a:t>
            </a:fld>
            <a:endParaRPr lang="en-US" dirty="0"/>
          </a:p>
        </p:txBody>
      </p:sp>
    </p:spTree>
    <p:extLst>
      <p:ext uri="{BB962C8B-B14F-4D97-AF65-F5344CB8AC3E}">
        <p14:creationId xmlns:p14="http://schemas.microsoft.com/office/powerpoint/2010/main" val="138784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2BC0D8-D312-45E1-8CB9-2E59D49DB9F1}" type="datetimeFigureOut">
              <a:rPr lang="en-US" smtClean="0"/>
              <a:t>4/30/2013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97711F-2551-41E9-A1EB-486993403024}" type="slidenum">
              <a:rPr lang="en-US" smtClean="0"/>
              <a:t>‹#›</a:t>
            </a:fld>
            <a:endParaRPr lang="en-US" dirty="0"/>
          </a:p>
        </p:txBody>
      </p:sp>
    </p:spTree>
    <p:extLst>
      <p:ext uri="{BB962C8B-B14F-4D97-AF65-F5344CB8AC3E}">
        <p14:creationId xmlns:p14="http://schemas.microsoft.com/office/powerpoint/2010/main" val="4141878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BC0D8-D312-45E1-8CB9-2E59D49DB9F1}" type="datetimeFigureOut">
              <a:rPr lang="en-US" smtClean="0"/>
              <a:t>4/30/2013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97711F-2551-41E9-A1EB-486993403024}" type="slidenum">
              <a:rPr lang="en-US" smtClean="0"/>
              <a:t>‹#›</a:t>
            </a:fld>
            <a:endParaRPr lang="en-US" dirty="0"/>
          </a:p>
        </p:txBody>
      </p:sp>
    </p:spTree>
    <p:extLst>
      <p:ext uri="{BB962C8B-B14F-4D97-AF65-F5344CB8AC3E}">
        <p14:creationId xmlns:p14="http://schemas.microsoft.com/office/powerpoint/2010/main" val="401742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BC0D8-D312-45E1-8CB9-2E59D49DB9F1}" type="datetimeFigureOut">
              <a:rPr lang="en-US" smtClean="0"/>
              <a:t>4/30/2013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97711F-2551-41E9-A1EB-486993403024}" type="slidenum">
              <a:rPr lang="en-US" smtClean="0"/>
              <a:t>‹#›</a:t>
            </a:fld>
            <a:endParaRPr lang="en-US" dirty="0"/>
          </a:p>
        </p:txBody>
      </p:sp>
    </p:spTree>
    <p:extLst>
      <p:ext uri="{BB962C8B-B14F-4D97-AF65-F5344CB8AC3E}">
        <p14:creationId xmlns:p14="http://schemas.microsoft.com/office/powerpoint/2010/main" val="3859560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BC0D8-D312-45E1-8CB9-2E59D49DB9F1}" type="datetimeFigureOut">
              <a:rPr lang="en-US" smtClean="0"/>
              <a:t>4/30/2013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97711F-2551-41E9-A1EB-486993403024}" type="slidenum">
              <a:rPr lang="en-US" smtClean="0"/>
              <a:t>‹#›</a:t>
            </a:fld>
            <a:endParaRPr lang="en-US" dirty="0"/>
          </a:p>
        </p:txBody>
      </p:sp>
    </p:spTree>
    <p:extLst>
      <p:ext uri="{BB962C8B-B14F-4D97-AF65-F5344CB8AC3E}">
        <p14:creationId xmlns:p14="http://schemas.microsoft.com/office/powerpoint/2010/main" val="2657473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2BC0D8-D312-45E1-8CB9-2E59D49DB9F1}" type="datetimeFigureOut">
              <a:rPr lang="en-US" smtClean="0"/>
              <a:t>4/30/2013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97711F-2551-41E9-A1EB-486993403024}" type="slidenum">
              <a:rPr lang="en-US" smtClean="0"/>
              <a:t>‹#›</a:t>
            </a:fld>
            <a:endParaRPr lang="en-US" dirty="0"/>
          </a:p>
        </p:txBody>
      </p:sp>
    </p:spTree>
    <p:extLst>
      <p:ext uri="{BB962C8B-B14F-4D97-AF65-F5344CB8AC3E}">
        <p14:creationId xmlns:p14="http://schemas.microsoft.com/office/powerpoint/2010/main" val="2201935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2BC0D8-D312-45E1-8CB9-2E59D49DB9F1}" type="datetimeFigureOut">
              <a:rPr lang="en-US" smtClean="0"/>
              <a:t>4/30/2013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97711F-2551-41E9-A1EB-486993403024}" type="slidenum">
              <a:rPr lang="en-US" smtClean="0"/>
              <a:t>‹#›</a:t>
            </a:fld>
            <a:endParaRPr lang="en-US" dirty="0"/>
          </a:p>
        </p:txBody>
      </p:sp>
    </p:spTree>
    <p:extLst>
      <p:ext uri="{BB962C8B-B14F-4D97-AF65-F5344CB8AC3E}">
        <p14:creationId xmlns:p14="http://schemas.microsoft.com/office/powerpoint/2010/main" val="225335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2BC0D8-D312-45E1-8CB9-2E59D49DB9F1}" type="datetimeFigureOut">
              <a:rPr lang="en-US" smtClean="0"/>
              <a:t>4/30/2013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497711F-2551-41E9-A1EB-486993403024}" type="slidenum">
              <a:rPr lang="en-US" smtClean="0"/>
              <a:t>‹#›</a:t>
            </a:fld>
            <a:endParaRPr lang="en-US" dirty="0"/>
          </a:p>
        </p:txBody>
      </p:sp>
    </p:spTree>
    <p:extLst>
      <p:ext uri="{BB962C8B-B14F-4D97-AF65-F5344CB8AC3E}">
        <p14:creationId xmlns:p14="http://schemas.microsoft.com/office/powerpoint/2010/main" val="313495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2BC0D8-D312-45E1-8CB9-2E59D49DB9F1}" type="datetimeFigureOut">
              <a:rPr lang="en-US" smtClean="0"/>
              <a:t>4/30/2013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497711F-2551-41E9-A1EB-486993403024}" type="slidenum">
              <a:rPr lang="en-US" smtClean="0"/>
              <a:t>‹#›</a:t>
            </a:fld>
            <a:endParaRPr lang="en-US" dirty="0"/>
          </a:p>
        </p:txBody>
      </p:sp>
    </p:spTree>
    <p:extLst>
      <p:ext uri="{BB962C8B-B14F-4D97-AF65-F5344CB8AC3E}">
        <p14:creationId xmlns:p14="http://schemas.microsoft.com/office/powerpoint/2010/main" val="42775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2BC0D8-D312-45E1-8CB9-2E59D49DB9F1}" type="datetimeFigureOut">
              <a:rPr lang="en-US" smtClean="0"/>
              <a:t>4/30/2013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497711F-2551-41E9-A1EB-486993403024}" type="slidenum">
              <a:rPr lang="en-US" smtClean="0"/>
              <a:t>‹#›</a:t>
            </a:fld>
            <a:endParaRPr lang="en-US" dirty="0"/>
          </a:p>
        </p:txBody>
      </p:sp>
    </p:spTree>
    <p:extLst>
      <p:ext uri="{BB962C8B-B14F-4D97-AF65-F5344CB8AC3E}">
        <p14:creationId xmlns:p14="http://schemas.microsoft.com/office/powerpoint/2010/main" val="3804482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BC0D8-D312-45E1-8CB9-2E59D49DB9F1}" type="datetimeFigureOut">
              <a:rPr lang="en-US" smtClean="0"/>
              <a:t>4/30/2013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97711F-2551-41E9-A1EB-486993403024}" type="slidenum">
              <a:rPr lang="en-US" smtClean="0"/>
              <a:t>‹#›</a:t>
            </a:fld>
            <a:endParaRPr lang="en-US" dirty="0"/>
          </a:p>
        </p:txBody>
      </p:sp>
    </p:spTree>
    <p:extLst>
      <p:ext uri="{BB962C8B-B14F-4D97-AF65-F5344CB8AC3E}">
        <p14:creationId xmlns:p14="http://schemas.microsoft.com/office/powerpoint/2010/main" val="133961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BC0D8-D312-45E1-8CB9-2E59D49DB9F1}" type="datetimeFigureOut">
              <a:rPr lang="en-US" smtClean="0"/>
              <a:t>4/30/2013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97711F-2551-41E9-A1EB-486993403024}" type="slidenum">
              <a:rPr lang="en-US" smtClean="0"/>
              <a:t>‹#›</a:t>
            </a:fld>
            <a:endParaRPr lang="en-US" dirty="0"/>
          </a:p>
        </p:txBody>
      </p:sp>
    </p:spTree>
    <p:extLst>
      <p:ext uri="{BB962C8B-B14F-4D97-AF65-F5344CB8AC3E}">
        <p14:creationId xmlns:p14="http://schemas.microsoft.com/office/powerpoint/2010/main" val="763197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BC0D8-D312-45E1-8CB9-2E59D49DB9F1}" type="datetimeFigureOut">
              <a:rPr lang="en-US" smtClean="0"/>
              <a:t>4/30/2013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7711F-2551-41E9-A1EB-486993403024}" type="slidenum">
              <a:rPr lang="en-US" smtClean="0"/>
              <a:t>‹#›</a:t>
            </a:fld>
            <a:endParaRPr lang="en-US" dirty="0"/>
          </a:p>
        </p:txBody>
      </p:sp>
    </p:spTree>
    <p:extLst>
      <p:ext uri="{BB962C8B-B14F-4D97-AF65-F5344CB8AC3E}">
        <p14:creationId xmlns:p14="http://schemas.microsoft.com/office/powerpoint/2010/main" val="1151562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 Care Center Rule Interpretation Manual</a:t>
            </a:r>
            <a:endParaRPr lang="en-US" dirty="0"/>
          </a:p>
        </p:txBody>
      </p:sp>
      <p:sp>
        <p:nvSpPr>
          <p:cNvPr id="3" name="Subtitle 2"/>
          <p:cNvSpPr>
            <a:spLocks noGrp="1"/>
          </p:cNvSpPr>
          <p:nvPr>
            <p:ph type="subTitle" idx="1"/>
          </p:nvPr>
        </p:nvSpPr>
        <p:spPr/>
        <p:txBody>
          <a:bodyPr/>
          <a:lstStyle/>
          <a:p>
            <a:r>
              <a:rPr lang="en-US" dirty="0" smtClean="0"/>
              <a:t>Utah Department of Health, Child Care Licensing Program</a:t>
            </a:r>
          </a:p>
          <a:p>
            <a:r>
              <a:rPr lang="en-US" dirty="0" smtClean="0">
                <a:solidFill>
                  <a:schemeClr val="accent2">
                    <a:lumMod val="50000"/>
                  </a:schemeClr>
                </a:solidFill>
              </a:rPr>
              <a:t>http://health.utah.gov/licensing/</a:t>
            </a:r>
            <a:endParaRPr lang="en-US" dirty="0">
              <a:solidFill>
                <a:schemeClr val="accent2">
                  <a:lumMod val="50000"/>
                </a:schemeClr>
              </a:solidFill>
            </a:endParaRPr>
          </a:p>
        </p:txBody>
      </p:sp>
    </p:spTree>
    <p:extLst>
      <p:ext uri="{BB962C8B-B14F-4D97-AF65-F5344CB8AC3E}">
        <p14:creationId xmlns:p14="http://schemas.microsoft.com/office/powerpoint/2010/main" val="4242067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Health</a:t>
            </a:r>
            <a:endParaRPr lang="en-US" dirty="0"/>
          </a:p>
        </p:txBody>
      </p:sp>
      <p:sp>
        <p:nvSpPr>
          <p:cNvPr id="3" name="Content Placeholder 2"/>
          <p:cNvSpPr>
            <a:spLocks noGrp="1"/>
          </p:cNvSpPr>
          <p:nvPr>
            <p:ph sz="half" idx="1"/>
          </p:nvPr>
        </p:nvSpPr>
        <p:spPr>
          <a:xfrm>
            <a:off x="457200" y="1295400"/>
            <a:ext cx="4038600" cy="5181600"/>
          </a:xfrm>
        </p:spPr>
        <p:txBody>
          <a:bodyPr>
            <a:normAutofit fontScale="92500" lnSpcReduction="20000"/>
          </a:bodyPr>
          <a:lstStyle/>
          <a:p>
            <a:r>
              <a:rPr lang="en-US" sz="1600" dirty="0"/>
              <a:t>The licensee shall ensure that no child is subjected to physical, emotional, or sexual abuse while </a:t>
            </a:r>
            <a:r>
              <a:rPr lang="en-US" sz="1600" dirty="0" smtClean="0"/>
              <a:t>in care</a:t>
            </a:r>
          </a:p>
          <a:p>
            <a:r>
              <a:rPr lang="en-US" sz="1600" dirty="0"/>
              <a:t>All staff shall follow the </a:t>
            </a:r>
            <a:r>
              <a:rPr lang="en-US" sz="1600" dirty="0" smtClean="0"/>
              <a:t>reporting requirements </a:t>
            </a:r>
            <a:r>
              <a:rPr lang="en-US" sz="1600" dirty="0"/>
              <a:t>for witnessing or suspicion of abuse, neglect, </a:t>
            </a:r>
            <a:r>
              <a:rPr lang="en-US" sz="1600" dirty="0" smtClean="0"/>
              <a:t>and exploitation </a:t>
            </a:r>
            <a:r>
              <a:rPr lang="en-US" sz="1600" dirty="0"/>
              <a:t>found in Utah Code, Section 62A-4a-403 and 62A-4a-411. http://www.preventchildabuseutah.org/cmsdocuments/protocol.pdf</a:t>
            </a:r>
            <a:endParaRPr lang="en-US" sz="1600" dirty="0" smtClean="0"/>
          </a:p>
          <a:p>
            <a:r>
              <a:rPr lang="en-US" sz="1600" dirty="0"/>
              <a:t>The use of tobacco, alcohol, illegal substances, or sexually explicit material on the premises or </a:t>
            </a:r>
            <a:r>
              <a:rPr lang="en-US" sz="1600" dirty="0" smtClean="0"/>
              <a:t>in center </a:t>
            </a:r>
            <a:r>
              <a:rPr lang="en-US" sz="1600" dirty="0"/>
              <a:t>vehicles is prohibited any time that children are in </a:t>
            </a:r>
            <a:r>
              <a:rPr lang="en-US" sz="1600" dirty="0" smtClean="0"/>
              <a:t>care</a:t>
            </a:r>
          </a:p>
          <a:p>
            <a:r>
              <a:rPr lang="en-US" sz="1600" dirty="0"/>
              <a:t>The provider shall not admit any infant, toddler, or preschooler to the center without </a:t>
            </a:r>
            <a:r>
              <a:rPr lang="en-US" sz="1600" dirty="0" smtClean="0"/>
              <a:t>documentation of</a:t>
            </a:r>
            <a:r>
              <a:rPr lang="en-US" sz="1600" dirty="0"/>
              <a:t>:</a:t>
            </a:r>
          </a:p>
          <a:p>
            <a:pPr lvl="1"/>
            <a:r>
              <a:rPr lang="en-US" sz="1200" b="1" dirty="0"/>
              <a:t>(a) proof of current immunizations, as required by Utah law;</a:t>
            </a:r>
          </a:p>
          <a:p>
            <a:pPr lvl="1"/>
            <a:r>
              <a:rPr lang="en-US" sz="1200" b="1" dirty="0"/>
              <a:t>(b) proof of receiving at least one dose of each required vaccine prior to enrollment, and a </a:t>
            </a:r>
            <a:r>
              <a:rPr lang="en-US" sz="1200" b="1" dirty="0" smtClean="0"/>
              <a:t>written schedule </a:t>
            </a:r>
            <a:r>
              <a:rPr lang="en-US" sz="1200" b="1" dirty="0"/>
              <a:t>to receive all subsequent required vaccinations; or</a:t>
            </a:r>
          </a:p>
          <a:p>
            <a:pPr lvl="1"/>
            <a:r>
              <a:rPr lang="en-US" sz="1200" b="1" dirty="0"/>
              <a:t>(c) written documentation of an immunization exemption due to personal, medical or </a:t>
            </a:r>
            <a:r>
              <a:rPr lang="en-US" sz="1200" b="1" dirty="0" smtClean="0"/>
              <a:t>religious reasons</a:t>
            </a:r>
            <a:r>
              <a:rPr lang="en-US" sz="1200" b="1" dirty="0"/>
              <a:t>.</a:t>
            </a:r>
          </a:p>
        </p:txBody>
      </p:sp>
      <p:sp>
        <p:nvSpPr>
          <p:cNvPr id="4" name="Content Placeholder 3"/>
          <p:cNvSpPr>
            <a:spLocks noGrp="1"/>
          </p:cNvSpPr>
          <p:nvPr>
            <p:ph sz="half" idx="2"/>
          </p:nvPr>
        </p:nvSpPr>
        <p:spPr>
          <a:xfrm>
            <a:off x="4495800" y="1371600"/>
            <a:ext cx="4191000" cy="4754563"/>
          </a:xfrm>
        </p:spPr>
        <p:txBody>
          <a:bodyPr>
            <a:normAutofit fontScale="92500" lnSpcReduction="20000"/>
          </a:bodyPr>
          <a:lstStyle/>
          <a:p>
            <a:r>
              <a:rPr lang="en-US" sz="1600" dirty="0"/>
              <a:t>The provider shall not admit any child to the center without a signed health assessment </a:t>
            </a:r>
            <a:r>
              <a:rPr lang="en-US" sz="1600" dirty="0" smtClean="0"/>
              <a:t>completed by </a:t>
            </a:r>
            <a:r>
              <a:rPr lang="en-US" sz="1600" dirty="0"/>
              <a:t>the parent which shall include:</a:t>
            </a:r>
          </a:p>
          <a:p>
            <a:pPr lvl="1"/>
            <a:r>
              <a:rPr lang="en-US" sz="1200" b="1" dirty="0"/>
              <a:t>(a) allergies;</a:t>
            </a:r>
          </a:p>
          <a:p>
            <a:pPr lvl="1"/>
            <a:r>
              <a:rPr lang="en-US" sz="1200" b="1" dirty="0"/>
              <a:t>(b) food sensitivities;</a:t>
            </a:r>
          </a:p>
          <a:p>
            <a:pPr lvl="1"/>
            <a:r>
              <a:rPr lang="en-US" sz="1200" b="1" dirty="0"/>
              <a:t>(c) acute and chronic medical conditions;</a:t>
            </a:r>
          </a:p>
          <a:p>
            <a:pPr lvl="1"/>
            <a:r>
              <a:rPr lang="en-US" sz="1200" b="1" dirty="0"/>
              <a:t>(d) instructions for special or non-routine daily health care;</a:t>
            </a:r>
          </a:p>
          <a:p>
            <a:pPr lvl="1"/>
            <a:r>
              <a:rPr lang="en-US" sz="1200" b="1" dirty="0"/>
              <a:t>(e) current medications; and,</a:t>
            </a:r>
          </a:p>
          <a:p>
            <a:pPr lvl="1"/>
            <a:r>
              <a:rPr lang="en-US" sz="1200" b="1" dirty="0"/>
              <a:t>(f) any other special health instructions for the caregive</a:t>
            </a:r>
            <a:r>
              <a:rPr lang="en-US" sz="1000" dirty="0"/>
              <a:t>r</a:t>
            </a:r>
            <a:r>
              <a:rPr lang="en-US" sz="1000" dirty="0" smtClean="0"/>
              <a:t>.</a:t>
            </a:r>
          </a:p>
          <a:p>
            <a:pPr lvl="1"/>
            <a:endParaRPr lang="en-US" sz="1000" dirty="0" smtClean="0"/>
          </a:p>
          <a:p>
            <a:pPr indent="-285750"/>
            <a:r>
              <a:rPr lang="en-US" sz="1600" dirty="0"/>
              <a:t>The provider shall ensure that each child’s health assessment is reviewed, updated, and signed </a:t>
            </a:r>
            <a:r>
              <a:rPr lang="en-US" sz="1600" dirty="0" smtClean="0"/>
              <a:t>or initialed </a:t>
            </a:r>
            <a:r>
              <a:rPr lang="en-US" sz="1600" dirty="0"/>
              <a:t>by the parent at least annually</a:t>
            </a:r>
          </a:p>
          <a:p>
            <a:pPr indent="-285750"/>
            <a:endParaRPr lang="en-US" sz="1400" dirty="0"/>
          </a:p>
          <a:p>
            <a:pPr marL="457200" lvl="1" indent="0">
              <a:buNone/>
            </a:pPr>
            <a:endParaRPr lang="en-US" sz="1000" dirty="0"/>
          </a:p>
          <a:p>
            <a:pPr marL="457200" lvl="1" indent="0">
              <a:buNone/>
            </a:pPr>
            <a:endParaRPr lang="en-US" sz="1000" dirty="0" smtClean="0"/>
          </a:p>
        </p:txBody>
      </p:sp>
    </p:spTree>
    <p:extLst>
      <p:ext uri="{BB962C8B-B14F-4D97-AF65-F5344CB8AC3E}">
        <p14:creationId xmlns:p14="http://schemas.microsoft.com/office/powerpoint/2010/main" val="3553080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Child Nutrition</a:t>
            </a:r>
            <a:endParaRPr lang="en-US" dirty="0"/>
          </a:p>
        </p:txBody>
      </p:sp>
      <p:sp>
        <p:nvSpPr>
          <p:cNvPr id="3" name="Content Placeholder 2"/>
          <p:cNvSpPr>
            <a:spLocks noGrp="1"/>
          </p:cNvSpPr>
          <p:nvPr>
            <p:ph idx="1"/>
          </p:nvPr>
        </p:nvSpPr>
        <p:spPr>
          <a:xfrm>
            <a:off x="457200" y="1219200"/>
            <a:ext cx="8229600" cy="5257800"/>
          </a:xfrm>
        </p:spPr>
        <p:txBody>
          <a:bodyPr>
            <a:normAutofit/>
          </a:bodyPr>
          <a:lstStyle/>
          <a:p>
            <a:r>
              <a:rPr lang="en-US" sz="1400" dirty="0"/>
              <a:t>If food service is provided:</a:t>
            </a:r>
          </a:p>
          <a:p>
            <a:pPr marL="0" indent="0">
              <a:buNone/>
            </a:pPr>
            <a:r>
              <a:rPr lang="en-US" sz="1400" dirty="0" smtClean="0"/>
              <a:t>	(</a:t>
            </a:r>
            <a:r>
              <a:rPr lang="en-US" sz="1400" dirty="0"/>
              <a:t>a) The provider shall ensure that the center's meal service complies with local health </a:t>
            </a:r>
            <a:r>
              <a:rPr lang="en-US" sz="1400" dirty="0" smtClean="0"/>
              <a:t>department 	food </a:t>
            </a:r>
            <a:r>
              <a:rPr lang="en-US" sz="1400" dirty="0"/>
              <a:t>service regulations</a:t>
            </a:r>
            <a:r>
              <a:rPr lang="en-US" sz="1400" dirty="0" smtClean="0"/>
              <a:t>.</a:t>
            </a:r>
          </a:p>
          <a:p>
            <a:pPr marL="0" indent="0">
              <a:buNone/>
            </a:pPr>
            <a:r>
              <a:rPr lang="en-US" sz="1400" dirty="0" smtClean="0"/>
              <a:t>	(b) Foods served by centers not currently participating and in good standing with the USDA Child</a:t>
            </a:r>
          </a:p>
          <a:p>
            <a:pPr marL="0" indent="0">
              <a:buNone/>
            </a:pPr>
            <a:r>
              <a:rPr lang="en-US" sz="1400" dirty="0" smtClean="0"/>
              <a:t>	and Adult Care Food Program (CACFP) shall comply with the nutritional requirements of the</a:t>
            </a:r>
          </a:p>
          <a:p>
            <a:pPr marL="0" indent="0">
              <a:buNone/>
            </a:pPr>
            <a:r>
              <a:rPr lang="en-US" sz="1400" dirty="0" smtClean="0"/>
              <a:t>	CACFP. The licensee shall either use standard Department-approved menus, menus provided</a:t>
            </a:r>
          </a:p>
          <a:p>
            <a:pPr marL="0" indent="0">
              <a:buNone/>
            </a:pPr>
            <a:r>
              <a:rPr lang="en-US" sz="1400" dirty="0" smtClean="0"/>
              <a:t>	by the CACFP, or menus approved by a registered dietician. Dietitian approval shall be noted</a:t>
            </a:r>
          </a:p>
          <a:p>
            <a:pPr marL="0" indent="0">
              <a:buNone/>
            </a:pPr>
            <a:r>
              <a:rPr lang="en-US" sz="1400" dirty="0" smtClean="0"/>
              <a:t>	and dated on the menus, and shall be current within the past 5 years.</a:t>
            </a:r>
          </a:p>
          <a:p>
            <a:pPr marL="0" indent="0">
              <a:buNone/>
            </a:pPr>
            <a:r>
              <a:rPr lang="en-US" sz="1400" dirty="0" smtClean="0"/>
              <a:t>	(</a:t>
            </a:r>
            <a:r>
              <a:rPr lang="en-US" sz="1400" dirty="0"/>
              <a:t>c) Centers not currently participating and in good standing with the CACFP shall keep a six</a:t>
            </a:r>
          </a:p>
          <a:p>
            <a:pPr marL="0" indent="0">
              <a:buNone/>
            </a:pPr>
            <a:r>
              <a:rPr lang="en-US" sz="1400" dirty="0" smtClean="0"/>
              <a:t>	week </a:t>
            </a:r>
            <a:r>
              <a:rPr lang="en-US" sz="1400" dirty="0"/>
              <a:t>record of foods served at each meal or snack</a:t>
            </a:r>
            <a:r>
              <a:rPr lang="en-US" sz="1400" dirty="0" smtClean="0"/>
              <a:t>.</a:t>
            </a:r>
          </a:p>
          <a:p>
            <a:pPr marL="0" indent="0">
              <a:buNone/>
            </a:pPr>
            <a:r>
              <a:rPr lang="en-US" sz="1400" dirty="0"/>
              <a:t>	(d) The provider shall post the current week's menu for parent review</a:t>
            </a:r>
            <a:r>
              <a:rPr lang="en-US" sz="1400" dirty="0" smtClean="0"/>
              <a:t>.</a:t>
            </a:r>
          </a:p>
          <a:p>
            <a:r>
              <a:rPr lang="en-US" sz="1400" dirty="0" smtClean="0"/>
              <a:t>The </a:t>
            </a:r>
            <a:r>
              <a:rPr lang="en-US" sz="1400" dirty="0"/>
              <a:t>provider shall offer meals or snacks at least once every three hours</a:t>
            </a:r>
            <a:r>
              <a:rPr lang="en-US" sz="1400" dirty="0" smtClean="0"/>
              <a:t>.</a:t>
            </a:r>
          </a:p>
          <a:p>
            <a:r>
              <a:rPr lang="en-US" sz="1400" dirty="0"/>
              <a:t>The provider shall serve children's food on dishes, napkins, or sanitary high chair trays, except </a:t>
            </a:r>
            <a:r>
              <a:rPr lang="en-US" sz="1400" dirty="0" smtClean="0"/>
              <a:t>for individual </a:t>
            </a:r>
            <a:r>
              <a:rPr lang="en-US" sz="1400" dirty="0"/>
              <a:t>serving size items, such as crackers, if they are placed directly in the children's </a:t>
            </a:r>
            <a:r>
              <a:rPr lang="en-US" sz="1400" dirty="0" smtClean="0"/>
              <a:t>hands. The </a:t>
            </a:r>
            <a:r>
              <a:rPr lang="en-US" sz="1400" dirty="0"/>
              <a:t>provider shall not place food on a bare table</a:t>
            </a:r>
            <a:r>
              <a:rPr lang="en-US" sz="1400" dirty="0" smtClean="0"/>
              <a:t>.</a:t>
            </a:r>
          </a:p>
          <a:p>
            <a:r>
              <a:rPr lang="en-US" sz="1400" dirty="0"/>
              <a:t>The provider shall ensure that caregivers who serve food to children are aware of food allergies </a:t>
            </a:r>
            <a:r>
              <a:rPr lang="en-US" sz="1400" dirty="0" smtClean="0"/>
              <a:t>and sensitivities </a:t>
            </a:r>
            <a:r>
              <a:rPr lang="en-US" sz="1400" dirty="0"/>
              <a:t>for the children in their assigned group, and that children are not served the food </a:t>
            </a:r>
            <a:r>
              <a:rPr lang="en-US" sz="1400" dirty="0" smtClean="0"/>
              <a:t>or drink </a:t>
            </a:r>
            <a:r>
              <a:rPr lang="en-US" sz="1400" dirty="0"/>
              <a:t>they have an allergy or sensitivity to</a:t>
            </a:r>
            <a:r>
              <a:rPr lang="en-US" sz="1400" dirty="0" smtClean="0"/>
              <a:t>.</a:t>
            </a:r>
          </a:p>
          <a:p>
            <a:r>
              <a:rPr lang="en-US" sz="1400" dirty="0"/>
              <a:t>The provider shall ensure that food and drink brought in by parents for an individual child's use </a:t>
            </a:r>
            <a:r>
              <a:rPr lang="en-US" sz="1400" dirty="0" smtClean="0"/>
              <a:t>is labeled </a:t>
            </a:r>
            <a:r>
              <a:rPr lang="en-US" sz="1400" dirty="0"/>
              <a:t>with the child's name, and refrigerated if needed.</a:t>
            </a:r>
            <a:endParaRPr lang="en-US" sz="1400" dirty="0" smtClean="0"/>
          </a:p>
          <a:p>
            <a:pPr marL="0" indent="0">
              <a:buNone/>
            </a:pPr>
            <a:endParaRPr lang="en-US" sz="1400" dirty="0"/>
          </a:p>
        </p:txBody>
      </p:sp>
    </p:spTree>
    <p:extLst>
      <p:ext uri="{BB962C8B-B14F-4D97-AF65-F5344CB8AC3E}">
        <p14:creationId xmlns:p14="http://schemas.microsoft.com/office/powerpoint/2010/main" val="914380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Infection Control</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r>
              <a:rPr lang="en-US" sz="1600" dirty="0" smtClean="0"/>
              <a:t>Staff </a:t>
            </a:r>
            <a:r>
              <a:rPr lang="en-US" sz="1600" dirty="0"/>
              <a:t>shall wash their hands thoroughly with liquid soap and warm running water at the </a:t>
            </a:r>
            <a:r>
              <a:rPr lang="en-US" sz="1600" dirty="0" smtClean="0"/>
              <a:t>following times</a:t>
            </a:r>
            <a:r>
              <a:rPr lang="en-US" sz="1600" dirty="0"/>
              <a:t>:</a:t>
            </a:r>
          </a:p>
          <a:p>
            <a:pPr marL="400050" lvl="1" indent="0">
              <a:buNone/>
            </a:pPr>
            <a:r>
              <a:rPr lang="en-US" sz="1200" dirty="0"/>
              <a:t>(a) before handling or preparing food or bottles;</a:t>
            </a:r>
          </a:p>
          <a:p>
            <a:pPr marL="400050" lvl="1" indent="0">
              <a:buNone/>
            </a:pPr>
            <a:r>
              <a:rPr lang="en-US" sz="1200" dirty="0"/>
              <a:t>(b) before and after eating meals and snacks or feeding children;</a:t>
            </a:r>
          </a:p>
          <a:p>
            <a:pPr marL="400050" lvl="1" indent="0">
              <a:buNone/>
            </a:pPr>
            <a:r>
              <a:rPr lang="en-US" sz="1200" dirty="0"/>
              <a:t>(c) before and after diapering a child;</a:t>
            </a:r>
          </a:p>
          <a:p>
            <a:pPr marL="400050" lvl="1" indent="0">
              <a:buNone/>
            </a:pPr>
            <a:r>
              <a:rPr lang="en-US" sz="1200" dirty="0"/>
              <a:t>(d) after using the toilet or helping a child use the toilet;</a:t>
            </a:r>
          </a:p>
          <a:p>
            <a:pPr marL="400050" lvl="1" indent="0">
              <a:buNone/>
            </a:pPr>
            <a:r>
              <a:rPr lang="en-US" sz="1200" dirty="0"/>
              <a:t>(e) before administering medication;</a:t>
            </a:r>
          </a:p>
          <a:p>
            <a:pPr marL="400050" lvl="1" indent="0">
              <a:buNone/>
            </a:pPr>
            <a:r>
              <a:rPr lang="en-US" sz="1200" dirty="0"/>
              <a:t>(f) after coming into contact with body fluids, including breast milk;</a:t>
            </a:r>
          </a:p>
          <a:p>
            <a:pPr marL="400050" lvl="1" indent="0">
              <a:buNone/>
            </a:pPr>
            <a:r>
              <a:rPr lang="en-US" sz="1200" dirty="0"/>
              <a:t>(g) after playing with or handling animals;</a:t>
            </a:r>
          </a:p>
          <a:p>
            <a:pPr marL="400050" lvl="1" indent="0">
              <a:buNone/>
            </a:pPr>
            <a:r>
              <a:rPr lang="en-US" sz="1200" dirty="0"/>
              <a:t>(h) when coming in from outdoors; and</a:t>
            </a:r>
          </a:p>
          <a:p>
            <a:pPr marL="685800" lvl="1">
              <a:buAutoNum type="romanLcParenBoth"/>
            </a:pPr>
            <a:r>
              <a:rPr lang="en-US" sz="1200" dirty="0" smtClean="0"/>
              <a:t>after </a:t>
            </a:r>
            <a:r>
              <a:rPr lang="en-US" sz="1200" dirty="0"/>
              <a:t>cleaning or taking out garbage</a:t>
            </a:r>
            <a:r>
              <a:rPr lang="en-US" sz="1200" dirty="0" smtClean="0"/>
              <a:t>.</a:t>
            </a:r>
          </a:p>
          <a:p>
            <a:pPr marL="285750"/>
            <a:r>
              <a:rPr lang="en-US" sz="1600" dirty="0"/>
              <a:t>The provider shall ensure that children wash their hands thoroughly with liquid soap and </a:t>
            </a:r>
            <a:r>
              <a:rPr lang="en-US" sz="1600" dirty="0" smtClean="0"/>
              <a:t>warm running </a:t>
            </a:r>
            <a:r>
              <a:rPr lang="en-US" sz="1600" dirty="0"/>
              <a:t>water at the following times:</a:t>
            </a:r>
          </a:p>
          <a:p>
            <a:pPr marL="400050" lvl="1" indent="0">
              <a:buNone/>
            </a:pPr>
            <a:r>
              <a:rPr lang="en-US" sz="1200" dirty="0"/>
              <a:t>(a) before and after eating meals and snacks;</a:t>
            </a:r>
          </a:p>
          <a:p>
            <a:pPr marL="400050" lvl="1" indent="0">
              <a:buNone/>
            </a:pPr>
            <a:r>
              <a:rPr lang="en-US" sz="1200" dirty="0"/>
              <a:t>(b) after using the toilet;</a:t>
            </a:r>
          </a:p>
          <a:p>
            <a:pPr marL="400050" lvl="1" indent="0">
              <a:buNone/>
            </a:pPr>
            <a:r>
              <a:rPr lang="en-US" sz="1200" dirty="0"/>
              <a:t>(c) after coming into contact with body fluids;</a:t>
            </a:r>
          </a:p>
          <a:p>
            <a:pPr marL="400050" lvl="1" indent="0">
              <a:buNone/>
            </a:pPr>
            <a:r>
              <a:rPr lang="en-US" sz="1200" dirty="0"/>
              <a:t>(d) after playing with animals; and</a:t>
            </a:r>
          </a:p>
          <a:p>
            <a:pPr marL="400050" lvl="1" indent="0">
              <a:buNone/>
            </a:pPr>
            <a:r>
              <a:rPr lang="en-US" sz="1200" dirty="0"/>
              <a:t>(e) when coming in from outdoors</a:t>
            </a:r>
            <a:r>
              <a:rPr lang="en-US" sz="1200" dirty="0" smtClean="0"/>
              <a:t>.</a:t>
            </a:r>
          </a:p>
          <a:p>
            <a:r>
              <a:rPr lang="en-US" sz="1600" dirty="0"/>
              <a:t>Only single use towels from a covered dispenser or an electric hand-drying device may be used </a:t>
            </a:r>
            <a:r>
              <a:rPr lang="en-US" sz="1600" dirty="0" smtClean="0"/>
              <a:t>to dry </a:t>
            </a:r>
            <a:r>
              <a:rPr lang="en-US" sz="1600" dirty="0"/>
              <a:t>hands.</a:t>
            </a:r>
          </a:p>
        </p:txBody>
      </p:sp>
    </p:spTree>
    <p:extLst>
      <p:ext uri="{BB962C8B-B14F-4D97-AF65-F5344CB8AC3E}">
        <p14:creationId xmlns:p14="http://schemas.microsoft.com/office/powerpoint/2010/main" val="2127661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Infection Control</a:t>
            </a:r>
            <a:endParaRPr lang="en-US" dirty="0"/>
          </a:p>
        </p:txBody>
      </p:sp>
      <p:sp>
        <p:nvSpPr>
          <p:cNvPr id="3" name="Content Placeholder 2"/>
          <p:cNvSpPr>
            <a:spLocks noGrp="1"/>
          </p:cNvSpPr>
          <p:nvPr>
            <p:ph idx="1"/>
          </p:nvPr>
        </p:nvSpPr>
        <p:spPr>
          <a:xfrm>
            <a:off x="457200" y="1143000"/>
            <a:ext cx="8229600" cy="5410200"/>
          </a:xfrm>
        </p:spPr>
        <p:txBody>
          <a:bodyPr>
            <a:normAutofit/>
          </a:bodyPr>
          <a:lstStyle/>
          <a:p>
            <a:r>
              <a:rPr lang="en-US" sz="1400" dirty="0"/>
              <a:t>The provider shall ensure that toilet paper is accessible to children, and that it is kept on </a:t>
            </a:r>
            <a:r>
              <a:rPr lang="en-US" sz="1400" dirty="0" smtClean="0"/>
              <a:t>a dispenser.</a:t>
            </a:r>
          </a:p>
          <a:p>
            <a:r>
              <a:rPr lang="en-US" sz="1400" dirty="0"/>
              <a:t>The provider shall post </a:t>
            </a:r>
            <a:r>
              <a:rPr lang="en-US" sz="1400" dirty="0" smtClean="0"/>
              <a:t>hand washing </a:t>
            </a:r>
            <a:r>
              <a:rPr lang="en-US" sz="1400" dirty="0"/>
              <a:t>procedures that are readily visible from each </a:t>
            </a:r>
            <a:r>
              <a:rPr lang="en-US" sz="1400" dirty="0" smtClean="0"/>
              <a:t>hand washing sink</a:t>
            </a:r>
            <a:r>
              <a:rPr lang="en-US" sz="1400" dirty="0"/>
              <a:t>, and they shall be followed</a:t>
            </a:r>
            <a:r>
              <a:rPr lang="en-US" sz="1400" dirty="0" smtClean="0"/>
              <a:t>.</a:t>
            </a:r>
          </a:p>
          <a:p>
            <a:r>
              <a:rPr lang="en-US" sz="1400" dirty="0"/>
              <a:t>Caregivers shall teach children proper hand washing techniques and shall oversee hand </a:t>
            </a:r>
            <a:r>
              <a:rPr lang="en-US" sz="1400" dirty="0" smtClean="0"/>
              <a:t>washing whenever </a:t>
            </a:r>
            <a:r>
              <a:rPr lang="en-US" sz="1400" dirty="0"/>
              <a:t>possible</a:t>
            </a:r>
            <a:r>
              <a:rPr lang="en-US" sz="1400" dirty="0" smtClean="0"/>
              <a:t>.</a:t>
            </a:r>
          </a:p>
          <a:p>
            <a:r>
              <a:rPr lang="en-US" sz="1400" dirty="0"/>
              <a:t>Personal hygiene items such as toothbrushes, or combs and hair accessories that are not </a:t>
            </a:r>
            <a:r>
              <a:rPr lang="en-US" sz="1400" dirty="0" smtClean="0"/>
              <a:t>sanitized between </a:t>
            </a:r>
            <a:r>
              <a:rPr lang="en-US" sz="1400" dirty="0"/>
              <a:t>each use, shall not be shared by children or used by staff on more than one child, </a:t>
            </a:r>
            <a:r>
              <a:rPr lang="en-US" sz="1400" dirty="0" smtClean="0"/>
              <a:t>and shall </a:t>
            </a:r>
            <a:r>
              <a:rPr lang="en-US" sz="1400" dirty="0"/>
              <a:t>be stored so that they do not touch each </a:t>
            </a:r>
            <a:r>
              <a:rPr lang="en-US" sz="1400" dirty="0" smtClean="0"/>
              <a:t>other</a:t>
            </a:r>
          </a:p>
          <a:p>
            <a:r>
              <a:rPr lang="en-US" sz="1400" dirty="0"/>
              <a:t>The provider shall clean and sanitize all washable toys and materials weekly, or more often </a:t>
            </a:r>
            <a:r>
              <a:rPr lang="en-US" sz="1400" dirty="0" smtClean="0"/>
              <a:t>if necessary</a:t>
            </a:r>
          </a:p>
          <a:p>
            <a:r>
              <a:rPr lang="en-US" sz="1400" dirty="0"/>
              <a:t>Stuffed animals, cloth dolls, and dress-up clothes must be machine washable. Pillows must </a:t>
            </a:r>
            <a:r>
              <a:rPr lang="en-US" sz="1400" dirty="0" smtClean="0"/>
              <a:t>be machine </a:t>
            </a:r>
            <a:r>
              <a:rPr lang="en-US" sz="1400" dirty="0"/>
              <a:t>washable, or have removable covers that are machine washable. The provider shall </a:t>
            </a:r>
            <a:r>
              <a:rPr lang="en-US" sz="1400" dirty="0" smtClean="0"/>
              <a:t>wash stuffed </a:t>
            </a:r>
            <a:r>
              <a:rPr lang="en-US" sz="1400" dirty="0"/>
              <a:t>animals, cloth dolls, dress-up clothes, and pillows or covers </a:t>
            </a:r>
            <a:r>
              <a:rPr lang="en-US" sz="1400" dirty="0" smtClean="0"/>
              <a:t>weekly</a:t>
            </a:r>
          </a:p>
          <a:p>
            <a:r>
              <a:rPr lang="en-US" sz="1400" dirty="0"/>
              <a:t>If water play tables or tubs are used, they shall be washed and sanitized daily, and children </a:t>
            </a:r>
            <a:r>
              <a:rPr lang="en-US" sz="1400" dirty="0" smtClean="0"/>
              <a:t>shall wash </a:t>
            </a:r>
            <a:r>
              <a:rPr lang="en-US" sz="1400" dirty="0"/>
              <a:t>their hands prior to engaging in the </a:t>
            </a:r>
            <a:r>
              <a:rPr lang="en-US" sz="1400" dirty="0" smtClean="0"/>
              <a:t>activity</a:t>
            </a:r>
          </a:p>
          <a:p>
            <a:r>
              <a:rPr lang="en-US" sz="1400" dirty="0"/>
              <a:t>Persons with contagious TB shall not work or volunteer in the center</a:t>
            </a:r>
            <a:r>
              <a:rPr lang="en-US" sz="1400" dirty="0" smtClean="0"/>
              <a:t>.</a:t>
            </a:r>
          </a:p>
          <a:p>
            <a:r>
              <a:rPr lang="en-US" sz="1400" dirty="0"/>
              <a:t>Children's clothing shall be changed promptly if they have a toileting accident</a:t>
            </a:r>
            <a:r>
              <a:rPr lang="en-US" sz="1400" dirty="0" smtClean="0"/>
              <a:t>.</a:t>
            </a:r>
          </a:p>
          <a:p>
            <a:r>
              <a:rPr lang="en-US" sz="1400" dirty="0"/>
              <a:t>Children's clothing which is wet or soiled from body fluids:</a:t>
            </a:r>
          </a:p>
          <a:p>
            <a:pPr marL="400050" lvl="1" indent="0">
              <a:buNone/>
            </a:pPr>
            <a:r>
              <a:rPr lang="en-US" sz="1050" dirty="0"/>
              <a:t>(a) shall not be rinsed or washed at the center; and</a:t>
            </a:r>
          </a:p>
          <a:p>
            <a:pPr marL="400050" lvl="1" indent="0">
              <a:buNone/>
            </a:pPr>
            <a:r>
              <a:rPr lang="en-US" sz="1050" dirty="0"/>
              <a:t>(b) shall be placed in a </a:t>
            </a:r>
            <a:r>
              <a:rPr lang="en-US" sz="1050" dirty="0" smtClean="0"/>
              <a:t>leak proof </a:t>
            </a:r>
            <a:r>
              <a:rPr lang="en-US" sz="1050" dirty="0"/>
              <a:t>container, labeled with the child's name, and returned to </a:t>
            </a:r>
            <a:r>
              <a:rPr lang="en-US" sz="1050" dirty="0" smtClean="0"/>
              <a:t>the parent.</a:t>
            </a:r>
          </a:p>
          <a:p>
            <a:r>
              <a:rPr lang="en-US" sz="1450" dirty="0"/>
              <a:t>If the center uses a potty chair, the provider shall clean and sanitize the chair after each use</a:t>
            </a:r>
            <a:r>
              <a:rPr lang="en-US" sz="1450" dirty="0" smtClean="0"/>
              <a:t>.</a:t>
            </a:r>
          </a:p>
          <a:p>
            <a:r>
              <a:rPr lang="en-US" sz="1450" dirty="0"/>
              <a:t>Staff who prepare food in the kitchen shall not change diapers or assist in toileting children</a:t>
            </a:r>
            <a:r>
              <a:rPr lang="en-US" sz="1450" dirty="0" smtClean="0"/>
              <a:t>.</a:t>
            </a:r>
          </a:p>
          <a:p>
            <a:endParaRPr lang="en-US" sz="1450" dirty="0"/>
          </a:p>
        </p:txBody>
      </p:sp>
    </p:spTree>
    <p:extLst>
      <p:ext uri="{BB962C8B-B14F-4D97-AF65-F5344CB8AC3E}">
        <p14:creationId xmlns:p14="http://schemas.microsoft.com/office/powerpoint/2010/main" val="312395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Infection Control</a:t>
            </a:r>
            <a:endParaRPr lang="en-US"/>
          </a:p>
        </p:txBody>
      </p:sp>
      <p:sp>
        <p:nvSpPr>
          <p:cNvPr id="3" name="Content Placeholder 2"/>
          <p:cNvSpPr>
            <a:spLocks noGrp="1"/>
          </p:cNvSpPr>
          <p:nvPr>
            <p:ph idx="1"/>
          </p:nvPr>
        </p:nvSpPr>
        <p:spPr/>
        <p:txBody>
          <a:bodyPr>
            <a:normAutofit/>
          </a:bodyPr>
          <a:lstStyle/>
          <a:p>
            <a:r>
              <a:rPr lang="en-US" sz="1400" dirty="0"/>
              <a:t>The center shall have a portable body fluid clean up kit.</a:t>
            </a:r>
          </a:p>
          <a:p>
            <a:pPr lvl="1"/>
            <a:r>
              <a:rPr lang="en-US" sz="1000" dirty="0"/>
              <a:t>(a) All staff shall know the location of the kit and how to use it.</a:t>
            </a:r>
          </a:p>
          <a:p>
            <a:pPr lvl="1"/>
            <a:r>
              <a:rPr lang="en-US" sz="1000" dirty="0"/>
              <a:t>(b) The provider shall use the kit to clean up spills of body fluids.</a:t>
            </a:r>
          </a:p>
          <a:p>
            <a:pPr lvl="1"/>
            <a:r>
              <a:rPr lang="en-US" sz="1000" dirty="0"/>
              <a:t>(c) The provider shall restock the kit as needed</a:t>
            </a:r>
            <a:r>
              <a:rPr lang="en-US" sz="1000" dirty="0" smtClean="0"/>
              <a:t>.</a:t>
            </a:r>
          </a:p>
          <a:p>
            <a:r>
              <a:rPr lang="en-US" sz="1400" dirty="0"/>
              <a:t>The center shall not care for children who are ill with an infectious disease, except when a </a:t>
            </a:r>
            <a:r>
              <a:rPr lang="en-US" sz="1400" dirty="0" smtClean="0"/>
              <a:t>child shows </a:t>
            </a:r>
            <a:r>
              <a:rPr lang="en-US" sz="1400" dirty="0"/>
              <a:t>signs of illness after arriving at the center</a:t>
            </a:r>
            <a:r>
              <a:rPr lang="en-US" sz="1400" dirty="0" smtClean="0"/>
              <a:t>.</a:t>
            </a:r>
          </a:p>
          <a:p>
            <a:r>
              <a:rPr lang="en-US" sz="1400" dirty="0"/>
              <a:t>The provider shall separate children who develop signs of an infectious disease after arriving </a:t>
            </a:r>
            <a:r>
              <a:rPr lang="en-US" sz="1400" dirty="0" smtClean="0"/>
              <a:t>at the </a:t>
            </a:r>
            <a:r>
              <a:rPr lang="en-US" sz="1400" dirty="0"/>
              <a:t>center from the other children in a safe, supervised location</a:t>
            </a:r>
            <a:r>
              <a:rPr lang="en-US" sz="1400" dirty="0" smtClean="0"/>
              <a:t>.</a:t>
            </a:r>
          </a:p>
          <a:p>
            <a:r>
              <a:rPr lang="en-US" sz="1400" dirty="0"/>
              <a:t>The provider shall contact the parents of children who are ill with an infectious disease and </a:t>
            </a:r>
            <a:r>
              <a:rPr lang="en-US" sz="1400" dirty="0" smtClean="0"/>
              <a:t>ask them </a:t>
            </a:r>
            <a:r>
              <a:rPr lang="en-US" sz="1400" dirty="0"/>
              <a:t>to immediately pick up their child. If the provider cannot reach the parent, the provider </a:t>
            </a:r>
            <a:r>
              <a:rPr lang="en-US" sz="1400" dirty="0" smtClean="0"/>
              <a:t>shall contact </a:t>
            </a:r>
            <a:r>
              <a:rPr lang="en-US" sz="1400" dirty="0"/>
              <a:t>the individuals listed as emergency contacts for the child and ask them to pick up the </a:t>
            </a:r>
            <a:r>
              <a:rPr lang="en-US" sz="1400" dirty="0" smtClean="0"/>
              <a:t>child</a:t>
            </a:r>
          </a:p>
          <a:p>
            <a:r>
              <a:rPr lang="en-US" sz="1400" dirty="0"/>
              <a:t>The provider shall notify the local health department, on the day of discovery, of any </a:t>
            </a:r>
            <a:r>
              <a:rPr lang="en-US" sz="1400" dirty="0" smtClean="0"/>
              <a:t>reportable infectious </a:t>
            </a:r>
            <a:r>
              <a:rPr lang="en-US" sz="1400" dirty="0"/>
              <a:t>diseases among children or caregivers, or any sudden or extraordinary occurrence of </a:t>
            </a:r>
            <a:r>
              <a:rPr lang="en-US" sz="1400" dirty="0" smtClean="0"/>
              <a:t>a serious </a:t>
            </a:r>
            <a:r>
              <a:rPr lang="en-US" sz="1400" dirty="0"/>
              <a:t>or unusual illness, as required by the local health department</a:t>
            </a:r>
            <a:r>
              <a:rPr lang="en-US" sz="1400" dirty="0" smtClean="0"/>
              <a:t>.</a:t>
            </a:r>
          </a:p>
          <a:p>
            <a:r>
              <a:rPr lang="en-US" sz="1400" dirty="0"/>
              <a:t>The provider shall post a parent notice at the center when any staff or child has an </a:t>
            </a:r>
            <a:r>
              <a:rPr lang="en-US" sz="1400" dirty="0" smtClean="0"/>
              <a:t>infectious disease </a:t>
            </a:r>
            <a:r>
              <a:rPr lang="en-US" sz="1400" dirty="0"/>
              <a:t>or parasite.</a:t>
            </a:r>
          </a:p>
          <a:p>
            <a:pPr lvl="1"/>
            <a:r>
              <a:rPr lang="en-US" sz="1000" dirty="0"/>
              <a:t>(a) The provider shall post the notice in a conspicuous location where it can be seen by </a:t>
            </a:r>
            <a:r>
              <a:rPr lang="en-US" sz="1000" dirty="0" smtClean="0"/>
              <a:t>all parents</a:t>
            </a:r>
            <a:r>
              <a:rPr lang="en-US" sz="1000" dirty="0"/>
              <a:t>.</a:t>
            </a:r>
          </a:p>
          <a:p>
            <a:pPr lvl="1"/>
            <a:r>
              <a:rPr lang="en-US" sz="1000" dirty="0"/>
              <a:t>(b) The provider shall post and date the notice the same day the disease or parasite </a:t>
            </a:r>
            <a:r>
              <a:rPr lang="en-US" sz="1000" dirty="0" smtClean="0"/>
              <a:t>is discovered</a:t>
            </a:r>
            <a:r>
              <a:rPr lang="en-US" sz="1000" dirty="0"/>
              <a:t>, and the notice shall remain posted for at least 5 days</a:t>
            </a:r>
          </a:p>
        </p:txBody>
      </p:sp>
    </p:spTree>
    <p:extLst>
      <p:ext uri="{BB962C8B-B14F-4D97-AF65-F5344CB8AC3E}">
        <p14:creationId xmlns:p14="http://schemas.microsoft.com/office/powerpoint/2010/main" val="2756750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r>
              <a:rPr lang="en-US" sz="1600" dirty="0"/>
              <a:t>If medications are given, they shall be administered to children only by a provider trained in </a:t>
            </a:r>
            <a:r>
              <a:rPr lang="en-US" sz="1600" dirty="0" smtClean="0"/>
              <a:t>the administration </a:t>
            </a:r>
            <a:r>
              <a:rPr lang="en-US" sz="1600" dirty="0"/>
              <a:t>of medications as specified in this </a:t>
            </a:r>
            <a:r>
              <a:rPr lang="en-US" sz="1600" dirty="0" smtClean="0"/>
              <a:t>rule</a:t>
            </a:r>
          </a:p>
          <a:p>
            <a:r>
              <a:rPr lang="en-US" sz="1600" dirty="0"/>
              <a:t>All over-the-counter and prescription medications shall:</a:t>
            </a:r>
          </a:p>
          <a:p>
            <a:pPr lvl="1"/>
            <a:r>
              <a:rPr lang="en-US" sz="1200" dirty="0"/>
              <a:t>(a) be labeled with the child's full name;</a:t>
            </a:r>
          </a:p>
          <a:p>
            <a:pPr lvl="1"/>
            <a:r>
              <a:rPr lang="en-US" sz="1200" dirty="0"/>
              <a:t>(b) be kept in the original or pharmacy container;</a:t>
            </a:r>
          </a:p>
          <a:p>
            <a:pPr lvl="1"/>
            <a:r>
              <a:rPr lang="en-US" sz="1200" dirty="0"/>
              <a:t>(c) have the original label; and,</a:t>
            </a:r>
          </a:p>
          <a:p>
            <a:pPr lvl="1"/>
            <a:r>
              <a:rPr lang="en-US" sz="1200" dirty="0"/>
              <a:t>(d) have child-safety caps</a:t>
            </a:r>
            <a:r>
              <a:rPr lang="en-US" sz="1200" dirty="0" smtClean="0"/>
              <a:t>.</a:t>
            </a:r>
          </a:p>
          <a:p>
            <a:r>
              <a:rPr lang="en-US" sz="1600" dirty="0"/>
              <a:t>All non-refrigerated medications shall be inaccessible to children and stored in a container or </a:t>
            </a:r>
            <a:r>
              <a:rPr lang="en-US" sz="1600" dirty="0" smtClean="0"/>
              <a:t>area that </a:t>
            </a:r>
            <a:r>
              <a:rPr lang="en-US" sz="1600" dirty="0"/>
              <a:t>is locked, such as a locked room, cupboard, drawer, or a lockbox. The provider shall store </a:t>
            </a:r>
            <a:r>
              <a:rPr lang="en-US" sz="1600" dirty="0" smtClean="0"/>
              <a:t>all refrigerated </a:t>
            </a:r>
            <a:r>
              <a:rPr lang="en-US" sz="1600" dirty="0"/>
              <a:t>medications in a </a:t>
            </a:r>
            <a:r>
              <a:rPr lang="en-US" sz="1600" dirty="0" smtClean="0"/>
              <a:t>leak proof container</a:t>
            </a:r>
          </a:p>
          <a:p>
            <a:r>
              <a:rPr lang="en-US" sz="1600" dirty="0"/>
              <a:t>The provider shall have a written medication permission form completed and signed by the </a:t>
            </a:r>
            <a:r>
              <a:rPr lang="en-US" sz="1600" dirty="0" smtClean="0"/>
              <a:t>parent prior </a:t>
            </a:r>
            <a:r>
              <a:rPr lang="en-US" sz="1600" dirty="0"/>
              <a:t>to administering any over-the-counter or prescription medication to a </a:t>
            </a:r>
            <a:r>
              <a:rPr lang="en-US" sz="1600" dirty="0" smtClean="0"/>
              <a:t>child</a:t>
            </a:r>
          </a:p>
          <a:p>
            <a:r>
              <a:rPr lang="en-US" sz="1600" dirty="0"/>
              <a:t>The provider shall have a written medication permission form completed and signed by the </a:t>
            </a:r>
            <a:r>
              <a:rPr lang="en-US" sz="1600" dirty="0" smtClean="0"/>
              <a:t>parent prior </a:t>
            </a:r>
            <a:r>
              <a:rPr lang="en-US" sz="1600" dirty="0"/>
              <a:t>to administering any over-the-counter or prescription medication to a child. The </a:t>
            </a:r>
            <a:r>
              <a:rPr lang="en-US" sz="1600" dirty="0" smtClean="0"/>
              <a:t>permission form </a:t>
            </a:r>
            <a:r>
              <a:rPr lang="en-US" sz="1600" dirty="0"/>
              <a:t>must include:</a:t>
            </a:r>
          </a:p>
          <a:p>
            <a:pPr lvl="1"/>
            <a:r>
              <a:rPr lang="en-US" sz="1200" dirty="0"/>
              <a:t>(a) the name of the child;</a:t>
            </a:r>
          </a:p>
          <a:p>
            <a:pPr lvl="1"/>
            <a:r>
              <a:rPr lang="en-US" sz="1200" dirty="0"/>
              <a:t>(b) the name of the medication;</a:t>
            </a:r>
          </a:p>
          <a:p>
            <a:pPr lvl="1"/>
            <a:r>
              <a:rPr lang="en-US" sz="1200" dirty="0"/>
              <a:t>(c) written instructions for administration; including:</a:t>
            </a:r>
          </a:p>
          <a:p>
            <a:pPr lvl="2"/>
            <a:r>
              <a:rPr lang="en-US" sz="1000" dirty="0"/>
              <a:t>(</a:t>
            </a:r>
            <a:r>
              <a:rPr lang="en-US" sz="1000" dirty="0" err="1"/>
              <a:t>i</a:t>
            </a:r>
            <a:r>
              <a:rPr lang="en-US" sz="1000" dirty="0"/>
              <a:t>) the dosage;</a:t>
            </a:r>
          </a:p>
          <a:p>
            <a:pPr lvl="2"/>
            <a:r>
              <a:rPr lang="en-US" sz="1000" dirty="0"/>
              <a:t>(ii) the method of administration</a:t>
            </a:r>
            <a:r>
              <a:rPr lang="en-US" sz="1000" dirty="0" smtClean="0"/>
              <a:t>;</a:t>
            </a:r>
          </a:p>
          <a:p>
            <a:pPr lvl="2"/>
            <a:r>
              <a:rPr lang="en-US" sz="1000" dirty="0"/>
              <a:t>(iii) the times and dates to be administered; and</a:t>
            </a:r>
          </a:p>
          <a:p>
            <a:pPr lvl="2"/>
            <a:r>
              <a:rPr lang="en-US" sz="1000" dirty="0"/>
              <a:t>(iv) the disease or condition being treated; </a:t>
            </a:r>
            <a:r>
              <a:rPr lang="en-US" sz="1000" dirty="0" smtClean="0"/>
              <a:t>and</a:t>
            </a:r>
          </a:p>
          <a:p>
            <a:pPr lvl="1"/>
            <a:r>
              <a:rPr lang="en-US" sz="1200" dirty="0" smtClean="0"/>
              <a:t>(d</a:t>
            </a:r>
            <a:r>
              <a:rPr lang="en-US" sz="1200" dirty="0"/>
              <a:t>) the parent signature and the date signed.</a:t>
            </a:r>
          </a:p>
        </p:txBody>
      </p:sp>
    </p:spTree>
    <p:extLst>
      <p:ext uri="{BB962C8B-B14F-4D97-AF65-F5344CB8AC3E}">
        <p14:creationId xmlns:p14="http://schemas.microsoft.com/office/powerpoint/2010/main" val="3208666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a:t>
            </a:r>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20000"/>
          </a:bodyPr>
          <a:lstStyle/>
          <a:p>
            <a:r>
              <a:rPr lang="en-US" sz="1800" dirty="0"/>
              <a:t>If the provider keeps over-the-counter medication at the center that is not brought in by a parent </a:t>
            </a:r>
            <a:r>
              <a:rPr lang="en-US" sz="1800" dirty="0" smtClean="0"/>
              <a:t>for their </a:t>
            </a:r>
            <a:r>
              <a:rPr lang="en-US" sz="1800" dirty="0"/>
              <a:t>child's use, the medication shall not be administered to any child without prior </a:t>
            </a:r>
            <a:r>
              <a:rPr lang="en-US" sz="1800" dirty="0" smtClean="0"/>
              <a:t>parental consent </a:t>
            </a:r>
            <a:r>
              <a:rPr lang="en-US" sz="1800" dirty="0"/>
              <a:t>for each instance it is given. The consent must be either:</a:t>
            </a:r>
          </a:p>
          <a:p>
            <a:pPr lvl="1"/>
            <a:r>
              <a:rPr lang="en-US" sz="1400" dirty="0"/>
              <a:t>(a) prior written consent; or</a:t>
            </a:r>
          </a:p>
          <a:p>
            <a:pPr lvl="1"/>
            <a:r>
              <a:rPr lang="en-US" sz="1400" dirty="0"/>
              <a:t>(b) oral consent for which a provider documents in writing the date and time of the consent, </a:t>
            </a:r>
            <a:r>
              <a:rPr lang="en-US" sz="1400" dirty="0" smtClean="0"/>
              <a:t>and which </a:t>
            </a:r>
            <a:r>
              <a:rPr lang="en-US" sz="1400" dirty="0"/>
              <a:t>the parent or person picking up the child signs upon picking up the child</a:t>
            </a:r>
            <a:r>
              <a:rPr lang="en-US" sz="1400" dirty="0" smtClean="0"/>
              <a:t>.</a:t>
            </a:r>
          </a:p>
          <a:p>
            <a:r>
              <a:rPr lang="en-US" sz="1800" dirty="0"/>
              <a:t>If the provider chooses not to administer medication as instructed by the parent, the provider </a:t>
            </a:r>
            <a:r>
              <a:rPr lang="en-US" sz="1800" dirty="0" smtClean="0"/>
              <a:t>shall notify </a:t>
            </a:r>
            <a:r>
              <a:rPr lang="en-US" sz="1800" dirty="0"/>
              <a:t>the parent of their refusal to administer the medication prior to the time the medication </a:t>
            </a:r>
            <a:r>
              <a:rPr lang="en-US" sz="1800" dirty="0" smtClean="0"/>
              <a:t>needs to </a:t>
            </a:r>
            <a:r>
              <a:rPr lang="en-US" sz="1800" dirty="0"/>
              <a:t>be given</a:t>
            </a:r>
            <a:r>
              <a:rPr lang="en-US" sz="1800" dirty="0" smtClean="0"/>
              <a:t>.</a:t>
            </a:r>
          </a:p>
          <a:p>
            <a:r>
              <a:rPr lang="en-US" sz="1800" dirty="0"/>
              <a:t>When administering medication, the provider administering the medication shall:</a:t>
            </a:r>
          </a:p>
          <a:p>
            <a:pPr lvl="1"/>
            <a:r>
              <a:rPr lang="en-US" sz="1400" dirty="0"/>
              <a:t>(a) wash their hands;</a:t>
            </a:r>
          </a:p>
          <a:p>
            <a:pPr lvl="1"/>
            <a:r>
              <a:rPr lang="en-US" sz="1400" dirty="0"/>
              <a:t>(b) check the medication label to confirm the child's name;</a:t>
            </a:r>
          </a:p>
          <a:p>
            <a:pPr lvl="1"/>
            <a:r>
              <a:rPr lang="en-US" sz="1400" dirty="0"/>
              <a:t>(c) compare the instructions on the parent release form with the directions on the </a:t>
            </a:r>
            <a:r>
              <a:rPr lang="en-US" sz="1400" dirty="0" smtClean="0"/>
              <a:t>prescription label </a:t>
            </a:r>
            <a:r>
              <a:rPr lang="en-US" sz="1400" dirty="0"/>
              <a:t>or product package to ensure that a child is not given a dosage larger than </a:t>
            </a:r>
            <a:r>
              <a:rPr lang="en-US" sz="1400" dirty="0" smtClean="0"/>
              <a:t>that recommended </a:t>
            </a:r>
            <a:r>
              <a:rPr lang="en-US" sz="1400" dirty="0"/>
              <a:t>by the health care provider or the manufacturer;</a:t>
            </a:r>
          </a:p>
          <a:p>
            <a:pPr lvl="1"/>
            <a:r>
              <a:rPr lang="en-US" sz="1400" dirty="0"/>
              <a:t>(d) administer the medication; and </a:t>
            </a:r>
            <a:r>
              <a:rPr lang="en-US" sz="1400" dirty="0" smtClean="0"/>
              <a:t>when </a:t>
            </a:r>
            <a:r>
              <a:rPr lang="en-US" sz="1400" dirty="0"/>
              <a:t>administering medication, the provider administering the medication </a:t>
            </a:r>
            <a:r>
              <a:rPr lang="en-US" sz="1400" dirty="0" smtClean="0"/>
              <a:t>shall</a:t>
            </a:r>
          </a:p>
          <a:p>
            <a:pPr lvl="1"/>
            <a:r>
              <a:rPr lang="en-US" sz="1400" dirty="0"/>
              <a:t>(e) immediately record the following information:</a:t>
            </a:r>
          </a:p>
          <a:p>
            <a:pPr lvl="2"/>
            <a:r>
              <a:rPr lang="en-US" sz="1300" dirty="0"/>
              <a:t>(</a:t>
            </a:r>
            <a:r>
              <a:rPr lang="en-US" sz="1300" dirty="0" err="1"/>
              <a:t>i</a:t>
            </a:r>
            <a:r>
              <a:rPr lang="en-US" sz="1300" dirty="0"/>
              <a:t>) the date, time, and dosage of the medication given;</a:t>
            </a:r>
          </a:p>
          <a:p>
            <a:pPr lvl="2"/>
            <a:r>
              <a:rPr lang="en-US" sz="1300" dirty="0"/>
              <a:t>(ii) the signature or initials of the provider who administered the medication; and,</a:t>
            </a:r>
          </a:p>
          <a:p>
            <a:pPr lvl="2"/>
            <a:r>
              <a:rPr lang="en-US" sz="1300" dirty="0"/>
              <a:t>(iii) any errors in administration or adverse reactions</a:t>
            </a:r>
            <a:r>
              <a:rPr lang="en-US" sz="1300" dirty="0" smtClean="0"/>
              <a:t>.</a:t>
            </a:r>
          </a:p>
          <a:p>
            <a:r>
              <a:rPr lang="en-US" sz="1800" dirty="0"/>
              <a:t>The provider shall report any adverse reaction to a medication or error in administration to </a:t>
            </a:r>
            <a:r>
              <a:rPr lang="en-US" sz="1800" dirty="0" smtClean="0"/>
              <a:t>the parent </a:t>
            </a:r>
            <a:r>
              <a:rPr lang="en-US" sz="1800" dirty="0"/>
              <a:t>immediately upon recognizing the error or reaction, or after notifying emergency personnel </a:t>
            </a:r>
            <a:r>
              <a:rPr lang="en-US" sz="1800" dirty="0" smtClean="0"/>
              <a:t>if the </a:t>
            </a:r>
            <a:r>
              <a:rPr lang="en-US" sz="1800" dirty="0"/>
              <a:t>reaction is life </a:t>
            </a:r>
            <a:r>
              <a:rPr lang="en-US" sz="1800" dirty="0" smtClean="0"/>
              <a:t>threatening</a:t>
            </a:r>
            <a:endParaRPr lang="en-US" sz="1800" dirty="0"/>
          </a:p>
        </p:txBody>
      </p:sp>
    </p:spTree>
    <p:extLst>
      <p:ext uri="{BB962C8B-B14F-4D97-AF65-F5344CB8AC3E}">
        <p14:creationId xmlns:p14="http://schemas.microsoft.com/office/powerpoint/2010/main" val="2174211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Napping</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US" sz="1400" dirty="0"/>
              <a:t>The center shall provide children with a daily opportunity for rest or sleep in an environment </a:t>
            </a:r>
            <a:r>
              <a:rPr lang="en-US" sz="1400" dirty="0" smtClean="0"/>
              <a:t>that provides </a:t>
            </a:r>
            <a:r>
              <a:rPr lang="en-US" sz="1400" dirty="0"/>
              <a:t>subdued lighting, a low noise level, and freedom from </a:t>
            </a:r>
            <a:r>
              <a:rPr lang="en-US" sz="1400" dirty="0" smtClean="0"/>
              <a:t>distractions</a:t>
            </a:r>
          </a:p>
          <a:p>
            <a:r>
              <a:rPr lang="en-US" sz="1400" dirty="0"/>
              <a:t>Scheduled nap times shall not exceed two hours </a:t>
            </a:r>
            <a:r>
              <a:rPr lang="en-US" sz="1400" dirty="0" smtClean="0"/>
              <a:t>daily</a:t>
            </a:r>
          </a:p>
          <a:p>
            <a:r>
              <a:rPr lang="en-US" sz="1400" dirty="0"/>
              <a:t>A separate crib, cot, or mat shall be used for each child during nap </a:t>
            </a:r>
            <a:r>
              <a:rPr lang="en-US" sz="1400" dirty="0" smtClean="0"/>
              <a:t>times</a:t>
            </a:r>
          </a:p>
          <a:p>
            <a:r>
              <a:rPr lang="en-US" sz="1400" dirty="0"/>
              <a:t>Mats and mattresses used for napping shall have a smooth, waterproof </a:t>
            </a:r>
            <a:r>
              <a:rPr lang="en-US" sz="1400" dirty="0" smtClean="0"/>
              <a:t>surface</a:t>
            </a:r>
          </a:p>
          <a:p>
            <a:r>
              <a:rPr lang="en-US" sz="1400" dirty="0"/>
              <a:t>The provider shall maintain sleeping equipment in good </a:t>
            </a:r>
            <a:r>
              <a:rPr lang="en-US" sz="1400" dirty="0" smtClean="0"/>
              <a:t>repair</a:t>
            </a:r>
          </a:p>
          <a:p>
            <a:r>
              <a:rPr lang="en-US" sz="1400" dirty="0"/>
              <a:t>If sleeping equipment is clearly assigned to and used by an individual child, the provider </a:t>
            </a:r>
            <a:r>
              <a:rPr lang="en-US" sz="1400" dirty="0" smtClean="0"/>
              <a:t>must clean </a:t>
            </a:r>
            <a:r>
              <a:rPr lang="en-US" sz="1400" dirty="0"/>
              <a:t>and sanitize it as needed, but at least </a:t>
            </a:r>
            <a:r>
              <a:rPr lang="en-US" sz="1400" dirty="0" smtClean="0"/>
              <a:t>weekly</a:t>
            </a:r>
          </a:p>
          <a:p>
            <a:r>
              <a:rPr lang="en-US" sz="1400" dirty="0"/>
              <a:t>If sleeping equipment is not clearly assigned to and used by an individual child, the provider </a:t>
            </a:r>
            <a:r>
              <a:rPr lang="en-US" sz="1400" dirty="0" smtClean="0"/>
              <a:t>must clean </a:t>
            </a:r>
            <a:r>
              <a:rPr lang="en-US" sz="1400" dirty="0"/>
              <a:t>and sanitize it prior to each </a:t>
            </a:r>
            <a:r>
              <a:rPr lang="en-US" sz="1400" dirty="0" smtClean="0"/>
              <a:t>use</a:t>
            </a:r>
          </a:p>
          <a:p>
            <a:r>
              <a:rPr lang="en-US" sz="1400" dirty="0"/>
              <a:t>The provider must either store sleeping equipment so that the surfaces children sleep on do </a:t>
            </a:r>
            <a:r>
              <a:rPr lang="en-US" sz="1400" dirty="0" smtClean="0"/>
              <a:t>not touch </a:t>
            </a:r>
            <a:r>
              <a:rPr lang="en-US" sz="1400" dirty="0"/>
              <a:t>each other, or else clean and sanitize sleeping equipment prior to each </a:t>
            </a:r>
            <a:r>
              <a:rPr lang="en-US" sz="1400" dirty="0" smtClean="0"/>
              <a:t>use</a:t>
            </a:r>
          </a:p>
          <a:p>
            <a:r>
              <a:rPr lang="en-US" sz="1400" dirty="0"/>
              <a:t>A sheet and blanket or acceptable alternative shall be used by each child during nap </a:t>
            </a:r>
            <a:r>
              <a:rPr lang="en-US" sz="1400" dirty="0" smtClean="0"/>
              <a:t>time</a:t>
            </a:r>
          </a:p>
          <a:p>
            <a:r>
              <a:rPr lang="en-US" sz="1400" dirty="0"/>
              <a:t>A sheet and blanket or acceptable alternative shall be used by each child during nap time. </a:t>
            </a:r>
            <a:r>
              <a:rPr lang="en-US" sz="1400" dirty="0" smtClean="0"/>
              <a:t>These items shall </a:t>
            </a:r>
            <a:r>
              <a:rPr lang="en-US" sz="1400" dirty="0"/>
              <a:t>be:</a:t>
            </a:r>
          </a:p>
          <a:p>
            <a:pPr lvl="1"/>
            <a:r>
              <a:rPr lang="en-US" sz="1000" dirty="0"/>
              <a:t>(a) clearly assigned to one child;</a:t>
            </a:r>
          </a:p>
          <a:p>
            <a:pPr lvl="1"/>
            <a:r>
              <a:rPr lang="en-US" sz="1000" dirty="0"/>
              <a:t>(b) stored separately from other children's when not in use; and,</a:t>
            </a:r>
          </a:p>
          <a:p>
            <a:pPr lvl="1"/>
            <a:r>
              <a:rPr lang="en-US" sz="1000" dirty="0"/>
              <a:t>(c) laundered as needed, but at least once a week, and prior to use by another child</a:t>
            </a:r>
            <a:r>
              <a:rPr lang="en-US" sz="1000" dirty="0" smtClean="0"/>
              <a:t>.</a:t>
            </a:r>
          </a:p>
          <a:p>
            <a:r>
              <a:rPr lang="en-US" sz="1400" dirty="0"/>
              <a:t>The provider shall space cribs, cots, and mats a minimum of 2 feet apart when in use, to allow </a:t>
            </a:r>
            <a:r>
              <a:rPr lang="en-US" sz="1400" dirty="0" smtClean="0"/>
              <a:t>for adequate </a:t>
            </a:r>
            <a:r>
              <a:rPr lang="en-US" sz="1400" dirty="0"/>
              <a:t>ventilation, easy access, and ease of </a:t>
            </a:r>
            <a:r>
              <a:rPr lang="en-US" sz="1400" dirty="0" smtClean="0"/>
              <a:t>exiting</a:t>
            </a:r>
          </a:p>
          <a:p>
            <a:r>
              <a:rPr lang="en-US" sz="1400" dirty="0"/>
              <a:t>Cots and mats may not block exits.</a:t>
            </a:r>
          </a:p>
        </p:txBody>
      </p:sp>
    </p:spTree>
    <p:extLst>
      <p:ext uri="{BB962C8B-B14F-4D97-AF65-F5344CB8AC3E}">
        <p14:creationId xmlns:p14="http://schemas.microsoft.com/office/powerpoint/2010/main" val="3903487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Child Discipline</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r>
              <a:rPr lang="en-US" sz="1600" dirty="0"/>
              <a:t>The provider shall inform caregivers, parents, and children of the center's </a:t>
            </a:r>
            <a:r>
              <a:rPr lang="en-US" sz="1600" dirty="0" smtClean="0"/>
              <a:t>behavioral expectations for children</a:t>
            </a:r>
          </a:p>
          <a:p>
            <a:r>
              <a:rPr lang="en-US" sz="1600" dirty="0"/>
              <a:t>The provider may discipline children using positive reinforcement, redirection, and by setting </a:t>
            </a:r>
            <a:r>
              <a:rPr lang="en-US" sz="1600" dirty="0" smtClean="0"/>
              <a:t>clear limits </a:t>
            </a:r>
            <a:r>
              <a:rPr lang="en-US" sz="1600" dirty="0"/>
              <a:t>that promote children's ability to become </a:t>
            </a:r>
            <a:r>
              <a:rPr lang="en-US" sz="1600" dirty="0" smtClean="0"/>
              <a:t>self-disciplined</a:t>
            </a:r>
          </a:p>
          <a:p>
            <a:r>
              <a:rPr lang="en-US" sz="1600" dirty="0"/>
              <a:t>Caregivers may use gentle, passive restraint with children only when it is needed to stop </a:t>
            </a:r>
            <a:r>
              <a:rPr lang="en-US" sz="1600" dirty="0" smtClean="0"/>
              <a:t>children from </a:t>
            </a:r>
            <a:r>
              <a:rPr lang="en-US" sz="1600" dirty="0"/>
              <a:t>injuring themselves or others or from destroying </a:t>
            </a:r>
            <a:r>
              <a:rPr lang="en-US" sz="1600" dirty="0" smtClean="0"/>
              <a:t>property</a:t>
            </a:r>
          </a:p>
          <a:p>
            <a:r>
              <a:rPr lang="en-US" sz="1600" dirty="0"/>
              <a:t>Discipline measures shall not include any of the following:</a:t>
            </a:r>
          </a:p>
          <a:p>
            <a:pPr lvl="1"/>
            <a:r>
              <a:rPr lang="en-US" sz="1200" dirty="0"/>
              <a:t>(a) any form of corporal punishment such as hitting, spanking, shaking, biting, pinching, or </a:t>
            </a:r>
            <a:r>
              <a:rPr lang="en-US" sz="1200" dirty="0" smtClean="0"/>
              <a:t>any other </a:t>
            </a:r>
            <a:r>
              <a:rPr lang="en-US" sz="1200" dirty="0"/>
              <a:t>measure that produces physical pain or discomfort</a:t>
            </a:r>
            <a:r>
              <a:rPr lang="en-US" sz="1200" dirty="0" smtClean="0"/>
              <a:t>;</a:t>
            </a:r>
          </a:p>
          <a:p>
            <a:r>
              <a:rPr lang="en-US" sz="1600" dirty="0"/>
              <a:t>Discipline measures shall not include any of the following:</a:t>
            </a:r>
          </a:p>
          <a:p>
            <a:pPr lvl="1"/>
            <a:r>
              <a:rPr lang="en-US" sz="1200" dirty="0"/>
              <a:t>(b) restraining a child's movement by binding, tying, or any other form of restraint that </a:t>
            </a:r>
            <a:r>
              <a:rPr lang="en-US" sz="1200" dirty="0" smtClean="0"/>
              <a:t>exceeds that </a:t>
            </a:r>
            <a:r>
              <a:rPr lang="en-US" sz="1200" dirty="0"/>
              <a:t>specified in Subsection (3) </a:t>
            </a:r>
            <a:r>
              <a:rPr lang="en-US" sz="1200" dirty="0" smtClean="0"/>
              <a:t>above</a:t>
            </a:r>
          </a:p>
          <a:p>
            <a:r>
              <a:rPr lang="en-US" sz="1600" dirty="0"/>
              <a:t>Discipline measures shall not include any of the following:</a:t>
            </a:r>
          </a:p>
          <a:p>
            <a:pPr lvl="1"/>
            <a:r>
              <a:rPr lang="en-US" sz="1200" dirty="0"/>
              <a:t>(c) shouting at children</a:t>
            </a:r>
            <a:r>
              <a:rPr lang="en-US" sz="1200" dirty="0" smtClean="0"/>
              <a:t>;</a:t>
            </a:r>
          </a:p>
          <a:p>
            <a:r>
              <a:rPr lang="en-US" sz="1600" dirty="0"/>
              <a:t>Discipline measures shall not include any of the following:</a:t>
            </a:r>
          </a:p>
          <a:p>
            <a:pPr lvl="1"/>
            <a:r>
              <a:rPr lang="en-US" sz="1200" dirty="0"/>
              <a:t>(d) any form of emotional abuse</a:t>
            </a:r>
            <a:r>
              <a:rPr lang="en-US" sz="1200" dirty="0" smtClean="0"/>
              <a:t>;</a:t>
            </a:r>
          </a:p>
          <a:p>
            <a:r>
              <a:rPr lang="en-US" sz="1600" dirty="0"/>
              <a:t>Discipline measures shall not include any of the following:</a:t>
            </a:r>
          </a:p>
          <a:p>
            <a:pPr lvl="1"/>
            <a:r>
              <a:rPr lang="en-US" sz="1200" dirty="0"/>
              <a:t>(e) forcing or withholding of food, rest, or toileting; and</a:t>
            </a:r>
            <a:r>
              <a:rPr lang="en-US" sz="1200" dirty="0" smtClean="0"/>
              <a:t>,</a:t>
            </a:r>
          </a:p>
          <a:p>
            <a:r>
              <a:rPr lang="en-US" sz="1600" dirty="0"/>
              <a:t>Discipline measures shall not include any of the following:</a:t>
            </a:r>
          </a:p>
          <a:p>
            <a:pPr lvl="1"/>
            <a:r>
              <a:rPr lang="en-US" sz="1200" dirty="0"/>
              <a:t>(f) confining a child in a closet, locked room, or other enclosure such as a box, cupboard, </a:t>
            </a:r>
            <a:r>
              <a:rPr lang="en-US" sz="1200" dirty="0" smtClean="0"/>
              <a:t>or cage</a:t>
            </a:r>
            <a:r>
              <a:rPr lang="en-US" sz="1200" dirty="0"/>
              <a:t>.</a:t>
            </a:r>
            <a:endParaRPr lang="en-US" sz="1200" dirty="0" smtClean="0"/>
          </a:p>
          <a:p>
            <a:endParaRPr lang="en-US" sz="1600" dirty="0"/>
          </a:p>
        </p:txBody>
      </p:sp>
    </p:spTree>
    <p:extLst>
      <p:ext uri="{BB962C8B-B14F-4D97-AF65-F5344CB8AC3E}">
        <p14:creationId xmlns:p14="http://schemas.microsoft.com/office/powerpoint/2010/main" val="2352916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smtClean="0"/>
              <a:t>Activities</a:t>
            </a:r>
            <a:endParaRPr lang="en-US" dirty="0"/>
          </a:p>
        </p:txBody>
      </p:sp>
      <p:sp>
        <p:nvSpPr>
          <p:cNvPr id="3" name="Content Placeholder 2"/>
          <p:cNvSpPr>
            <a:spLocks noGrp="1"/>
          </p:cNvSpPr>
          <p:nvPr>
            <p:ph idx="1"/>
          </p:nvPr>
        </p:nvSpPr>
        <p:spPr>
          <a:xfrm>
            <a:off x="457200" y="1066800"/>
            <a:ext cx="8229600" cy="5562600"/>
          </a:xfrm>
        </p:spPr>
        <p:txBody>
          <a:bodyPr>
            <a:normAutofit lnSpcReduction="10000"/>
          </a:bodyPr>
          <a:lstStyle/>
          <a:p>
            <a:r>
              <a:rPr lang="en-US" sz="1400" dirty="0"/>
              <a:t>The provider shall post a daily schedule for preschool and school-age groups. The daily </a:t>
            </a:r>
            <a:r>
              <a:rPr lang="en-US" sz="1400" dirty="0" smtClean="0"/>
              <a:t>schedule shall </a:t>
            </a:r>
            <a:r>
              <a:rPr lang="en-US" sz="1400" dirty="0"/>
              <a:t>include, at a minimum, meal, snack, nap/rest, and outdoor play times</a:t>
            </a:r>
            <a:r>
              <a:rPr lang="en-US" sz="1400" dirty="0" smtClean="0"/>
              <a:t>.</a:t>
            </a:r>
          </a:p>
          <a:p>
            <a:r>
              <a:rPr lang="en-US" sz="1400" dirty="0"/>
              <a:t>Daily activities shall include outdoor play if weather </a:t>
            </a:r>
            <a:r>
              <a:rPr lang="en-US" sz="1400" dirty="0" smtClean="0"/>
              <a:t>permits</a:t>
            </a:r>
          </a:p>
          <a:p>
            <a:r>
              <a:rPr lang="en-US" sz="1400" dirty="0"/>
              <a:t>The provider shall offer activities to support each child's healthy physical, social-emotional, </a:t>
            </a:r>
            <a:r>
              <a:rPr lang="en-US" sz="1400" dirty="0" smtClean="0"/>
              <a:t>and cognitive-language </a:t>
            </a:r>
            <a:r>
              <a:rPr lang="en-US" sz="1400" dirty="0"/>
              <a:t>development. The provider shall post a current activity plan for parent </a:t>
            </a:r>
            <a:r>
              <a:rPr lang="en-US" sz="1400" dirty="0" smtClean="0"/>
              <a:t>review listing </a:t>
            </a:r>
            <a:r>
              <a:rPr lang="en-US" sz="1400" dirty="0"/>
              <a:t>these activities in preschool and school age </a:t>
            </a:r>
            <a:r>
              <a:rPr lang="en-US" sz="1400" dirty="0" smtClean="0"/>
              <a:t>groups</a:t>
            </a:r>
          </a:p>
          <a:p>
            <a:r>
              <a:rPr lang="en-US" sz="1400" dirty="0"/>
              <a:t>The provider shall make the toys and equipment needed to carry out the activity plan accessible </a:t>
            </a:r>
            <a:r>
              <a:rPr lang="en-US" sz="1400" dirty="0" smtClean="0"/>
              <a:t>to children</a:t>
            </a:r>
          </a:p>
          <a:p>
            <a:r>
              <a:rPr lang="en-US" sz="1400" dirty="0"/>
              <a:t>If off-site activities are offered:</a:t>
            </a:r>
          </a:p>
          <a:p>
            <a:pPr lvl="1"/>
            <a:r>
              <a:rPr lang="en-US" sz="1100" dirty="0"/>
              <a:t>(a) the provider shall obtain written parental consent for each activity in </a:t>
            </a:r>
            <a:r>
              <a:rPr lang="en-US" sz="1100" dirty="0" smtClean="0"/>
              <a:t>advance</a:t>
            </a:r>
          </a:p>
          <a:p>
            <a:r>
              <a:rPr lang="en-US" sz="1400" dirty="0"/>
              <a:t>If off-site activities are offered:</a:t>
            </a:r>
          </a:p>
          <a:p>
            <a:pPr lvl="1"/>
            <a:r>
              <a:rPr lang="en-US" sz="1100" dirty="0"/>
              <a:t>(b) caregivers shall take written emergency information and releases with them for each child </a:t>
            </a:r>
            <a:r>
              <a:rPr lang="en-US" sz="1100" dirty="0" smtClean="0"/>
              <a:t>in the </a:t>
            </a:r>
            <a:r>
              <a:rPr lang="en-US" sz="1100" dirty="0"/>
              <a:t>group, which shall include</a:t>
            </a:r>
            <a:r>
              <a:rPr lang="en-US" sz="1000" dirty="0"/>
              <a:t>:</a:t>
            </a:r>
          </a:p>
          <a:p>
            <a:pPr lvl="2"/>
            <a:r>
              <a:rPr lang="en-US" sz="1100" dirty="0"/>
              <a:t>(</a:t>
            </a:r>
            <a:r>
              <a:rPr lang="en-US" sz="1100" dirty="0" err="1"/>
              <a:t>i</a:t>
            </a:r>
            <a:r>
              <a:rPr lang="en-US" sz="1100" dirty="0"/>
              <a:t>) the child's name;</a:t>
            </a:r>
          </a:p>
          <a:p>
            <a:pPr lvl="2"/>
            <a:r>
              <a:rPr lang="en-US" sz="1100" dirty="0"/>
              <a:t>(ii) the parent's name and phone number;</a:t>
            </a:r>
          </a:p>
          <a:p>
            <a:pPr lvl="2"/>
            <a:r>
              <a:rPr lang="en-US" sz="1100" dirty="0"/>
              <a:t>(iii) the name and phone number of a person to notify in the event of an emergency if </a:t>
            </a:r>
            <a:r>
              <a:rPr lang="en-US" sz="1100" dirty="0" smtClean="0"/>
              <a:t>the parent </a:t>
            </a:r>
            <a:r>
              <a:rPr lang="en-US" sz="1100" dirty="0"/>
              <a:t>cannot be contacted;</a:t>
            </a:r>
          </a:p>
          <a:p>
            <a:pPr lvl="2"/>
            <a:r>
              <a:rPr lang="en-US" sz="1100" dirty="0"/>
              <a:t>(iv) the names of people authorized by the parents to pick up the child; and</a:t>
            </a:r>
          </a:p>
          <a:p>
            <a:pPr lvl="2"/>
            <a:r>
              <a:rPr lang="en-US" sz="1100" dirty="0"/>
              <a:t>(v) current emergency medical treatment and emergency medical transportation </a:t>
            </a:r>
            <a:r>
              <a:rPr lang="en-US" sz="1100" dirty="0" smtClean="0"/>
              <a:t>releases</a:t>
            </a:r>
          </a:p>
          <a:p>
            <a:r>
              <a:rPr lang="en-US" sz="1400" dirty="0"/>
              <a:t>If off-site activities are offered:</a:t>
            </a:r>
          </a:p>
          <a:p>
            <a:pPr lvl="1"/>
            <a:r>
              <a:rPr lang="en-US" sz="1100" dirty="0"/>
              <a:t>(c) the provider shall maintain required caregiver to child ratios and direct supervision during </a:t>
            </a:r>
            <a:r>
              <a:rPr lang="en-US" sz="1100" dirty="0" smtClean="0"/>
              <a:t>the activity</a:t>
            </a:r>
          </a:p>
          <a:p>
            <a:pPr lvl="1"/>
            <a:r>
              <a:rPr lang="en-US" sz="1100" dirty="0" smtClean="0"/>
              <a:t>(</a:t>
            </a:r>
            <a:r>
              <a:rPr lang="en-US" sz="1100" dirty="0"/>
              <a:t>d) at least one caregiver present shall have a current Red Cross, American Heart Association, </a:t>
            </a:r>
            <a:r>
              <a:rPr lang="en-US" sz="1100" dirty="0" smtClean="0"/>
              <a:t>or equivalent </a:t>
            </a:r>
            <a:r>
              <a:rPr lang="en-US" sz="1100" dirty="0"/>
              <a:t>first aid and infant and child CPR </a:t>
            </a:r>
            <a:r>
              <a:rPr lang="en-US" sz="1100" dirty="0" smtClean="0"/>
              <a:t>certification</a:t>
            </a:r>
          </a:p>
          <a:p>
            <a:pPr lvl="1"/>
            <a:r>
              <a:rPr lang="en-US" sz="1100" dirty="0" smtClean="0"/>
              <a:t>(</a:t>
            </a:r>
            <a:r>
              <a:rPr lang="en-US" sz="1100" dirty="0"/>
              <a:t>e) caregivers shall take a first aid kit with them</a:t>
            </a:r>
            <a:r>
              <a:rPr lang="en-US" sz="1100" dirty="0" smtClean="0"/>
              <a:t>;</a:t>
            </a:r>
          </a:p>
          <a:p>
            <a:pPr lvl="1"/>
            <a:r>
              <a:rPr lang="en-US" sz="1100" dirty="0"/>
              <a:t>(f) children shall wear or carry with them the name and phone number of the center, </a:t>
            </a:r>
            <a:r>
              <a:rPr lang="en-US" sz="1100" dirty="0" smtClean="0"/>
              <a:t>but children's </a:t>
            </a:r>
            <a:r>
              <a:rPr lang="en-US" sz="1100" dirty="0"/>
              <a:t>names shall not be used on name tags, t-shirts, or other identifiers; </a:t>
            </a:r>
            <a:r>
              <a:rPr lang="en-US" sz="1100" dirty="0" smtClean="0"/>
              <a:t>and</a:t>
            </a:r>
          </a:p>
          <a:p>
            <a:pPr lvl="1"/>
            <a:r>
              <a:rPr lang="en-US" sz="1100" dirty="0"/>
              <a:t>(g) caregivers shall provide a way for children to wash their hands as specified in R430-100-16(2).</a:t>
            </a:r>
          </a:p>
          <a:p>
            <a:pPr lvl="2"/>
            <a:r>
              <a:rPr lang="en-US" sz="1050" dirty="0"/>
              <a:t>If there is no source of running water, caregivers and children may clean their hands with </a:t>
            </a:r>
            <a:r>
              <a:rPr lang="en-US" sz="1050" dirty="0" smtClean="0"/>
              <a:t>wet wipes </a:t>
            </a:r>
            <a:r>
              <a:rPr lang="en-US" sz="1050" dirty="0"/>
              <a:t>and hand </a:t>
            </a:r>
            <a:r>
              <a:rPr lang="en-US" sz="1050" dirty="0" smtClean="0"/>
              <a:t>sanitizer If </a:t>
            </a:r>
            <a:r>
              <a:rPr lang="en-US" sz="1050" dirty="0"/>
              <a:t>swimming activities are offered, caregivers shall remain with the children during the activity, </a:t>
            </a:r>
            <a:r>
              <a:rPr lang="en-US" sz="1050" dirty="0" smtClean="0"/>
              <a:t>and lifeguards </a:t>
            </a:r>
            <a:r>
              <a:rPr lang="en-US" sz="1050" dirty="0"/>
              <a:t>and pool personnel shall not count toward the caregiver to child ratio.</a:t>
            </a:r>
            <a:endParaRPr lang="en-US" sz="1050" dirty="0" smtClean="0"/>
          </a:p>
          <a:p>
            <a:pPr lvl="1"/>
            <a:endParaRPr lang="en-US" sz="1100" dirty="0" smtClean="0"/>
          </a:p>
          <a:p>
            <a:endParaRPr lang="en-US" sz="1500" dirty="0" smtClean="0"/>
          </a:p>
          <a:p>
            <a:endParaRPr lang="en-US" sz="1500" dirty="0" smtClean="0"/>
          </a:p>
          <a:p>
            <a:endParaRPr lang="en-US" sz="1400" dirty="0"/>
          </a:p>
        </p:txBody>
      </p:sp>
    </p:spTree>
    <p:extLst>
      <p:ext uri="{BB962C8B-B14F-4D97-AF65-F5344CB8AC3E}">
        <p14:creationId xmlns:p14="http://schemas.microsoft.com/office/powerpoint/2010/main" val="2717029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Facility</a:t>
            </a:r>
            <a:endParaRPr lang="en-US" dirty="0"/>
          </a:p>
        </p:txBody>
      </p:sp>
      <p:sp>
        <p:nvSpPr>
          <p:cNvPr id="3" name="Content Placeholder 2"/>
          <p:cNvSpPr>
            <a:spLocks noGrp="1"/>
          </p:cNvSpPr>
          <p:nvPr>
            <p:ph idx="1"/>
          </p:nvPr>
        </p:nvSpPr>
        <p:spPr/>
        <p:txBody>
          <a:bodyPr/>
          <a:lstStyle/>
          <a:p>
            <a:r>
              <a:rPr lang="en-US" dirty="0"/>
              <a:t>W</a:t>
            </a:r>
            <a:r>
              <a:rPr lang="en-US" dirty="0" smtClean="0"/>
              <a:t>e may not be able to meet all standards but should always strive to do our best with what we have. Read the ‘rational/explanation’ in each area so that we understand the intent of each requirement.</a:t>
            </a:r>
          </a:p>
          <a:p>
            <a:r>
              <a:rPr lang="en-US" dirty="0" smtClean="0"/>
              <a:t>If you have a chance to improve your facility always refer back to this manual for information concerning licensing regulations</a:t>
            </a:r>
          </a:p>
          <a:p>
            <a:endParaRPr lang="en-US" dirty="0"/>
          </a:p>
        </p:txBody>
      </p:sp>
    </p:spTree>
    <p:extLst>
      <p:ext uri="{BB962C8B-B14F-4D97-AF65-F5344CB8AC3E}">
        <p14:creationId xmlns:p14="http://schemas.microsoft.com/office/powerpoint/2010/main" val="3081046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sz="1600" dirty="0"/>
              <a:t>Any vehicle used for transporting children shall:</a:t>
            </a:r>
          </a:p>
          <a:p>
            <a:pPr lvl="1"/>
            <a:r>
              <a:rPr lang="en-US" sz="1000" dirty="0"/>
              <a:t>(a) be </a:t>
            </a:r>
            <a:r>
              <a:rPr lang="en-US" sz="1000" dirty="0" smtClean="0"/>
              <a:t>enclosed</a:t>
            </a:r>
          </a:p>
          <a:p>
            <a:pPr lvl="1"/>
            <a:r>
              <a:rPr lang="en-US" sz="1000" dirty="0"/>
              <a:t>(b) be equipped with individual, size appropriate safety restraints, properly installed and in </a:t>
            </a:r>
            <a:r>
              <a:rPr lang="en-US" sz="1000" dirty="0" smtClean="0"/>
              <a:t>working order</a:t>
            </a:r>
            <a:r>
              <a:rPr lang="en-US" sz="1000" dirty="0"/>
              <a:t>, for each child being </a:t>
            </a:r>
            <a:r>
              <a:rPr lang="en-US" sz="1000" dirty="0" smtClean="0"/>
              <a:t>transported</a:t>
            </a:r>
          </a:p>
          <a:p>
            <a:pPr lvl="1"/>
            <a:r>
              <a:rPr lang="en-US" sz="1000" dirty="0"/>
              <a:t>(c) have a current vehicle registration and safety inspection;</a:t>
            </a:r>
          </a:p>
          <a:p>
            <a:pPr lvl="1"/>
            <a:r>
              <a:rPr lang="en-US" sz="1000" dirty="0"/>
              <a:t>(d) be maintained in a safe and clean </a:t>
            </a:r>
            <a:r>
              <a:rPr lang="en-US" sz="1000" dirty="0" smtClean="0"/>
              <a:t>condition</a:t>
            </a:r>
          </a:p>
          <a:p>
            <a:pPr lvl="1"/>
            <a:r>
              <a:rPr lang="en-US" sz="1000" dirty="0"/>
              <a:t>(e) maintain temperatures between 60-90 degrees Fahrenheit when in use</a:t>
            </a:r>
            <a:r>
              <a:rPr lang="en-US" sz="1000" dirty="0" smtClean="0"/>
              <a:t>;</a:t>
            </a:r>
          </a:p>
          <a:p>
            <a:pPr lvl="1"/>
            <a:r>
              <a:rPr lang="en-US" sz="1000" dirty="0"/>
              <a:t>(f) contain a first aid kit; </a:t>
            </a:r>
            <a:r>
              <a:rPr lang="en-US" sz="1000" dirty="0" smtClean="0"/>
              <a:t>and</a:t>
            </a:r>
          </a:p>
          <a:p>
            <a:pPr lvl="1"/>
            <a:r>
              <a:rPr lang="en-US" sz="1000" dirty="0"/>
              <a:t>(g) contain a body fluid clean up kit</a:t>
            </a:r>
            <a:r>
              <a:rPr lang="en-US" sz="1000" dirty="0" smtClean="0"/>
              <a:t>.</a:t>
            </a:r>
          </a:p>
          <a:p>
            <a:r>
              <a:rPr lang="en-US" sz="1600" dirty="0"/>
              <a:t>At least one adult in each vehicle transporting children shall have a current Red Cross, </a:t>
            </a:r>
            <a:r>
              <a:rPr lang="en-US" sz="1600" dirty="0" smtClean="0"/>
              <a:t>American Heart </a:t>
            </a:r>
            <a:r>
              <a:rPr lang="en-US" sz="1600" dirty="0"/>
              <a:t>Association, or equivalent first aid and infant and child CPR </a:t>
            </a:r>
            <a:r>
              <a:rPr lang="en-US" sz="1600" dirty="0" smtClean="0"/>
              <a:t>certification</a:t>
            </a:r>
          </a:p>
          <a:p>
            <a:r>
              <a:rPr lang="en-US" sz="1600" dirty="0"/>
              <a:t>The adult transporting children shall:</a:t>
            </a:r>
          </a:p>
          <a:p>
            <a:pPr lvl="1"/>
            <a:r>
              <a:rPr lang="en-US" sz="1000" dirty="0"/>
              <a:t>(a) have and carry with them a current valid Utah driver's license, for the type of vehicle </a:t>
            </a:r>
            <a:r>
              <a:rPr lang="en-US" sz="1000" dirty="0" smtClean="0"/>
              <a:t>being driven</a:t>
            </a:r>
            <a:r>
              <a:rPr lang="en-US" sz="1000" dirty="0"/>
              <a:t>, whenever they are transporting </a:t>
            </a:r>
            <a:r>
              <a:rPr lang="en-US" sz="1000" dirty="0" smtClean="0"/>
              <a:t>children</a:t>
            </a:r>
          </a:p>
          <a:p>
            <a:pPr lvl="1"/>
            <a:r>
              <a:rPr lang="en-US" sz="1000" dirty="0" smtClean="0"/>
              <a:t>(b</a:t>
            </a:r>
            <a:r>
              <a:rPr lang="en-US" sz="1000" dirty="0"/>
              <a:t>) have with them written emergency contact information for all of the children being </a:t>
            </a:r>
            <a:r>
              <a:rPr lang="en-US" sz="1000" dirty="0" smtClean="0"/>
              <a:t>transported</a:t>
            </a:r>
          </a:p>
          <a:p>
            <a:pPr lvl="1"/>
            <a:r>
              <a:rPr lang="en-US" sz="1000" dirty="0"/>
              <a:t>c) ensure that each child being transported is wearing an appropriate individual safety </a:t>
            </a:r>
            <a:r>
              <a:rPr lang="en-US" sz="1000" dirty="0" smtClean="0"/>
              <a:t>restraint</a:t>
            </a:r>
          </a:p>
          <a:p>
            <a:pPr lvl="1"/>
            <a:r>
              <a:rPr lang="en-US" sz="1000" dirty="0"/>
              <a:t>(d) ensure that no child is left unattended by an adult in the vehicle</a:t>
            </a:r>
            <a:r>
              <a:rPr lang="en-US" sz="1000" dirty="0" smtClean="0"/>
              <a:t>;</a:t>
            </a:r>
          </a:p>
          <a:p>
            <a:pPr lvl="1"/>
            <a:r>
              <a:rPr lang="en-US" sz="1000" dirty="0"/>
              <a:t>(e) ensure that all children remain seated while the vehicle is in motion</a:t>
            </a:r>
            <a:r>
              <a:rPr lang="en-US" sz="1000" dirty="0" smtClean="0"/>
              <a:t>;</a:t>
            </a:r>
          </a:p>
          <a:p>
            <a:pPr lvl="1"/>
            <a:r>
              <a:rPr lang="en-US" sz="1000" dirty="0"/>
              <a:t>(f) ensure that keys are never left in the ignition when the driver is not in the driver's seat; and</a:t>
            </a:r>
            <a:r>
              <a:rPr lang="en-US" sz="1000" dirty="0" smtClean="0"/>
              <a:t>,</a:t>
            </a:r>
          </a:p>
          <a:p>
            <a:pPr lvl="1"/>
            <a:r>
              <a:rPr lang="en-US" sz="1000" dirty="0"/>
              <a:t>(g) ensure that the vehicle is locked during transport</a:t>
            </a:r>
            <a:r>
              <a:rPr lang="en-US" sz="1000" dirty="0" smtClean="0"/>
              <a:t>.</a:t>
            </a:r>
          </a:p>
          <a:p>
            <a:pPr marL="457200" lvl="1" indent="0">
              <a:buNone/>
            </a:pPr>
            <a:endParaRPr lang="en-US" sz="1000" dirty="0"/>
          </a:p>
          <a:p>
            <a:endParaRPr lang="en-US" sz="1400" dirty="0"/>
          </a:p>
        </p:txBody>
      </p:sp>
    </p:spTree>
    <p:extLst>
      <p:ext uri="{BB962C8B-B14F-4D97-AF65-F5344CB8AC3E}">
        <p14:creationId xmlns:p14="http://schemas.microsoft.com/office/powerpoint/2010/main" val="463777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Animals</a:t>
            </a:r>
            <a:endParaRPr lang="en-US" dirty="0"/>
          </a:p>
        </p:txBody>
      </p:sp>
      <p:sp>
        <p:nvSpPr>
          <p:cNvPr id="3" name="Content Placeholder 2"/>
          <p:cNvSpPr>
            <a:spLocks noGrp="1"/>
          </p:cNvSpPr>
          <p:nvPr>
            <p:ph idx="1"/>
          </p:nvPr>
        </p:nvSpPr>
        <p:spPr>
          <a:xfrm>
            <a:off x="457200" y="990600"/>
            <a:ext cx="8229600" cy="5410200"/>
          </a:xfrm>
        </p:spPr>
        <p:txBody>
          <a:bodyPr>
            <a:normAutofit/>
          </a:bodyPr>
          <a:lstStyle/>
          <a:p>
            <a:r>
              <a:rPr lang="en-US" sz="2000" dirty="0"/>
              <a:t>The provider shall inform parents of the types of animals permitted at the facility</a:t>
            </a:r>
            <a:r>
              <a:rPr lang="en-US" sz="2000" dirty="0" smtClean="0"/>
              <a:t>.</a:t>
            </a:r>
          </a:p>
          <a:p>
            <a:r>
              <a:rPr lang="en-US" sz="2000" dirty="0"/>
              <a:t>All animals at the facility shall be clean and free of obvious disease or health problems that </a:t>
            </a:r>
            <a:r>
              <a:rPr lang="en-US" sz="2000" dirty="0" smtClean="0"/>
              <a:t>could adversely </a:t>
            </a:r>
            <a:r>
              <a:rPr lang="en-US" sz="2000" dirty="0"/>
              <a:t>affect </a:t>
            </a:r>
            <a:r>
              <a:rPr lang="en-US" sz="2000" dirty="0" smtClean="0"/>
              <a:t>children</a:t>
            </a:r>
          </a:p>
          <a:p>
            <a:r>
              <a:rPr lang="en-US" sz="2000" dirty="0"/>
              <a:t>All animals at the facility shall have current immunizations for all vaccine preventable diseases </a:t>
            </a:r>
            <a:r>
              <a:rPr lang="en-US" sz="2000" dirty="0" smtClean="0"/>
              <a:t>that are </a:t>
            </a:r>
            <a:r>
              <a:rPr lang="en-US" sz="2000" dirty="0"/>
              <a:t>transmissible to humans. The center shall have documentation of the </a:t>
            </a:r>
            <a:r>
              <a:rPr lang="en-US" sz="2000" dirty="0" smtClean="0"/>
              <a:t>vaccinations</a:t>
            </a:r>
          </a:p>
          <a:p>
            <a:r>
              <a:rPr lang="en-US" sz="2000" dirty="0"/>
              <a:t>There shall be no animal on the premises that has a history of dangerous, attacking, or </a:t>
            </a:r>
            <a:r>
              <a:rPr lang="en-US" sz="2000" dirty="0" smtClean="0"/>
              <a:t>aggressive behavior</a:t>
            </a:r>
            <a:r>
              <a:rPr lang="en-US" sz="2000" dirty="0"/>
              <a:t>, or a history of biting even one </a:t>
            </a:r>
            <a:r>
              <a:rPr lang="en-US" sz="2000" dirty="0" smtClean="0"/>
              <a:t>person</a:t>
            </a:r>
          </a:p>
          <a:p>
            <a:r>
              <a:rPr lang="en-US" sz="2000" dirty="0"/>
              <a:t>Infants, toddlers, and preschoolers shall not assist with the cleaning of animals or animal </a:t>
            </a:r>
            <a:r>
              <a:rPr lang="en-US" sz="2000" dirty="0" smtClean="0"/>
              <a:t>cages, pens</a:t>
            </a:r>
            <a:r>
              <a:rPr lang="en-US" sz="2000" dirty="0"/>
              <a:t>, or </a:t>
            </a:r>
            <a:r>
              <a:rPr lang="en-US" sz="2000" dirty="0" smtClean="0"/>
              <a:t>equipment</a:t>
            </a:r>
          </a:p>
          <a:p>
            <a:r>
              <a:rPr lang="en-US" sz="2000" dirty="0"/>
              <a:t>If a school age child assists in the cleaning of animals or animal equipment, the child shall wash </a:t>
            </a:r>
            <a:r>
              <a:rPr lang="en-US" sz="2000" dirty="0" smtClean="0"/>
              <a:t>his or </a:t>
            </a:r>
            <a:r>
              <a:rPr lang="en-US" sz="2000" dirty="0"/>
              <a:t>her hands immediately after cleaning the animal or equipment</a:t>
            </a:r>
            <a:r>
              <a:rPr lang="en-US" sz="2000" dirty="0" smtClean="0"/>
              <a:t>.</a:t>
            </a:r>
          </a:p>
          <a:p>
            <a:r>
              <a:rPr lang="en-US" sz="2000" dirty="0"/>
              <a:t>Children shall not handle reptiles or amphibians</a:t>
            </a:r>
            <a:r>
              <a:rPr lang="en-US" sz="2000" dirty="0" smtClean="0"/>
              <a:t>.</a:t>
            </a:r>
          </a:p>
          <a:p>
            <a:pPr marL="0" indent="0">
              <a:buNone/>
            </a:pPr>
            <a:endParaRPr lang="en-US" sz="2000" dirty="0"/>
          </a:p>
        </p:txBody>
      </p:sp>
    </p:spTree>
    <p:extLst>
      <p:ext uri="{BB962C8B-B14F-4D97-AF65-F5344CB8AC3E}">
        <p14:creationId xmlns:p14="http://schemas.microsoft.com/office/powerpoint/2010/main" val="1741419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Diapering</a:t>
            </a:r>
            <a:endParaRPr lang="en-US" dirty="0"/>
          </a:p>
        </p:txBody>
      </p:sp>
      <p:sp>
        <p:nvSpPr>
          <p:cNvPr id="3" name="Content Placeholder 2"/>
          <p:cNvSpPr>
            <a:spLocks noGrp="1"/>
          </p:cNvSpPr>
          <p:nvPr>
            <p:ph idx="1"/>
          </p:nvPr>
        </p:nvSpPr>
        <p:spPr>
          <a:xfrm>
            <a:off x="457200" y="1066800"/>
            <a:ext cx="8229600" cy="5486400"/>
          </a:xfrm>
        </p:spPr>
        <p:txBody>
          <a:bodyPr>
            <a:normAutofit lnSpcReduction="10000"/>
          </a:bodyPr>
          <a:lstStyle/>
          <a:p>
            <a:pPr marL="0" indent="0">
              <a:buNone/>
            </a:pPr>
            <a:r>
              <a:rPr lang="en-US" sz="2000" dirty="0"/>
              <a:t>If the center diapers children, the following applies:</a:t>
            </a:r>
          </a:p>
          <a:p>
            <a:pPr marL="400050"/>
            <a:r>
              <a:rPr lang="en-US" sz="2000" dirty="0" smtClean="0"/>
              <a:t>Caregivers </a:t>
            </a:r>
            <a:r>
              <a:rPr lang="en-US" sz="2000" dirty="0"/>
              <a:t>shall change children's diapers at a diaper changing station. Diapers shall not be changed on surfaces used for any other </a:t>
            </a:r>
            <a:r>
              <a:rPr lang="en-US" sz="2000" dirty="0" smtClean="0"/>
              <a:t>purpose</a:t>
            </a:r>
          </a:p>
          <a:p>
            <a:pPr marL="400050"/>
            <a:r>
              <a:rPr lang="en-US" sz="2000" dirty="0"/>
              <a:t>Each diapering station shall be equipped with railings to prevent a child from falling when being diapered</a:t>
            </a:r>
            <a:r>
              <a:rPr lang="en-US" sz="2000" dirty="0" smtClean="0"/>
              <a:t>.</a:t>
            </a:r>
          </a:p>
          <a:p>
            <a:pPr marL="400050"/>
            <a:r>
              <a:rPr lang="en-US" sz="2000" dirty="0"/>
              <a:t>Caregivers shall not leave children unattended on the diapering </a:t>
            </a:r>
            <a:r>
              <a:rPr lang="en-US" sz="2000" dirty="0" smtClean="0"/>
              <a:t>surface</a:t>
            </a:r>
          </a:p>
          <a:p>
            <a:pPr marL="400050"/>
            <a:r>
              <a:rPr lang="en-US" sz="2000" dirty="0"/>
              <a:t>The diapering surface shall be smooth, waterproof, and in good </a:t>
            </a:r>
            <a:r>
              <a:rPr lang="en-US" sz="2000" dirty="0" smtClean="0"/>
              <a:t>repair</a:t>
            </a:r>
          </a:p>
          <a:p>
            <a:pPr marL="400050"/>
            <a:r>
              <a:rPr lang="en-US" sz="2000" dirty="0"/>
              <a:t>The provider shall post diapering procedures at each diapering station and ensure that they </a:t>
            </a:r>
            <a:r>
              <a:rPr lang="en-US" sz="2000" dirty="0" smtClean="0"/>
              <a:t>are followed</a:t>
            </a:r>
          </a:p>
          <a:p>
            <a:pPr marL="400050"/>
            <a:r>
              <a:rPr lang="en-US" sz="2000" dirty="0" smtClean="0"/>
              <a:t>Caregivers shall clean and sanitize the diapering surface after each diaper change</a:t>
            </a:r>
          </a:p>
          <a:p>
            <a:pPr marL="400050"/>
            <a:r>
              <a:rPr lang="en-US" sz="2000" dirty="0" smtClean="0"/>
              <a:t>Caregivers </a:t>
            </a:r>
            <a:r>
              <a:rPr lang="en-US" sz="2000" dirty="0"/>
              <a:t>shall wash their hands before and after each diaper </a:t>
            </a:r>
            <a:r>
              <a:rPr lang="en-US" sz="2000" dirty="0" smtClean="0"/>
              <a:t>change</a:t>
            </a:r>
          </a:p>
          <a:p>
            <a:pPr marL="400050"/>
            <a:r>
              <a:rPr lang="en-US" sz="2000" dirty="0"/>
              <a:t>Caregivers shall place soiled disposable diapers in a container that has a plastic lining and a </a:t>
            </a:r>
            <a:r>
              <a:rPr lang="en-US" sz="2000" dirty="0" smtClean="0"/>
              <a:t>tightly fitting lid</a:t>
            </a:r>
          </a:p>
          <a:p>
            <a:pPr marL="400050"/>
            <a:r>
              <a:rPr lang="en-US" sz="2000" dirty="0"/>
              <a:t>The provider shall daily clean and sanitize containers where wet and soiled diapers are </a:t>
            </a:r>
            <a:r>
              <a:rPr lang="en-US" sz="2000" dirty="0" smtClean="0"/>
              <a:t>placed</a:t>
            </a:r>
          </a:p>
          <a:p>
            <a:endParaRPr lang="en-US" sz="2000" dirty="0"/>
          </a:p>
          <a:p>
            <a:endParaRPr lang="en-US" sz="2000" dirty="0"/>
          </a:p>
        </p:txBody>
      </p:sp>
    </p:spTree>
    <p:extLst>
      <p:ext uri="{BB962C8B-B14F-4D97-AF65-F5344CB8AC3E}">
        <p14:creationId xmlns:p14="http://schemas.microsoft.com/office/powerpoint/2010/main" val="4175683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Diapering</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r>
              <a:rPr lang="en-US" sz="1800" dirty="0"/>
              <a:t>If cloth diapers are used:</a:t>
            </a:r>
          </a:p>
          <a:p>
            <a:r>
              <a:rPr lang="en-US" sz="1800" dirty="0"/>
              <a:t>(a) they shall not be rinsed at the center; and</a:t>
            </a:r>
          </a:p>
          <a:p>
            <a:r>
              <a:rPr lang="en-US" sz="1800" dirty="0"/>
              <a:t>(b) after a diaper change, the caregiver shall place the cloth diaper directly into a leak proof container that is inaccessible to children and labeled with the child's name, or a leak proof diapering service </a:t>
            </a:r>
            <a:r>
              <a:rPr lang="en-US" sz="1800" dirty="0" smtClean="0"/>
              <a:t>container</a:t>
            </a:r>
          </a:p>
          <a:p>
            <a:r>
              <a:rPr lang="en-US" sz="1800" dirty="0" smtClean="0"/>
              <a:t>Caregivers </a:t>
            </a:r>
            <a:r>
              <a:rPr lang="en-US" sz="1800" dirty="0"/>
              <a:t>shall change children's diapers promptly when they are wet or soiled, and shall </a:t>
            </a:r>
            <a:r>
              <a:rPr lang="en-US" sz="1800" dirty="0" smtClean="0"/>
              <a:t>check diapers </a:t>
            </a:r>
            <a:r>
              <a:rPr lang="en-US" sz="1800" dirty="0"/>
              <a:t>at least once every two </a:t>
            </a:r>
            <a:r>
              <a:rPr lang="en-US" sz="1800" dirty="0" smtClean="0"/>
              <a:t>hours</a:t>
            </a:r>
          </a:p>
          <a:p>
            <a:r>
              <a:rPr lang="en-US" sz="1800" dirty="0" smtClean="0"/>
              <a:t>The </a:t>
            </a:r>
            <a:r>
              <a:rPr lang="en-US" sz="1800" dirty="0"/>
              <a:t>provider shall post diapering procedures at each diapering station and ensure that they </a:t>
            </a:r>
            <a:r>
              <a:rPr lang="en-US" sz="1800" dirty="0" smtClean="0"/>
              <a:t>are followed</a:t>
            </a:r>
          </a:p>
          <a:p>
            <a:r>
              <a:rPr lang="en-US" sz="1800" dirty="0" smtClean="0"/>
              <a:t>Caregivers </a:t>
            </a:r>
            <a:r>
              <a:rPr lang="en-US" sz="1800" dirty="0"/>
              <a:t>shall keep a written record daily for each infant and toddler documenting their </a:t>
            </a:r>
            <a:r>
              <a:rPr lang="en-US" sz="1800" dirty="0" smtClean="0"/>
              <a:t>diaper changes</a:t>
            </a:r>
            <a:r>
              <a:rPr lang="en-US" sz="1800" dirty="0"/>
              <a:t>. The record shall be completed within an hour of each diaper change, and shall include </a:t>
            </a:r>
            <a:r>
              <a:rPr lang="en-US" sz="1800" dirty="0" smtClean="0"/>
              <a:t>the child’s </a:t>
            </a:r>
            <a:r>
              <a:rPr lang="en-US" sz="1800" dirty="0"/>
              <a:t>name, the time of the diaper change, and whether the diaper was wet, soiled, or </a:t>
            </a:r>
            <a:r>
              <a:rPr lang="en-US" sz="1800" dirty="0" smtClean="0"/>
              <a:t>both</a:t>
            </a:r>
          </a:p>
          <a:p>
            <a:r>
              <a:rPr lang="en-US" sz="1800" dirty="0"/>
              <a:t>Caregivers whose designated responsibility includes the care of diapered children shall not </a:t>
            </a:r>
            <a:r>
              <a:rPr lang="en-US" sz="1800" dirty="0" smtClean="0"/>
              <a:t>prepare food </a:t>
            </a:r>
            <a:r>
              <a:rPr lang="en-US" sz="1800" dirty="0"/>
              <a:t>for children or staff outside of the classroom area used by the diapered </a:t>
            </a:r>
            <a:r>
              <a:rPr lang="en-US" sz="1800" dirty="0" smtClean="0"/>
              <a:t>children</a:t>
            </a:r>
          </a:p>
          <a:p>
            <a:endParaRPr lang="en-US" sz="1800" dirty="0"/>
          </a:p>
        </p:txBody>
      </p:sp>
    </p:spTree>
    <p:extLst>
      <p:ext uri="{BB962C8B-B14F-4D97-AF65-F5344CB8AC3E}">
        <p14:creationId xmlns:p14="http://schemas.microsoft.com/office/powerpoint/2010/main" val="4186352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and Toddler Care</a:t>
            </a:r>
          </a:p>
        </p:txBody>
      </p:sp>
      <p:sp>
        <p:nvSpPr>
          <p:cNvPr id="3" name="Content Placeholder 2"/>
          <p:cNvSpPr>
            <a:spLocks noGrp="1"/>
          </p:cNvSpPr>
          <p:nvPr>
            <p:ph idx="1"/>
          </p:nvPr>
        </p:nvSpPr>
        <p:spPr/>
        <p:txBody>
          <a:bodyPr>
            <a:normAutofit lnSpcReduction="10000"/>
          </a:bodyPr>
          <a:lstStyle/>
          <a:p>
            <a:r>
              <a:rPr lang="en-US" sz="2000" dirty="0"/>
              <a:t>Awake infants and toddlers shall receive positive physical stimulation and positive </a:t>
            </a:r>
            <a:r>
              <a:rPr lang="en-US" sz="2000" dirty="0" smtClean="0"/>
              <a:t>verbal interaction </a:t>
            </a:r>
            <a:r>
              <a:rPr lang="en-US" sz="2000" dirty="0"/>
              <a:t>with a caregiver at least once every 20 minutes</a:t>
            </a:r>
            <a:r>
              <a:rPr lang="en-US" sz="2000" dirty="0" smtClean="0"/>
              <a:t>.</a:t>
            </a:r>
          </a:p>
          <a:p>
            <a:r>
              <a:rPr lang="en-US" sz="2000" dirty="0"/>
              <a:t>Awake infants and toddlers shall not be confined for more than 30 minutes in one piece </a:t>
            </a:r>
            <a:r>
              <a:rPr lang="en-US" sz="2000" dirty="0" smtClean="0"/>
              <a:t>of equipment</a:t>
            </a:r>
            <a:r>
              <a:rPr lang="en-US" sz="2000" dirty="0"/>
              <a:t>, such as swings, high chairs, cribs, play pens, or other similar pieces of equipment</a:t>
            </a:r>
            <a:r>
              <a:rPr lang="en-US" sz="2000" dirty="0" smtClean="0"/>
              <a:t>.</a:t>
            </a:r>
          </a:p>
          <a:p>
            <a:r>
              <a:rPr lang="en-US" sz="2000" dirty="0"/>
              <a:t>Mobile infants and toddlers shall have freedom of movement in a safe area</a:t>
            </a:r>
            <a:r>
              <a:rPr lang="en-US" sz="2000" dirty="0" smtClean="0"/>
              <a:t>.</a:t>
            </a:r>
          </a:p>
          <a:p>
            <a:r>
              <a:rPr lang="en-US" sz="2000" dirty="0"/>
              <a:t>To stimulate their healthy development, there shall be safe toys accessible to infants and </a:t>
            </a:r>
            <a:r>
              <a:rPr lang="en-US" sz="2000" dirty="0" smtClean="0"/>
              <a:t>toddlers. There </a:t>
            </a:r>
            <a:r>
              <a:rPr lang="en-US" sz="2000" dirty="0"/>
              <a:t>shall be enough toys for each child in the group to be engaged in play with toys</a:t>
            </a:r>
            <a:r>
              <a:rPr lang="en-US" sz="2000" dirty="0" smtClean="0"/>
              <a:t>.</a:t>
            </a:r>
          </a:p>
          <a:p>
            <a:r>
              <a:rPr lang="en-US" sz="2000" dirty="0"/>
              <a:t>All toys used by infants and toddlers shall be cleaned and sanitized:</a:t>
            </a:r>
          </a:p>
          <a:p>
            <a:pPr lvl="1"/>
            <a:r>
              <a:rPr lang="en-US" sz="1600" dirty="0"/>
              <a:t>(a) weekly;</a:t>
            </a:r>
          </a:p>
          <a:p>
            <a:pPr lvl="1"/>
            <a:r>
              <a:rPr lang="en-US" sz="1600" dirty="0"/>
              <a:t>(b) after being put in a child's mouth before another child play with it; and</a:t>
            </a:r>
          </a:p>
          <a:p>
            <a:pPr lvl="1"/>
            <a:r>
              <a:rPr lang="en-US" sz="1600" dirty="0"/>
              <a:t>(c) after being contaminated by body fluids</a:t>
            </a:r>
            <a:r>
              <a:rPr lang="en-US" sz="1600" dirty="0" smtClean="0"/>
              <a:t>.</a:t>
            </a:r>
          </a:p>
          <a:p>
            <a:endParaRPr lang="en-US" sz="2000" dirty="0"/>
          </a:p>
        </p:txBody>
      </p:sp>
    </p:spTree>
    <p:extLst>
      <p:ext uri="{BB962C8B-B14F-4D97-AF65-F5344CB8AC3E}">
        <p14:creationId xmlns:p14="http://schemas.microsoft.com/office/powerpoint/2010/main" val="18484340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Infant and Toddler Care</a:t>
            </a:r>
            <a:endParaRPr lang="en-US" dirty="0"/>
          </a:p>
        </p:txBody>
      </p:sp>
      <p:sp>
        <p:nvSpPr>
          <p:cNvPr id="3" name="Content Placeholder 2"/>
          <p:cNvSpPr>
            <a:spLocks noGrp="1"/>
          </p:cNvSpPr>
          <p:nvPr>
            <p:ph idx="1"/>
          </p:nvPr>
        </p:nvSpPr>
        <p:spPr>
          <a:xfrm>
            <a:off x="457200" y="1143000"/>
            <a:ext cx="8229600" cy="5486400"/>
          </a:xfrm>
        </p:spPr>
        <p:txBody>
          <a:bodyPr>
            <a:normAutofit fontScale="92500" lnSpcReduction="10000"/>
          </a:bodyPr>
          <a:lstStyle/>
          <a:p>
            <a:pPr marL="0" indent="0">
              <a:buNone/>
            </a:pPr>
            <a:r>
              <a:rPr lang="en-US" sz="1600" smtClean="0"/>
              <a:t>If the center cares for infants or toddlers, the following applies:</a:t>
            </a:r>
          </a:p>
          <a:p>
            <a:r>
              <a:rPr lang="en-US" sz="1600" smtClean="0"/>
              <a:t>The provider shall not mix infants and toddlers with older children, unless there are 8 or fewer children present in the group.</a:t>
            </a:r>
          </a:p>
          <a:p>
            <a:r>
              <a:rPr lang="en-US" sz="1600" smtClean="0"/>
              <a:t>Infants and toddlers shall not use outdoor play areas at the same time as older children unless there are 8 or fewer children in the group.</a:t>
            </a:r>
          </a:p>
          <a:p>
            <a:r>
              <a:rPr lang="en-US" sz="1600" smtClean="0"/>
              <a:t>If an infant is not able to sit upright and hold their own bottle, a caregiver shall hold the infant during bottle feeding. Bottles shall not be propped.</a:t>
            </a:r>
          </a:p>
          <a:p>
            <a:r>
              <a:rPr lang="en-US" sz="1600" smtClean="0"/>
              <a:t>The provider shall clean and sanitize high chair trays prior to each use.</a:t>
            </a:r>
          </a:p>
          <a:p>
            <a:r>
              <a:rPr lang="en-US" sz="1600" smtClean="0"/>
              <a:t>The provider shall cut solid foods for infants into pieces no larger than 1/4 inch in diameter. The provider shall cut solid foods for toddlers into pieces no larger than ½ inch in diameter.</a:t>
            </a:r>
          </a:p>
          <a:p>
            <a:r>
              <a:rPr lang="en-US" sz="1600" smtClean="0"/>
              <a:t>Baby food, formula, and breast milk for infants that is brought from home for an individual child's use must be:</a:t>
            </a:r>
          </a:p>
          <a:p>
            <a:pPr lvl="1"/>
            <a:r>
              <a:rPr lang="en-US" sz="1200" smtClean="0"/>
              <a:t>(a) labeled with the child's name;</a:t>
            </a:r>
          </a:p>
          <a:p>
            <a:pPr lvl="1"/>
            <a:r>
              <a:rPr lang="en-US" sz="1200" smtClean="0"/>
              <a:t>(b) labeled with the date and time of preparation or opening of the container, such as a jar of baby food;</a:t>
            </a:r>
          </a:p>
          <a:p>
            <a:pPr lvl="1"/>
            <a:r>
              <a:rPr lang="en-US" sz="1200" smtClean="0"/>
              <a:t>(c) kept refrigerated if needed; and</a:t>
            </a:r>
          </a:p>
          <a:p>
            <a:pPr lvl="1"/>
            <a:r>
              <a:rPr lang="en-US" sz="1200" smtClean="0"/>
              <a:t>(d) discarded within 24 hours of preparation or opening, except that powdered formula or dry foods which are opened, but are not mixed, are not considered prepared.</a:t>
            </a:r>
          </a:p>
          <a:p>
            <a:r>
              <a:rPr lang="en-US" sz="1600" smtClean="0"/>
              <a:t>Formula and milk, including breast milk, shall be discarded after feeding, or within two hours of initiating a feeding.</a:t>
            </a:r>
          </a:p>
          <a:p>
            <a:r>
              <a:rPr lang="en-US" sz="1600" smtClean="0"/>
              <a:t>To prevent burns, heated bottles shall be shaken and tested for temperature before being fed to children</a:t>
            </a:r>
          </a:p>
          <a:p>
            <a:r>
              <a:rPr lang="en-US" sz="1600" smtClean="0"/>
              <a:t>Only one infant or toddler shall occupy any one piece of equipment at any time, unless the equipment has individual seats for more than one child.</a:t>
            </a:r>
            <a:endParaRPr lang="en-US" sz="1600" dirty="0" smtClean="0"/>
          </a:p>
        </p:txBody>
      </p:sp>
    </p:spTree>
    <p:extLst>
      <p:ext uri="{BB962C8B-B14F-4D97-AF65-F5344CB8AC3E}">
        <p14:creationId xmlns:p14="http://schemas.microsoft.com/office/powerpoint/2010/main" val="3812679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and Toddler Care</a:t>
            </a:r>
          </a:p>
        </p:txBody>
      </p:sp>
      <p:sp>
        <p:nvSpPr>
          <p:cNvPr id="3" name="Content Placeholder 2"/>
          <p:cNvSpPr>
            <a:spLocks noGrp="1"/>
          </p:cNvSpPr>
          <p:nvPr>
            <p:ph idx="1"/>
          </p:nvPr>
        </p:nvSpPr>
        <p:spPr>
          <a:xfrm>
            <a:off x="457200" y="1295400"/>
            <a:ext cx="8229600" cy="5105400"/>
          </a:xfrm>
        </p:spPr>
        <p:txBody>
          <a:bodyPr>
            <a:normAutofit/>
          </a:bodyPr>
          <a:lstStyle/>
          <a:p>
            <a:r>
              <a:rPr lang="en-US" sz="1600" dirty="0"/>
              <a:t>Infants shall sleep in equipment designed for sleep such as a crib, bassinet, </a:t>
            </a:r>
            <a:r>
              <a:rPr lang="en-US" sz="1600" dirty="0" err="1"/>
              <a:t>porta</a:t>
            </a:r>
            <a:r>
              <a:rPr lang="en-US" sz="1600" dirty="0"/>
              <a:t>-crib or play </a:t>
            </a:r>
            <a:r>
              <a:rPr lang="en-US" sz="1600" dirty="0" smtClean="0"/>
              <a:t>pen. Infants </a:t>
            </a:r>
            <a:r>
              <a:rPr lang="en-US" sz="1600" dirty="0"/>
              <a:t>shall not be placed to sleep on mats or cots, or in bouncers, swings, car seats, or </a:t>
            </a:r>
            <a:r>
              <a:rPr lang="en-US" sz="1600" dirty="0" smtClean="0"/>
              <a:t>other similar </a:t>
            </a:r>
            <a:r>
              <a:rPr lang="en-US" sz="1600" dirty="0"/>
              <a:t>pieces of equipment</a:t>
            </a:r>
            <a:r>
              <a:rPr lang="en-US" sz="1600" dirty="0" smtClean="0"/>
              <a:t>.</a:t>
            </a:r>
          </a:p>
          <a:p>
            <a:r>
              <a:rPr lang="en-US" sz="1600" dirty="0"/>
              <a:t>Cribs must:</a:t>
            </a:r>
          </a:p>
          <a:p>
            <a:pPr lvl="1"/>
            <a:r>
              <a:rPr lang="en-US" sz="1200" dirty="0"/>
              <a:t>(a) have tight fitting mattresses</a:t>
            </a:r>
            <a:r>
              <a:rPr lang="en-US" sz="1200" dirty="0" smtClean="0"/>
              <a:t>;</a:t>
            </a:r>
          </a:p>
          <a:p>
            <a:pPr lvl="1"/>
            <a:r>
              <a:rPr lang="en-US" sz="1200" dirty="0"/>
              <a:t>(b) have slats spaced no more than 2-3/8 inches apart</a:t>
            </a:r>
            <a:r>
              <a:rPr lang="en-US" sz="1200" dirty="0" smtClean="0"/>
              <a:t>;</a:t>
            </a:r>
          </a:p>
          <a:p>
            <a:pPr lvl="1"/>
            <a:r>
              <a:rPr lang="en-US" sz="1200" dirty="0"/>
              <a:t>(c) have at least 20 inches from the top of the mattress to the top of the crib rail; </a:t>
            </a:r>
            <a:r>
              <a:rPr lang="en-US" sz="1200" dirty="0" smtClean="0"/>
              <a:t>and</a:t>
            </a:r>
          </a:p>
          <a:p>
            <a:pPr lvl="1"/>
            <a:r>
              <a:rPr lang="en-US" sz="1200" dirty="0"/>
              <a:t>(d) not have strings, cords, ropes, or other entanglement hazards strung across the crib rails</a:t>
            </a:r>
            <a:r>
              <a:rPr lang="en-US" sz="1200" dirty="0" smtClean="0"/>
              <a:t>.</a:t>
            </a:r>
          </a:p>
          <a:p>
            <a:r>
              <a:rPr lang="en-US" sz="1600" dirty="0"/>
              <a:t>Infants shall not be placed on their stomachs for sleeping, unless there is documentation from </a:t>
            </a:r>
            <a:r>
              <a:rPr lang="en-US" sz="1600" dirty="0" smtClean="0"/>
              <a:t>a health </a:t>
            </a:r>
            <a:r>
              <a:rPr lang="en-US" sz="1600" dirty="0"/>
              <a:t>care provider for treatment of a medical condition</a:t>
            </a:r>
            <a:r>
              <a:rPr lang="en-US" sz="1600" dirty="0" smtClean="0"/>
              <a:t>.</a:t>
            </a:r>
          </a:p>
          <a:p>
            <a:r>
              <a:rPr lang="en-US" sz="1600" dirty="0"/>
              <a:t>Each infant and toddler shall follow their own pattern of sleeping and eating</a:t>
            </a:r>
            <a:r>
              <a:rPr lang="en-US" sz="1600" dirty="0" smtClean="0"/>
              <a:t>.</a:t>
            </a:r>
          </a:p>
          <a:p>
            <a:r>
              <a:rPr lang="en-US" sz="1600" dirty="0"/>
              <a:t>Caregivers shall keep a written record daily for each infant documenting their eating and </a:t>
            </a:r>
            <a:r>
              <a:rPr lang="en-US" sz="1600" dirty="0" smtClean="0"/>
              <a:t>sleeping patterns</a:t>
            </a:r>
            <a:r>
              <a:rPr lang="en-US" sz="1600" dirty="0"/>
              <a:t>. The record shall be completed within an hour of each feeding or nap, and shall include </a:t>
            </a:r>
            <a:r>
              <a:rPr lang="en-US" sz="1600" dirty="0" smtClean="0"/>
              <a:t>the child’s </a:t>
            </a:r>
            <a:r>
              <a:rPr lang="en-US" sz="1600" dirty="0"/>
              <a:t>name, the food and beverages </a:t>
            </a:r>
            <a:r>
              <a:rPr lang="en-US" sz="1600" dirty="0" smtClean="0"/>
              <a:t>eaten</a:t>
            </a:r>
            <a:r>
              <a:rPr lang="en-US" sz="1600" dirty="0"/>
              <a:t>, and the times the child slept</a:t>
            </a:r>
            <a:r>
              <a:rPr lang="en-US" sz="1600" dirty="0" smtClean="0"/>
              <a:t>.</a:t>
            </a:r>
          </a:p>
          <a:p>
            <a:r>
              <a:rPr lang="en-US" sz="1600" dirty="0"/>
              <a:t>Walkers with wheels are prohibited</a:t>
            </a:r>
            <a:r>
              <a:rPr lang="en-US" sz="1600" dirty="0" smtClean="0"/>
              <a:t>.</a:t>
            </a:r>
          </a:p>
          <a:p>
            <a:r>
              <a:rPr lang="en-US" sz="1600" dirty="0"/>
              <a:t>Infants and toddlers shall not have access to objects made of </a:t>
            </a:r>
            <a:r>
              <a:rPr lang="en-US" sz="1600" dirty="0" err="1"/>
              <a:t>styrofoam</a:t>
            </a:r>
            <a:r>
              <a:rPr lang="en-US" sz="1600" dirty="0" smtClean="0"/>
              <a:t>.</a:t>
            </a:r>
          </a:p>
          <a:p>
            <a:r>
              <a:rPr lang="en-US" sz="1600" dirty="0"/>
              <a:t>Caregivers shall respond as promptly as possible to infants and toddlers who are in </a:t>
            </a:r>
            <a:r>
              <a:rPr lang="en-US" sz="1600" dirty="0" smtClean="0"/>
              <a:t>emotional distress </a:t>
            </a:r>
            <a:r>
              <a:rPr lang="en-US" sz="1600" dirty="0"/>
              <a:t>due to conditions such as hunger, fatigue, wet or soiled diapers, fear, teething, or illness.</a:t>
            </a:r>
          </a:p>
        </p:txBody>
      </p:sp>
    </p:spTree>
    <p:extLst>
      <p:ext uri="{BB962C8B-B14F-4D97-AF65-F5344CB8AC3E}">
        <p14:creationId xmlns:p14="http://schemas.microsoft.com/office/powerpoint/2010/main" val="3239067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a:t>
            </a:r>
            <a:endParaRPr lang="en-US" dirty="0"/>
          </a:p>
        </p:txBody>
      </p:sp>
      <p:sp>
        <p:nvSpPr>
          <p:cNvPr id="3" name="Content Placeholder 2"/>
          <p:cNvSpPr>
            <a:spLocks noGrp="1"/>
          </p:cNvSpPr>
          <p:nvPr>
            <p:ph idx="1"/>
          </p:nvPr>
        </p:nvSpPr>
        <p:spPr/>
        <p:txBody>
          <a:bodyPr/>
          <a:lstStyle/>
          <a:p>
            <a:r>
              <a:rPr lang="en-US" dirty="0" smtClean="0"/>
              <a:t> Using a posted cleaning rotation in each class period will help to keep the clean-up to a minimum. It will also teach each class period the importance of sanitizing to prevent illness.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05724067"/>
              </p:ext>
            </p:extLst>
          </p:nvPr>
        </p:nvGraphicFramePr>
        <p:xfrm>
          <a:off x="914400" y="3886200"/>
          <a:ext cx="6150447" cy="2453640"/>
        </p:xfrm>
        <a:graphic>
          <a:graphicData uri="http://schemas.openxmlformats.org/drawingml/2006/table">
            <a:tbl>
              <a:tblPr firstRow="1" firstCol="1" bandRow="1">
                <a:tableStyleId>{5C22544A-7EE6-4342-B048-85BDC9FD1C3A}</a:tableStyleId>
              </a:tblPr>
              <a:tblGrid>
                <a:gridCol w="2926080"/>
                <a:gridCol w="400050"/>
                <a:gridCol w="400050"/>
                <a:gridCol w="342900"/>
                <a:gridCol w="342900"/>
                <a:gridCol w="342900"/>
                <a:gridCol w="342900"/>
                <a:gridCol w="628650"/>
                <a:gridCol w="204470"/>
                <a:gridCol w="219547"/>
              </a:tblGrid>
              <a:tr h="0">
                <a:tc>
                  <a:txBody>
                    <a:bodyPr/>
                    <a:lstStyle/>
                    <a:p>
                      <a:pPr marL="0" marR="0">
                        <a:lnSpc>
                          <a:spcPct val="115000"/>
                        </a:lnSpc>
                        <a:spcBef>
                          <a:spcPts val="0"/>
                        </a:spcBef>
                        <a:spcAft>
                          <a:spcPts val="0"/>
                        </a:spcAft>
                      </a:pPr>
                      <a:r>
                        <a:rPr lang="en-US" sz="1400" dirty="0">
                          <a:effectLst/>
                        </a:rPr>
                        <a:t>Mop Floors</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400" dirty="0">
                          <a:effectLst/>
                        </a:rPr>
                        <a:t>Clean Counters</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400" dirty="0">
                          <a:effectLst/>
                        </a:rPr>
                        <a:t>Wipe Tables and Chairs</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400" dirty="0">
                          <a:effectLst/>
                        </a:rPr>
                        <a:t>Sort Bins in each Center</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400" dirty="0">
                          <a:effectLst/>
                        </a:rPr>
                        <a:t>Vacuum</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400" dirty="0">
                          <a:effectLst/>
                        </a:rPr>
                        <a:t>Clean Art Center and Re-Stock</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400" dirty="0">
                          <a:effectLst/>
                        </a:rPr>
                        <a:t>Clean-out Children’s cubbies</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400" dirty="0">
                          <a:effectLst/>
                        </a:rPr>
                        <a:t>Clean glass</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400" dirty="0">
                          <a:effectLst/>
                        </a:rPr>
                        <a:t>Sort Library Books</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400" dirty="0">
                          <a:effectLst/>
                        </a:rPr>
                        <a:t>Sanitize Library Furniture</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708563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16362"/>
          </a:xfrm>
        </p:spPr>
        <p:txBody>
          <a:bodyPr>
            <a:normAutofit fontScale="90000"/>
          </a:bodyPr>
          <a:lstStyle/>
          <a:p>
            <a:r>
              <a:rPr lang="en-US" dirty="0" smtClean="0"/>
              <a:t>Outdoor Environment</a:t>
            </a:r>
            <a:br>
              <a:rPr lang="en-US" dirty="0" smtClean="0"/>
            </a:br>
            <a:r>
              <a:rPr lang="en-US" dirty="0"/>
              <a:t/>
            </a:r>
            <a:br>
              <a:rPr lang="en-US" dirty="0"/>
            </a:br>
            <a:r>
              <a:rPr lang="en-US" sz="3100" dirty="0"/>
              <a:t>Take a walk around your outside </a:t>
            </a:r>
            <a:r>
              <a:rPr lang="en-US" sz="3100" dirty="0" smtClean="0"/>
              <a:t>playground, check </a:t>
            </a:r>
            <a:r>
              <a:rPr lang="en-US" sz="3100" dirty="0"/>
              <a:t>and see if it meets licensing standards. Below is a safety playground checklist you may find helpful</a:t>
            </a:r>
            <a:r>
              <a:rPr lang="en-US" sz="3100" dirty="0" smtClean="0"/>
              <a:t>. Children need to be supervised at all times and ratios must be met. If you are not sure what ages are safe to play together please consult your licensing </a:t>
            </a:r>
            <a:r>
              <a:rPr lang="en-US" sz="3100" dirty="0"/>
              <a:t>m</a:t>
            </a:r>
            <a:r>
              <a:rPr lang="en-US" sz="3100" dirty="0" smtClean="0"/>
              <a:t>anual.</a:t>
            </a:r>
            <a:r>
              <a:rPr lang="en-US" sz="3100" dirty="0"/>
              <a:t/>
            </a:r>
            <a:br>
              <a:rPr lang="en-US" sz="3100" dirty="0"/>
            </a:br>
            <a:endParaRPr lang="en-US" sz="3100" dirty="0"/>
          </a:p>
        </p:txBody>
      </p:sp>
      <p:sp>
        <p:nvSpPr>
          <p:cNvPr id="3" name="Content Placeholder 2"/>
          <p:cNvSpPr>
            <a:spLocks noGrp="1"/>
          </p:cNvSpPr>
          <p:nvPr>
            <p:ph idx="1"/>
          </p:nvPr>
        </p:nvSpPr>
        <p:spPr>
          <a:xfrm>
            <a:off x="304800" y="4038600"/>
            <a:ext cx="8610600" cy="2514600"/>
          </a:xfrm>
        </p:spPr>
        <p:txBody>
          <a:bodyPr>
            <a:normAutofit fontScale="32500" lnSpcReduction="20000"/>
          </a:bodyPr>
          <a:lstStyle/>
          <a:p>
            <a:endParaRPr lang="en-US" dirty="0" smtClean="0"/>
          </a:p>
          <a:p>
            <a:pPr marL="0" indent="0">
              <a:buNone/>
            </a:pPr>
            <a:r>
              <a:rPr lang="en-US" sz="3400" dirty="0"/>
              <a:t>Public Playground Safety Checklist</a:t>
            </a:r>
          </a:p>
          <a:p>
            <a:pPr marL="0" indent="0">
              <a:buNone/>
            </a:pPr>
            <a:r>
              <a:rPr lang="en-US" sz="3400" dirty="0"/>
              <a:t>1 - Make sure surfaces around playground equipment have at least 12 inches of wood chips, mulch, sand, or pea gravel, or are mats made of safety-tested rubber or rubber-like materials.</a:t>
            </a:r>
          </a:p>
          <a:p>
            <a:pPr marL="0" indent="0">
              <a:buNone/>
            </a:pPr>
            <a:r>
              <a:rPr lang="en-US" sz="3400" dirty="0"/>
              <a:t>2 - Check that protective surfacing extends at least 6 feet in all directions from play equipment. For swings, be sure surfacing extends, in back and front, twice the height of the suspending bar.</a:t>
            </a:r>
          </a:p>
          <a:p>
            <a:pPr marL="0" indent="0">
              <a:buNone/>
            </a:pPr>
            <a:r>
              <a:rPr lang="en-US" sz="3400" dirty="0"/>
              <a:t>3 - Make sure play structures more than 30 inches high are spaced at least 9 feet apart.</a:t>
            </a:r>
          </a:p>
          <a:p>
            <a:pPr marL="0" indent="0">
              <a:buNone/>
            </a:pPr>
            <a:r>
              <a:rPr lang="en-US" sz="3400" dirty="0"/>
              <a:t>4 - Check for dangerous hardware, like open "S" hooks or protruding bolt ends. </a:t>
            </a:r>
          </a:p>
          <a:p>
            <a:pPr marL="0" indent="0">
              <a:buNone/>
            </a:pPr>
            <a:r>
              <a:rPr lang="en-US" sz="3400" dirty="0"/>
              <a:t>5 - Make sure spaces that could trap children, such as openings in guardrails or between ladder rungs, measure less than 3.5 inches or more than 9 inches.</a:t>
            </a:r>
          </a:p>
          <a:p>
            <a:pPr marL="0" indent="0">
              <a:buNone/>
            </a:pPr>
            <a:r>
              <a:rPr lang="en-US" sz="3400" dirty="0"/>
              <a:t>6 - Check for sharp points or edges in equipment.</a:t>
            </a:r>
          </a:p>
          <a:p>
            <a:pPr marL="0" indent="0">
              <a:buNone/>
            </a:pPr>
            <a:r>
              <a:rPr lang="en-US" sz="3400" dirty="0"/>
              <a:t>7 - Look out for tripping hazards, like exposed concrete footings, tree stumps, and rocks.</a:t>
            </a:r>
          </a:p>
          <a:p>
            <a:pPr marL="0" indent="0">
              <a:buNone/>
            </a:pPr>
            <a:r>
              <a:rPr lang="en-US" sz="3400" dirty="0"/>
              <a:t>8 - Make sure elevated surfaces, like platforms and ramps, have guardrails to prevent falls.</a:t>
            </a:r>
          </a:p>
          <a:p>
            <a:pPr marL="0" indent="0">
              <a:buNone/>
            </a:pPr>
            <a:r>
              <a:rPr lang="en-US" sz="3400" dirty="0"/>
              <a:t>9 - Check playgrounds regularly to see that equipment and surfacing are in good condition.</a:t>
            </a:r>
          </a:p>
          <a:p>
            <a:pPr marL="0" indent="0">
              <a:buNone/>
            </a:pPr>
            <a:r>
              <a:rPr lang="en-US" sz="3400" dirty="0"/>
              <a:t>10 - Carefully supervise children on playgrounds to make sure they're safe.</a:t>
            </a:r>
          </a:p>
          <a:p>
            <a:endParaRPr lang="en-US" dirty="0"/>
          </a:p>
        </p:txBody>
      </p:sp>
    </p:spTree>
    <p:extLst>
      <p:ext uri="{BB962C8B-B14F-4D97-AF65-F5344CB8AC3E}">
        <p14:creationId xmlns:p14="http://schemas.microsoft.com/office/powerpoint/2010/main" val="1954176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a:t>
            </a:r>
            <a:endParaRPr lang="en-US" dirty="0"/>
          </a:p>
        </p:txBody>
      </p:sp>
      <p:sp>
        <p:nvSpPr>
          <p:cNvPr id="3" name="Content Placeholder 2"/>
          <p:cNvSpPr>
            <a:spLocks noGrp="1"/>
          </p:cNvSpPr>
          <p:nvPr>
            <p:ph sz="half" idx="1"/>
          </p:nvPr>
        </p:nvSpPr>
        <p:spPr>
          <a:xfrm>
            <a:off x="431800" y="1485038"/>
            <a:ext cx="4038600" cy="1676399"/>
          </a:xfrm>
        </p:spPr>
        <p:txBody>
          <a:bodyPr>
            <a:normAutofit/>
          </a:bodyPr>
          <a:lstStyle/>
          <a:p>
            <a:r>
              <a:rPr lang="en-US" dirty="0" smtClean="0"/>
              <a:t>Teacher (educator)</a:t>
            </a:r>
            <a:endParaRPr lang="en-US" dirty="0"/>
          </a:p>
        </p:txBody>
      </p:sp>
      <p:sp>
        <p:nvSpPr>
          <p:cNvPr id="4" name="Content Placeholder 3"/>
          <p:cNvSpPr>
            <a:spLocks noGrp="1"/>
          </p:cNvSpPr>
          <p:nvPr>
            <p:ph sz="half" idx="2"/>
          </p:nvPr>
        </p:nvSpPr>
        <p:spPr>
          <a:xfrm>
            <a:off x="5029200" y="1524000"/>
            <a:ext cx="3429000" cy="2209800"/>
          </a:xfrm>
        </p:spPr>
        <p:txBody>
          <a:bodyPr>
            <a:noAutofit/>
          </a:bodyPr>
          <a:lstStyle/>
          <a:p>
            <a:pPr marL="0" indent="0">
              <a:buNone/>
            </a:pPr>
            <a:r>
              <a:rPr lang="en-US" sz="1600" b="1" dirty="0" smtClean="0"/>
              <a:t>Director (facilitator, </a:t>
            </a:r>
            <a:r>
              <a:rPr lang="en-US" sz="1600" b="1" dirty="0"/>
              <a:t>coordinator) </a:t>
            </a:r>
            <a:r>
              <a:rPr lang="en-US" sz="1200" dirty="0"/>
              <a:t>The director of a center plays a pivotal role in ensuring the day-to-day smooth functioning of the facility within </a:t>
            </a:r>
            <a:r>
              <a:rPr lang="en-US" sz="1200" dirty="0" smtClean="0"/>
              <a:t>the framework </a:t>
            </a:r>
            <a:r>
              <a:rPr lang="en-US" sz="1200" dirty="0"/>
              <a:t>of appropriate child development principles. The well-being of the children in the facility </a:t>
            </a:r>
            <a:r>
              <a:rPr lang="en-US" sz="1200" dirty="0" smtClean="0"/>
              <a:t>depends largely </a:t>
            </a:r>
            <a:r>
              <a:rPr lang="en-US" sz="1200" dirty="0"/>
              <a:t>upon the knowledge, skills, and dependable presence of a director who is able to respond to long-term </a:t>
            </a:r>
            <a:r>
              <a:rPr lang="en-US" sz="1200" dirty="0" smtClean="0"/>
              <a:t>and immediate </a:t>
            </a:r>
            <a:r>
              <a:rPr lang="en-US" sz="1200" dirty="0"/>
              <a:t>needs, and who is able to engage staff in appropriate decision making that affects their day to </a:t>
            </a:r>
            <a:r>
              <a:rPr lang="en-US" sz="1200" dirty="0" smtClean="0"/>
              <a:t>day practices </a:t>
            </a:r>
            <a:r>
              <a:rPr lang="en-US" sz="1200" dirty="0"/>
              <a:t>with children.</a:t>
            </a:r>
          </a:p>
        </p:txBody>
      </p:sp>
      <p:sp>
        <p:nvSpPr>
          <p:cNvPr id="6" name="TextBox 5"/>
          <p:cNvSpPr txBox="1"/>
          <p:nvPr/>
        </p:nvSpPr>
        <p:spPr>
          <a:xfrm>
            <a:off x="787400" y="4038600"/>
            <a:ext cx="3022600" cy="2369880"/>
          </a:xfrm>
          <a:prstGeom prst="rect">
            <a:avLst/>
          </a:prstGeom>
          <a:noFill/>
        </p:spPr>
        <p:txBody>
          <a:bodyPr wrap="square" rtlCol="0">
            <a:spAutoFit/>
          </a:bodyPr>
          <a:lstStyle/>
          <a:p>
            <a:r>
              <a:rPr lang="en-US" sz="1600" b="1" dirty="0" smtClean="0"/>
              <a:t>Caregivers/ Assistant Directors</a:t>
            </a:r>
          </a:p>
          <a:p>
            <a:r>
              <a:rPr lang="en-US" sz="1200" dirty="0"/>
              <a:t>All caregivers shall be at least 18 years of age. Eighteen years is the age of legal consent. The purpose of this rule is to </a:t>
            </a:r>
            <a:r>
              <a:rPr lang="en-US" sz="1200" dirty="0" smtClean="0"/>
              <a:t>ensure that caregivers </a:t>
            </a:r>
            <a:r>
              <a:rPr lang="en-US" sz="1200" dirty="0"/>
              <a:t>have the </a:t>
            </a:r>
            <a:r>
              <a:rPr lang="en-US" sz="1200" dirty="0" smtClean="0"/>
              <a:t>maturity necessary </a:t>
            </a:r>
            <a:r>
              <a:rPr lang="en-US" sz="1200" dirty="0"/>
              <a:t>to meet the responsibilities of independently caring for a group of children. CFOC, 3rd Ed. pg. </a:t>
            </a:r>
            <a:r>
              <a:rPr lang="en-US" sz="1200" dirty="0" smtClean="0"/>
              <a:t>13 Standard 1.3.2.3. The </a:t>
            </a:r>
            <a:r>
              <a:rPr lang="en-US" sz="1200" dirty="0"/>
              <a:t>American Academy of Pediatrics and the American Public Health Association recommend that lead </a:t>
            </a:r>
            <a:r>
              <a:rPr lang="en-US" sz="1200" dirty="0" smtClean="0"/>
              <a:t>caregivers be </a:t>
            </a:r>
            <a:r>
              <a:rPr lang="en-US" sz="1200" dirty="0"/>
              <a:t>at least 21 years of age. CFOC, 3rd Ed. pg. 12, Standard 1.3.2.2.</a:t>
            </a:r>
          </a:p>
        </p:txBody>
      </p:sp>
      <p:sp>
        <p:nvSpPr>
          <p:cNvPr id="7" name="TextBox 6"/>
          <p:cNvSpPr txBox="1"/>
          <p:nvPr/>
        </p:nvSpPr>
        <p:spPr>
          <a:xfrm>
            <a:off x="4876800" y="4191000"/>
            <a:ext cx="3992418" cy="1877437"/>
          </a:xfrm>
          <a:prstGeom prst="rect">
            <a:avLst/>
          </a:prstGeom>
          <a:noFill/>
        </p:spPr>
        <p:txBody>
          <a:bodyPr wrap="square" rtlCol="0">
            <a:spAutoFit/>
          </a:bodyPr>
          <a:lstStyle/>
          <a:p>
            <a:r>
              <a:rPr lang="en-US" sz="1600" b="1" dirty="0"/>
              <a:t>Student </a:t>
            </a:r>
            <a:r>
              <a:rPr lang="en-US" sz="1600" b="1" dirty="0" smtClean="0"/>
              <a:t>Teachers (assistant caregiver, high school student) </a:t>
            </a:r>
          </a:p>
          <a:p>
            <a:r>
              <a:rPr lang="en-US" sz="1200" dirty="0" smtClean="0"/>
              <a:t>All </a:t>
            </a:r>
            <a:r>
              <a:rPr lang="en-US" sz="1200" dirty="0"/>
              <a:t>assistant caregivers shall be at least 16 years of age, and shall work under the </a:t>
            </a:r>
            <a:r>
              <a:rPr lang="en-US" sz="1200" dirty="0" smtClean="0"/>
              <a:t>immediate supervision </a:t>
            </a:r>
            <a:r>
              <a:rPr lang="en-US" sz="1200" dirty="0"/>
              <a:t>of a caregiver who is at least 18 years of </a:t>
            </a:r>
            <a:r>
              <a:rPr lang="en-US" sz="1200" dirty="0" smtClean="0"/>
              <a:t>age. Assistant </a:t>
            </a:r>
            <a:r>
              <a:rPr lang="en-US" sz="1200" dirty="0"/>
              <a:t>caregivers may be included in caregiver to child ratios, but shall not be left </a:t>
            </a:r>
            <a:r>
              <a:rPr lang="en-US" sz="1200" dirty="0" smtClean="0"/>
              <a:t>unsupervised with </a:t>
            </a:r>
            <a:r>
              <a:rPr lang="en-US" sz="1200" dirty="0"/>
              <a:t>children</a:t>
            </a:r>
            <a:r>
              <a:rPr lang="en-US" sz="1200" dirty="0" smtClean="0"/>
              <a:t>.</a:t>
            </a:r>
          </a:p>
          <a:p>
            <a:endParaRPr lang="en-US" sz="1200" dirty="0"/>
          </a:p>
          <a:p>
            <a:endParaRPr lang="en-US" sz="1200" dirty="0"/>
          </a:p>
        </p:txBody>
      </p:sp>
      <p:sp>
        <p:nvSpPr>
          <p:cNvPr id="8" name="TextBox 7"/>
          <p:cNvSpPr txBox="1"/>
          <p:nvPr/>
        </p:nvSpPr>
        <p:spPr>
          <a:xfrm>
            <a:off x="787400" y="1941910"/>
            <a:ext cx="3403600" cy="2123658"/>
          </a:xfrm>
          <a:prstGeom prst="rect">
            <a:avLst/>
          </a:prstGeom>
          <a:noFill/>
        </p:spPr>
        <p:txBody>
          <a:bodyPr wrap="square" rtlCol="0">
            <a:spAutoFit/>
          </a:bodyPr>
          <a:lstStyle/>
          <a:p>
            <a:r>
              <a:rPr lang="en-US" sz="1200" dirty="0" smtClean="0"/>
              <a:t>The teacher’s primary role is to prepare and educate the students on the skills and standards necessary to run a child centered program that provides exceptional care for the children, a future career, business or home; future employees, employers, and clients. Teachers enhance the classroom education opportunities through the use of the lab school where the students see modeled, put into practice, and receive further hands on training built upon the education that was taught, focused on, and  received within the classroom.</a:t>
            </a:r>
            <a:endParaRPr lang="en-US" sz="1200" dirty="0"/>
          </a:p>
        </p:txBody>
      </p:sp>
    </p:spTree>
    <p:extLst>
      <p:ext uri="{BB962C8B-B14F-4D97-AF65-F5344CB8AC3E}">
        <p14:creationId xmlns:p14="http://schemas.microsoft.com/office/powerpoint/2010/main" val="1178275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dirty="0" smtClean="0"/>
              <a:t>Training</a:t>
            </a:r>
            <a:endParaRPr lang="en-US" dirty="0"/>
          </a:p>
        </p:txBody>
      </p:sp>
      <p:sp>
        <p:nvSpPr>
          <p:cNvPr id="3" name="Content Placeholder 2"/>
          <p:cNvSpPr>
            <a:spLocks noGrp="1"/>
          </p:cNvSpPr>
          <p:nvPr>
            <p:ph sz="half" idx="1"/>
          </p:nvPr>
        </p:nvSpPr>
        <p:spPr>
          <a:xfrm>
            <a:off x="457200" y="1447800"/>
            <a:ext cx="4038600" cy="5181600"/>
          </a:xfrm>
        </p:spPr>
        <p:txBody>
          <a:bodyPr>
            <a:normAutofit fontScale="25000" lnSpcReduction="20000"/>
          </a:bodyPr>
          <a:lstStyle/>
          <a:p>
            <a:pPr marL="0" indent="0">
              <a:buNone/>
            </a:pPr>
            <a:r>
              <a:rPr lang="en-US" sz="4400" dirty="0"/>
              <a:t>Each new director, assistant director, caregiver, assistant caregiver, and volunteer shall </a:t>
            </a:r>
            <a:r>
              <a:rPr lang="en-US" sz="4400" dirty="0" smtClean="0"/>
              <a:t>receive orientation </a:t>
            </a:r>
            <a:r>
              <a:rPr lang="en-US" sz="4400" dirty="0"/>
              <a:t>training prior to assuming caregiving duties. Orientation training shall be documented </a:t>
            </a:r>
            <a:r>
              <a:rPr lang="en-US" sz="4400" dirty="0" smtClean="0"/>
              <a:t>in the </a:t>
            </a:r>
            <a:r>
              <a:rPr lang="en-US" sz="4400" dirty="0"/>
              <a:t>caregiver's file and shall include the following topics</a:t>
            </a:r>
            <a:r>
              <a:rPr lang="en-US" sz="4400" dirty="0" smtClean="0"/>
              <a:t>:</a:t>
            </a:r>
          </a:p>
          <a:p>
            <a:pPr marL="0" indent="0">
              <a:buNone/>
            </a:pPr>
            <a:endParaRPr lang="en-US" sz="3100" dirty="0"/>
          </a:p>
          <a:p>
            <a:pPr marL="0" indent="0">
              <a:buNone/>
            </a:pPr>
            <a:r>
              <a:rPr lang="en-US" sz="5600" dirty="0"/>
              <a:t>(a) job description and duties;</a:t>
            </a:r>
          </a:p>
          <a:p>
            <a:pPr marL="0" indent="0">
              <a:buNone/>
            </a:pPr>
            <a:r>
              <a:rPr lang="en-US" sz="5600" dirty="0"/>
              <a:t>(b) the center's written policies and procedures;</a:t>
            </a:r>
          </a:p>
          <a:p>
            <a:pPr marL="0" indent="0">
              <a:buNone/>
            </a:pPr>
            <a:r>
              <a:rPr lang="en-US" sz="5600" dirty="0"/>
              <a:t>(c) the center's emergency and disaster plan;</a:t>
            </a:r>
          </a:p>
          <a:p>
            <a:pPr marL="0" indent="0">
              <a:buNone/>
            </a:pPr>
            <a:r>
              <a:rPr lang="en-US" sz="5600" dirty="0"/>
              <a:t>(d) the current child care licensing rules found in Sections R430-100-11 through 24;</a:t>
            </a:r>
          </a:p>
          <a:p>
            <a:pPr marL="0" indent="0">
              <a:buNone/>
            </a:pPr>
            <a:r>
              <a:rPr lang="en-US" sz="5600" dirty="0"/>
              <a:t>(e) introduction and orientation to the children assigned to the caregiver;</a:t>
            </a:r>
          </a:p>
          <a:p>
            <a:pPr marL="0" indent="0">
              <a:buNone/>
            </a:pPr>
            <a:r>
              <a:rPr lang="en-US" sz="5600" dirty="0"/>
              <a:t>(f) a review of the information in the health assessment for each child in their </a:t>
            </a:r>
            <a:r>
              <a:rPr lang="en-US" sz="5600" dirty="0" smtClean="0"/>
              <a:t>assigned group</a:t>
            </a:r>
            <a:r>
              <a:rPr lang="en-US" sz="5600" dirty="0"/>
              <a:t>;</a:t>
            </a:r>
          </a:p>
          <a:p>
            <a:pPr marL="0" indent="0">
              <a:buNone/>
            </a:pPr>
            <a:r>
              <a:rPr lang="en-US" sz="5600" dirty="0"/>
              <a:t>(g) procedure for releasing children to authorized individuals only;</a:t>
            </a:r>
          </a:p>
          <a:p>
            <a:pPr marL="0" indent="0">
              <a:buNone/>
            </a:pPr>
            <a:r>
              <a:rPr lang="en-US" sz="5600" dirty="0"/>
              <a:t>(h) proper clean up of body fluids;</a:t>
            </a:r>
          </a:p>
          <a:p>
            <a:pPr marL="0" indent="0">
              <a:buNone/>
            </a:pPr>
            <a:r>
              <a:rPr lang="en-US" sz="5600" dirty="0"/>
              <a:t>(i) signs and symptoms of child abuse and neglect, and legal reporting requirements </a:t>
            </a:r>
            <a:r>
              <a:rPr lang="en-US" sz="5600" dirty="0" smtClean="0"/>
              <a:t>for witnessing </a:t>
            </a:r>
            <a:r>
              <a:rPr lang="en-US" sz="5600" dirty="0"/>
              <a:t>or suspicion of abuse, neglect, and exploitation;</a:t>
            </a:r>
          </a:p>
          <a:p>
            <a:pPr marL="0" indent="0">
              <a:buNone/>
            </a:pPr>
            <a:r>
              <a:rPr lang="en-US" sz="5600" dirty="0"/>
              <a:t>(j) obtaining assistance in emergencies, as specified in the center's emergency </a:t>
            </a:r>
            <a:r>
              <a:rPr lang="en-US" sz="5600" dirty="0" smtClean="0"/>
              <a:t>and disaster </a:t>
            </a:r>
            <a:r>
              <a:rPr lang="en-US" sz="5600" dirty="0"/>
              <a:t>plan.</a:t>
            </a:r>
          </a:p>
          <a:p>
            <a:pPr marL="0" indent="0">
              <a:buNone/>
            </a:pPr>
            <a:r>
              <a:rPr lang="en-US" sz="5600" dirty="0"/>
              <a:t>(k) If the center provides infant or toddler care, new caregiver orientation training </a:t>
            </a:r>
            <a:r>
              <a:rPr lang="en-US" sz="5600" dirty="0" smtClean="0"/>
              <a:t>topics shall </a:t>
            </a:r>
            <a:r>
              <a:rPr lang="en-US" sz="5600" dirty="0"/>
              <a:t>also </a:t>
            </a:r>
            <a:r>
              <a:rPr lang="en-US" sz="5600" dirty="0" smtClean="0"/>
              <a:t>include: </a:t>
            </a:r>
          </a:p>
          <a:p>
            <a:pPr marL="0" indent="0">
              <a:buNone/>
            </a:pPr>
            <a:r>
              <a:rPr lang="en-US" sz="5600" dirty="0" smtClean="0"/>
              <a:t>(i)preventing </a:t>
            </a:r>
            <a:r>
              <a:rPr lang="en-US" sz="5600" dirty="0"/>
              <a:t>shaken baby syndrome </a:t>
            </a:r>
            <a:r>
              <a:rPr lang="en-US" sz="5600" dirty="0" smtClean="0"/>
              <a:t>and</a:t>
            </a:r>
          </a:p>
          <a:p>
            <a:pPr marL="0" indent="0">
              <a:buNone/>
            </a:pPr>
            <a:r>
              <a:rPr lang="en-US" sz="5600" dirty="0" smtClean="0"/>
              <a:t>(ii) preventing </a:t>
            </a:r>
            <a:r>
              <a:rPr lang="en-US" sz="5600" dirty="0"/>
              <a:t>sudden infant death syndrome.</a:t>
            </a:r>
          </a:p>
        </p:txBody>
      </p:sp>
      <p:sp>
        <p:nvSpPr>
          <p:cNvPr id="4" name="Content Placeholder 3"/>
          <p:cNvSpPr>
            <a:spLocks noGrp="1"/>
          </p:cNvSpPr>
          <p:nvPr>
            <p:ph sz="half" idx="2"/>
          </p:nvPr>
        </p:nvSpPr>
        <p:spPr>
          <a:xfrm>
            <a:off x="4648200" y="1447800"/>
            <a:ext cx="4038600" cy="5181600"/>
          </a:xfrm>
        </p:spPr>
        <p:txBody>
          <a:bodyPr>
            <a:noAutofit/>
          </a:bodyPr>
          <a:lstStyle/>
          <a:p>
            <a:pPr marL="0" indent="0">
              <a:buNone/>
            </a:pPr>
            <a:r>
              <a:rPr lang="en-US" sz="1000" dirty="0"/>
              <a:t>The following individuals shall complete a minimum of 20 hours of child care training each year,</a:t>
            </a:r>
          </a:p>
          <a:p>
            <a:pPr marL="0" indent="0">
              <a:buNone/>
            </a:pPr>
            <a:r>
              <a:rPr lang="en-US" sz="1000" dirty="0"/>
              <a:t>based on the center's license date</a:t>
            </a:r>
            <a:r>
              <a:rPr lang="en-US" sz="1000" dirty="0" smtClean="0"/>
              <a:t>:</a:t>
            </a:r>
          </a:p>
          <a:p>
            <a:pPr marL="0" indent="0">
              <a:buNone/>
            </a:pPr>
            <a:endParaRPr lang="en-US" sz="1000" dirty="0"/>
          </a:p>
          <a:p>
            <a:pPr marL="0" indent="0">
              <a:buNone/>
            </a:pPr>
            <a:r>
              <a:rPr lang="en-US" sz="1400" dirty="0"/>
              <a:t>(a) the director;</a:t>
            </a:r>
          </a:p>
          <a:p>
            <a:pPr marL="0" indent="0">
              <a:buNone/>
            </a:pPr>
            <a:r>
              <a:rPr lang="en-US" sz="1400" dirty="0"/>
              <a:t>(b) the assistant director, if the center has one;</a:t>
            </a:r>
          </a:p>
          <a:p>
            <a:pPr marL="0" indent="0">
              <a:buNone/>
            </a:pPr>
            <a:r>
              <a:rPr lang="en-US" sz="1400" dirty="0"/>
              <a:t>(c) all caregivers;</a:t>
            </a:r>
          </a:p>
          <a:p>
            <a:pPr marL="0" indent="0">
              <a:buNone/>
            </a:pPr>
            <a:r>
              <a:rPr lang="en-US" sz="1400" dirty="0"/>
              <a:t>(d) all substitutes who work an average of 10 hours a week or more, as averaged over any three</a:t>
            </a:r>
          </a:p>
          <a:p>
            <a:pPr marL="0" indent="0">
              <a:buNone/>
            </a:pPr>
            <a:r>
              <a:rPr lang="en-US" sz="1400" dirty="0"/>
              <a:t>month period; and</a:t>
            </a:r>
          </a:p>
          <a:p>
            <a:pPr marL="0" indent="0">
              <a:buNone/>
            </a:pPr>
            <a:r>
              <a:rPr lang="en-US" sz="1400" dirty="0"/>
              <a:t>(e) all volunteers that the provider includes in the provider to child ratio.</a:t>
            </a:r>
          </a:p>
          <a:p>
            <a:pPr marL="0" indent="0">
              <a:buNone/>
            </a:pPr>
            <a:r>
              <a:rPr lang="en-US" sz="1400" dirty="0"/>
              <a:t>(10) Documentation of annual training shall be kept in each caregiver's file, and shall include the name of</a:t>
            </a:r>
          </a:p>
          <a:p>
            <a:pPr marL="0" indent="0">
              <a:buNone/>
            </a:pPr>
            <a:r>
              <a:rPr lang="en-US" sz="1400" dirty="0"/>
              <a:t>the training organization, the date, the training topic, and the total hours or minutes of training.</a:t>
            </a:r>
          </a:p>
          <a:p>
            <a:pPr marL="0" indent="0">
              <a:buNone/>
            </a:pPr>
            <a:r>
              <a:rPr lang="en-US" sz="1400" dirty="0"/>
              <a:t>(11) Caregivers who begin employment partway through the license year shall complete a </a:t>
            </a:r>
            <a:r>
              <a:rPr lang="en-US" sz="1400" dirty="0" smtClean="0"/>
              <a:t>proportionate number </a:t>
            </a:r>
            <a:r>
              <a:rPr lang="en-US" sz="1400" dirty="0"/>
              <a:t>of training hours based on the number of months worked prior to the </a:t>
            </a:r>
            <a:r>
              <a:rPr lang="en-US" sz="1400" dirty="0" smtClean="0"/>
              <a:t>center's relicense</a:t>
            </a:r>
            <a:endParaRPr lang="en-US" sz="1400" dirty="0"/>
          </a:p>
          <a:p>
            <a:pPr marL="0" indent="0">
              <a:buNone/>
            </a:pPr>
            <a:r>
              <a:rPr lang="en-US" sz="1400" dirty="0"/>
              <a:t>date.</a:t>
            </a:r>
          </a:p>
        </p:txBody>
      </p:sp>
    </p:spTree>
    <p:extLst>
      <p:ext uri="{BB962C8B-B14F-4D97-AF65-F5344CB8AC3E}">
        <p14:creationId xmlns:p14="http://schemas.microsoft.com/office/powerpoint/2010/main" val="97593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Keeping/ Emergency Prep</a:t>
            </a:r>
            <a:endParaRPr lang="en-US" dirty="0"/>
          </a:p>
        </p:txBody>
      </p:sp>
      <p:sp>
        <p:nvSpPr>
          <p:cNvPr id="3" name="Content Placeholder 2"/>
          <p:cNvSpPr>
            <a:spLocks noGrp="1"/>
          </p:cNvSpPr>
          <p:nvPr>
            <p:ph sz="half" idx="1"/>
          </p:nvPr>
        </p:nvSpPr>
        <p:spPr>
          <a:xfrm>
            <a:off x="457200" y="1600200"/>
            <a:ext cx="4038600" cy="5029200"/>
          </a:xfrm>
        </p:spPr>
        <p:txBody>
          <a:bodyPr>
            <a:normAutofit fontScale="85000" lnSpcReduction="20000"/>
          </a:bodyPr>
          <a:lstStyle/>
          <a:p>
            <a:pPr marL="0" indent="0">
              <a:buNone/>
            </a:pPr>
            <a:r>
              <a:rPr lang="en-US" sz="1100" dirty="0"/>
              <a:t>The provider shall maintain the following records on-site for review by the </a:t>
            </a:r>
            <a:r>
              <a:rPr lang="en-US" sz="1100" dirty="0" smtClean="0"/>
              <a:t>Department</a:t>
            </a:r>
          </a:p>
          <a:p>
            <a:pPr marL="228600" indent="-228600">
              <a:buFont typeface="+mj-lt"/>
              <a:buAutoNum type="arabicPeriod"/>
            </a:pPr>
            <a:r>
              <a:rPr lang="en-US" sz="1100" dirty="0"/>
              <a:t>a current local health department inspection</a:t>
            </a:r>
            <a:r>
              <a:rPr lang="en-US" sz="1100" dirty="0" smtClean="0"/>
              <a:t>;</a:t>
            </a:r>
          </a:p>
          <a:p>
            <a:pPr marL="228600" indent="-228600">
              <a:buFont typeface="+mj-lt"/>
              <a:buAutoNum type="arabicPeriod"/>
            </a:pPr>
            <a:r>
              <a:rPr lang="en-US" sz="1100" dirty="0"/>
              <a:t>a current local fire department inspection</a:t>
            </a:r>
            <a:r>
              <a:rPr lang="en-US" sz="1100" dirty="0" smtClean="0"/>
              <a:t>;</a:t>
            </a:r>
          </a:p>
          <a:p>
            <a:pPr marL="228600" indent="-228600">
              <a:buFont typeface="+mj-lt"/>
              <a:buAutoNum type="arabicPeriod"/>
            </a:pPr>
            <a:r>
              <a:rPr lang="en-US" sz="1100" dirty="0"/>
              <a:t>The provider shall maintain the following records for each currently enrolled child on-site for </a:t>
            </a:r>
            <a:r>
              <a:rPr lang="en-US" sz="1100" dirty="0" smtClean="0"/>
              <a:t>review by </a:t>
            </a:r>
            <a:r>
              <a:rPr lang="en-US" sz="1100" dirty="0"/>
              <a:t>the </a:t>
            </a:r>
            <a:r>
              <a:rPr lang="en-US" sz="1100" dirty="0" smtClean="0"/>
              <a:t>Department:</a:t>
            </a:r>
          </a:p>
          <a:p>
            <a:pPr marL="628650" lvl="1" indent="-228600"/>
            <a:r>
              <a:rPr lang="en-US" sz="1100" dirty="0" smtClean="0"/>
              <a:t>an </a:t>
            </a:r>
            <a:r>
              <a:rPr lang="en-US" sz="1100" dirty="0"/>
              <a:t>admission form containing the following information for each child:</a:t>
            </a:r>
          </a:p>
          <a:p>
            <a:pPr marL="628650" lvl="1" indent="-228600"/>
            <a:r>
              <a:rPr lang="en-US" sz="1100" dirty="0" smtClean="0"/>
              <a:t> </a:t>
            </a:r>
            <a:r>
              <a:rPr lang="en-US" sz="1100" dirty="0"/>
              <a:t>name;</a:t>
            </a:r>
          </a:p>
          <a:p>
            <a:pPr marL="628650" lvl="1" indent="-228600"/>
            <a:r>
              <a:rPr lang="en-US" sz="1100" dirty="0" smtClean="0"/>
              <a:t> </a:t>
            </a:r>
            <a:r>
              <a:rPr lang="en-US" sz="1100" dirty="0"/>
              <a:t>date of birth;</a:t>
            </a:r>
          </a:p>
          <a:p>
            <a:pPr marL="628650" lvl="1" indent="-228600"/>
            <a:r>
              <a:rPr lang="en-US" sz="1100" dirty="0" smtClean="0"/>
              <a:t>the </a:t>
            </a:r>
            <a:r>
              <a:rPr lang="en-US" sz="1100" dirty="0"/>
              <a:t>parent's name, address, and phone number, including a daytime phone number;</a:t>
            </a:r>
          </a:p>
          <a:p>
            <a:pPr marL="628650" lvl="1" indent="-228600"/>
            <a:r>
              <a:rPr lang="en-US" sz="1100" dirty="0" smtClean="0"/>
              <a:t> </a:t>
            </a:r>
            <a:r>
              <a:rPr lang="en-US" sz="1100" dirty="0"/>
              <a:t>the names of people authorized by the parent to pick up the child;</a:t>
            </a:r>
          </a:p>
          <a:p>
            <a:pPr marL="628650" lvl="1" indent="-228600"/>
            <a:r>
              <a:rPr lang="en-US" sz="1100" dirty="0" smtClean="0"/>
              <a:t> </a:t>
            </a:r>
            <a:r>
              <a:rPr lang="en-US" sz="1100" dirty="0"/>
              <a:t>the name, address and phone number of a person to be contacted in the event of </a:t>
            </a:r>
            <a:r>
              <a:rPr lang="en-US" sz="1100" dirty="0" smtClean="0"/>
              <a:t>an emergency </a:t>
            </a:r>
            <a:r>
              <a:rPr lang="en-US" sz="1100" dirty="0"/>
              <a:t>if the provider is unable to contact the parent;</a:t>
            </a:r>
          </a:p>
          <a:p>
            <a:pPr marL="628650" lvl="1" indent="-228600"/>
            <a:r>
              <a:rPr lang="en-US" sz="1100" dirty="0" smtClean="0"/>
              <a:t> </a:t>
            </a:r>
            <a:r>
              <a:rPr lang="en-US" sz="1100" dirty="0"/>
              <a:t>if available, the name, address, and phone number of an out of area/state emergency</a:t>
            </a:r>
          </a:p>
          <a:p>
            <a:pPr marL="628650" lvl="1" indent="-228600"/>
            <a:r>
              <a:rPr lang="en-US" sz="1100" dirty="0"/>
              <a:t>contact person for the child; and</a:t>
            </a:r>
          </a:p>
          <a:p>
            <a:pPr marL="628650" lvl="1" indent="-228600"/>
            <a:r>
              <a:rPr lang="en-US" sz="1100" dirty="0" smtClean="0"/>
              <a:t> </a:t>
            </a:r>
            <a:r>
              <a:rPr lang="en-US" sz="1100" dirty="0"/>
              <a:t>current emergency medical treatment and emergency medical transportation </a:t>
            </a:r>
            <a:r>
              <a:rPr lang="en-US" sz="1100" dirty="0" smtClean="0"/>
              <a:t>releases with </a:t>
            </a:r>
            <a:r>
              <a:rPr lang="en-US" sz="1100" dirty="0"/>
              <a:t>the parent's </a:t>
            </a:r>
            <a:r>
              <a:rPr lang="en-US" sz="1100" dirty="0" smtClean="0"/>
              <a:t>signature</a:t>
            </a:r>
            <a:endParaRPr lang="en-US" sz="1100" dirty="0"/>
          </a:p>
          <a:p>
            <a:pPr marL="228600" indent="-228600">
              <a:buFont typeface="+mj-lt"/>
              <a:buAutoNum type="arabicPeriod"/>
            </a:pPr>
            <a:r>
              <a:rPr lang="en-US" sz="1100" dirty="0"/>
              <a:t>a current annual health assessment form as required in R430-100-14(5</a:t>
            </a:r>
            <a:r>
              <a:rPr lang="en-US" sz="1100" dirty="0" smtClean="0"/>
              <a:t>);</a:t>
            </a:r>
          </a:p>
          <a:p>
            <a:pPr marL="228600" indent="-228600">
              <a:buFont typeface="+mj-lt"/>
              <a:buAutoNum type="arabicPeriod"/>
            </a:pPr>
            <a:r>
              <a:rPr lang="en-US" sz="1100" dirty="0"/>
              <a:t>a six week record of child attendance, including sign-in and sign-out records</a:t>
            </a:r>
            <a:r>
              <a:rPr lang="en-US" sz="1100" dirty="0" smtClean="0"/>
              <a:t>;</a:t>
            </a:r>
          </a:p>
          <a:p>
            <a:pPr marL="228600" indent="-228600">
              <a:buFont typeface="+mj-lt"/>
              <a:buAutoNum type="arabicPeriod"/>
            </a:pPr>
            <a:r>
              <a:rPr lang="en-US" sz="1100" dirty="0"/>
              <a:t>for each infant, toddler, and preschooler, current immunization records or documentation of </a:t>
            </a:r>
            <a:r>
              <a:rPr lang="en-US" sz="1100" dirty="0" smtClean="0"/>
              <a:t>a legally </a:t>
            </a:r>
            <a:r>
              <a:rPr lang="en-US" sz="1100" dirty="0"/>
              <a:t>valid exemption, as specified in R430-100-14(4</a:t>
            </a:r>
            <a:r>
              <a:rPr lang="en-US" sz="1100" dirty="0" smtClean="0"/>
              <a:t>)</a:t>
            </a:r>
          </a:p>
          <a:p>
            <a:pPr marL="228600" indent="-228600">
              <a:buFont typeface="+mj-lt"/>
              <a:buAutoNum type="arabicPeriod"/>
            </a:pPr>
            <a:r>
              <a:rPr lang="en-US" sz="1100" dirty="0"/>
              <a:t>a six week record of medication permission forms, and a six week record of </a:t>
            </a:r>
            <a:r>
              <a:rPr lang="en-US" sz="1100" dirty="0" smtClean="0"/>
              <a:t>medications actually administered</a:t>
            </a:r>
          </a:p>
          <a:p>
            <a:pPr marL="228600" indent="-228600">
              <a:buFont typeface="+mj-lt"/>
              <a:buAutoNum type="arabicPeriod"/>
            </a:pPr>
            <a:r>
              <a:rPr lang="en-US" sz="1100" dirty="0"/>
              <a:t>a six week record of incident, accident, and injury reports</a:t>
            </a:r>
            <a:r>
              <a:rPr lang="en-US" sz="1100" dirty="0" smtClean="0"/>
              <a:t>;</a:t>
            </a:r>
          </a:p>
          <a:p>
            <a:pPr marL="228600" indent="-228600">
              <a:buFont typeface="+mj-lt"/>
              <a:buAutoNum type="arabicPeriod"/>
            </a:pPr>
            <a:r>
              <a:rPr lang="en-US" sz="1100" dirty="0"/>
              <a:t>a six week record of eating, sleeping, and diaper changes as required in R430-100-23(12</a:t>
            </a:r>
            <a:r>
              <a:rPr lang="en-US" sz="1100" dirty="0" smtClean="0"/>
              <a:t>),R430-100-24(15)</a:t>
            </a:r>
          </a:p>
          <a:p>
            <a:pPr marL="228600" indent="-228600">
              <a:buFont typeface="+mj-lt"/>
              <a:buAutoNum type="arabicPeriod"/>
            </a:pPr>
            <a:r>
              <a:rPr lang="en-US" sz="1100" dirty="0"/>
              <a:t>The provider shall ensure that information in children's files is not released without written </a:t>
            </a:r>
            <a:r>
              <a:rPr lang="en-US" sz="1100" dirty="0" smtClean="0"/>
              <a:t>parental permission.</a:t>
            </a:r>
          </a:p>
          <a:p>
            <a:pPr marL="228600" indent="-228600">
              <a:buFont typeface="+mj-lt"/>
              <a:buAutoNum type="arabicPeriod"/>
            </a:pPr>
            <a:r>
              <a:rPr lang="en-US" sz="1100" dirty="0"/>
              <a:t>current first aid and CPR certification, if applicable as required in R430-100-10(2),R430-100-20(5)(d), and R430-100-21(2)</a:t>
            </a:r>
          </a:p>
          <a:p>
            <a:pPr marL="228600" indent="-228600">
              <a:buFont typeface="+mj-lt"/>
              <a:buAutoNum type="arabicPeriod"/>
            </a:pPr>
            <a:r>
              <a:rPr lang="en-US" sz="1100" dirty="0"/>
              <a:t>annual training documentation for all providers and substitutes who work an average of 10 hours or more a week, as averaged over any three month period</a:t>
            </a:r>
          </a:p>
          <a:p>
            <a:pPr marL="228600" indent="-228600">
              <a:buFont typeface="+mj-lt"/>
              <a:buAutoNum type="arabicPeriod"/>
            </a:pPr>
            <a:r>
              <a:rPr lang="en-US" sz="1100" dirty="0"/>
              <a:t>orientation training documentation for caregivers, and for volunteers who work at the center at least once each month</a:t>
            </a:r>
          </a:p>
          <a:p>
            <a:pPr marL="0" indent="0">
              <a:buNone/>
            </a:pPr>
            <a:endParaRPr lang="en-US" sz="900" dirty="0" smtClean="0"/>
          </a:p>
        </p:txBody>
      </p:sp>
      <p:sp>
        <p:nvSpPr>
          <p:cNvPr id="4" name="Content Placeholder 3"/>
          <p:cNvSpPr>
            <a:spLocks noGrp="1"/>
          </p:cNvSpPr>
          <p:nvPr>
            <p:ph sz="half" idx="2"/>
          </p:nvPr>
        </p:nvSpPr>
        <p:spPr>
          <a:xfrm>
            <a:off x="4648200" y="1600200"/>
            <a:ext cx="4038600" cy="1447800"/>
          </a:xfrm>
        </p:spPr>
        <p:txBody>
          <a:bodyPr>
            <a:normAutofit fontScale="85000" lnSpcReduction="20000"/>
          </a:bodyPr>
          <a:lstStyle/>
          <a:p>
            <a:pPr marL="0" indent="0">
              <a:buNone/>
            </a:pPr>
            <a:r>
              <a:rPr lang="en-US" sz="1000" dirty="0" smtClean="0"/>
              <a:t>The </a:t>
            </a:r>
            <a:r>
              <a:rPr lang="en-US" sz="1000" dirty="0"/>
              <a:t>provider shall maintain the following records for each staff member on-site for review by </a:t>
            </a:r>
            <a:r>
              <a:rPr lang="en-US" sz="1000" dirty="0" smtClean="0"/>
              <a:t>the department</a:t>
            </a:r>
            <a:endParaRPr lang="en-US" sz="1000" dirty="0"/>
          </a:p>
          <a:p>
            <a:pPr>
              <a:buFont typeface="+mj-lt"/>
              <a:buAutoNum type="arabicPeriod"/>
            </a:pPr>
            <a:r>
              <a:rPr lang="en-US" sz="1000" dirty="0" smtClean="0"/>
              <a:t>current </a:t>
            </a:r>
            <a:r>
              <a:rPr lang="en-US" sz="1000" dirty="0"/>
              <a:t>first aid and CPR certification, if applicable as required in R430-100-10(2</a:t>
            </a:r>
            <a:r>
              <a:rPr lang="en-US" sz="1000" dirty="0" smtClean="0"/>
              <a:t>),R430-100-20(5</a:t>
            </a:r>
            <a:r>
              <a:rPr lang="en-US" sz="1000" dirty="0"/>
              <a:t>)(d), and R430-100-21(2</a:t>
            </a:r>
            <a:r>
              <a:rPr lang="en-US" sz="1000" dirty="0" smtClean="0"/>
              <a:t>)</a:t>
            </a:r>
          </a:p>
          <a:p>
            <a:pPr>
              <a:buFont typeface="+mj-lt"/>
              <a:buAutoNum type="arabicPeriod"/>
            </a:pPr>
            <a:r>
              <a:rPr lang="en-US" sz="1000" dirty="0"/>
              <a:t>annual training documentation for all providers and substitutes who work an average of </a:t>
            </a:r>
            <a:r>
              <a:rPr lang="en-US" sz="1000" dirty="0" smtClean="0"/>
              <a:t>10 hours </a:t>
            </a:r>
            <a:r>
              <a:rPr lang="en-US" sz="1000" dirty="0"/>
              <a:t>or more a week, as averaged over any three month </a:t>
            </a:r>
            <a:r>
              <a:rPr lang="en-US" sz="1000" dirty="0" smtClean="0"/>
              <a:t>period</a:t>
            </a:r>
          </a:p>
          <a:p>
            <a:pPr>
              <a:buFont typeface="+mj-lt"/>
              <a:buAutoNum type="arabicPeriod"/>
            </a:pPr>
            <a:r>
              <a:rPr lang="en-US" sz="1000" dirty="0"/>
              <a:t>orientation training documentation for caregivers, and for volunteers who work at the </a:t>
            </a:r>
            <a:r>
              <a:rPr lang="en-US" sz="1000" dirty="0" smtClean="0"/>
              <a:t>center at </a:t>
            </a:r>
            <a:r>
              <a:rPr lang="en-US" sz="1000" dirty="0"/>
              <a:t>least once each </a:t>
            </a:r>
            <a:r>
              <a:rPr lang="en-US" sz="1000" dirty="0" smtClean="0"/>
              <a:t>month</a:t>
            </a:r>
          </a:p>
        </p:txBody>
      </p:sp>
      <p:sp>
        <p:nvSpPr>
          <p:cNvPr id="5" name="TextBox 4"/>
          <p:cNvSpPr txBox="1"/>
          <p:nvPr/>
        </p:nvSpPr>
        <p:spPr>
          <a:xfrm>
            <a:off x="4800600" y="3124200"/>
            <a:ext cx="3962400" cy="1846659"/>
          </a:xfrm>
          <a:prstGeom prst="rect">
            <a:avLst/>
          </a:prstGeom>
          <a:noFill/>
        </p:spPr>
        <p:txBody>
          <a:bodyPr wrap="square" rtlCol="0">
            <a:spAutoFit/>
          </a:bodyPr>
          <a:lstStyle/>
          <a:p>
            <a:pPr algn="ctr"/>
            <a:r>
              <a:rPr lang="en-US" sz="1400" dirty="0" smtClean="0"/>
              <a:t>Must have’s for emergency preparedness:</a:t>
            </a:r>
          </a:p>
          <a:p>
            <a:pPr marL="171450" indent="-171450">
              <a:buFont typeface="Arial" pitchFamily="34" charset="0"/>
              <a:buChar char="•"/>
            </a:pPr>
            <a:r>
              <a:rPr lang="en-US" sz="1000" dirty="0"/>
              <a:t>The provider shall post the center's street address and emergency numbers, including </a:t>
            </a:r>
            <a:r>
              <a:rPr lang="en-US" sz="1000" dirty="0" smtClean="0"/>
              <a:t>ambulance, fire</a:t>
            </a:r>
            <a:r>
              <a:rPr lang="en-US" sz="1000" dirty="0"/>
              <a:t>, police, and poison control, near each telephone in the center</a:t>
            </a:r>
            <a:r>
              <a:rPr lang="en-US" sz="1000" dirty="0" smtClean="0"/>
              <a:t>.</a:t>
            </a:r>
          </a:p>
          <a:p>
            <a:pPr marL="171450" indent="-171450">
              <a:buFont typeface="Arial" pitchFamily="34" charset="0"/>
              <a:buChar char="•"/>
            </a:pPr>
            <a:r>
              <a:rPr lang="en-US" sz="1000" dirty="0"/>
              <a:t>At least one person at the facility at all times when children are in care shall have a current </a:t>
            </a:r>
            <a:r>
              <a:rPr lang="en-US" sz="1000" dirty="0" smtClean="0"/>
              <a:t>Red Cross</a:t>
            </a:r>
            <a:r>
              <a:rPr lang="en-US" sz="1000" dirty="0"/>
              <a:t>, American Heart Association, or equivalent first aid and infant and child CPR </a:t>
            </a:r>
            <a:r>
              <a:rPr lang="en-US" sz="1000" dirty="0" smtClean="0"/>
              <a:t>certification. Equivalent </a:t>
            </a:r>
            <a:r>
              <a:rPr lang="en-US" sz="1000" dirty="0"/>
              <a:t>CPR certification must include hands-on testing</a:t>
            </a:r>
            <a:r>
              <a:rPr lang="en-US" sz="1000" dirty="0" smtClean="0"/>
              <a:t>.</a:t>
            </a:r>
          </a:p>
          <a:p>
            <a:pPr marL="171450" indent="-171450">
              <a:buFont typeface="Arial" pitchFamily="34" charset="0"/>
              <a:buChar char="•"/>
            </a:pPr>
            <a:r>
              <a:rPr lang="en-US" sz="1000" dirty="0" smtClean="0"/>
              <a:t>First aid-kit</a:t>
            </a:r>
          </a:p>
          <a:p>
            <a:pPr marL="171450" indent="-171450">
              <a:buFont typeface="Arial" pitchFamily="34" charset="0"/>
              <a:buChar char="•"/>
            </a:pPr>
            <a:r>
              <a:rPr lang="en-US" sz="1000" dirty="0" smtClean="0"/>
              <a:t>Written emergency and disaster plan</a:t>
            </a:r>
          </a:p>
          <a:p>
            <a:pPr marL="171450" indent="-171450">
              <a:buFont typeface="Arial" pitchFamily="34" charset="0"/>
              <a:buChar char="•"/>
            </a:pPr>
            <a:endParaRPr lang="en-US" sz="1000" dirty="0"/>
          </a:p>
        </p:txBody>
      </p:sp>
    </p:spTree>
    <p:extLst>
      <p:ext uri="{BB962C8B-B14F-4D97-AF65-F5344CB8AC3E}">
        <p14:creationId xmlns:p14="http://schemas.microsoft.com/office/powerpoint/2010/main" val="1216599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Supervision and Ratios</a:t>
            </a:r>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sz="1100" dirty="0"/>
              <a:t>The provider shall ensure that caregivers provide and maintain direct supervision of all children </a:t>
            </a:r>
            <a:r>
              <a:rPr lang="en-US" sz="1100" dirty="0" smtClean="0"/>
              <a:t>at all </a:t>
            </a:r>
            <a:r>
              <a:rPr lang="en-US" sz="1100" dirty="0"/>
              <a:t>times</a:t>
            </a:r>
            <a:r>
              <a:rPr lang="en-US" sz="1100" dirty="0" smtClean="0"/>
              <a:t>.</a:t>
            </a:r>
          </a:p>
          <a:p>
            <a:r>
              <a:rPr lang="en-US" sz="1100" dirty="0"/>
              <a:t>Caregivers shall actively supervise children on the playground to minimize the risk of injury to </a:t>
            </a:r>
            <a:r>
              <a:rPr lang="en-US" sz="1100" dirty="0" smtClean="0"/>
              <a:t>a child.</a:t>
            </a:r>
          </a:p>
          <a:p>
            <a:r>
              <a:rPr lang="en-US" sz="1100" dirty="0"/>
              <a:t>There shall be at least two caregivers with the children at all times when there are more than </a:t>
            </a:r>
            <a:r>
              <a:rPr lang="en-US" sz="1100" dirty="0" smtClean="0"/>
              <a:t>8 children </a:t>
            </a:r>
            <a:r>
              <a:rPr lang="en-US" sz="1100" dirty="0"/>
              <a:t>or more than 2 infants present</a:t>
            </a:r>
            <a:r>
              <a:rPr lang="en-US" sz="1100" dirty="0" smtClean="0"/>
              <a:t>.</a:t>
            </a:r>
          </a:p>
          <a:p>
            <a:endParaRPr lang="en-US" sz="1100" dirty="0" smtClean="0"/>
          </a:p>
          <a:p>
            <a:endParaRPr lang="en-US" sz="1100" dirty="0"/>
          </a:p>
          <a:p>
            <a:endParaRPr lang="en-US" sz="1100" dirty="0" smtClean="0"/>
          </a:p>
          <a:p>
            <a:endParaRPr lang="en-US" sz="1100" dirty="0"/>
          </a:p>
          <a:p>
            <a:endParaRPr lang="en-US" sz="1100" dirty="0" smtClean="0"/>
          </a:p>
          <a:p>
            <a:endParaRPr lang="en-US" sz="1100" dirty="0"/>
          </a:p>
          <a:p>
            <a:endParaRPr lang="en-US" sz="1100" dirty="0" smtClean="0"/>
          </a:p>
          <a:p>
            <a:endParaRPr lang="en-US" sz="1100" dirty="0"/>
          </a:p>
          <a:p>
            <a:endParaRPr lang="en-US" sz="1100" dirty="0" smtClean="0"/>
          </a:p>
          <a:p>
            <a:endParaRPr lang="en-US" sz="1100" dirty="0"/>
          </a:p>
          <a:p>
            <a:endParaRPr lang="en-US" sz="1100" dirty="0" smtClean="0"/>
          </a:p>
          <a:p>
            <a:endParaRPr lang="en-US" sz="1100" dirty="0" smtClean="0"/>
          </a:p>
          <a:p>
            <a:r>
              <a:rPr lang="en-US" sz="1100" dirty="0" smtClean="0"/>
              <a:t>Mixed </a:t>
            </a:r>
            <a:r>
              <a:rPr lang="en-US" sz="1100" dirty="0"/>
              <a:t>age groups shall meet the ratios and group sizes specified in Tables 5-15</a:t>
            </a:r>
            <a:r>
              <a:rPr lang="en-US" sz="1100" dirty="0" smtClean="0"/>
              <a:t>.</a:t>
            </a:r>
          </a:p>
          <a:p>
            <a:r>
              <a:rPr lang="en-US" sz="1100" dirty="0"/>
              <a:t>All assistant caregivers shall be at least 16 years of age, and shall work under the </a:t>
            </a:r>
            <a:r>
              <a:rPr lang="en-US" sz="1100" dirty="0" smtClean="0"/>
              <a:t>immediate supervision </a:t>
            </a:r>
            <a:r>
              <a:rPr lang="en-US" sz="1100" dirty="0"/>
              <a:t>of a caregiver who is at least 18 years of </a:t>
            </a:r>
            <a:r>
              <a:rPr lang="en-US" sz="1100" dirty="0" smtClean="0"/>
              <a:t>age. Assistant </a:t>
            </a:r>
            <a:r>
              <a:rPr lang="en-US" sz="1100" dirty="0"/>
              <a:t>caregivers may be included in caregiver to child ratios, but shall not be left </a:t>
            </a:r>
            <a:r>
              <a:rPr lang="en-US" sz="1100" dirty="0" smtClean="0"/>
              <a:t>unsupervised with </a:t>
            </a:r>
            <a:r>
              <a:rPr lang="en-US" sz="1100" dirty="0"/>
              <a:t>children.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468418"/>
            <a:ext cx="6705600" cy="1836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6888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   </a:t>
            </a:r>
            <a:r>
              <a:rPr lang="en-US" sz="2800" dirty="0" smtClean="0"/>
              <a:t>Injury Prevention                     Parent Notification 					          and Child Security</a:t>
            </a:r>
            <a:endParaRPr lang="en-US" sz="2800" dirty="0"/>
          </a:p>
        </p:txBody>
      </p:sp>
      <p:sp>
        <p:nvSpPr>
          <p:cNvPr id="3" name="Content Placeholder 2"/>
          <p:cNvSpPr>
            <a:spLocks noGrp="1"/>
          </p:cNvSpPr>
          <p:nvPr>
            <p:ph sz="half" idx="1"/>
          </p:nvPr>
        </p:nvSpPr>
        <p:spPr>
          <a:xfrm>
            <a:off x="457200" y="1447800"/>
            <a:ext cx="4038600" cy="4525963"/>
          </a:xfrm>
        </p:spPr>
        <p:txBody>
          <a:bodyPr>
            <a:normAutofit lnSpcReduction="10000"/>
          </a:bodyPr>
          <a:lstStyle/>
          <a:p>
            <a:r>
              <a:rPr lang="en-US" sz="1050" dirty="0"/>
              <a:t>The provider shall ensure that the building, grounds, toys, and equipment are maintained and </a:t>
            </a:r>
            <a:r>
              <a:rPr lang="en-US" sz="1050" dirty="0" smtClean="0"/>
              <a:t>used in </a:t>
            </a:r>
            <a:r>
              <a:rPr lang="en-US" sz="1050" dirty="0"/>
              <a:t>a safe manner to prevent injury to children</a:t>
            </a:r>
            <a:r>
              <a:rPr lang="en-US" sz="1050" dirty="0" smtClean="0"/>
              <a:t>.</a:t>
            </a:r>
          </a:p>
          <a:p>
            <a:r>
              <a:rPr lang="en-US" sz="1050" dirty="0"/>
              <a:t>The provider shall ensure that walkways are free of tripping hazards such as unsecured flooring </a:t>
            </a:r>
            <a:r>
              <a:rPr lang="en-US" sz="1050" dirty="0" smtClean="0"/>
              <a:t>or cords.</a:t>
            </a:r>
          </a:p>
          <a:p>
            <a:r>
              <a:rPr lang="en-US" sz="1050" dirty="0" smtClean="0"/>
              <a:t>for </a:t>
            </a:r>
            <a:r>
              <a:rPr lang="en-US" sz="1050" dirty="0"/>
              <a:t>children age 2 and under, toys or other items with a diameter of less than 1-1/4 inch and </a:t>
            </a:r>
            <a:r>
              <a:rPr lang="en-US" sz="1050" dirty="0" smtClean="0"/>
              <a:t>a length </a:t>
            </a:r>
            <a:r>
              <a:rPr lang="en-US" sz="1050" dirty="0"/>
              <a:t>of less than 2-1/4 inches, or objects with removable parts that have a diameter of </a:t>
            </a:r>
            <a:r>
              <a:rPr lang="en-US" sz="1050" dirty="0" smtClean="0"/>
              <a:t>less than </a:t>
            </a:r>
            <a:r>
              <a:rPr lang="en-US" sz="1050" dirty="0"/>
              <a:t>1-1/4 inch and a length of less than 2-1/4 inches</a:t>
            </a:r>
            <a:r>
              <a:rPr lang="en-US" sz="1050" dirty="0" smtClean="0"/>
              <a:t>.</a:t>
            </a:r>
          </a:p>
          <a:p>
            <a:r>
              <a:rPr lang="en-US" sz="1050" dirty="0"/>
              <a:t>The provider shall store all toxic or hazardous chemicals in a container labeled with its contents</a:t>
            </a:r>
            <a:r>
              <a:rPr lang="en-US" sz="1050" dirty="0" smtClean="0"/>
              <a:t>.</a:t>
            </a:r>
          </a:p>
          <a:p>
            <a:r>
              <a:rPr lang="en-US" sz="1050" dirty="0"/>
              <a:t>Electrical outlets and surge protectors accessible to children age four and younger shall </a:t>
            </a:r>
            <a:r>
              <a:rPr lang="en-US" sz="1050" dirty="0" smtClean="0"/>
              <a:t>have protective </a:t>
            </a:r>
            <a:r>
              <a:rPr lang="en-US" sz="1050" dirty="0"/>
              <a:t>caps or safety devices when not in use</a:t>
            </a:r>
            <a:r>
              <a:rPr lang="en-US" sz="1050" dirty="0" smtClean="0"/>
              <a:t>.</a:t>
            </a:r>
          </a:p>
          <a:p>
            <a:endParaRPr lang="en-US" sz="1050" dirty="0"/>
          </a:p>
        </p:txBody>
      </p:sp>
      <p:sp>
        <p:nvSpPr>
          <p:cNvPr id="4" name="Content Placeholder 3"/>
          <p:cNvSpPr>
            <a:spLocks noGrp="1"/>
          </p:cNvSpPr>
          <p:nvPr>
            <p:ph sz="half" idx="2"/>
          </p:nvPr>
        </p:nvSpPr>
        <p:spPr>
          <a:xfrm>
            <a:off x="4648200" y="1371600"/>
            <a:ext cx="4038600" cy="5410200"/>
          </a:xfrm>
        </p:spPr>
        <p:txBody>
          <a:bodyPr>
            <a:normAutofit lnSpcReduction="10000"/>
          </a:bodyPr>
          <a:lstStyle/>
          <a:p>
            <a:r>
              <a:rPr lang="en-US" sz="1100" dirty="0"/>
              <a:t>The provider shall post a copy of the Department's child care guide in the center for parents' </a:t>
            </a:r>
            <a:r>
              <a:rPr lang="en-US" sz="1100" dirty="0" smtClean="0"/>
              <a:t>review during </a:t>
            </a:r>
            <a:r>
              <a:rPr lang="en-US" sz="1100" dirty="0"/>
              <a:t>business hours</a:t>
            </a:r>
            <a:r>
              <a:rPr lang="en-US" sz="1100" dirty="0" smtClean="0"/>
              <a:t>.</a:t>
            </a:r>
          </a:p>
          <a:p>
            <a:r>
              <a:rPr lang="en-US" sz="1100" dirty="0"/>
              <a:t>Parents shall have access to the center and their child's classroom at all times their child is in care</a:t>
            </a:r>
            <a:r>
              <a:rPr lang="en-US" sz="1100" dirty="0" smtClean="0"/>
              <a:t>.</a:t>
            </a:r>
          </a:p>
          <a:p>
            <a:r>
              <a:rPr lang="en-US" sz="1100" dirty="0"/>
              <a:t>The provider shall ensure the following procedures are followed when children arrive at the </a:t>
            </a:r>
            <a:r>
              <a:rPr lang="en-US" sz="1100" dirty="0" smtClean="0"/>
              <a:t>center or </a:t>
            </a:r>
            <a:r>
              <a:rPr lang="en-US" sz="1100" dirty="0"/>
              <a:t>leave the center:</a:t>
            </a:r>
          </a:p>
          <a:p>
            <a:pPr lvl="1"/>
            <a:r>
              <a:rPr lang="en-US" sz="1000" dirty="0"/>
              <a:t>(a) Each child must be signed in and out of the center, </a:t>
            </a:r>
            <a:r>
              <a:rPr lang="en-US" sz="1000" dirty="0" smtClean="0"/>
              <a:t>including </a:t>
            </a:r>
            <a:r>
              <a:rPr lang="en-US" sz="1000" dirty="0"/>
              <a:t>the date and time the </a:t>
            </a:r>
            <a:r>
              <a:rPr lang="en-US" sz="1000" dirty="0" smtClean="0"/>
              <a:t>child arrives </a:t>
            </a:r>
            <a:r>
              <a:rPr lang="en-US" sz="1000" dirty="0"/>
              <a:t>or leaves</a:t>
            </a:r>
            <a:r>
              <a:rPr lang="en-US" sz="1000" dirty="0" smtClean="0"/>
              <a:t>.</a:t>
            </a:r>
          </a:p>
          <a:p>
            <a:pPr lvl="1"/>
            <a:r>
              <a:rPr lang="en-US" sz="1000" dirty="0"/>
              <a:t>b) Persons signing children into the center shall use identifiers, such as a signature, initials, </a:t>
            </a:r>
            <a:r>
              <a:rPr lang="en-US" sz="1000" dirty="0" smtClean="0"/>
              <a:t>or electronic </a:t>
            </a:r>
            <a:r>
              <a:rPr lang="en-US" sz="1000" dirty="0"/>
              <a:t>code</a:t>
            </a:r>
            <a:r>
              <a:rPr lang="en-US" sz="1000" dirty="0" smtClean="0"/>
              <a:t>.</a:t>
            </a:r>
          </a:p>
          <a:p>
            <a:pPr lvl="1"/>
            <a:r>
              <a:rPr lang="en-US" sz="1000" dirty="0"/>
              <a:t>(c) Persons signing children out of the center shall use identifiers, such as a signature, initials, </a:t>
            </a:r>
            <a:r>
              <a:rPr lang="en-US" sz="1000" dirty="0" smtClean="0"/>
              <a:t>or electronic </a:t>
            </a:r>
            <a:r>
              <a:rPr lang="en-US" sz="1000" dirty="0"/>
              <a:t>code, and shall have photo identification if they are unknown to the provider</a:t>
            </a:r>
            <a:r>
              <a:rPr lang="en-US" sz="1000" dirty="0" smtClean="0"/>
              <a:t>.</a:t>
            </a:r>
          </a:p>
          <a:p>
            <a:pPr lvl="1"/>
            <a:r>
              <a:rPr lang="en-US" sz="1000" dirty="0"/>
              <a:t>(d) Only parents or persons with written authorization from the parent may take any child </a:t>
            </a:r>
            <a:r>
              <a:rPr lang="en-US" sz="1000" dirty="0" smtClean="0"/>
              <a:t>from the </a:t>
            </a:r>
            <a:r>
              <a:rPr lang="en-US" sz="1000" dirty="0"/>
              <a:t>center. In an emergency, the provider may accept verbal authorization if the provider </a:t>
            </a:r>
            <a:r>
              <a:rPr lang="en-US" sz="1000" dirty="0" smtClean="0"/>
              <a:t>can confirm </a:t>
            </a:r>
            <a:r>
              <a:rPr lang="en-US" sz="1000" dirty="0"/>
              <a:t>the identity of the person giving the verbal authorization and the identity of </a:t>
            </a:r>
            <a:r>
              <a:rPr lang="en-US" sz="1000" dirty="0" smtClean="0"/>
              <a:t>the person </a:t>
            </a:r>
            <a:r>
              <a:rPr lang="en-US" sz="1000" dirty="0"/>
              <a:t>picking up the child</a:t>
            </a:r>
            <a:r>
              <a:rPr lang="en-US" sz="1000" dirty="0" smtClean="0"/>
              <a:t>.</a:t>
            </a:r>
          </a:p>
          <a:p>
            <a:pPr lvl="1"/>
            <a:r>
              <a:rPr lang="en-US" sz="1000" dirty="0"/>
              <a:t>The provider shall give parents a written report of every incident, accident, or injury involving </a:t>
            </a:r>
            <a:r>
              <a:rPr lang="en-US" sz="1000" dirty="0" smtClean="0"/>
              <a:t>their child </a:t>
            </a:r>
            <a:r>
              <a:rPr lang="en-US" sz="1000" dirty="0"/>
              <a:t>on the day of occurrence. The caregivers involved, the center director, and the person </a:t>
            </a:r>
            <a:r>
              <a:rPr lang="en-US" sz="1000" dirty="0" smtClean="0"/>
              <a:t>picking the </a:t>
            </a:r>
            <a:r>
              <a:rPr lang="en-US" sz="1000" dirty="0"/>
              <a:t>child up shall sign the report on the day of occurrence</a:t>
            </a:r>
            <a:r>
              <a:rPr lang="en-US" sz="1000" dirty="0" smtClean="0"/>
              <a:t>.</a:t>
            </a:r>
          </a:p>
          <a:p>
            <a:pPr lvl="1"/>
            <a:r>
              <a:rPr lang="en-US" sz="1000" dirty="0"/>
              <a:t>If a child is injured and the injury appears serious but not life threatening, the provider shall contact</a:t>
            </a:r>
          </a:p>
          <a:p>
            <a:pPr lvl="1"/>
            <a:r>
              <a:rPr lang="en-US" sz="1000" dirty="0"/>
              <a:t>the parent immediately, in addition to giving the parent a written report of the injury</a:t>
            </a:r>
            <a:r>
              <a:rPr lang="en-US" sz="1000" dirty="0" smtClean="0"/>
              <a:t>.</a:t>
            </a:r>
          </a:p>
          <a:p>
            <a:pPr lvl="1"/>
            <a:r>
              <a:rPr lang="en-US" sz="1000" dirty="0"/>
              <a:t>In the case of a life threatening injury to a child, or an injury that poses a threat of the loss of </a:t>
            </a:r>
            <a:r>
              <a:rPr lang="en-US" sz="1000" dirty="0" smtClean="0"/>
              <a:t>vision ,hearing</a:t>
            </a:r>
            <a:r>
              <a:rPr lang="en-US" sz="1000" dirty="0"/>
              <a:t>, or a limb, the provider shall contact emergency personnel immediately, before </a:t>
            </a:r>
            <a:r>
              <a:rPr lang="en-US" sz="1000" dirty="0" smtClean="0"/>
              <a:t>contacting the </a:t>
            </a:r>
            <a:r>
              <a:rPr lang="en-US" sz="1000" dirty="0"/>
              <a:t>parent.</a:t>
            </a:r>
            <a:endParaRPr lang="en-US" sz="1000" dirty="0" smtClean="0"/>
          </a:p>
          <a:p>
            <a:pPr lvl="1"/>
            <a:endParaRPr lang="en-US" sz="1000" dirty="0"/>
          </a:p>
        </p:txBody>
      </p:sp>
    </p:spTree>
    <p:extLst>
      <p:ext uri="{BB962C8B-B14F-4D97-AF65-F5344CB8AC3E}">
        <p14:creationId xmlns:p14="http://schemas.microsoft.com/office/powerpoint/2010/main" val="4199852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1296</TotalTime>
  <Words>6360</Words>
  <Application>Microsoft Office PowerPoint</Application>
  <PresentationFormat>On-screen Show (4:3)</PresentationFormat>
  <Paragraphs>476</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Child Care Center Rule Interpretation Manual</vt:lpstr>
      <vt:lpstr>Facility</vt:lpstr>
      <vt:lpstr>Cleaning</vt:lpstr>
      <vt:lpstr>Outdoor Environment  Take a walk around your outside playground, check and see if it meets licensing standards. Below is a safety playground checklist you may find helpful. Children need to be supervised at all times and ratios must be met. If you are not sure what ages are safe to play together please consult your licensing manual. </vt:lpstr>
      <vt:lpstr>Personnel</vt:lpstr>
      <vt:lpstr>Training</vt:lpstr>
      <vt:lpstr>Record Keeping/ Emergency Prep</vt:lpstr>
      <vt:lpstr>Supervision and Ratios</vt:lpstr>
      <vt:lpstr>   Injury Prevention                     Parent Notification                and Child Security</vt:lpstr>
      <vt:lpstr>Child Health</vt:lpstr>
      <vt:lpstr>Child Nutrition</vt:lpstr>
      <vt:lpstr>Infection Control</vt:lpstr>
      <vt:lpstr>Infection Control</vt:lpstr>
      <vt:lpstr>Infection Control</vt:lpstr>
      <vt:lpstr>Medications</vt:lpstr>
      <vt:lpstr>Medications</vt:lpstr>
      <vt:lpstr>Napping</vt:lpstr>
      <vt:lpstr>Child Discipline</vt:lpstr>
      <vt:lpstr>Activities</vt:lpstr>
      <vt:lpstr>Transportation</vt:lpstr>
      <vt:lpstr>Animals</vt:lpstr>
      <vt:lpstr>Diapering</vt:lpstr>
      <vt:lpstr>Diapering</vt:lpstr>
      <vt:lpstr>Infant and Toddler Care</vt:lpstr>
      <vt:lpstr>Infant and Toddler Care</vt:lpstr>
      <vt:lpstr>Infant and Toddler Care</vt:lpstr>
    </vt:vector>
  </TitlesOfParts>
  <Company>Davis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Care Center Rule Interpretation Manual</dc:title>
  <dc:creator>DSD</dc:creator>
  <cp:lastModifiedBy>DSD</cp:lastModifiedBy>
  <cp:revision>60</cp:revision>
  <dcterms:created xsi:type="dcterms:W3CDTF">2013-04-11T14:22:18Z</dcterms:created>
  <dcterms:modified xsi:type="dcterms:W3CDTF">2013-04-30T16:52:38Z</dcterms:modified>
</cp:coreProperties>
</file>