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2.jpg" ContentType="image/gif"/>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340" r:id="rId2"/>
    <p:sldId id="450" r:id="rId3"/>
    <p:sldId id="449" r:id="rId4"/>
    <p:sldId id="420" r:id="rId5"/>
    <p:sldId id="452" r:id="rId6"/>
    <p:sldId id="502" r:id="rId7"/>
    <p:sldId id="514" r:id="rId8"/>
    <p:sldId id="451" r:id="rId9"/>
    <p:sldId id="339" r:id="rId10"/>
    <p:sldId id="460" r:id="rId11"/>
    <p:sldId id="457" r:id="rId12"/>
    <p:sldId id="518" r:id="rId13"/>
    <p:sldId id="458" r:id="rId14"/>
    <p:sldId id="459" r:id="rId15"/>
    <p:sldId id="519" r:id="rId16"/>
    <p:sldId id="533" r:id="rId17"/>
    <p:sldId id="461" r:id="rId18"/>
    <p:sldId id="468" r:id="rId19"/>
    <p:sldId id="520" r:id="rId20"/>
    <p:sldId id="521" r:id="rId21"/>
    <p:sldId id="469" r:id="rId22"/>
    <p:sldId id="470" r:id="rId23"/>
    <p:sldId id="522" r:id="rId24"/>
    <p:sldId id="535" r:id="rId25"/>
    <p:sldId id="471" r:id="rId26"/>
    <p:sldId id="536" r:id="rId27"/>
    <p:sldId id="472" r:id="rId28"/>
    <p:sldId id="523" r:id="rId29"/>
    <p:sldId id="473" r:id="rId30"/>
    <p:sldId id="534" r:id="rId31"/>
    <p:sldId id="462" r:id="rId32"/>
    <p:sldId id="474" r:id="rId33"/>
    <p:sldId id="537" r:id="rId34"/>
    <p:sldId id="475" r:id="rId35"/>
    <p:sldId id="476" r:id="rId36"/>
    <p:sldId id="538" r:id="rId37"/>
    <p:sldId id="467" r:id="rId38"/>
    <p:sldId id="525" r:id="rId39"/>
    <p:sldId id="477" r:id="rId40"/>
    <p:sldId id="526" r:id="rId41"/>
    <p:sldId id="478" r:id="rId42"/>
    <p:sldId id="479" r:id="rId43"/>
    <p:sldId id="527" r:id="rId44"/>
    <p:sldId id="528" r:id="rId45"/>
    <p:sldId id="529" r:id="rId46"/>
    <p:sldId id="480" r:id="rId47"/>
    <p:sldId id="504" r:id="rId48"/>
    <p:sldId id="530" r:id="rId49"/>
    <p:sldId id="531" r:id="rId50"/>
    <p:sldId id="465" r:id="rId51"/>
    <p:sldId id="481" r:id="rId52"/>
    <p:sldId id="484" r:id="rId53"/>
    <p:sldId id="487" r:id="rId54"/>
    <p:sldId id="486" r:id="rId55"/>
    <p:sldId id="485" r:id="rId56"/>
    <p:sldId id="516" r:id="rId57"/>
    <p:sldId id="517" r:id="rId58"/>
    <p:sldId id="488" r:id="rId59"/>
    <p:sldId id="489" r:id="rId60"/>
    <p:sldId id="491" r:id="rId61"/>
    <p:sldId id="492" r:id="rId62"/>
    <p:sldId id="532" r:id="rId63"/>
    <p:sldId id="496" r:id="rId64"/>
    <p:sldId id="497" r:id="rId65"/>
    <p:sldId id="493" r:id="rId66"/>
    <p:sldId id="495" r:id="rId67"/>
    <p:sldId id="498" r:id="rId68"/>
    <p:sldId id="505" r:id="rId69"/>
    <p:sldId id="506" r:id="rId70"/>
    <p:sldId id="507" r:id="rId71"/>
    <p:sldId id="508" r:id="rId72"/>
    <p:sldId id="509" r:id="rId73"/>
    <p:sldId id="510" r:id="rId74"/>
    <p:sldId id="511" r:id="rId75"/>
    <p:sldId id="512" r:id="rId76"/>
    <p:sldId id="513" r:id="rId77"/>
    <p:sldId id="499" r:id="rId78"/>
    <p:sldId id="494" r:id="rId79"/>
    <p:sldId id="515" r:id="rId80"/>
  </p:sldIdLst>
  <p:sldSz cx="10160000" cy="7620000"/>
  <p:notesSz cx="7102475" cy="9369425"/>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3300"/>
    <a:srgbClr val="FFFF99"/>
    <a:srgbClr val="000000"/>
    <a:srgbClr val="FF0000"/>
    <a:srgbClr val="66FF33"/>
    <a:srgbClr val="66FF99"/>
    <a:srgbClr val="FFCC66"/>
    <a:srgbClr val="CC99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4" autoAdjust="0"/>
    <p:restoredTop sz="88088" autoAdjust="0"/>
  </p:normalViewPr>
  <p:slideViewPr>
    <p:cSldViewPr>
      <p:cViewPr>
        <p:scale>
          <a:sx n="50" d="100"/>
          <a:sy n="50" d="100"/>
        </p:scale>
        <p:origin x="2032" y="1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74" d="100"/>
          <a:sy n="74" d="100"/>
        </p:scale>
        <p:origin x="-1956" y="-96"/>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8471"/>
          </a:xfrm>
          <a:prstGeom prst="rect">
            <a:avLst/>
          </a:prstGeom>
        </p:spPr>
        <p:txBody>
          <a:bodyPr vert="horz" lIns="94119" tIns="47060" rIns="94119" bIns="47060" rtlCol="0"/>
          <a:lstStyle>
            <a:lvl1pPr algn="r">
              <a:defRPr sz="1200"/>
            </a:lvl1pPr>
          </a:lstStyle>
          <a:p>
            <a:fld id="{D550E6E1-75A0-42FB-8898-B2DA77C68A4B}" type="datetimeFigureOut">
              <a:rPr lang="en-US" smtClean="0"/>
              <a:pPr/>
              <a:t>10/29/15</a:t>
            </a:fld>
            <a:endParaRPr lang="en-US"/>
          </a:p>
        </p:txBody>
      </p:sp>
      <p:sp>
        <p:nvSpPr>
          <p:cNvPr id="4" name="Footer Placeholder 3"/>
          <p:cNvSpPr>
            <a:spLocks noGrp="1"/>
          </p:cNvSpPr>
          <p:nvPr>
            <p:ph type="ftr" sz="quarter" idx="2"/>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899328"/>
            <a:ext cx="3077739" cy="468471"/>
          </a:xfrm>
          <a:prstGeom prst="rect">
            <a:avLst/>
          </a:prstGeom>
        </p:spPr>
        <p:txBody>
          <a:bodyPr vert="horz" lIns="94119" tIns="47060" rIns="94119" bIns="47060" rtlCol="0" anchor="b"/>
          <a:lstStyle>
            <a:lvl1pPr algn="r">
              <a:defRPr sz="1200"/>
            </a:lvl1pPr>
          </a:lstStyle>
          <a:p>
            <a:fld id="{8D2D0009-12A6-4059-8D7D-978F10009107}" type="slidenum">
              <a:rPr lang="en-US" smtClean="0"/>
              <a:pPr/>
              <a:t>‹#›</a:t>
            </a:fld>
            <a:endParaRPr lang="en-US"/>
          </a:p>
        </p:txBody>
      </p:sp>
    </p:spTree>
    <p:extLst>
      <p:ext uri="{BB962C8B-B14F-4D97-AF65-F5344CB8AC3E}">
        <p14:creationId xmlns:p14="http://schemas.microsoft.com/office/powerpoint/2010/main" val="58302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hdr" sz="quarter"/>
          </p:nvPr>
        </p:nvSpPr>
        <p:spPr bwMode="auto">
          <a:xfrm>
            <a:off x="0" y="0"/>
            <a:ext cx="3077739" cy="468471"/>
          </a:xfrm>
          <a:prstGeom prst="rect">
            <a:avLst/>
          </a:prstGeom>
          <a:noFill/>
          <a:ln w="9525">
            <a:noFill/>
            <a:miter lim="800000"/>
            <a:headEnd/>
            <a:tailEnd/>
          </a:ln>
          <a:effectLst/>
        </p:spPr>
        <p:txBody>
          <a:bodyPr vert="horz" wrap="square" lIns="94119" tIns="47060" rIns="94119" bIns="47060" numCol="1" anchor="t" anchorCtr="0" compatLnSpc="1">
            <a:prstTxWarp prst="textNoShape">
              <a:avLst/>
            </a:prstTxWarp>
          </a:bodyPr>
          <a:lstStyle>
            <a:lvl1pPr>
              <a:defRPr sz="1200"/>
            </a:lvl1pPr>
          </a:lstStyle>
          <a:p>
            <a:pPr>
              <a:defRPr/>
            </a:pPr>
            <a:endParaRPr lang="en-US"/>
          </a:p>
        </p:txBody>
      </p:sp>
      <p:sp>
        <p:nvSpPr>
          <p:cNvPr id="6146" name="Rectangle 2"/>
          <p:cNvSpPr>
            <a:spLocks noGrp="1" noChangeArrowheads="1"/>
          </p:cNvSpPr>
          <p:nvPr>
            <p:ph type="dt" idx="1"/>
          </p:nvPr>
        </p:nvSpPr>
        <p:spPr bwMode="auto">
          <a:xfrm>
            <a:off x="4024736" y="0"/>
            <a:ext cx="3077739" cy="468471"/>
          </a:xfrm>
          <a:prstGeom prst="rect">
            <a:avLst/>
          </a:prstGeom>
          <a:noFill/>
          <a:ln w="9525">
            <a:noFill/>
            <a:miter lim="800000"/>
            <a:headEnd/>
            <a:tailEnd/>
          </a:ln>
          <a:effectLst/>
        </p:spPr>
        <p:txBody>
          <a:bodyPr vert="horz" wrap="square" lIns="94119" tIns="47060" rIns="94119" bIns="47060" numCol="1" anchor="t" anchorCtr="0" compatLnSpc="1">
            <a:prstTxWarp prst="textNoShape">
              <a:avLst/>
            </a:prstTxWarp>
          </a:bodyPr>
          <a:lstStyle>
            <a:lvl1pPr algn="r">
              <a:defRPr sz="1200"/>
            </a:lvl1pPr>
          </a:lstStyle>
          <a:p>
            <a:pPr>
              <a:defRPr/>
            </a:pPr>
            <a:endParaRPr lang="en-US"/>
          </a:p>
        </p:txBody>
      </p:sp>
      <p:sp>
        <p:nvSpPr>
          <p:cNvPr id="57348" name="Rectangle 3"/>
          <p:cNvSpPr>
            <a:spLocks noGrp="1" noRot="1" noChangeAspect="1" noChangeArrowheads="1" noTextEdit="1"/>
          </p:cNvSpPr>
          <p:nvPr>
            <p:ph type="sldImg" idx="2"/>
          </p:nvPr>
        </p:nvSpPr>
        <p:spPr bwMode="auto">
          <a:xfrm>
            <a:off x="1209675" y="703263"/>
            <a:ext cx="4683125" cy="3513137"/>
          </a:xfrm>
          <a:prstGeom prst="rect">
            <a:avLst/>
          </a:prstGeom>
          <a:noFill/>
          <a:ln w="9525">
            <a:solidFill>
              <a:srgbClr val="000000"/>
            </a:solidFill>
            <a:miter lim="800000"/>
            <a:headEnd/>
            <a:tailEnd/>
          </a:ln>
        </p:spPr>
      </p:sp>
      <p:sp>
        <p:nvSpPr>
          <p:cNvPr id="6148" name="Rectangle 4"/>
          <p:cNvSpPr>
            <a:spLocks noGrp="1" noChangeArrowheads="1"/>
          </p:cNvSpPr>
          <p:nvPr>
            <p:ph type="body" sz="quarter" idx="3"/>
          </p:nvPr>
        </p:nvSpPr>
        <p:spPr bwMode="auto">
          <a:xfrm>
            <a:off x="946997" y="4450477"/>
            <a:ext cx="5208482" cy="4216241"/>
          </a:xfrm>
          <a:prstGeom prst="rect">
            <a:avLst/>
          </a:prstGeom>
          <a:noFill/>
          <a:ln w="9525">
            <a:noFill/>
            <a:miter lim="800000"/>
            <a:headEnd/>
            <a:tailEnd/>
          </a:ln>
          <a:effectLst/>
        </p:spPr>
        <p:txBody>
          <a:bodyPr vert="horz" wrap="square" lIns="94119" tIns="47060" rIns="94119" bIns="4706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9" name="Rectangle 5"/>
          <p:cNvSpPr>
            <a:spLocks noGrp="1" noChangeArrowheads="1"/>
          </p:cNvSpPr>
          <p:nvPr>
            <p:ph type="ftr" sz="quarter" idx="4"/>
          </p:nvPr>
        </p:nvSpPr>
        <p:spPr bwMode="auto">
          <a:xfrm>
            <a:off x="0" y="8900954"/>
            <a:ext cx="3077739" cy="468471"/>
          </a:xfrm>
          <a:prstGeom prst="rect">
            <a:avLst/>
          </a:prstGeom>
          <a:noFill/>
          <a:ln w="9525">
            <a:noFill/>
            <a:miter lim="800000"/>
            <a:headEnd/>
            <a:tailEnd/>
          </a:ln>
          <a:effectLst/>
        </p:spPr>
        <p:txBody>
          <a:bodyPr vert="horz" wrap="square" lIns="94119" tIns="47060" rIns="94119" bIns="47060" numCol="1" anchor="b" anchorCtr="0" compatLnSpc="1">
            <a:prstTxWarp prst="textNoShape">
              <a:avLst/>
            </a:prstTxWarp>
          </a:bodyPr>
          <a:lstStyle>
            <a:lvl1pPr>
              <a:defRPr sz="1200"/>
            </a:lvl1pPr>
          </a:lstStyle>
          <a:p>
            <a:pPr>
              <a:defRPr/>
            </a:pPr>
            <a:endParaRPr lang="en-US"/>
          </a:p>
        </p:txBody>
      </p:sp>
      <p:sp>
        <p:nvSpPr>
          <p:cNvPr id="6150" name="Rectangle 6"/>
          <p:cNvSpPr>
            <a:spLocks noGrp="1" noChangeArrowheads="1"/>
          </p:cNvSpPr>
          <p:nvPr>
            <p:ph type="sldNum" sz="quarter" idx="5"/>
          </p:nvPr>
        </p:nvSpPr>
        <p:spPr bwMode="auto">
          <a:xfrm>
            <a:off x="4024736" y="8900954"/>
            <a:ext cx="3077739" cy="468471"/>
          </a:xfrm>
          <a:prstGeom prst="rect">
            <a:avLst/>
          </a:prstGeom>
          <a:noFill/>
          <a:ln w="9525">
            <a:noFill/>
            <a:miter lim="800000"/>
            <a:headEnd/>
            <a:tailEnd/>
          </a:ln>
          <a:effectLst/>
        </p:spPr>
        <p:txBody>
          <a:bodyPr vert="horz" wrap="square" lIns="94119" tIns="47060" rIns="94119" bIns="47060" numCol="1" anchor="b" anchorCtr="0" compatLnSpc="1">
            <a:prstTxWarp prst="textNoShape">
              <a:avLst/>
            </a:prstTxWarp>
          </a:bodyPr>
          <a:lstStyle>
            <a:lvl1pPr algn="r">
              <a:defRPr sz="1200"/>
            </a:lvl1pPr>
          </a:lstStyle>
          <a:p>
            <a:pPr>
              <a:defRPr/>
            </a:pPr>
            <a:fld id="{E5C2EBE6-A77B-489A-A417-702A84069A84}" type="slidenum">
              <a:rPr lang="en-US"/>
              <a:pPr>
                <a:defRPr/>
              </a:pPr>
              <a:t>‹#›</a:t>
            </a:fld>
            <a:endParaRPr lang="en-US"/>
          </a:p>
        </p:txBody>
      </p:sp>
    </p:spTree>
    <p:extLst>
      <p:ext uri="{BB962C8B-B14F-4D97-AF65-F5344CB8AC3E}">
        <p14:creationId xmlns:p14="http://schemas.microsoft.com/office/powerpoint/2010/main" val="31890654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Switch</a:t>
            </a:r>
            <a:r>
              <a:rPr lang="en-US" baseline="0" dirty="0" smtClean="0"/>
              <a:t> to this slide just before starting the presentation part of the session.</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a:t>
            </a:fld>
            <a:endParaRPr lang="en-US"/>
          </a:p>
        </p:txBody>
      </p:sp>
    </p:spTree>
    <p:extLst>
      <p:ext uri="{BB962C8B-B14F-4D97-AF65-F5344CB8AC3E}">
        <p14:creationId xmlns:p14="http://schemas.microsoft.com/office/powerpoint/2010/main" val="89969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endParaRPr lang="en-US" b="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10</a:t>
            </a:fld>
            <a:endParaRPr lang="en-US"/>
          </a:p>
        </p:txBody>
      </p:sp>
    </p:spTree>
    <p:extLst>
      <p:ext uri="{BB962C8B-B14F-4D97-AF65-F5344CB8AC3E}">
        <p14:creationId xmlns:p14="http://schemas.microsoft.com/office/powerpoint/2010/main" val="7471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Foundational </a:t>
            </a:r>
            <a:r>
              <a:rPr lang="en-US" b="0" dirty="0" smtClean="0"/>
              <a:t>events</a:t>
            </a:r>
          </a:p>
          <a:p>
            <a:r>
              <a:rPr lang="en-US" dirty="0" smtClean="0"/>
              <a:t>Are events which </a:t>
            </a:r>
            <a:r>
              <a:rPr lang="en-US" u="sng" dirty="0" smtClean="0"/>
              <a:t>build basic leadership and life skills</a:t>
            </a:r>
            <a:r>
              <a:rPr lang="en-US" dirty="0" smtClean="0"/>
              <a:t>,</a:t>
            </a:r>
            <a:r>
              <a:rPr lang="en-US" baseline="0" dirty="0" smtClean="0"/>
              <a:t> are for FCCLA members who want to get involved and improve upon themselves.</a:t>
            </a:r>
          </a:p>
          <a:p>
            <a:pPr defTabSz="941192">
              <a:defRPr/>
            </a:pPr>
            <a:r>
              <a:rPr lang="en-US" b="0" baseline="0" dirty="0" smtClean="0"/>
              <a:t>The Louisiana events to be held in this area are: (read slide)</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11</a:t>
            </a:fld>
            <a:endParaRPr lang="en-US"/>
          </a:p>
        </p:txBody>
      </p:sp>
    </p:spTree>
    <p:extLst>
      <p:ext uri="{BB962C8B-B14F-4D97-AF65-F5344CB8AC3E}">
        <p14:creationId xmlns:p14="http://schemas.microsoft.com/office/powerpoint/2010/main" val="168591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Foundational </a:t>
            </a:r>
            <a:r>
              <a:rPr lang="en-US" b="0" dirty="0" smtClean="0"/>
              <a:t>events</a:t>
            </a:r>
          </a:p>
          <a:p>
            <a:r>
              <a:rPr lang="en-US" dirty="0" smtClean="0"/>
              <a:t>Are events which </a:t>
            </a:r>
            <a:r>
              <a:rPr lang="en-US" u="sng" dirty="0" smtClean="0"/>
              <a:t>build basic leadership and life skills</a:t>
            </a:r>
            <a:r>
              <a:rPr lang="en-US" dirty="0" smtClean="0"/>
              <a:t>,</a:t>
            </a:r>
            <a:r>
              <a:rPr lang="en-US" baseline="0" dirty="0" smtClean="0"/>
              <a:t> are for FCCLA members who want to get involved and improve upon themselves.</a:t>
            </a:r>
          </a:p>
          <a:p>
            <a:pPr defTabSz="941192">
              <a:defRPr/>
            </a:pPr>
            <a:r>
              <a:rPr lang="en-US" b="0" baseline="0" dirty="0" smtClean="0"/>
              <a:t>The Louisiana events to be held in this area are: (read slide)</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12</a:t>
            </a:fld>
            <a:endParaRPr lang="en-US"/>
          </a:p>
        </p:txBody>
      </p:sp>
    </p:spTree>
    <p:extLst>
      <p:ext uri="{BB962C8B-B14F-4D97-AF65-F5344CB8AC3E}">
        <p14:creationId xmlns:p14="http://schemas.microsoft.com/office/powerpoint/2010/main" val="97035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Leadership</a:t>
            </a:r>
            <a:r>
              <a:rPr lang="en-US" b="1" baseline="0" dirty="0" smtClean="0"/>
              <a:t> Events</a:t>
            </a:r>
            <a:endParaRPr lang="en-US" b="0" baseline="0" dirty="0" smtClean="0"/>
          </a:p>
          <a:p>
            <a:r>
              <a:rPr lang="en-US" b="0" baseline="0" dirty="0" smtClean="0"/>
              <a:t>Provide an opportunity for leaders to gain recognition for their work in their chapters.  </a:t>
            </a:r>
          </a:p>
          <a:p>
            <a:r>
              <a:rPr lang="en-US" b="0" baseline="0" dirty="0" smtClean="0"/>
              <a:t>The event content is designed to be a </a:t>
            </a:r>
            <a:r>
              <a:rPr lang="en-US" b="0" u="sng" baseline="0" dirty="0" smtClean="0"/>
              <a:t>chapter project lead by the team who takes it to competition</a:t>
            </a:r>
            <a:r>
              <a:rPr lang="en-US" b="0" baseline="0" dirty="0" smtClean="0"/>
              <a:t>.</a:t>
            </a:r>
          </a:p>
          <a:p>
            <a:pPr defTabSz="941192">
              <a:defRPr/>
            </a:pPr>
            <a:r>
              <a:rPr lang="en-US" b="0" baseline="0" dirty="0" smtClean="0"/>
              <a:t>The Louisiana events to be held in this area are: (read slide)</a:t>
            </a:r>
            <a:endParaRPr lang="en-US" b="0" dirty="0" smtClean="0"/>
          </a:p>
          <a:p>
            <a:endParaRPr lang="en-US" b="1"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13</a:t>
            </a:fld>
            <a:endParaRPr lang="en-US"/>
          </a:p>
        </p:txBody>
      </p:sp>
    </p:spTree>
    <p:extLst>
      <p:ext uri="{BB962C8B-B14F-4D97-AF65-F5344CB8AC3E}">
        <p14:creationId xmlns:p14="http://schemas.microsoft.com/office/powerpoint/2010/main" val="132188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Career Preparation</a:t>
            </a:r>
            <a:r>
              <a:rPr lang="en-US" b="1" baseline="0" dirty="0"/>
              <a:t> </a:t>
            </a:r>
            <a:r>
              <a:rPr lang="en-US" b="1" baseline="0" dirty="0" smtClean="0"/>
              <a:t>Events</a:t>
            </a:r>
          </a:p>
          <a:p>
            <a:r>
              <a:rPr lang="en-US" b="0" baseline="0" dirty="0" smtClean="0"/>
              <a:t>Are for </a:t>
            </a:r>
            <a:r>
              <a:rPr lang="en-US" b="0" u="sng" baseline="0" dirty="0" smtClean="0"/>
              <a:t>students interested in a specific career area</a:t>
            </a:r>
            <a:r>
              <a:rPr lang="en-US" b="0" baseline="0" dirty="0" smtClean="0"/>
              <a:t>.</a:t>
            </a:r>
          </a:p>
          <a:p>
            <a:r>
              <a:rPr lang="en-US" b="0" u="sng" baseline="0" dirty="0" smtClean="0"/>
              <a:t>Most</a:t>
            </a:r>
            <a:r>
              <a:rPr lang="en-US" b="0" baseline="0" dirty="0" smtClean="0"/>
              <a:t> events are </a:t>
            </a:r>
            <a:r>
              <a:rPr lang="en-US" b="0" u="sng" baseline="0" dirty="0" smtClean="0"/>
              <a:t>for only senior and occupational participants </a:t>
            </a:r>
            <a:r>
              <a:rPr lang="en-US" b="0" baseline="0" dirty="0" smtClean="0"/>
              <a:t>who have spent time building career specific skills and knowledge, but </a:t>
            </a:r>
            <a:r>
              <a:rPr lang="en-US" b="0" u="sng" baseline="0" dirty="0" smtClean="0"/>
              <a:t>a few events are open to junior participants who want to explore a specific career path</a:t>
            </a:r>
            <a:r>
              <a:rPr lang="en-US" b="0" baseline="0" dirty="0" smtClean="0"/>
              <a:t>.</a:t>
            </a:r>
          </a:p>
          <a:p>
            <a:r>
              <a:rPr lang="en-US" b="0" baseline="0" dirty="0" smtClean="0"/>
              <a:t>The Louisiana events to be held in this area are: (read slide)</a:t>
            </a:r>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14</a:t>
            </a:fld>
            <a:endParaRPr lang="en-US"/>
          </a:p>
        </p:txBody>
      </p:sp>
    </p:spTree>
    <p:extLst>
      <p:ext uri="{BB962C8B-B14F-4D97-AF65-F5344CB8AC3E}">
        <p14:creationId xmlns:p14="http://schemas.microsoft.com/office/powerpoint/2010/main" val="1144966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15</a:t>
            </a:fld>
            <a:endParaRPr lang="en-US"/>
          </a:p>
        </p:txBody>
      </p:sp>
    </p:spTree>
    <p:extLst>
      <p:ext uri="{BB962C8B-B14F-4D97-AF65-F5344CB8AC3E}">
        <p14:creationId xmlns:p14="http://schemas.microsoft.com/office/powerpoint/2010/main" val="1383915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Foundational </a:t>
            </a:r>
            <a:r>
              <a:rPr lang="en-US" b="0" dirty="0" smtClean="0"/>
              <a:t>events</a:t>
            </a:r>
          </a:p>
          <a:p>
            <a:r>
              <a:rPr lang="en-US" dirty="0" smtClean="0"/>
              <a:t>Are events which </a:t>
            </a:r>
            <a:r>
              <a:rPr lang="en-US" u="sng" dirty="0" smtClean="0"/>
              <a:t>build basic leadership and life skills</a:t>
            </a:r>
            <a:r>
              <a:rPr lang="en-US" dirty="0" smtClean="0"/>
              <a:t>,</a:t>
            </a:r>
            <a:r>
              <a:rPr lang="en-US" baseline="0" dirty="0" smtClean="0"/>
              <a:t> are for FCCLA members who want to get involved and improve upon themselves.</a:t>
            </a:r>
          </a:p>
          <a:p>
            <a:pPr defTabSz="941192">
              <a:defRPr/>
            </a:pPr>
            <a:r>
              <a:rPr lang="en-US" b="0" baseline="0" dirty="0" smtClean="0"/>
              <a:t>The Louisiana events to be held in this area are: (read slide)</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16</a:t>
            </a:fld>
            <a:endParaRPr lang="en-US"/>
          </a:p>
        </p:txBody>
      </p:sp>
    </p:spTree>
    <p:extLst>
      <p:ext uri="{BB962C8B-B14F-4D97-AF65-F5344CB8AC3E}">
        <p14:creationId xmlns:p14="http://schemas.microsoft.com/office/powerpoint/2010/main" val="55153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Read slide</a:t>
            </a:r>
          </a:p>
          <a:p>
            <a:r>
              <a:rPr lang="en-US" dirty="0" smtClean="0"/>
              <a:t>You could easily use this as</a:t>
            </a:r>
            <a:r>
              <a:rPr lang="en-US" baseline="0" dirty="0" smtClean="0"/>
              <a:t> an assignment in Journey to Careers or FACS I</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17</a:t>
            </a:fld>
            <a:endParaRPr lang="en-US"/>
          </a:p>
        </p:txBody>
      </p:sp>
    </p:spTree>
    <p:extLst>
      <p:ext uri="{BB962C8B-B14F-4D97-AF65-F5344CB8AC3E}">
        <p14:creationId xmlns:p14="http://schemas.microsoft.com/office/powerpoint/2010/main" val="200134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18</a:t>
            </a:fld>
            <a:endParaRPr lang="en-US"/>
          </a:p>
        </p:txBody>
      </p:sp>
    </p:spTree>
    <p:extLst>
      <p:ext uri="{BB962C8B-B14F-4D97-AF65-F5344CB8AC3E}">
        <p14:creationId xmlns:p14="http://schemas.microsoft.com/office/powerpoint/2010/main" val="578632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19</a:t>
            </a:fld>
            <a:endParaRPr lang="en-US"/>
          </a:p>
        </p:txBody>
      </p:sp>
    </p:spTree>
    <p:extLst>
      <p:ext uri="{BB962C8B-B14F-4D97-AF65-F5344CB8AC3E}">
        <p14:creationId xmlns:p14="http://schemas.microsoft.com/office/powerpoint/2010/main" val="143750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a:t>
            </a:fld>
            <a:endParaRPr lang="en-US"/>
          </a:p>
        </p:txBody>
      </p:sp>
    </p:spTree>
    <p:extLst>
      <p:ext uri="{BB962C8B-B14F-4D97-AF65-F5344CB8AC3E}">
        <p14:creationId xmlns:p14="http://schemas.microsoft.com/office/powerpoint/2010/main" val="80873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pPr defTabSz="941192">
              <a:defRPr/>
            </a:pPr>
            <a:r>
              <a:rPr lang="en-US" b="0" dirty="0" smtClean="0"/>
              <a:t>This project could</a:t>
            </a:r>
            <a:r>
              <a:rPr lang="en-US" b="0" baseline="0" dirty="0" smtClean="0"/>
              <a:t> easily relate to any child development courses.</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20</a:t>
            </a:fld>
            <a:endParaRPr lang="en-US"/>
          </a:p>
        </p:txBody>
      </p:sp>
    </p:spTree>
    <p:extLst>
      <p:ext uri="{BB962C8B-B14F-4D97-AF65-F5344CB8AC3E}">
        <p14:creationId xmlns:p14="http://schemas.microsoft.com/office/powerpoint/2010/main" val="72469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r>
              <a:rPr lang="en-US" dirty="0" smtClean="0"/>
              <a:t>This</a:t>
            </a:r>
            <a:r>
              <a:rPr lang="en-US" baseline="0" dirty="0" smtClean="0"/>
              <a:t> contest would work perfectly with any course you would like reports to be given on specific topics.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21</a:t>
            </a:fld>
            <a:endParaRPr lang="en-US"/>
          </a:p>
        </p:txBody>
      </p:sp>
    </p:spTree>
    <p:extLst>
      <p:ext uri="{BB962C8B-B14F-4D97-AF65-F5344CB8AC3E}">
        <p14:creationId xmlns:p14="http://schemas.microsoft.com/office/powerpoint/2010/main" val="126255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r>
              <a:rPr lang="en-US" dirty="0" smtClean="0"/>
              <a:t>This event could</a:t>
            </a:r>
            <a:r>
              <a:rPr lang="en-US" baseline="0" dirty="0" smtClean="0"/>
              <a:t> be used in Education for Careers or Adult Responsibilities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22</a:t>
            </a:fld>
            <a:endParaRPr lang="en-US"/>
          </a:p>
        </p:txBody>
      </p:sp>
    </p:spTree>
    <p:extLst>
      <p:ext uri="{BB962C8B-B14F-4D97-AF65-F5344CB8AC3E}">
        <p14:creationId xmlns:p14="http://schemas.microsoft.com/office/powerpoint/2010/main" val="522810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r>
              <a:rPr lang="en-US" dirty="0" smtClean="0"/>
              <a:t>This event could</a:t>
            </a:r>
            <a:r>
              <a:rPr lang="en-US" baseline="0" dirty="0" smtClean="0"/>
              <a:t> be used in Education for Careers or Adult Responsibilities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23</a:t>
            </a:fld>
            <a:endParaRPr lang="en-US"/>
          </a:p>
        </p:txBody>
      </p:sp>
    </p:spTree>
    <p:extLst>
      <p:ext uri="{BB962C8B-B14F-4D97-AF65-F5344CB8AC3E}">
        <p14:creationId xmlns:p14="http://schemas.microsoft.com/office/powerpoint/2010/main" val="1286759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could use this and relate it to a project</a:t>
            </a:r>
            <a:r>
              <a:rPr lang="en-US" baseline="0" dirty="0" smtClean="0"/>
              <a:t> for any financial planning section of any course you teach.</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24</a:t>
            </a:fld>
            <a:endParaRPr lang="en-US"/>
          </a:p>
        </p:txBody>
      </p:sp>
    </p:spTree>
    <p:extLst>
      <p:ext uri="{BB962C8B-B14F-4D97-AF65-F5344CB8AC3E}">
        <p14:creationId xmlns:p14="http://schemas.microsoft.com/office/powerpoint/2010/main" val="102871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could use this and relate it to a project</a:t>
            </a:r>
            <a:r>
              <a:rPr lang="en-US" baseline="0" dirty="0" smtClean="0"/>
              <a:t> for any financial planning section of any course you teach.</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25</a:t>
            </a:fld>
            <a:endParaRPr lang="en-US"/>
          </a:p>
        </p:txBody>
      </p:sp>
    </p:spTree>
    <p:extLst>
      <p:ext uri="{BB962C8B-B14F-4D97-AF65-F5344CB8AC3E}">
        <p14:creationId xmlns:p14="http://schemas.microsoft.com/office/powerpoint/2010/main" val="1513784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r>
              <a:rPr lang="en-US" b="0" dirty="0" smtClean="0"/>
              <a:t>Examples could be but are not limited to:</a:t>
            </a:r>
          </a:p>
          <a:p>
            <a:pPr marL="176473" indent="-176473">
              <a:buFont typeface="Arial" pitchFamily="34" charset="0"/>
              <a:buChar char="•"/>
            </a:pPr>
            <a:r>
              <a:rPr lang="en-US" b="0" dirty="0" smtClean="0"/>
              <a:t>preparing to move into a dormitory room</a:t>
            </a:r>
          </a:p>
          <a:p>
            <a:pPr marL="176473" indent="-176473">
              <a:buFont typeface="Arial" pitchFamily="34" charset="0"/>
              <a:buChar char="•"/>
            </a:pPr>
            <a:r>
              <a:rPr lang="en-US" b="0" dirty="0" smtClean="0"/>
              <a:t>hosting a party/other celebration</a:t>
            </a:r>
          </a:p>
          <a:p>
            <a:pPr marL="176473" indent="-176473">
              <a:buFont typeface="Arial" pitchFamily="34" charset="0"/>
              <a:buChar char="•"/>
            </a:pPr>
            <a:r>
              <a:rPr lang="en-US" b="0" dirty="0" smtClean="0"/>
              <a:t>operating a vehicle for one month</a:t>
            </a:r>
          </a:p>
          <a:p>
            <a:pPr marL="176473" indent="-176473">
              <a:buFont typeface="Arial" pitchFamily="34" charset="0"/>
              <a:buChar char="•"/>
            </a:pPr>
            <a:r>
              <a:rPr lang="en-US" b="0" dirty="0" smtClean="0"/>
              <a:t>taking a school or personal trip</a:t>
            </a:r>
          </a:p>
          <a:p>
            <a:pPr marL="176473" indent="-176473">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preparing to move into a dormitory room</a:t>
            </a:r>
          </a:p>
          <a:p>
            <a:pPr marL="176473" indent="-176473">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hosting a party/other celebration</a:t>
            </a:r>
          </a:p>
          <a:p>
            <a:pPr marL="176473" indent="-176473">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operating a vehicle for one month</a:t>
            </a:r>
          </a:p>
          <a:p>
            <a:pPr marL="176473" indent="-176473">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taking a school or personal trip</a:t>
            </a:r>
          </a:p>
          <a:p>
            <a:r>
              <a:rPr lang="en-US" dirty="0" smtClean="0"/>
              <a:t>You could use this and relate it to a project</a:t>
            </a:r>
            <a:r>
              <a:rPr lang="en-US" baseline="0" dirty="0" smtClean="0"/>
              <a:t> for any financial planning section of any course you teach.</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26</a:t>
            </a:fld>
            <a:endParaRPr lang="en-US"/>
          </a:p>
        </p:txBody>
      </p:sp>
    </p:spTree>
    <p:extLst>
      <p:ext uri="{BB962C8B-B14F-4D97-AF65-F5344CB8AC3E}">
        <p14:creationId xmlns:p14="http://schemas.microsoft.com/office/powerpoint/2010/main" val="1210724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r>
              <a:rPr lang="en-US" dirty="0" smtClean="0"/>
              <a:t>Would</a:t>
            </a:r>
            <a:r>
              <a:rPr lang="en-US" baseline="0" dirty="0" smtClean="0"/>
              <a:t> fit in perfectly with a Nutrition course or the section for nutrition in FACS I, etc.</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27</a:t>
            </a:fld>
            <a:endParaRPr lang="en-US"/>
          </a:p>
        </p:txBody>
      </p:sp>
    </p:spTree>
    <p:extLst>
      <p:ext uri="{BB962C8B-B14F-4D97-AF65-F5344CB8AC3E}">
        <p14:creationId xmlns:p14="http://schemas.microsoft.com/office/powerpoint/2010/main" val="936266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28</a:t>
            </a:fld>
            <a:endParaRPr lang="en-US"/>
          </a:p>
        </p:txBody>
      </p:sp>
    </p:spTree>
    <p:extLst>
      <p:ext uri="{BB962C8B-B14F-4D97-AF65-F5344CB8AC3E}">
        <p14:creationId xmlns:p14="http://schemas.microsoft.com/office/powerpoint/2010/main" val="94555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r>
              <a:rPr lang="en-US" dirty="0" smtClean="0"/>
              <a:t>Perfect for a clothing and textiles project</a:t>
            </a:r>
            <a:r>
              <a:rPr lang="en-US" baseline="0" dirty="0" smtClean="0"/>
              <a:t> in class.</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29</a:t>
            </a:fld>
            <a:endParaRPr lang="en-US"/>
          </a:p>
        </p:txBody>
      </p:sp>
    </p:spTree>
    <p:extLst>
      <p:ext uri="{BB962C8B-B14F-4D97-AF65-F5344CB8AC3E}">
        <p14:creationId xmlns:p14="http://schemas.microsoft.com/office/powerpoint/2010/main" val="122090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you guess what </a:t>
            </a:r>
            <a:r>
              <a:rPr lang="en-US" baseline="0" dirty="0" smtClean="0"/>
              <a:t>the letters STAR mean for STAR Events?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a:t>
            </a:fld>
            <a:endParaRPr lang="en-US"/>
          </a:p>
        </p:txBody>
      </p:sp>
    </p:spTree>
    <p:extLst>
      <p:ext uri="{BB962C8B-B14F-4D97-AF65-F5344CB8AC3E}">
        <p14:creationId xmlns:p14="http://schemas.microsoft.com/office/powerpoint/2010/main" val="97628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30</a:t>
            </a:fld>
            <a:endParaRPr lang="en-US"/>
          </a:p>
        </p:txBody>
      </p:sp>
    </p:spTree>
    <p:extLst>
      <p:ext uri="{BB962C8B-B14F-4D97-AF65-F5344CB8AC3E}">
        <p14:creationId xmlns:p14="http://schemas.microsoft.com/office/powerpoint/2010/main" val="2044173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Read slide</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31</a:t>
            </a:fld>
            <a:endParaRPr lang="en-US"/>
          </a:p>
        </p:txBody>
      </p:sp>
    </p:spTree>
    <p:extLst>
      <p:ext uri="{BB962C8B-B14F-4D97-AF65-F5344CB8AC3E}">
        <p14:creationId xmlns:p14="http://schemas.microsoft.com/office/powerpoint/2010/main" val="543768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Read slide </a:t>
            </a:r>
            <a:endParaRPr lang="en-US" b="0" baseline="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32</a:t>
            </a:fld>
            <a:endParaRPr lang="en-US"/>
          </a:p>
        </p:txBody>
      </p:sp>
    </p:spTree>
    <p:extLst>
      <p:ext uri="{BB962C8B-B14F-4D97-AF65-F5344CB8AC3E}">
        <p14:creationId xmlns:p14="http://schemas.microsoft.com/office/powerpoint/2010/main" val="1575639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Read slide </a:t>
            </a:r>
            <a:endParaRPr lang="en-US" b="0" baseline="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33</a:t>
            </a:fld>
            <a:endParaRPr lang="en-US"/>
          </a:p>
        </p:txBody>
      </p:sp>
    </p:spTree>
    <p:extLst>
      <p:ext uri="{BB962C8B-B14F-4D97-AF65-F5344CB8AC3E}">
        <p14:creationId xmlns:p14="http://schemas.microsoft.com/office/powerpoint/2010/main" val="1122083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Read slide </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34</a:t>
            </a:fld>
            <a:endParaRPr lang="en-US"/>
          </a:p>
        </p:txBody>
      </p:sp>
    </p:spTree>
    <p:extLst>
      <p:ext uri="{BB962C8B-B14F-4D97-AF65-F5344CB8AC3E}">
        <p14:creationId xmlns:p14="http://schemas.microsoft.com/office/powerpoint/2010/main" val="1155401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Read slide </a:t>
            </a:r>
          </a:p>
          <a:p>
            <a:r>
              <a:rPr lang="en-US" dirty="0" smtClean="0">
                <a:effectLst>
                  <a:outerShdw blurRad="38100" dist="38100" dir="2700000" algn="tl">
                    <a:srgbClr val="000000">
                      <a:alpha val="43137"/>
                    </a:srgbClr>
                  </a:outerShdw>
                </a:effectLst>
                <a:latin typeface="Arial" pitchFamily="34" charset="0"/>
                <a:cs typeface="Arial" pitchFamily="34" charset="0"/>
              </a:rPr>
              <a:t>The goal of this event is to provide FCCLA members with communications experience to make a difference by increasing membership, developing partnerships, gaining Alumni &amp; Associate involvement, promoting FACS education, gathering school and community support for their chapter, and contributing to the longevity of the organization and the relevance of its opportunities for members. Additionally, this event will increase member awareness of careers in communications and public relations.</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r>
              <a:rPr lang="en-US" dirty="0" smtClean="0">
                <a:effectLst>
                  <a:outerShdw blurRad="38100" dist="38100" dir="2700000" algn="tl">
                    <a:srgbClr val="000000">
                      <a:alpha val="43137"/>
                    </a:srgbClr>
                  </a:outerShdw>
                </a:effectLst>
                <a:latin typeface="Arial" pitchFamily="34" charset="0"/>
                <a:cs typeface="Arial" pitchFamily="34" charset="0"/>
              </a:rPr>
              <a:t>This</a:t>
            </a:r>
            <a:r>
              <a:rPr lang="en-US" baseline="0" dirty="0" smtClean="0">
                <a:effectLst>
                  <a:outerShdw blurRad="38100" dist="38100" dir="2700000" algn="tl">
                    <a:srgbClr val="000000">
                      <a:alpha val="43137"/>
                    </a:srgbClr>
                  </a:outerShdw>
                </a:effectLst>
                <a:latin typeface="Arial" pitchFamily="34" charset="0"/>
                <a:cs typeface="Arial" pitchFamily="34" charset="0"/>
              </a:rPr>
              <a:t> project could relate to projects in the communications section of Journey to Careers or Adult </a:t>
            </a:r>
            <a:r>
              <a:rPr lang="en-US" baseline="0" dirty="0" err="1" smtClean="0">
                <a:effectLst>
                  <a:outerShdw blurRad="38100" dist="38100" dir="2700000" algn="tl">
                    <a:srgbClr val="000000">
                      <a:alpha val="43137"/>
                    </a:srgbClr>
                  </a:outerShdw>
                </a:effectLst>
                <a:latin typeface="Arial" pitchFamily="34" charset="0"/>
                <a:cs typeface="Arial" pitchFamily="34" charset="0"/>
              </a:rPr>
              <a:t>Repsonsibilities</a:t>
            </a:r>
            <a:r>
              <a:rPr lang="en-US" baseline="0" dirty="0" smtClean="0">
                <a:effectLst>
                  <a:outerShdw blurRad="38100" dist="38100" dir="2700000" algn="tl">
                    <a:srgbClr val="000000">
                      <a:alpha val="43137"/>
                    </a:srgbClr>
                  </a:outerShdw>
                </a:effectLst>
                <a:latin typeface="Arial" pitchFamily="34" charset="0"/>
                <a:cs typeface="Arial" pitchFamily="34" charset="0"/>
              </a:rPr>
              <a:t>.</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b="1"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35</a:t>
            </a:fld>
            <a:endParaRPr lang="en-US"/>
          </a:p>
        </p:txBody>
      </p:sp>
    </p:spTree>
    <p:extLst>
      <p:ext uri="{BB962C8B-B14F-4D97-AF65-F5344CB8AC3E}">
        <p14:creationId xmlns:p14="http://schemas.microsoft.com/office/powerpoint/2010/main" val="1292025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36</a:t>
            </a:fld>
            <a:endParaRPr lang="en-US"/>
          </a:p>
        </p:txBody>
      </p:sp>
    </p:spTree>
    <p:extLst>
      <p:ext uri="{BB962C8B-B14F-4D97-AF65-F5344CB8AC3E}">
        <p14:creationId xmlns:p14="http://schemas.microsoft.com/office/powerpoint/2010/main" val="2088354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r>
              <a:rPr lang="en-US" b="0" dirty="0" smtClean="0"/>
              <a:t>Read slide</a:t>
            </a:r>
          </a:p>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37</a:t>
            </a:fld>
            <a:endParaRPr lang="en-US"/>
          </a:p>
        </p:txBody>
      </p:sp>
    </p:spTree>
    <p:extLst>
      <p:ext uri="{BB962C8B-B14F-4D97-AF65-F5344CB8AC3E}">
        <p14:creationId xmlns:p14="http://schemas.microsoft.com/office/powerpoint/2010/main" val="1868583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38</a:t>
            </a:fld>
            <a:endParaRPr lang="en-US"/>
          </a:p>
        </p:txBody>
      </p:sp>
    </p:spTree>
    <p:extLst>
      <p:ext uri="{BB962C8B-B14F-4D97-AF65-F5344CB8AC3E}">
        <p14:creationId xmlns:p14="http://schemas.microsoft.com/office/powerpoint/2010/main" val="2128305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192">
              <a:defRPr/>
            </a:pPr>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39</a:t>
            </a:fld>
            <a:endParaRPr lang="en-US"/>
          </a:p>
        </p:txBody>
      </p:sp>
    </p:spTree>
    <p:extLst>
      <p:ext uri="{BB962C8B-B14F-4D97-AF65-F5344CB8AC3E}">
        <p14:creationId xmlns:p14="http://schemas.microsoft.com/office/powerpoint/2010/main" val="48033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a:t>
            </a:r>
          </a:p>
          <a:p>
            <a:r>
              <a:rPr lang="en-US" dirty="0" smtClean="0"/>
              <a:t>Stress that</a:t>
            </a:r>
            <a:r>
              <a:rPr lang="en-US" baseline="0" dirty="0" smtClean="0"/>
              <a:t> STAR Events meet the needs of incorporating lessons for rigorous teaching activities –reaching and striving for greatness.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a:t>
            </a:fld>
            <a:endParaRPr lang="en-US"/>
          </a:p>
        </p:txBody>
      </p:sp>
    </p:spTree>
    <p:extLst>
      <p:ext uri="{BB962C8B-B14F-4D97-AF65-F5344CB8AC3E}">
        <p14:creationId xmlns:p14="http://schemas.microsoft.com/office/powerpoint/2010/main" val="1661184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40</a:t>
            </a:fld>
            <a:endParaRPr lang="en-US"/>
          </a:p>
        </p:txBody>
      </p:sp>
    </p:spTree>
    <p:extLst>
      <p:ext uri="{BB962C8B-B14F-4D97-AF65-F5344CB8AC3E}">
        <p14:creationId xmlns:p14="http://schemas.microsoft.com/office/powerpoint/2010/main" val="450930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41</a:t>
            </a:fld>
            <a:endParaRPr lang="en-US"/>
          </a:p>
        </p:txBody>
      </p:sp>
    </p:spTree>
    <p:extLst>
      <p:ext uri="{BB962C8B-B14F-4D97-AF65-F5344CB8AC3E}">
        <p14:creationId xmlns:p14="http://schemas.microsoft.com/office/powerpoint/2010/main" val="570155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42</a:t>
            </a:fld>
            <a:endParaRPr lang="en-US"/>
          </a:p>
        </p:txBody>
      </p:sp>
    </p:spTree>
    <p:extLst>
      <p:ext uri="{BB962C8B-B14F-4D97-AF65-F5344CB8AC3E}">
        <p14:creationId xmlns:p14="http://schemas.microsoft.com/office/powerpoint/2010/main" val="536195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43</a:t>
            </a:fld>
            <a:endParaRPr lang="en-US"/>
          </a:p>
        </p:txBody>
      </p:sp>
    </p:spTree>
    <p:extLst>
      <p:ext uri="{BB962C8B-B14F-4D97-AF65-F5344CB8AC3E}">
        <p14:creationId xmlns:p14="http://schemas.microsoft.com/office/powerpoint/2010/main" val="1654975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44</a:t>
            </a:fld>
            <a:endParaRPr lang="en-US"/>
          </a:p>
        </p:txBody>
      </p:sp>
    </p:spTree>
    <p:extLst>
      <p:ext uri="{BB962C8B-B14F-4D97-AF65-F5344CB8AC3E}">
        <p14:creationId xmlns:p14="http://schemas.microsoft.com/office/powerpoint/2010/main" val="1095274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Read slide</a:t>
            </a:r>
          </a:p>
          <a:p>
            <a:endParaRPr lang="en-US" b="0" dirty="0" smtClean="0"/>
          </a:p>
          <a:p>
            <a:r>
              <a:rPr lang="en-US" b="0" dirty="0" smtClean="0"/>
              <a:t>Could be a perfect match with Food</a:t>
            </a:r>
            <a:r>
              <a:rPr lang="en-US" b="0" baseline="0" dirty="0" smtClean="0"/>
              <a:t> Science or Nutrition and Food courses.</a:t>
            </a:r>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45</a:t>
            </a:fld>
            <a:endParaRPr lang="en-US"/>
          </a:p>
        </p:txBody>
      </p:sp>
    </p:spTree>
    <p:extLst>
      <p:ext uri="{BB962C8B-B14F-4D97-AF65-F5344CB8AC3E}">
        <p14:creationId xmlns:p14="http://schemas.microsoft.com/office/powerpoint/2010/main" val="1641759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46</a:t>
            </a:fld>
            <a:endParaRPr lang="en-US"/>
          </a:p>
        </p:txBody>
      </p:sp>
    </p:spTree>
    <p:extLst>
      <p:ext uri="{BB962C8B-B14F-4D97-AF65-F5344CB8AC3E}">
        <p14:creationId xmlns:p14="http://schemas.microsoft.com/office/powerpoint/2010/main" val="990671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47</a:t>
            </a:fld>
            <a:endParaRPr lang="en-US"/>
          </a:p>
        </p:txBody>
      </p:sp>
    </p:spTree>
    <p:extLst>
      <p:ext uri="{BB962C8B-B14F-4D97-AF65-F5344CB8AC3E}">
        <p14:creationId xmlns:p14="http://schemas.microsoft.com/office/powerpoint/2010/main" val="771958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48</a:t>
            </a:fld>
            <a:endParaRPr lang="en-US"/>
          </a:p>
        </p:txBody>
      </p:sp>
    </p:spTree>
    <p:extLst>
      <p:ext uri="{BB962C8B-B14F-4D97-AF65-F5344CB8AC3E}">
        <p14:creationId xmlns:p14="http://schemas.microsoft.com/office/powerpoint/2010/main" val="848563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49</a:t>
            </a:fld>
            <a:endParaRPr lang="en-US"/>
          </a:p>
        </p:txBody>
      </p:sp>
    </p:spTree>
    <p:extLst>
      <p:ext uri="{BB962C8B-B14F-4D97-AF65-F5344CB8AC3E}">
        <p14:creationId xmlns:p14="http://schemas.microsoft.com/office/powerpoint/2010/main" val="105821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a:t>
            </a:r>
          </a:p>
          <a:p>
            <a:r>
              <a:rPr lang="en-US" dirty="0" smtClean="0"/>
              <a:t>Stress again that these work with the</a:t>
            </a:r>
            <a:r>
              <a:rPr lang="en-US" baseline="0" dirty="0" smtClean="0"/>
              <a:t> new guidelines for teaching with individual needs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a:t>
            </a:fld>
            <a:endParaRPr lang="en-US"/>
          </a:p>
        </p:txBody>
      </p:sp>
    </p:spTree>
    <p:extLst>
      <p:ext uri="{BB962C8B-B14F-4D97-AF65-F5344CB8AC3E}">
        <p14:creationId xmlns:p14="http://schemas.microsoft.com/office/powerpoint/2010/main" val="88895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online events, go to the national FCCLA website (www.fcclainc.org)</a:t>
            </a:r>
          </a:p>
          <a:p>
            <a:r>
              <a:rPr lang="en-US" dirty="0" smtClean="0"/>
              <a:t>Programs&gt;competitive events&gt;STAR Events&gt;Online STAR Events are on the STAR Events page on this link.</a:t>
            </a:r>
          </a:p>
          <a:p>
            <a:r>
              <a:rPr lang="en-US" dirty="0" smtClean="0"/>
              <a:t>(explore hyperlink)</a:t>
            </a:r>
            <a:r>
              <a:rPr lang="en-US" baseline="0" dirty="0"/>
              <a:t> </a:t>
            </a:r>
            <a:r>
              <a:rPr lang="en-US" baseline="0" dirty="0" smtClean="0"/>
              <a:t>including explaining one event’s rules/rubrics</a:t>
            </a:r>
            <a:endParaRPr lang="en-US"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50</a:t>
            </a:fld>
            <a:endParaRPr lang="en-US"/>
          </a:p>
        </p:txBody>
      </p:sp>
    </p:spTree>
    <p:extLst>
      <p:ext uri="{BB962C8B-B14F-4D97-AF65-F5344CB8AC3E}">
        <p14:creationId xmlns:p14="http://schemas.microsoft.com/office/powerpoint/2010/main" val="1355529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you are set, you have the contests, the rules, rubrics and all the information, how do you coach your students during their preparation for the event?  </a:t>
            </a:r>
          </a:p>
          <a:p>
            <a:endParaRPr lang="en-US" baseline="0" dirty="0" smtClean="0"/>
          </a:p>
          <a:p>
            <a:r>
              <a:rPr lang="en-US" baseline="0" dirty="0" smtClean="0"/>
              <a:t>You are an adviser, however, an adviser should remember, students are NOT adults, they need guidance.  You should never expect them to understand how to do something right.  They need to be guided to learn how to plan, how to think about the unexpected, how to make sure things are straight on a display board, etc.  In essence, you are their coach for these activities.  Your job is to advise, not do it for them.  </a:t>
            </a:r>
          </a:p>
          <a:p>
            <a:endParaRPr lang="en-US" baseline="0" dirty="0" smtClean="0"/>
          </a:p>
          <a:p>
            <a:r>
              <a:rPr lang="en-US" baseline="0" dirty="0" smtClean="0"/>
              <a:t>Give them guided questions to make them think of the answers they need and when all else fails, you might have to point blank tell them when they don’t get it.  Once they “get it”  this will be new learning they can grow with and help mentor other students who may be doing something similar. </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51</a:t>
            </a:fld>
            <a:endParaRPr lang="en-US"/>
          </a:p>
        </p:txBody>
      </p:sp>
    </p:spTree>
    <p:extLst>
      <p:ext uri="{BB962C8B-B14F-4D97-AF65-F5344CB8AC3E}">
        <p14:creationId xmlns:p14="http://schemas.microsoft.com/office/powerpoint/2010/main" val="8143223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r>
              <a:rPr lang="en-US" dirty="0" smtClean="0"/>
              <a:t>Also add make sure they realize events that may need to take place</a:t>
            </a:r>
            <a:r>
              <a:rPr lang="en-US" baseline="0" dirty="0" smtClean="0"/>
              <a:t> during school vacation time, etc.</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52</a:t>
            </a:fld>
            <a:endParaRPr lang="en-US"/>
          </a:p>
        </p:txBody>
      </p:sp>
    </p:spTree>
    <p:extLst>
      <p:ext uri="{BB962C8B-B14F-4D97-AF65-F5344CB8AC3E}">
        <p14:creationId xmlns:p14="http://schemas.microsoft.com/office/powerpoint/2010/main" val="3840126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Read slide</a:t>
            </a:r>
          </a:p>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Flash drives</a:t>
            </a:r>
            <a:r>
              <a:rPr lang="en-US" baseline="0" dirty="0" smtClean="0">
                <a:effectLst>
                  <a:outerShdw blurRad="38100" dist="38100" dir="2700000" algn="tl">
                    <a:srgbClr val="000000">
                      <a:alpha val="43137"/>
                    </a:srgbClr>
                  </a:outerShdw>
                </a:effectLst>
                <a:latin typeface="Arial" pitchFamily="34" charset="0"/>
                <a:cs typeface="Arial" pitchFamily="34" charset="0"/>
              </a:rPr>
              <a:t> are also</a:t>
            </a:r>
            <a:r>
              <a:rPr lang="en-US" dirty="0" smtClean="0">
                <a:effectLst>
                  <a:outerShdw blurRad="38100" dist="38100" dir="2700000" algn="tl">
                    <a:srgbClr val="000000">
                      <a:alpha val="43137"/>
                    </a:srgbClr>
                  </a:outerShdw>
                </a:effectLst>
                <a:latin typeface="Arial" pitchFamily="34" charset="0"/>
                <a:cs typeface="Arial" pitchFamily="34" charset="0"/>
              </a:rPr>
              <a:t> convenient for you to take home to check things without student interruptions.</a:t>
            </a:r>
          </a:p>
          <a:p>
            <a:pPr defTabSz="941192">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File names</a:t>
            </a:r>
            <a:r>
              <a:rPr lang="en-US" baseline="0" dirty="0" smtClean="0">
                <a:effectLst>
                  <a:outerShdw blurRad="38100" dist="38100" dir="2700000" algn="tl">
                    <a:srgbClr val="000000">
                      <a:alpha val="43137"/>
                    </a:srgbClr>
                  </a:outerShdw>
                </a:effectLst>
                <a:latin typeface="Arial" pitchFamily="34" charset="0"/>
                <a:cs typeface="Arial" pitchFamily="34" charset="0"/>
              </a:rPr>
              <a:t> – like speech, planning process, etc. not </a:t>
            </a:r>
            <a:r>
              <a:rPr lang="en-US" baseline="0" dirty="0" err="1" smtClean="0">
                <a:effectLst>
                  <a:outerShdw blurRad="38100" dist="38100" dir="2700000" algn="tl">
                    <a:srgbClr val="000000">
                      <a:alpha val="43137"/>
                    </a:srgbClr>
                  </a:outerShdw>
                </a:effectLst>
                <a:latin typeface="Arial" pitchFamily="34" charset="0"/>
                <a:cs typeface="Arial" pitchFamily="34" charset="0"/>
              </a:rPr>
              <a:t>amy</a:t>
            </a:r>
            <a:r>
              <a:rPr lang="en-US" baseline="0" dirty="0" smtClean="0">
                <a:effectLst>
                  <a:outerShdw blurRad="38100" dist="38100" dir="2700000" algn="tl">
                    <a:srgbClr val="000000">
                      <a:alpha val="43137"/>
                    </a:srgbClr>
                  </a:outerShdw>
                </a:effectLst>
                <a:latin typeface="Arial" pitchFamily="34" charset="0"/>
                <a:cs typeface="Arial" pitchFamily="34" charset="0"/>
              </a:rPr>
              <a:t>, lulu, etc.  </a:t>
            </a:r>
          </a:p>
          <a:p>
            <a:pPr defTabSz="941192">
              <a:defRPr/>
            </a:pPr>
            <a:endParaRPr lang="en-US" baseline="0" dirty="0" smtClean="0">
              <a:effectLst>
                <a:outerShdw blurRad="38100" dist="38100" dir="2700000" algn="tl">
                  <a:srgbClr val="000000">
                    <a:alpha val="43137"/>
                  </a:srgbClr>
                </a:outerShdw>
              </a:effectLst>
              <a:latin typeface="Arial" pitchFamily="34" charset="0"/>
              <a:cs typeface="Arial" pitchFamily="34" charset="0"/>
            </a:endParaRPr>
          </a:p>
          <a:p>
            <a:pPr defTabSz="941192">
              <a:defRPr/>
            </a:pPr>
            <a:r>
              <a:rPr lang="en-US" baseline="0" dirty="0" smtClean="0">
                <a:effectLst>
                  <a:outerShdw blurRad="38100" dist="38100" dir="2700000" algn="tl">
                    <a:srgbClr val="000000">
                      <a:alpha val="43137"/>
                    </a:srgbClr>
                  </a:outerShdw>
                </a:effectLst>
                <a:latin typeface="Arial" pitchFamily="34" charset="0"/>
                <a:cs typeface="Arial" pitchFamily="34" charset="0"/>
              </a:rPr>
              <a:t>Also make them understand that they can use a file then replace the file with the same name they don’t have to rename it every time.  </a:t>
            </a:r>
            <a:endParaRPr lang="en-US"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53</a:t>
            </a:fld>
            <a:endParaRPr lang="en-US"/>
          </a:p>
        </p:txBody>
      </p:sp>
    </p:spTree>
    <p:extLst>
      <p:ext uri="{BB962C8B-B14F-4D97-AF65-F5344CB8AC3E}">
        <p14:creationId xmlns:p14="http://schemas.microsoft.com/office/powerpoint/2010/main" val="130425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r>
              <a:rPr lang="en-US" dirty="0" smtClean="0"/>
              <a:t>I suggest using Word version so it can be saved.</a:t>
            </a:r>
            <a:r>
              <a:rPr lang="en-US" baseline="0" dirty="0" smtClean="0"/>
              <a:t>  Also, margins and sections can be moved to make documentation fit.</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54</a:t>
            </a:fld>
            <a:endParaRPr lang="en-US"/>
          </a:p>
        </p:txBody>
      </p:sp>
    </p:spTree>
    <p:extLst>
      <p:ext uri="{BB962C8B-B14F-4D97-AF65-F5344CB8AC3E}">
        <p14:creationId xmlns:p14="http://schemas.microsoft.com/office/powerpoint/2010/main" val="2776947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r>
              <a:rPr lang="en-US" dirty="0" smtClean="0"/>
              <a:t>Follow the STAR Events guidelines – we conduct our events like national.</a:t>
            </a:r>
          </a:p>
          <a:p>
            <a:r>
              <a:rPr lang="en-US" dirty="0" smtClean="0"/>
              <a:t>While they plan the project, have them check what they have to prove to the judges to get the score they want.</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55</a:t>
            </a:fld>
            <a:endParaRPr lang="en-US"/>
          </a:p>
        </p:txBody>
      </p:sp>
    </p:spTree>
    <p:extLst>
      <p:ext uri="{BB962C8B-B14F-4D97-AF65-F5344CB8AC3E}">
        <p14:creationId xmlns:p14="http://schemas.microsoft.com/office/powerpoint/2010/main" val="3761102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r>
              <a:rPr lang="en-US" dirty="0" smtClean="0"/>
              <a:t>Follow the STAR Events guidelines – we conduct our events like national.</a:t>
            </a:r>
          </a:p>
          <a:p>
            <a:r>
              <a:rPr lang="en-US" dirty="0" smtClean="0"/>
              <a:t>While they plan the project, have them check what they have to prove to the judges to get the score they want.</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56</a:t>
            </a:fld>
            <a:endParaRPr lang="en-US"/>
          </a:p>
        </p:txBody>
      </p:sp>
    </p:spTree>
    <p:extLst>
      <p:ext uri="{BB962C8B-B14F-4D97-AF65-F5344CB8AC3E}">
        <p14:creationId xmlns:p14="http://schemas.microsoft.com/office/powerpoint/2010/main" val="37611021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r>
              <a:rPr lang="en-US" dirty="0" smtClean="0"/>
              <a:t>Follow the STAR Events guidelines – we conduct our events like national.</a:t>
            </a:r>
          </a:p>
          <a:p>
            <a:r>
              <a:rPr lang="en-US" dirty="0" smtClean="0"/>
              <a:t>While they plan the project, have them check what they have to prove to the judges to get the score they want.</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57</a:t>
            </a:fld>
            <a:endParaRPr lang="en-US"/>
          </a:p>
        </p:txBody>
      </p:sp>
    </p:spTree>
    <p:extLst>
      <p:ext uri="{BB962C8B-B14F-4D97-AF65-F5344CB8AC3E}">
        <p14:creationId xmlns:p14="http://schemas.microsoft.com/office/powerpoint/2010/main" val="3761102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58</a:t>
            </a:fld>
            <a:endParaRPr lang="en-US"/>
          </a:p>
        </p:txBody>
      </p:sp>
    </p:spTree>
    <p:extLst>
      <p:ext uri="{BB962C8B-B14F-4D97-AF65-F5344CB8AC3E}">
        <p14:creationId xmlns:p14="http://schemas.microsoft.com/office/powerpoint/2010/main" val="3008377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Check allowable presentation element page in the STAR Events Manual.  </a:t>
            </a:r>
          </a:p>
          <a:p>
            <a:pPr defTabSz="941192">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(show</a:t>
            </a:r>
            <a:r>
              <a:rPr lang="en-US" baseline="0" dirty="0" smtClean="0">
                <a:effectLst>
                  <a:outerShdw blurRad="38100" dist="38100" dir="2700000" algn="tl">
                    <a:srgbClr val="000000">
                      <a:alpha val="43137"/>
                    </a:srgbClr>
                  </a:outerShdw>
                </a:effectLst>
                <a:latin typeface="Arial" pitchFamily="34" charset="0"/>
                <a:cs typeface="Arial" pitchFamily="34" charset="0"/>
              </a:rPr>
              <a:t> example of uniforms/costumes and skits, etc. in a few contests)</a:t>
            </a:r>
          </a:p>
          <a:p>
            <a:pPr defTabSz="941192">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defTabSz="941192">
              <a:defRPr/>
            </a:pPr>
            <a:r>
              <a:rPr lang="en-US" dirty="0" smtClean="0">
                <a:effectLst>
                  <a:outerShdw blurRad="38100" dist="38100" dir="2700000" algn="tl">
                    <a:srgbClr val="000000">
                      <a:alpha val="43137"/>
                    </a:srgbClr>
                  </a:outerShdw>
                </a:effectLst>
                <a:latin typeface="Arial" pitchFamily="34" charset="0"/>
                <a:cs typeface="Arial" pitchFamily="34" charset="0"/>
              </a:rPr>
              <a:t>If</a:t>
            </a:r>
            <a:r>
              <a:rPr lang="en-US" baseline="0" dirty="0" smtClean="0">
                <a:effectLst>
                  <a:outerShdw blurRad="38100" dist="38100" dir="2700000" algn="tl">
                    <a:srgbClr val="000000">
                      <a:alpha val="43137"/>
                    </a:srgbClr>
                  </a:outerShdw>
                </a:effectLst>
                <a:latin typeface="Arial" pitchFamily="34" charset="0"/>
                <a:cs typeface="Arial" pitchFamily="34" charset="0"/>
              </a:rPr>
              <a:t> a theme can be carried out, plan for it.</a:t>
            </a:r>
          </a:p>
          <a:p>
            <a:pPr defTabSz="941192">
              <a:defRPr/>
            </a:pP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59</a:t>
            </a:fld>
            <a:endParaRPr lang="en-US"/>
          </a:p>
        </p:txBody>
      </p:sp>
    </p:spTree>
    <p:extLst>
      <p:ext uri="{BB962C8B-B14F-4D97-AF65-F5344CB8AC3E}">
        <p14:creationId xmlns:p14="http://schemas.microsoft.com/office/powerpoint/2010/main" val="158644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a:t>
            </a:r>
          </a:p>
          <a:p>
            <a:endParaRPr lang="en-US" dirty="0" smtClean="0"/>
          </a:p>
          <a:p>
            <a:r>
              <a:rPr lang="en-US" dirty="0" smtClean="0"/>
              <a:t>Make </a:t>
            </a:r>
            <a:r>
              <a:rPr lang="en-US" baseline="0" dirty="0" smtClean="0"/>
              <a:t>sure the students understand this and that they are not talking about Junior or Senior in high school.</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a:t>
            </a:fld>
            <a:endParaRPr lang="en-US"/>
          </a:p>
        </p:txBody>
      </p:sp>
    </p:spTree>
    <p:extLst>
      <p:ext uri="{BB962C8B-B14F-4D97-AF65-F5344CB8AC3E}">
        <p14:creationId xmlns:p14="http://schemas.microsoft.com/office/powerpoint/2010/main" val="1573012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60</a:t>
            </a:fld>
            <a:endParaRPr lang="en-US"/>
          </a:p>
        </p:txBody>
      </p:sp>
    </p:spTree>
    <p:extLst>
      <p:ext uri="{BB962C8B-B14F-4D97-AF65-F5344CB8AC3E}">
        <p14:creationId xmlns:p14="http://schemas.microsoft.com/office/powerpoint/2010/main" val="2608799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endParaRPr lang="en-US" baseline="0" dirty="0" smtClean="0"/>
          </a:p>
          <a:p>
            <a:r>
              <a:rPr lang="en-US" baseline="0" dirty="0" smtClean="0"/>
              <a:t>This also helps keep them see how much they have or have not worked on the project and gives them ownership of the project.</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61</a:t>
            </a:fld>
            <a:endParaRPr lang="en-US"/>
          </a:p>
        </p:txBody>
      </p:sp>
    </p:spTree>
    <p:extLst>
      <p:ext uri="{BB962C8B-B14F-4D97-AF65-F5344CB8AC3E}">
        <p14:creationId xmlns:p14="http://schemas.microsoft.com/office/powerpoint/2010/main" val="1823977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endParaRPr lang="en-US" baseline="0" dirty="0" smtClean="0"/>
          </a:p>
          <a:p>
            <a:r>
              <a:rPr lang="en-US" baseline="0" dirty="0" smtClean="0"/>
              <a:t>This also helps keep them see how much they have or have not worked on the project and gives them ownership of the project.</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62</a:t>
            </a:fld>
            <a:endParaRPr lang="en-US"/>
          </a:p>
        </p:txBody>
      </p:sp>
    </p:spTree>
    <p:extLst>
      <p:ext uri="{BB962C8B-B14F-4D97-AF65-F5344CB8AC3E}">
        <p14:creationId xmlns:p14="http://schemas.microsoft.com/office/powerpoint/2010/main" val="2120209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This</a:t>
            </a:r>
            <a:r>
              <a:rPr lang="en-US" baseline="0" dirty="0" smtClean="0"/>
              <a:t> helps them to think through their plan and avoid mistakes to make things go smoother.</a:t>
            </a:r>
          </a:p>
          <a:p>
            <a:r>
              <a:rPr lang="en-US" baseline="0" dirty="0" smtClean="0"/>
              <a:t>They are not teachers and have had no training to think through the steps of how to avoid down time which could lead to chaos in the classroom.</a:t>
            </a:r>
          </a:p>
          <a:p>
            <a:r>
              <a:rPr lang="en-US" baseline="0" dirty="0" smtClean="0"/>
              <a:t>Example:  “Come make a circle on the floor”  then tell them to fill out the paper you give them without telling them to bring a pencil, then they have to get </a:t>
            </a:r>
            <a:r>
              <a:rPr lang="en-US" baseline="0" dirty="0" err="1" smtClean="0"/>
              <a:t>bac</a:t>
            </a:r>
            <a:r>
              <a:rPr lang="en-US" baseline="0" dirty="0" smtClean="0"/>
              <a:t> up and get a pencil and return to the floor.</a:t>
            </a:r>
          </a:p>
          <a:p>
            <a:r>
              <a:rPr lang="en-US" baseline="0" dirty="0" smtClean="0"/>
              <a:t>Make them do this and proof read it in time for them to make the changes needed to make things go smoother.</a:t>
            </a:r>
          </a:p>
          <a:p>
            <a:r>
              <a:rPr lang="en-US" baseline="0" dirty="0" smtClean="0"/>
              <a:t>This also helps with PR with the teachers.</a:t>
            </a:r>
          </a:p>
          <a:p>
            <a:r>
              <a:rPr lang="en-US" baseline="0" dirty="0" smtClean="0"/>
              <a:t>I also made them make the arrangements with the teachers for when to come to class, etc. and ask for their feedback on the students after the lesson had been taught.</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63</a:t>
            </a:fld>
            <a:endParaRPr lang="en-US"/>
          </a:p>
        </p:txBody>
      </p:sp>
    </p:spTree>
    <p:extLst>
      <p:ext uri="{BB962C8B-B14F-4D97-AF65-F5344CB8AC3E}">
        <p14:creationId xmlns:p14="http://schemas.microsoft.com/office/powerpoint/2010/main" val="14169165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64</a:t>
            </a:fld>
            <a:endParaRPr lang="en-US"/>
          </a:p>
        </p:txBody>
      </p:sp>
    </p:spTree>
    <p:extLst>
      <p:ext uri="{BB962C8B-B14F-4D97-AF65-F5344CB8AC3E}">
        <p14:creationId xmlns:p14="http://schemas.microsoft.com/office/powerpoint/2010/main" val="3948159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This will give them something to help them improve their performance the next time and will help them write the follow-up section of the planning process.</a:t>
            </a:r>
          </a:p>
          <a:p>
            <a:endParaRPr lang="en-US" dirty="0" smtClean="0"/>
          </a:p>
          <a:p>
            <a:r>
              <a:rPr lang="en-US" dirty="0" smtClean="0"/>
              <a:t>It</a:t>
            </a:r>
            <a:r>
              <a:rPr lang="en-US" baseline="0" dirty="0" smtClean="0"/>
              <a:t> also helps them be more responsible for their own actions.</a:t>
            </a:r>
            <a:endParaRPr lang="en-US" dirty="0" smtClean="0"/>
          </a:p>
          <a:p>
            <a:endParaRPr lang="en-US" dirty="0" smtClean="0"/>
          </a:p>
          <a:p>
            <a:r>
              <a:rPr lang="en-US" dirty="0" smtClean="0"/>
              <a:t>It could be a checklist</a:t>
            </a:r>
            <a:r>
              <a:rPr lang="en-US" baseline="0" dirty="0" smtClean="0"/>
              <a:t> or answering a few questions.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65</a:t>
            </a:fld>
            <a:endParaRPr lang="en-US"/>
          </a:p>
        </p:txBody>
      </p:sp>
    </p:spTree>
    <p:extLst>
      <p:ext uri="{BB962C8B-B14F-4D97-AF65-F5344CB8AC3E}">
        <p14:creationId xmlns:p14="http://schemas.microsoft.com/office/powerpoint/2010/main" val="3824259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Only judges room consultant</a:t>
            </a:r>
            <a:r>
              <a:rPr lang="en-US" baseline="0" dirty="0" smtClean="0"/>
              <a:t> will be listening and watching them for judging.</a:t>
            </a:r>
          </a:p>
          <a:p>
            <a:endParaRPr lang="en-US" baseline="0" dirty="0" smtClean="0"/>
          </a:p>
          <a:p>
            <a:r>
              <a:rPr lang="en-US" baseline="0" dirty="0" smtClean="0"/>
              <a:t>This picture is from the setup for this year’s national competition </a:t>
            </a:r>
            <a:r>
              <a:rPr lang="en-US" baseline="0" smtClean="0"/>
              <a:t>in Nashville.</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66</a:t>
            </a:fld>
            <a:endParaRPr lang="en-US"/>
          </a:p>
        </p:txBody>
      </p:sp>
    </p:spTree>
    <p:extLst>
      <p:ext uri="{BB962C8B-B14F-4D97-AF65-F5344CB8AC3E}">
        <p14:creationId xmlns:p14="http://schemas.microsoft.com/office/powerpoint/2010/main" val="2064002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Helps</a:t>
            </a:r>
            <a:r>
              <a:rPr lang="en-US" baseline="0" dirty="0" smtClean="0"/>
              <a:t> get things square on the board inside the fold to make sure things are straight.  </a:t>
            </a:r>
          </a:p>
          <a:p>
            <a:endParaRPr lang="en-US" baseline="0" dirty="0" smtClean="0"/>
          </a:p>
          <a:p>
            <a:r>
              <a:rPr lang="en-US" baseline="0" dirty="0" smtClean="0"/>
              <a:t>Remember when you are getting a board for them to use, this may have to be shipped to national competition if they make it through, so avoid heavy boards that are expensive to ship to the hotel.</a:t>
            </a:r>
          </a:p>
          <a:p>
            <a:endParaRPr lang="en-US" baseline="0" dirty="0" smtClean="0"/>
          </a:p>
          <a:p>
            <a:r>
              <a:rPr lang="en-US" baseline="0" dirty="0" smtClean="0"/>
              <a:t>Here are some examples of boards at a national event.  All of these were NOT STAR Events boards but were boards used to show national program projects.  They are not all perfect examples by any means.</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67</a:t>
            </a:fld>
            <a:endParaRPr lang="en-US"/>
          </a:p>
        </p:txBody>
      </p:sp>
    </p:spTree>
    <p:extLst>
      <p:ext uri="{BB962C8B-B14F-4D97-AF65-F5344CB8AC3E}">
        <p14:creationId xmlns:p14="http://schemas.microsoft.com/office/powerpoint/2010/main" val="1332198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B89668-F408-4958-85A4-0BAA1AC92DC4}" type="slidenum">
              <a:rPr lang="en-US" smtClean="0"/>
              <a:pPr/>
              <a:t>68</a:t>
            </a:fld>
            <a:endParaRPr lang="en-US" smtClean="0"/>
          </a:p>
        </p:txBody>
      </p:sp>
    </p:spTree>
    <p:extLst>
      <p:ext uri="{BB962C8B-B14F-4D97-AF65-F5344CB8AC3E}">
        <p14:creationId xmlns:p14="http://schemas.microsoft.com/office/powerpoint/2010/main" val="280531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22521-3FF5-47BA-A93B-8555F03D39B4}" type="slidenum">
              <a:rPr lang="en-US" smtClean="0"/>
              <a:pPr/>
              <a:t>69</a:t>
            </a:fld>
            <a:endParaRPr lang="en-US" smtClean="0"/>
          </a:p>
        </p:txBody>
      </p:sp>
    </p:spTree>
    <p:extLst>
      <p:ext uri="{BB962C8B-B14F-4D97-AF65-F5344CB8AC3E}">
        <p14:creationId xmlns:p14="http://schemas.microsoft.com/office/powerpoint/2010/main" val="116050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a:t>
            </a:r>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7</a:t>
            </a:fld>
            <a:endParaRPr lang="en-US"/>
          </a:p>
        </p:txBody>
      </p:sp>
    </p:spTree>
    <p:extLst>
      <p:ext uri="{BB962C8B-B14F-4D97-AF65-F5344CB8AC3E}">
        <p14:creationId xmlns:p14="http://schemas.microsoft.com/office/powerpoint/2010/main" val="2104956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08610E-AC96-4FA0-990E-E61B430C093D}" type="slidenum">
              <a:rPr lang="en-US" smtClean="0"/>
              <a:pPr/>
              <a:t>70</a:t>
            </a:fld>
            <a:endParaRPr lang="en-US" smtClean="0"/>
          </a:p>
        </p:txBody>
      </p:sp>
    </p:spTree>
    <p:extLst>
      <p:ext uri="{BB962C8B-B14F-4D97-AF65-F5344CB8AC3E}">
        <p14:creationId xmlns:p14="http://schemas.microsoft.com/office/powerpoint/2010/main" val="1078917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An example of a free standing board</a:t>
            </a:r>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1CD23B-3FFA-4C3C-8F6C-A0A4AAEC6F13}" type="slidenum">
              <a:rPr lang="en-US" smtClean="0"/>
              <a:pPr/>
              <a:t>71</a:t>
            </a:fld>
            <a:endParaRPr lang="en-US" smtClean="0"/>
          </a:p>
        </p:txBody>
      </p:sp>
    </p:spTree>
    <p:extLst>
      <p:ext uri="{BB962C8B-B14F-4D97-AF65-F5344CB8AC3E}">
        <p14:creationId xmlns:p14="http://schemas.microsoft.com/office/powerpoint/2010/main" val="1698095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61B216-DB08-4ABC-B8B8-D79850580723}" type="slidenum">
              <a:rPr lang="en-US" smtClean="0"/>
              <a:pPr/>
              <a:t>72</a:t>
            </a:fld>
            <a:endParaRPr lang="en-US" smtClean="0"/>
          </a:p>
        </p:txBody>
      </p:sp>
    </p:spTree>
    <p:extLst>
      <p:ext uri="{BB962C8B-B14F-4D97-AF65-F5344CB8AC3E}">
        <p14:creationId xmlns:p14="http://schemas.microsoft.com/office/powerpoint/2010/main" val="1985623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Another freestanding display</a:t>
            </a:r>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482754-FC03-4B57-9194-7DD77E687D4D}" type="slidenum">
              <a:rPr lang="en-US" smtClean="0"/>
              <a:pPr/>
              <a:t>73</a:t>
            </a:fld>
            <a:endParaRPr lang="en-US" smtClean="0"/>
          </a:p>
        </p:txBody>
      </p:sp>
    </p:spTree>
    <p:extLst>
      <p:ext uri="{BB962C8B-B14F-4D97-AF65-F5344CB8AC3E}">
        <p14:creationId xmlns:p14="http://schemas.microsoft.com/office/powerpoint/2010/main" val="4714160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CF1032-3CA2-497E-A8E9-D824975C778F}" type="slidenum">
              <a:rPr lang="en-US" smtClean="0"/>
              <a:pPr/>
              <a:t>74</a:t>
            </a:fld>
            <a:endParaRPr lang="en-US" smtClean="0"/>
          </a:p>
        </p:txBody>
      </p:sp>
    </p:spTree>
    <p:extLst>
      <p:ext uri="{BB962C8B-B14F-4D97-AF65-F5344CB8AC3E}">
        <p14:creationId xmlns:p14="http://schemas.microsoft.com/office/powerpoint/2010/main" val="10224962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5585A5-1F15-4CBA-ABAB-2527A0794DAC}" type="slidenum">
              <a:rPr lang="en-US" smtClean="0"/>
              <a:pPr/>
              <a:t>75</a:t>
            </a:fld>
            <a:endParaRPr lang="en-US" smtClean="0"/>
          </a:p>
        </p:txBody>
      </p:sp>
    </p:spTree>
    <p:extLst>
      <p:ext uri="{BB962C8B-B14F-4D97-AF65-F5344CB8AC3E}">
        <p14:creationId xmlns:p14="http://schemas.microsoft.com/office/powerpoint/2010/main" val="9297590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0E0C33-D1DF-4B6E-91A5-73C6676EE2E3}" type="slidenum">
              <a:rPr lang="en-US" smtClean="0"/>
              <a:pPr/>
              <a:t>76</a:t>
            </a:fld>
            <a:endParaRPr lang="en-US" smtClean="0"/>
          </a:p>
        </p:txBody>
      </p:sp>
    </p:spTree>
    <p:extLst>
      <p:ext uri="{BB962C8B-B14F-4D97-AF65-F5344CB8AC3E}">
        <p14:creationId xmlns:p14="http://schemas.microsoft.com/office/powerpoint/2010/main" val="5641797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77</a:t>
            </a:fld>
            <a:endParaRPr lang="en-US"/>
          </a:p>
        </p:txBody>
      </p:sp>
    </p:spTree>
    <p:extLst>
      <p:ext uri="{BB962C8B-B14F-4D97-AF65-F5344CB8AC3E}">
        <p14:creationId xmlns:p14="http://schemas.microsoft.com/office/powerpoint/2010/main" val="3017857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78</a:t>
            </a:fld>
            <a:endParaRPr lang="en-US"/>
          </a:p>
        </p:txBody>
      </p:sp>
    </p:spTree>
    <p:extLst>
      <p:ext uri="{BB962C8B-B14F-4D97-AF65-F5344CB8AC3E}">
        <p14:creationId xmlns:p14="http://schemas.microsoft.com/office/powerpoint/2010/main" val="1376299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p>
          <a:p>
            <a:endParaRPr lang="en-US" dirty="0" smtClean="0"/>
          </a:p>
          <a:p>
            <a:r>
              <a:rPr lang="en-US" dirty="0" smtClean="0"/>
              <a:t>There</a:t>
            </a:r>
            <a:r>
              <a:rPr lang="en-US" baseline="0" dirty="0" smtClean="0"/>
              <a:t> is a copy of these in your packet.  Tonight, please read over them and see if you have any questions for the parking lot.</a:t>
            </a:r>
          </a:p>
          <a:p>
            <a:endParaRPr lang="en-US" baseline="0" dirty="0" smtClean="0"/>
          </a:p>
          <a:p>
            <a:r>
              <a:rPr lang="en-US" baseline="0" dirty="0" smtClean="0"/>
              <a:t>One change for this year is that there will be no regional competition (Read rules for regional practice on </a:t>
            </a:r>
            <a:r>
              <a:rPr lang="en-US" baseline="0" smtClean="0"/>
              <a:t>2</a:t>
            </a:r>
            <a:r>
              <a:rPr lang="en-US" baseline="30000" smtClean="0"/>
              <a:t>nd</a:t>
            </a:r>
            <a:r>
              <a:rPr lang="en-US" baseline="0" smtClean="0"/>
              <a:t> paragraph.)</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79</a:t>
            </a:fld>
            <a:endParaRPr lang="en-US"/>
          </a:p>
        </p:txBody>
      </p:sp>
    </p:spTree>
    <p:extLst>
      <p:ext uri="{BB962C8B-B14F-4D97-AF65-F5344CB8AC3E}">
        <p14:creationId xmlns:p14="http://schemas.microsoft.com/office/powerpoint/2010/main" val="376110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8</a:t>
            </a:fld>
            <a:endParaRPr lang="en-US"/>
          </a:p>
        </p:txBody>
      </p:sp>
    </p:spTree>
    <p:extLst>
      <p:ext uri="{BB962C8B-B14F-4D97-AF65-F5344CB8AC3E}">
        <p14:creationId xmlns:p14="http://schemas.microsoft.com/office/powerpoint/2010/main" val="35123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endParaRPr lang="en-US" dirty="0"/>
          </a:p>
        </p:txBody>
      </p:sp>
      <p:sp>
        <p:nvSpPr>
          <p:cNvPr id="4" name="Slide Number Placeholder 3"/>
          <p:cNvSpPr>
            <a:spLocks noGrp="1"/>
          </p:cNvSpPr>
          <p:nvPr>
            <p:ph type="sldNum" sz="quarter" idx="10"/>
          </p:nvPr>
        </p:nvSpPr>
        <p:spPr/>
        <p:txBody>
          <a:bodyPr/>
          <a:lstStyle/>
          <a:p>
            <a:pPr>
              <a:defRPr/>
            </a:pPr>
            <a:fld id="{E5C2EBE6-A77B-489A-A417-702A84069A84}" type="slidenum">
              <a:rPr lang="en-US" smtClean="0"/>
              <a:pPr>
                <a:defRPr/>
              </a:pPr>
              <a:t>9</a:t>
            </a:fld>
            <a:endParaRPr lang="en-US"/>
          </a:p>
        </p:txBody>
      </p:sp>
    </p:spTree>
    <p:extLst>
      <p:ext uri="{BB962C8B-B14F-4D97-AF65-F5344CB8AC3E}">
        <p14:creationId xmlns:p14="http://schemas.microsoft.com/office/powerpoint/2010/main" val="193640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6D550-8FB5-4D9D-9C2C-4011FC41AF8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7D4E2C-74A8-4EAC-B553-683D173C855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5"/>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1B8570-1D47-4D02-9247-20726445CF4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EF7377-1ED8-46C6-AF00-59C36D5A8C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D03DE-1A31-4EB2-B205-BC61C7CBA75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559BD9-4500-4393-B130-38BE82E7CF5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08EEFC-7A36-40BF-994A-B71C40956C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35AA1E-9667-479D-87A0-3B26449133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2592C-63C8-43AD-B78F-4FABA36C69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EA2BE-C33C-472F-A194-2C7349101C6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E68275-BEFE-47E9-93EF-DB82393544E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36000" cy="12715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2200275"/>
            <a:ext cx="8636000" cy="4573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FAFAF7D-D963-408D-AD09-C40E7ABE2C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13.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6.w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4.w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5.w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w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hyperlink" Target="http://www.fcclainc.org/content/star-event-descriptions/" TargetMode="External"/><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w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3" Type="http://schemas.openxmlformats.org/officeDocument/2006/relationships/hyperlink" Target="http://www.fcclainc.org/assets/files/glossary_from_ce_guide.pdf" TargetMode="External"/><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7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7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image" Target="../media/image75.wmf"/><Relationship Id="rId4" Type="http://schemas.openxmlformats.org/officeDocument/2006/relationships/image" Target="../media/image76.wmf"/><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7.wmf"/></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wmf"/><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gif"/><Relationship Id="rId5" Type="http://schemas.openxmlformats.org/officeDocument/2006/relationships/image" Target="../media/image9.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jpeg"/><Relationship Id="rId5" Type="http://schemas.openxmlformats.org/officeDocument/2006/relationships/image" Target="../media/image3.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alpha val="89000"/>
          </a:srgbClr>
        </a:solidFill>
        <a:effectLst/>
      </p:bgPr>
    </p:bg>
    <p:spTree>
      <p:nvGrpSpPr>
        <p:cNvPr id="1" name=""/>
        <p:cNvGrpSpPr/>
        <p:nvPr/>
      </p:nvGrpSpPr>
      <p:grpSpPr>
        <a:xfrm>
          <a:off x="0" y="0"/>
          <a:ext cx="0" cy="0"/>
          <a:chOff x="0" y="0"/>
          <a:chExt cx="0" cy="0"/>
        </a:xfrm>
      </p:grpSpPr>
      <p:grpSp>
        <p:nvGrpSpPr>
          <p:cNvPr id="33" name="Group 32"/>
          <p:cNvGrpSpPr/>
          <p:nvPr/>
        </p:nvGrpSpPr>
        <p:grpSpPr>
          <a:xfrm>
            <a:off x="-711200" y="5282733"/>
            <a:ext cx="4663501" cy="1194267"/>
            <a:chOff x="5826699" y="685800"/>
            <a:chExt cx="4663501" cy="1194267"/>
          </a:xfrm>
        </p:grpSpPr>
        <p:cxnSp>
          <p:nvCxnSpPr>
            <p:cNvPr id="34" name="Elbow Connector 33"/>
            <p:cNvCxnSpPr/>
            <p:nvPr/>
          </p:nvCxnSpPr>
          <p:spPr>
            <a:xfrm flipV="1">
              <a:off x="5826699" y="685800"/>
              <a:ext cx="4333301" cy="1041867"/>
            </a:xfrm>
            <a:prstGeom prst="bentConnector3">
              <a:avLst/>
            </a:prstGeom>
            <a:effectLst>
              <a:glow rad="139700">
                <a:schemeClr val="accent4">
                  <a:satMod val="175000"/>
                </a:schemeClr>
              </a:glow>
            </a:effectLst>
            <a:scene3d>
              <a:camera prst="orthographicFront"/>
              <a:lightRig rig="threePt" dir="t"/>
            </a:scene3d>
            <a:sp3d>
              <a:bevelT prst="relaxedInset"/>
            </a:sp3d>
          </p:spPr>
          <p:style>
            <a:lnRef idx="1">
              <a:schemeClr val="dk1"/>
            </a:lnRef>
            <a:fillRef idx="0">
              <a:schemeClr val="dk1"/>
            </a:fillRef>
            <a:effectRef idx="0">
              <a:schemeClr val="dk1"/>
            </a:effectRef>
            <a:fontRef idx="minor">
              <a:schemeClr val="tx1"/>
            </a:fontRef>
          </p:style>
        </p:cxnSp>
        <p:cxnSp>
          <p:nvCxnSpPr>
            <p:cNvPr id="35" name="Elbow Connector 34"/>
            <p:cNvCxnSpPr/>
            <p:nvPr/>
          </p:nvCxnSpPr>
          <p:spPr>
            <a:xfrm flipV="1">
              <a:off x="5826699" y="838201"/>
              <a:ext cx="4663501" cy="1041866"/>
            </a:xfrm>
            <a:prstGeom prst="bentConnector3">
              <a:avLst>
                <a:gd name="adj1" fmla="val 50000"/>
              </a:avLst>
            </a:prstGeom>
            <a:effectLst>
              <a:glow rad="139700">
                <a:schemeClr val="accent4">
                  <a:satMod val="175000"/>
                </a:schemeClr>
              </a:glow>
            </a:effectLst>
            <a:scene3d>
              <a:camera prst="orthographicFront"/>
              <a:lightRig rig="threePt" dir="t"/>
            </a:scene3d>
            <a:sp3d>
              <a:bevelT prst="relaxedInset"/>
            </a:sp3d>
          </p:spPr>
          <p:style>
            <a:lnRef idx="1">
              <a:schemeClr val="dk1"/>
            </a:lnRef>
            <a:fillRef idx="0">
              <a:schemeClr val="dk1"/>
            </a:fillRef>
            <a:effectRef idx="0">
              <a:schemeClr val="dk1"/>
            </a:effectRef>
            <a:fontRef idx="minor">
              <a:schemeClr val="tx1"/>
            </a:fontRef>
          </p:style>
        </p:cxnSp>
      </p:grpSp>
      <p:sp>
        <p:nvSpPr>
          <p:cNvPr id="2055" name="WordArt 7"/>
          <p:cNvSpPr>
            <a:spLocks noChangeArrowheads="1" noChangeShapeType="1" noTextEdit="1"/>
          </p:cNvSpPr>
          <p:nvPr/>
        </p:nvSpPr>
        <p:spPr bwMode="auto">
          <a:xfrm>
            <a:off x="203200" y="3657600"/>
            <a:ext cx="4495800" cy="1219200"/>
          </a:xfrm>
          <a:prstGeom prst="rect">
            <a:avLst/>
          </a:prstGeom>
        </p:spPr>
        <p:txBody>
          <a:bodyPr wrap="none" fromWordArt="1">
            <a:prstTxWarp prst="textPlain">
              <a:avLst>
                <a:gd name="adj" fmla="val 50000"/>
              </a:avLst>
            </a:prstTxWarp>
          </a:bodyPr>
          <a:lstStyle/>
          <a:p>
            <a:pPr algn="ctr"/>
            <a:r>
              <a:rPr lang="en-US" sz="2000" kern="10" dirty="0" smtClean="0">
                <a:ln w="9525">
                  <a:solidFill>
                    <a:srgbClr val="000000"/>
                  </a:solidFill>
                  <a:round/>
                  <a:headEnd/>
                  <a:tailEnd/>
                </a:ln>
                <a:solidFill>
                  <a:srgbClr val="FFFFFF"/>
                </a:solidFill>
                <a:latin typeface="Arial Black"/>
              </a:rPr>
              <a:t> </a:t>
            </a:r>
            <a:endParaRPr lang="en-US" sz="2000" kern="10" dirty="0">
              <a:ln w="9525">
                <a:solidFill>
                  <a:srgbClr val="000000"/>
                </a:solidFill>
                <a:round/>
                <a:headEnd/>
                <a:tailEnd/>
              </a:ln>
              <a:solidFill>
                <a:srgbClr val="FFFFFF"/>
              </a:solidFill>
              <a:latin typeface="Arial Black"/>
            </a:endParaRPr>
          </a:p>
        </p:txBody>
      </p:sp>
      <p:sp>
        <p:nvSpPr>
          <p:cNvPr id="2056" name="WordArt 8"/>
          <p:cNvSpPr>
            <a:spLocks noChangeArrowheads="1" noChangeShapeType="1" noTextEdit="1"/>
          </p:cNvSpPr>
          <p:nvPr/>
        </p:nvSpPr>
        <p:spPr bwMode="auto">
          <a:xfrm>
            <a:off x="1041400" y="5715000"/>
            <a:ext cx="2676525" cy="428625"/>
          </a:xfrm>
          <a:prstGeom prst="rect">
            <a:avLst/>
          </a:prstGeom>
        </p:spPr>
        <p:txBody>
          <a:bodyPr wrap="none" fromWordArt="1">
            <a:prstTxWarp prst="textPlain">
              <a:avLst>
                <a:gd name="adj" fmla="val 50000"/>
              </a:avLst>
            </a:prstTxWarp>
          </a:bodyPr>
          <a:lstStyle/>
          <a:p>
            <a:pPr algn="ctr"/>
            <a:endParaRPr lang="en-US" kern="10" dirty="0">
              <a:ln w="9525">
                <a:solidFill>
                  <a:srgbClr val="000000"/>
                </a:solidFill>
                <a:round/>
                <a:headEnd/>
                <a:tailEnd/>
              </a:ln>
              <a:solidFill>
                <a:srgbClr val="FFFFFF"/>
              </a:solidFill>
              <a:latin typeface="Arial Black"/>
            </a:endParaRPr>
          </a:p>
        </p:txBody>
      </p:sp>
      <p:sp>
        <p:nvSpPr>
          <p:cNvPr id="5" name="Rectangle 4"/>
          <p:cNvSpPr/>
          <p:nvPr/>
        </p:nvSpPr>
        <p:spPr>
          <a:xfrm rot="20513590">
            <a:off x="2382270" y="3057435"/>
            <a:ext cx="3903252" cy="120032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agneto" pitchFamily="82" charset="0"/>
                <a:cs typeface="MV Boli" pitchFamily="2" charset="0"/>
              </a:rPr>
              <a:t>with</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gneto" pitchFamily="82" charset="0"/>
              <a:cs typeface="MV Boli" pitchFamily="2"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8864" y="4953000"/>
            <a:ext cx="3755230" cy="192506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6" name="Rounded Rectangle 5"/>
          <p:cNvSpPr/>
          <p:nvPr/>
        </p:nvSpPr>
        <p:spPr>
          <a:xfrm>
            <a:off x="492699" y="573505"/>
            <a:ext cx="5334000" cy="2308324"/>
          </a:xfrm>
          <a:prstGeom prst="roundRect">
            <a:avLst/>
          </a:prstGeom>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1"/>
          <p:cNvSpPr/>
          <p:nvPr/>
        </p:nvSpPr>
        <p:spPr>
          <a:xfrm>
            <a:off x="508000" y="573505"/>
            <a:ext cx="5180906" cy="2308324"/>
          </a:xfrm>
          <a:prstGeom prst="rect">
            <a:avLst/>
          </a:prstGeom>
          <a:noFill/>
          <a:ln>
            <a:noFill/>
          </a:ln>
        </p:spPr>
        <p:txBody>
          <a:bodyPr wrap="none" lIns="91440" tIns="45720" rIns="91440" bIns="45720">
            <a:spAutoFit/>
            <a:scene3d>
              <a:camera prst="orthographicFront"/>
              <a:lightRig rig="threePt" dir="t"/>
            </a:scene3d>
            <a:sp3d extrusionH="57150">
              <a:bevelT w="57150" h="38100" prst="artDeco"/>
            </a:sp3d>
          </a:bodyPr>
          <a:lstStyle/>
          <a:p>
            <a:pPr algn="ctr"/>
            <a:r>
              <a:rPr lang="en-US" sz="72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Snap ITC" pitchFamily="82" charset="0"/>
              </a:rPr>
              <a:t>Creating </a:t>
            </a:r>
          </a:p>
          <a:p>
            <a:pPr algn="ctr"/>
            <a:r>
              <a:rPr lang="en-US" sz="72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Snap ITC" pitchFamily="82" charset="0"/>
              </a:rPr>
              <a:t>Success</a:t>
            </a:r>
            <a:endParaRPr lang="en-US" sz="72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Snap ITC" pitchFamily="82" charset="0"/>
            </a:endParaRPr>
          </a:p>
        </p:txBody>
      </p:sp>
      <p:grpSp>
        <p:nvGrpSpPr>
          <p:cNvPr id="25" name="Group 24"/>
          <p:cNvGrpSpPr/>
          <p:nvPr/>
        </p:nvGrpSpPr>
        <p:grpSpPr>
          <a:xfrm>
            <a:off x="5826699" y="685800"/>
            <a:ext cx="4663501" cy="1194267"/>
            <a:chOff x="5826699" y="685800"/>
            <a:chExt cx="4663501" cy="1194267"/>
          </a:xfrm>
        </p:grpSpPr>
        <p:cxnSp>
          <p:nvCxnSpPr>
            <p:cNvPr id="9" name="Elbow Connector 8"/>
            <p:cNvCxnSpPr>
              <a:stCxn id="6" idx="3"/>
            </p:cNvCxnSpPr>
            <p:nvPr/>
          </p:nvCxnSpPr>
          <p:spPr>
            <a:xfrm flipV="1">
              <a:off x="5826699" y="685800"/>
              <a:ext cx="4333301" cy="1041867"/>
            </a:xfrm>
            <a:prstGeom prst="bentConnector3">
              <a:avLst/>
            </a:prstGeom>
            <a:effectLst>
              <a:glow rad="139700">
                <a:schemeClr val="accent4">
                  <a:satMod val="175000"/>
                </a:schemeClr>
              </a:glow>
            </a:effectLst>
            <a:scene3d>
              <a:camera prst="orthographicFront"/>
              <a:lightRig rig="threePt" dir="t"/>
            </a:scene3d>
            <a:sp3d>
              <a:bevelT prst="relaxedInset"/>
            </a:sp3d>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flipV="1">
              <a:off x="5826699" y="838201"/>
              <a:ext cx="4663501" cy="1041866"/>
            </a:xfrm>
            <a:prstGeom prst="bentConnector3">
              <a:avLst>
                <a:gd name="adj1" fmla="val 50000"/>
              </a:avLst>
            </a:prstGeom>
            <a:effectLst>
              <a:glow rad="139700">
                <a:schemeClr val="accent4">
                  <a:satMod val="175000"/>
                </a:schemeClr>
              </a:glow>
            </a:effectLst>
            <a:scene3d>
              <a:camera prst="orthographicFront"/>
              <a:lightRig rig="threePt" dir="t"/>
            </a:scene3d>
            <a:sp3d>
              <a:bevelT prst="relaxedInset"/>
            </a:sp3d>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sp>
        <p:nvSpPr>
          <p:cNvPr id="9" name="TextBox 8"/>
          <p:cNvSpPr txBox="1"/>
          <p:nvPr/>
        </p:nvSpPr>
        <p:spPr>
          <a:xfrm>
            <a:off x="1727200" y="2971800"/>
            <a:ext cx="7848600" cy="4093428"/>
          </a:xfrm>
          <a:prstGeom prst="rect">
            <a:avLst/>
          </a:prstGeom>
          <a:noFill/>
        </p:spPr>
        <p:txBody>
          <a:bodyPr wrap="square" rtlCol="0">
            <a:spAutoFit/>
          </a:bodyPr>
          <a:lstStyle/>
          <a:p>
            <a:pPr marL="457200" indent="-457200">
              <a:buFont typeface="Wingdings" pitchFamily="2" charset="2"/>
              <a:buChar char="§"/>
            </a:pPr>
            <a:r>
              <a:rPr lang="en-US" sz="32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Are divided into 3 categories of events:</a:t>
            </a:r>
          </a:p>
          <a:p>
            <a:endParaRPr lang="en-US" sz="3200"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1481137" indent="-457200">
              <a:lnSpc>
                <a:spcPct val="150000"/>
              </a:lnSpc>
              <a:buFont typeface="Courier New" pitchFamily="49" charset="0"/>
              <a:buChar char="o"/>
            </a:pPr>
            <a:r>
              <a:rPr lang="en-US"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Foundational Events</a:t>
            </a:r>
          </a:p>
          <a:p>
            <a:pPr marL="1481137" indent="-457200">
              <a:lnSpc>
                <a:spcPct val="150000"/>
              </a:lnSpc>
              <a:buFont typeface="Courier New" pitchFamily="49" charset="0"/>
              <a:buChar char="o"/>
            </a:pPr>
            <a:r>
              <a:rPr lang="en-US"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Leadership Events</a:t>
            </a:r>
          </a:p>
          <a:p>
            <a:pPr marL="1481137" indent="-457200">
              <a:lnSpc>
                <a:spcPct val="150000"/>
              </a:lnSpc>
              <a:buFont typeface="Courier New" pitchFamily="49" charset="0"/>
              <a:buChar char="o"/>
            </a:pPr>
            <a:r>
              <a:rPr lang="en-US" sz="3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Career Preparation Events</a:t>
            </a:r>
          </a:p>
          <a:p>
            <a:pPr marL="914400" lvl="1" indent="-457200">
              <a:buFont typeface="Wingdings" pitchFamily="2" charset="2"/>
              <a:buChar char="§"/>
            </a:pPr>
            <a:endPar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342900" indent="-342900">
              <a:buFont typeface="Wingdings" pitchFamily="2" charset="2"/>
              <a:buChar char="§"/>
            </a:pPr>
            <a:endParaRPr lang="en-US"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Picture 10" descr="http://www.fcclainc.org/assets/files/media/star_web.gif"/>
          <p:cNvPicPr/>
          <p:nvPr/>
        </p:nvPicPr>
        <p:blipFill>
          <a:blip r:embed="rId4" cstate="print"/>
          <a:srcRect/>
          <a:stretch>
            <a:fillRect/>
          </a:stretch>
        </p:blipFill>
        <p:spPr bwMode="auto">
          <a:xfrm>
            <a:off x="3893124" y="609600"/>
            <a:ext cx="2924175" cy="1514475"/>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2" descr="C:\Users\Pam\AppData\Local\Microsoft\Windows\Temporary Internet Files\Content.IE5\MBFBTG1X\MC9004316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00" y="40386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am\AppData\Local\Microsoft\Windows\Temporary Internet Files\Content.IE5\MBFBTG1X\MC9004316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00" y="47625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am\AppData\Local\Microsoft\Windows\Temporary Internet Files\Content.IE5\MBFBTG1X\MC9004316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00" y="54864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727200" y="2474377"/>
            <a:ext cx="7848600" cy="5262979"/>
          </a:xfrm>
          <a:prstGeom prst="rect">
            <a:avLst/>
          </a:prstGeom>
          <a:noFill/>
        </p:spPr>
        <p:txBody>
          <a:bodyPr wrap="square" rtlCol="0">
            <a:spAutoFit/>
          </a:bodyPr>
          <a:lstStyle/>
          <a:p>
            <a:pPr marL="342900" indent="-342900">
              <a:lnSpc>
                <a:spcPct val="150000"/>
              </a:lnSpc>
              <a:buFont typeface="Wingdings" pitchFamily="2" charset="2"/>
              <a:buChar char="§"/>
            </a:pP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Career Investigation </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Entrepreneurship</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Environmental Ambassador</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Focus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on Children</a:t>
            </a:r>
          </a:p>
          <a:p>
            <a:pPr marL="342900" indent="-342900">
              <a:lnSpc>
                <a:spcPct val="150000"/>
              </a:lnSpc>
              <a:buFont typeface="Wingdings" pitchFamily="2" charset="2"/>
              <a:buChar char="§"/>
            </a:pP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Illustrated </a:t>
            </a: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Talk</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Interpersonal Communications</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150000"/>
              </a:lnSpc>
              <a:buFont typeface="Wingdings" pitchFamily="2" charset="2"/>
              <a:buChar char="§"/>
            </a:pP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Job </a:t>
            </a: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Interview</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Leadership</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1206232"/>
            <a:ext cx="4297362"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9600" y="3853970"/>
            <a:ext cx="3200400" cy="2153412"/>
          </a:xfrm>
          <a:prstGeom prst="rect">
            <a:avLst/>
          </a:prstGeom>
          <a:ln>
            <a:noFill/>
          </a:ln>
          <a:effectLst>
            <a:softEdge rad="112500"/>
          </a:effectLst>
        </p:spPr>
      </p:pic>
    </p:spTree>
    <p:extLst>
      <p:ext uri="{BB962C8B-B14F-4D97-AF65-F5344CB8AC3E}">
        <p14:creationId xmlns:p14="http://schemas.microsoft.com/office/powerpoint/2010/main" val="8061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627187" y="2452813"/>
            <a:ext cx="7848600" cy="3323987"/>
          </a:xfrm>
          <a:prstGeom prst="rect">
            <a:avLst/>
          </a:prstGeom>
          <a:noFill/>
        </p:spPr>
        <p:txBody>
          <a:bodyPr wrap="square" rtlCol="0">
            <a:spAutoFit/>
          </a:bodyPr>
          <a:lstStyle/>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Life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Event Planning</a:t>
            </a:r>
          </a:p>
          <a:p>
            <a:pPr marL="342900" indent="-342900">
              <a:lnSpc>
                <a:spcPct val="150000"/>
              </a:lnSpc>
              <a:buFont typeface="Wingdings" pitchFamily="2" charset="2"/>
              <a:buChar char="§"/>
            </a:pP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Nutrition and Wellness</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Parliamentary Procedure</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Recycle and Redesign</a:t>
            </a:r>
          </a:p>
          <a:p>
            <a:pPr marL="342900" indent="-342900">
              <a:lnSpc>
                <a:spcPct val="150000"/>
              </a:lnSpc>
              <a:buFont typeface="Wingdings" pitchFamily="2" charset="2"/>
              <a:buChar char="§"/>
            </a:pP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1206232"/>
            <a:ext cx="4297362"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9600" y="3853970"/>
            <a:ext cx="3200400" cy="2153412"/>
          </a:xfrm>
          <a:prstGeom prst="rect">
            <a:avLst/>
          </a:prstGeom>
          <a:ln>
            <a:noFill/>
          </a:ln>
          <a:effectLst>
            <a:softEdge rad="112500"/>
          </a:effectLst>
        </p:spPr>
      </p:pic>
    </p:spTree>
    <p:extLst>
      <p:ext uri="{BB962C8B-B14F-4D97-AF65-F5344CB8AC3E}">
        <p14:creationId xmlns:p14="http://schemas.microsoft.com/office/powerpoint/2010/main" val="167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800" y="1000124"/>
            <a:ext cx="87185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48" r="3378" b="14588"/>
          <a:stretch/>
        </p:blipFill>
        <p:spPr>
          <a:xfrm>
            <a:off x="6656484" y="4191000"/>
            <a:ext cx="3483778" cy="2408104"/>
          </a:xfrm>
          <a:prstGeom prst="rect">
            <a:avLst/>
          </a:prstGeom>
        </p:spPr>
      </p:pic>
      <p:sp>
        <p:nvSpPr>
          <p:cNvPr id="9" name="TextBox 8"/>
          <p:cNvSpPr txBox="1"/>
          <p:nvPr/>
        </p:nvSpPr>
        <p:spPr>
          <a:xfrm>
            <a:off x="1498600" y="2590800"/>
            <a:ext cx="7848600" cy="4616648"/>
          </a:xfrm>
          <a:prstGeom prst="rect">
            <a:avLst/>
          </a:prstGeom>
          <a:noFill/>
        </p:spPr>
        <p:txBody>
          <a:bodyPr wrap="square" rtlCol="0">
            <a:spAutoFit/>
          </a:bodyPr>
          <a:lstStyle/>
          <a:p>
            <a:pPr marL="342900" indent="-342900">
              <a:lnSpc>
                <a:spcPct val="150000"/>
              </a:lnSpc>
              <a:buFont typeface="Wingdings" pitchFamily="2" charset="2"/>
              <a:buChar char="§"/>
            </a:pP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Advocacy</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Service Project Display</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Service Project </a:t>
            </a: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Portfolio</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in Review Display</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in Review Portfolio</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National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Programs in Action</a:t>
            </a:r>
          </a:p>
          <a:p>
            <a:pPr marL="342900" indent="-342900">
              <a:lnSpc>
                <a:spcPct val="150000"/>
              </a:lnSpc>
              <a:buFont typeface="Wingdings" pitchFamily="2" charset="2"/>
              <a:buChar char="§"/>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Promote </a:t>
            </a:r>
            <a:r>
              <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rPr>
              <a:t>and Publicize FCCLA!</a:t>
            </a:r>
          </a:p>
        </p:txBody>
      </p:sp>
    </p:spTree>
    <p:extLst>
      <p:ext uri="{BB962C8B-B14F-4D97-AF65-F5344CB8AC3E}">
        <p14:creationId xmlns:p14="http://schemas.microsoft.com/office/powerpoint/2010/main" val="375255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497032" y="2511425"/>
            <a:ext cx="7848600" cy="5078313"/>
          </a:xfrm>
          <a:prstGeom prst="rect">
            <a:avLst/>
          </a:prstGeom>
          <a:noFill/>
        </p:spPr>
        <p:txBody>
          <a:bodyPr wrap="square" rtlCol="0">
            <a:spAutoFit/>
          </a:bodyPr>
          <a:lstStyle/>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Applied Math for Culinary Management</a:t>
            </a:r>
          </a:p>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Culinary </a:t>
            </a:r>
            <a:r>
              <a:rPr lang="en-US" sz="2800" dirty="0">
                <a:solidFill>
                  <a:srgbClr val="000000"/>
                </a:solidFill>
                <a:effectLst>
                  <a:outerShdw blurRad="38100" dist="38100" dir="2700000" algn="tl">
                    <a:srgbClr val="000000">
                      <a:alpha val="43137"/>
                    </a:srgbClr>
                  </a:outerShdw>
                </a:effectLst>
                <a:latin typeface="Arial" charset="0"/>
              </a:rPr>
              <a:t>Arts</a:t>
            </a:r>
          </a:p>
          <a:p>
            <a:pPr lvl="1" indent="-342900">
              <a:buClr>
                <a:srgbClr val="000000"/>
              </a:buClr>
              <a:buSzPct val="100000"/>
            </a:pPr>
            <a:endParaRPr lang="en-US" sz="1100" dirty="0">
              <a:effectLst>
                <a:outerShdw blurRad="38100" dist="38100" dir="2700000" algn="tl">
                  <a:srgbClr val="000000">
                    <a:alpha val="43137"/>
                  </a:srgbClr>
                </a:outerShdw>
              </a:effectLst>
            </a:endParaRPr>
          </a:p>
          <a:p>
            <a:pPr lvl="1" indent="-342900">
              <a:buClr>
                <a:srgbClr val="000000"/>
              </a:buClr>
              <a:buSzPct val="100000"/>
              <a:buFontTx/>
              <a:buChar char="•"/>
            </a:pPr>
            <a:r>
              <a:rPr lang="en-US" sz="2800" dirty="0">
                <a:solidFill>
                  <a:srgbClr val="000000"/>
                </a:solidFill>
                <a:effectLst>
                  <a:outerShdw blurRad="38100" dist="38100" dir="2700000" algn="tl">
                    <a:srgbClr val="000000">
                      <a:alpha val="43137"/>
                    </a:srgbClr>
                  </a:outerShdw>
                </a:effectLst>
                <a:latin typeface="Arial" charset="0"/>
              </a:rPr>
              <a:t>Early </a:t>
            </a:r>
            <a:r>
              <a:rPr lang="en-US" sz="2800" dirty="0" smtClean="0">
                <a:solidFill>
                  <a:srgbClr val="000000"/>
                </a:solidFill>
                <a:effectLst>
                  <a:outerShdw blurRad="38100" dist="38100" dir="2700000" algn="tl">
                    <a:srgbClr val="000000">
                      <a:alpha val="43137"/>
                    </a:srgbClr>
                  </a:outerShdw>
                </a:effectLst>
                <a:latin typeface="Arial" charset="0"/>
              </a:rPr>
              <a:t>Childhood Education</a:t>
            </a:r>
            <a:endParaRPr lang="en-US" sz="2800" dirty="0">
              <a:solidFill>
                <a:srgbClr val="000000"/>
              </a:solidFill>
              <a:effectLst>
                <a:outerShdw blurRad="38100" dist="38100" dir="2700000" algn="tl">
                  <a:srgbClr val="000000">
                    <a:alpha val="43137"/>
                  </a:srgbClr>
                </a:outerShdw>
              </a:effectLst>
              <a:latin typeface="Arial" charset="0"/>
            </a:endParaRPr>
          </a:p>
          <a:p>
            <a:pPr lvl="1" indent="-342900">
              <a:buClr>
                <a:srgbClr val="000000"/>
              </a:buClr>
              <a:buSzPct val="100000"/>
            </a:pPr>
            <a:endParaRPr lang="en-US" sz="1100" dirty="0">
              <a:effectLst>
                <a:outerShdw blurRad="38100" dist="38100" dir="2700000" algn="tl">
                  <a:srgbClr val="000000">
                    <a:alpha val="43137"/>
                  </a:srgbClr>
                </a:outerShdw>
              </a:effectLst>
            </a:endParaRPr>
          </a:p>
          <a:p>
            <a:pPr lvl="1" indent="-342900">
              <a:buClr>
                <a:srgbClr val="000000"/>
              </a:buClr>
              <a:buSzPct val="100000"/>
              <a:buFontTx/>
              <a:buChar char="•"/>
            </a:pPr>
            <a:r>
              <a:rPr lang="en-US" sz="2800" dirty="0">
                <a:solidFill>
                  <a:srgbClr val="000000"/>
                </a:solidFill>
                <a:effectLst>
                  <a:outerShdw blurRad="38100" dist="38100" dir="2700000" algn="tl">
                    <a:srgbClr val="000000">
                      <a:alpha val="43137"/>
                    </a:srgbClr>
                  </a:outerShdw>
                </a:effectLst>
                <a:latin typeface="Arial" charset="0"/>
              </a:rPr>
              <a:t>Fashion </a:t>
            </a:r>
            <a:r>
              <a:rPr lang="en-US" sz="2800" dirty="0" smtClean="0">
                <a:solidFill>
                  <a:srgbClr val="000000"/>
                </a:solidFill>
                <a:effectLst>
                  <a:outerShdw blurRad="38100" dist="38100" dir="2700000" algn="tl">
                    <a:srgbClr val="000000">
                      <a:alpha val="43137"/>
                    </a:srgbClr>
                  </a:outerShdw>
                </a:effectLst>
                <a:latin typeface="Arial" charset="0"/>
              </a:rPr>
              <a:t>Construction</a:t>
            </a:r>
          </a:p>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Fashion Design</a:t>
            </a:r>
            <a:endParaRPr lang="en-US" sz="2800" dirty="0">
              <a:solidFill>
                <a:srgbClr val="000000"/>
              </a:solidFill>
              <a:effectLst>
                <a:outerShdw blurRad="38100" dist="38100" dir="2700000" algn="tl">
                  <a:srgbClr val="000000">
                    <a:alpha val="43137"/>
                  </a:srgbClr>
                </a:outerShdw>
              </a:effectLst>
              <a:latin typeface="Arial" charset="0"/>
            </a:endParaRPr>
          </a:p>
          <a:p>
            <a:pPr marL="114300" lvl="1">
              <a:buClr>
                <a:srgbClr val="000000"/>
              </a:buClr>
              <a:buSzPct val="100000"/>
            </a:pPr>
            <a:endParaRPr lang="en-US" sz="800" dirty="0">
              <a:solidFill>
                <a:srgbClr val="000000"/>
              </a:solidFill>
              <a:effectLst>
                <a:outerShdw blurRad="38100" dist="38100" dir="2700000" algn="tl">
                  <a:srgbClr val="000000">
                    <a:alpha val="43137"/>
                  </a:srgbClr>
                </a:outerShdw>
              </a:effectLst>
              <a:latin typeface="Arial" charset="0"/>
            </a:endParaRPr>
          </a:p>
          <a:p>
            <a:pPr lvl="1" indent="-342900">
              <a:buClr>
                <a:srgbClr val="000000"/>
              </a:buClr>
              <a:buSzPct val="100000"/>
              <a:buFontTx/>
              <a:buChar char="•"/>
            </a:pPr>
            <a:r>
              <a:rPr lang="en-US" sz="2800" dirty="0">
                <a:solidFill>
                  <a:srgbClr val="000000"/>
                </a:solidFill>
                <a:effectLst>
                  <a:outerShdw blurRad="38100" dist="38100" dir="2700000" algn="tl">
                    <a:srgbClr val="000000">
                      <a:alpha val="43137"/>
                    </a:srgbClr>
                  </a:outerShdw>
                </a:effectLst>
                <a:latin typeface="Arial" charset="0"/>
              </a:rPr>
              <a:t>Food </a:t>
            </a:r>
            <a:r>
              <a:rPr lang="en-US" sz="2800" dirty="0" smtClean="0">
                <a:solidFill>
                  <a:srgbClr val="000000"/>
                </a:solidFill>
                <a:effectLst>
                  <a:outerShdw blurRad="38100" dist="38100" dir="2700000" algn="tl">
                    <a:srgbClr val="000000">
                      <a:alpha val="43137"/>
                    </a:srgbClr>
                  </a:outerShdw>
                </a:effectLst>
                <a:latin typeface="Arial" charset="0"/>
              </a:rPr>
              <a:t>Innovations</a:t>
            </a:r>
          </a:p>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Hospitality, Tourism and Recreation</a:t>
            </a:r>
          </a:p>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Interior Design</a:t>
            </a:r>
          </a:p>
          <a:p>
            <a:pPr lvl="1" indent="-342900">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Sports Nutrition</a:t>
            </a:r>
            <a:endParaRPr lang="en-US" sz="2800" dirty="0">
              <a:solidFill>
                <a:srgbClr val="000000"/>
              </a:solidFill>
              <a:effectLst>
                <a:outerShdw blurRad="38100" dist="38100" dir="2700000" algn="tl">
                  <a:srgbClr val="000000">
                    <a:alpha val="43137"/>
                  </a:srgbClr>
                </a:outerShdw>
              </a:effectLst>
              <a:latin typeface="Arial" charset="0"/>
            </a:endParaRPr>
          </a:p>
          <a:p>
            <a:pPr marL="114300" lvl="1">
              <a:buClr>
                <a:srgbClr val="000000"/>
              </a:buClr>
              <a:buSzPct val="100000"/>
            </a:pPr>
            <a:endParaRPr lang="en-US" sz="1100" dirty="0">
              <a:solidFill>
                <a:srgbClr val="000000"/>
              </a:solidFill>
              <a:effectLst>
                <a:outerShdw blurRad="38100" dist="38100" dir="2700000" algn="tl">
                  <a:srgbClr val="000000">
                    <a:alpha val="43137"/>
                  </a:srgbClr>
                </a:outerShdw>
              </a:effectLst>
              <a:latin typeface="Arial" charset="0"/>
            </a:endParaRPr>
          </a:p>
          <a:p>
            <a:pPr lvl="1" indent="-342900">
              <a:buClr>
                <a:srgbClr val="000000"/>
              </a:buClr>
              <a:buSzPct val="100000"/>
              <a:buFontTx/>
              <a:buChar char="•"/>
            </a:pPr>
            <a:r>
              <a:rPr lang="en-US" sz="2800" dirty="0">
                <a:solidFill>
                  <a:srgbClr val="000000"/>
                </a:solidFill>
                <a:effectLst>
                  <a:outerShdw blurRad="38100" dist="38100" dir="2700000" algn="tl">
                    <a:srgbClr val="000000">
                      <a:alpha val="43137"/>
                    </a:srgbClr>
                  </a:outerShdw>
                </a:effectLst>
                <a:latin typeface="Arial" charset="0"/>
              </a:rPr>
              <a:t>Teach and </a:t>
            </a:r>
            <a:r>
              <a:rPr lang="en-US" sz="2800" dirty="0" smtClean="0">
                <a:solidFill>
                  <a:srgbClr val="000000"/>
                </a:solidFill>
                <a:effectLst>
                  <a:outerShdw blurRad="38100" dist="38100" dir="2700000" algn="tl">
                    <a:srgbClr val="000000">
                      <a:alpha val="43137"/>
                    </a:srgbClr>
                  </a:outerShdw>
                </a:effectLst>
                <a:latin typeface="Arial" charset="0"/>
              </a:rPr>
              <a:t>Train</a:t>
            </a:r>
            <a:endParaRPr lang="en-US" sz="2800" dirty="0">
              <a:solidFill>
                <a:srgbClr val="000000"/>
              </a:solidFill>
              <a:effectLst>
                <a:outerShdw blurRad="38100" dist="38100" dir="2700000" algn="tl">
                  <a:srgbClr val="000000">
                    <a:alpha val="43137"/>
                  </a:srgbClr>
                </a:outerShdw>
              </a:effectLst>
              <a:latin typeface="Arial" charset="0"/>
            </a:endParaRP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27799" y="3163073"/>
            <a:ext cx="3146839" cy="2360129"/>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0557" y="1066800"/>
            <a:ext cx="87185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55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fade">
                                      <p:cBhvr>
                                        <p:cTn id="20" dur="500"/>
                                        <p:tgtEl>
                                          <p:spTgt spid="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500"/>
                                        <p:tgtEl>
                                          <p:spTgt spid="9">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animEffect transition="in" filter="fade">
                                      <p:cBhvr>
                                        <p:cTn id="28" dur="500"/>
                                        <p:tgtEl>
                                          <p:spTgt spid="9">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Effect transition="in" filter="fade">
                                      <p:cBhvr>
                                        <p:cTn id="31" dur="500"/>
                                        <p:tgtEl>
                                          <p:spTgt spid="9">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10" end="10"/>
                                            </p:txEl>
                                          </p:spTgt>
                                        </p:tgtEl>
                                        <p:attrNameLst>
                                          <p:attrName>style.visibility</p:attrName>
                                        </p:attrNameLst>
                                      </p:cBhvr>
                                      <p:to>
                                        <p:strVal val="visible"/>
                                      </p:to>
                                    </p:set>
                                    <p:animEffect transition="in" filter="fade">
                                      <p:cBhvr>
                                        <p:cTn id="34" dur="500"/>
                                        <p:tgtEl>
                                          <p:spTgt spid="9">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animEffect transition="in" filter="fade">
                                      <p:cBhvr>
                                        <p:cTn id="37" dur="500"/>
                                        <p:tgtEl>
                                          <p:spTgt spid="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3" end="13"/>
                                            </p:txEl>
                                          </p:spTgt>
                                        </p:tgtEl>
                                        <p:attrNameLst>
                                          <p:attrName>style.visibility</p:attrName>
                                        </p:attrNameLst>
                                      </p:cBhvr>
                                      <p:to>
                                        <p:strVal val="visible"/>
                                      </p:to>
                                    </p:set>
                                    <p:animEffect transition="in" filter="fade">
                                      <p:cBhvr>
                                        <p:cTn id="42"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574800" y="3048000"/>
            <a:ext cx="7848600" cy="1729704"/>
          </a:xfrm>
          <a:prstGeom prst="rect">
            <a:avLst/>
          </a:prstGeom>
          <a:noFill/>
        </p:spPr>
        <p:txBody>
          <a:bodyPr wrap="square" rtlCol="0">
            <a:spAutoFit/>
          </a:bodyPr>
          <a:lstStyle/>
          <a:p>
            <a:pPr lvl="1" indent="-342900">
              <a:lnSpc>
                <a:spcPct val="95000"/>
              </a:lnSpc>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FCCLA Chapter Website</a:t>
            </a:r>
          </a:p>
          <a:p>
            <a:pPr lvl="1" indent="-342900">
              <a:lnSpc>
                <a:spcPct val="95000"/>
              </a:lnSpc>
              <a:buClr>
                <a:srgbClr val="000000"/>
              </a:buClr>
              <a:buSzPct val="100000"/>
              <a:buFontTx/>
              <a:buChar char="•"/>
            </a:pPr>
            <a:endParaRPr lang="en-US" sz="2800" dirty="0">
              <a:solidFill>
                <a:srgbClr val="000000"/>
              </a:solidFill>
              <a:effectLst>
                <a:outerShdw blurRad="38100" dist="38100" dir="2700000" algn="tl">
                  <a:srgbClr val="000000">
                    <a:alpha val="43137"/>
                  </a:srgbClr>
                </a:outerShdw>
              </a:effectLst>
              <a:latin typeface="Arial" charset="0"/>
            </a:endParaRPr>
          </a:p>
          <a:p>
            <a:pPr lvl="1" indent="-342900">
              <a:lnSpc>
                <a:spcPct val="95000"/>
              </a:lnSpc>
              <a:buClr>
                <a:srgbClr val="000000"/>
              </a:buClr>
              <a:buSzPct val="100000"/>
              <a:buFontTx/>
              <a:buChar char="•"/>
            </a:pPr>
            <a:r>
              <a:rPr lang="en-US" sz="2800" dirty="0" smtClean="0">
                <a:solidFill>
                  <a:srgbClr val="000000"/>
                </a:solidFill>
                <a:effectLst>
                  <a:outerShdw blurRad="38100" dist="38100" dir="2700000" algn="tl">
                    <a:srgbClr val="000000">
                      <a:alpha val="43137"/>
                    </a:srgbClr>
                  </a:outerShdw>
                </a:effectLst>
                <a:latin typeface="Arial" charset="0"/>
              </a:rPr>
              <a:t>Digital Stories for Change</a:t>
            </a:r>
          </a:p>
          <a:p>
            <a:pPr lvl="1" indent="-342900">
              <a:lnSpc>
                <a:spcPct val="95000"/>
              </a:lnSpc>
              <a:buClr>
                <a:srgbClr val="000000"/>
              </a:buClr>
              <a:buSzPct val="100000"/>
              <a:buFontTx/>
              <a:buChar char="•"/>
            </a:pPr>
            <a:endParaRPr lang="en-US" sz="2800"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37000" y="1219200"/>
            <a:ext cx="4953000" cy="707886"/>
          </a:xfrm>
          <a:prstGeom prst="rect">
            <a:avLst/>
          </a:prstGeom>
          <a:noFill/>
        </p:spPr>
        <p:txBody>
          <a:bodyPr wrap="square" rtlCol="0">
            <a:spAutoFit/>
          </a:bodyPr>
          <a:lstStyle/>
          <a:p>
            <a:r>
              <a:rPr lang="en-US" sz="4000" b="1" dirty="0" smtClean="0">
                <a:latin typeface="Arial" charset="0"/>
                <a:ea typeface="Arial" charset="0"/>
                <a:cs typeface="Arial" charset="0"/>
              </a:rPr>
              <a:t>Online Events</a:t>
            </a:r>
            <a:endParaRPr lang="en-US" sz="4000" b="1" dirty="0">
              <a:latin typeface="Arial" charset="0"/>
              <a:ea typeface="Arial" charset="0"/>
              <a:cs typeface="Arial" charset="0"/>
            </a:endParaRPr>
          </a:p>
        </p:txBody>
      </p:sp>
    </p:spTree>
    <p:extLst>
      <p:ext uri="{BB962C8B-B14F-4D97-AF65-F5344CB8AC3E}">
        <p14:creationId xmlns:p14="http://schemas.microsoft.com/office/powerpoint/2010/main" val="148455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600" y="3853970"/>
            <a:ext cx="3200400" cy="2153412"/>
          </a:xfrm>
          <a:prstGeom prst="rect">
            <a:avLst/>
          </a:prstGeom>
          <a:ln>
            <a:noFill/>
          </a:ln>
          <a:effectLst>
            <a:softEdge rad="112500"/>
          </a:effectLst>
        </p:spPr>
      </p:pic>
      <p:sp>
        <p:nvSpPr>
          <p:cNvPr id="3" name="TextBox 2"/>
          <p:cNvSpPr txBox="1"/>
          <p:nvPr/>
        </p:nvSpPr>
        <p:spPr>
          <a:xfrm>
            <a:off x="1295400" y="2557214"/>
            <a:ext cx="5537200" cy="3139321"/>
          </a:xfrm>
          <a:prstGeom prst="rect">
            <a:avLst/>
          </a:prstGeom>
          <a:noFill/>
        </p:spPr>
        <p:txBody>
          <a:bodyPr wrap="square" rtlCol="0">
            <a:spAutoFit/>
          </a:bodyPr>
          <a:lstStyle/>
          <a:p>
            <a:pPr algn="ctr"/>
            <a:r>
              <a:rPr lang="en-US" sz="6600" b="1" dirty="0" smtClean="0">
                <a:latin typeface="Arial" charset="0"/>
                <a:ea typeface="Arial" charset="0"/>
                <a:cs typeface="Arial" charset="0"/>
              </a:rPr>
              <a:t>Foundational</a:t>
            </a:r>
            <a:r>
              <a:rPr lang="en-US" sz="6600" dirty="0" smtClean="0">
                <a:latin typeface="Copperplate Gothic Bold" charset="0"/>
                <a:ea typeface="Copperplate Gothic Bold" charset="0"/>
                <a:cs typeface="Copperplate Gothic Bold" charset="0"/>
              </a:rPr>
              <a:t> </a:t>
            </a:r>
          </a:p>
          <a:p>
            <a:pPr algn="ctr"/>
            <a:r>
              <a:rPr lang="en-US" sz="6600" b="1" dirty="0" smtClean="0">
                <a:latin typeface="Arial" charset="0"/>
                <a:ea typeface="Arial" charset="0"/>
                <a:cs typeface="Arial" charset="0"/>
              </a:rPr>
              <a:t>STAR </a:t>
            </a:r>
          </a:p>
          <a:p>
            <a:pPr algn="ctr"/>
            <a:r>
              <a:rPr lang="en-US" sz="6600" b="1" dirty="0" smtClean="0">
                <a:latin typeface="Arial" charset="0"/>
                <a:ea typeface="Arial" charset="0"/>
                <a:cs typeface="Arial" charset="0"/>
              </a:rPr>
              <a:t>Events</a:t>
            </a:r>
            <a:endParaRPr lang="en-US" sz="6600" b="1" dirty="0">
              <a:latin typeface="Arial" charset="0"/>
              <a:ea typeface="Arial" charset="0"/>
              <a:cs typeface="Arial" charset="0"/>
            </a:endParaRPr>
          </a:p>
        </p:txBody>
      </p:sp>
    </p:spTree>
    <p:extLst>
      <p:ext uri="{BB962C8B-B14F-4D97-AF65-F5344CB8AC3E}">
        <p14:creationId xmlns:p14="http://schemas.microsoft.com/office/powerpoint/2010/main" val="1477346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2870200" y="1171681"/>
            <a:ext cx="6456496" cy="1015663"/>
          </a:xfrm>
          <a:prstGeom prst="rect">
            <a:avLst/>
          </a:prstGeom>
          <a:noFill/>
        </p:spPr>
        <p:txBody>
          <a:bodyPr wrap="square" rtlCol="0">
            <a:spAutoFit/>
          </a:bodyPr>
          <a:lstStyle/>
          <a:p>
            <a:pPr algn="ctr">
              <a:lnSpc>
                <a:spcPct val="150000"/>
              </a:lnSpc>
            </a:pPr>
            <a:r>
              <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rPr>
              <a:t>Career Investigation </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8600" y="2743200"/>
            <a:ext cx="7828096" cy="3908762"/>
          </a:xfrm>
          <a:prstGeom prst="rect">
            <a:avLst/>
          </a:prstGeom>
          <a:noFill/>
        </p:spPr>
        <p:txBody>
          <a:bodyPr wrap="square" rtlCol="0">
            <a:spAutoFit/>
          </a:bodyPr>
          <a:lstStyle/>
          <a:p>
            <a:pPr marL="457200" indent="-457200">
              <a:buFont typeface="Arial" pitchFamily="34" charset="0"/>
              <a:buChar char="•"/>
            </a:pPr>
            <a:r>
              <a:rPr lang="en-US" sz="2800" dirty="0">
                <a:effectLst>
                  <a:outerShdw blurRad="38100" dist="38100" dir="2700000" algn="tl">
                    <a:srgbClr val="000000">
                      <a:alpha val="43137"/>
                    </a:srgbClr>
                  </a:outerShdw>
                </a:effectLst>
                <a:latin typeface="Arial" pitchFamily="34" charset="0"/>
                <a:cs typeface="Arial" pitchFamily="34" charset="0"/>
              </a:rPr>
              <a:t>An individual </a:t>
            </a:r>
            <a:r>
              <a:rPr lang="en-US" sz="2800" dirty="0" smtClean="0">
                <a:effectLst>
                  <a:outerShdw blurRad="38100" dist="38100" dir="2700000" algn="tl">
                    <a:srgbClr val="000000">
                      <a:alpha val="43137"/>
                    </a:srgbClr>
                  </a:outerShdw>
                </a:effectLst>
                <a:latin typeface="Arial" pitchFamily="34" charset="0"/>
                <a:cs typeface="Arial" pitchFamily="34" charset="0"/>
              </a:rPr>
              <a:t>event</a:t>
            </a:r>
          </a:p>
          <a:p>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perform </a:t>
            </a:r>
            <a:r>
              <a:rPr lang="en-US" sz="2800" dirty="0">
                <a:effectLst>
                  <a:outerShdw blurRad="38100" dist="38100" dir="2700000" algn="tl">
                    <a:srgbClr val="000000">
                      <a:alpha val="43137"/>
                    </a:srgbClr>
                  </a:outerShdw>
                </a:effectLst>
                <a:latin typeface="Arial" pitchFamily="34" charset="0"/>
                <a:cs typeface="Arial" pitchFamily="34" charset="0"/>
              </a:rPr>
              <a:t>self-assessments, research and explore a career, set career goals, create a plan for achieving goals, and describe the relationship of </a:t>
            </a:r>
            <a:r>
              <a:rPr lang="en-US" sz="2800" dirty="0" smtClean="0">
                <a:effectLst>
                  <a:outerShdw blurRad="38100" dist="38100" dir="2700000" algn="tl">
                    <a:srgbClr val="000000">
                      <a:alpha val="43137"/>
                    </a:srgbClr>
                  </a:outerShdw>
                </a:effectLst>
                <a:latin typeface="Arial" pitchFamily="34" charset="0"/>
                <a:cs typeface="Arial" pitchFamily="34" charset="0"/>
              </a:rPr>
              <a:t>FACS </a:t>
            </a:r>
            <a:r>
              <a:rPr lang="en-US" sz="2800" dirty="0">
                <a:effectLst>
                  <a:outerShdw blurRad="38100" dist="38100" dir="2700000" algn="tl">
                    <a:srgbClr val="000000">
                      <a:alpha val="43137"/>
                    </a:srgbClr>
                  </a:outerShdw>
                </a:effectLst>
                <a:latin typeface="Arial" pitchFamily="34" charset="0"/>
                <a:cs typeface="Arial" pitchFamily="34" charset="0"/>
              </a:rPr>
              <a:t>coursework to the selected career. </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a:t>
            </a:r>
            <a:r>
              <a:rPr lang="en-US" sz="2800" dirty="0">
                <a:effectLst>
                  <a:outerShdw blurRad="38100" dist="38100" dir="2700000" algn="tl">
                    <a:srgbClr val="000000">
                      <a:alpha val="43137"/>
                    </a:srgbClr>
                  </a:outerShdw>
                </a:effectLst>
                <a:latin typeface="Arial" pitchFamily="34" charset="0"/>
                <a:cs typeface="Arial" pitchFamily="34" charset="0"/>
              </a:rPr>
              <a:t>must prepare a </a:t>
            </a:r>
            <a:r>
              <a:rPr lang="en-US" sz="2800" b="1" dirty="0">
                <a:effectLst>
                  <a:outerShdw blurRad="38100" dist="38100" dir="2700000" algn="tl">
                    <a:srgbClr val="000000">
                      <a:alpha val="43137"/>
                    </a:srgbClr>
                  </a:outerShdw>
                </a:effectLst>
                <a:latin typeface="Arial" pitchFamily="34" charset="0"/>
                <a:cs typeface="Arial" pitchFamily="34" charset="0"/>
              </a:rPr>
              <a:t>portfolio</a:t>
            </a:r>
            <a:r>
              <a:rPr lang="en-US" sz="2800" dirty="0">
                <a:effectLst>
                  <a:outerShdw blurRad="38100" dist="38100" dir="2700000" algn="tl">
                    <a:srgbClr val="000000">
                      <a:alpha val="43137"/>
                    </a:srgbClr>
                  </a:outerShdw>
                </a:effectLst>
                <a:latin typeface="Arial" pitchFamily="34" charset="0"/>
                <a:cs typeface="Arial" pitchFamily="34" charset="0"/>
              </a:rPr>
              <a:t> </a:t>
            </a:r>
            <a:r>
              <a:rPr lang="en-US" sz="2800" dirty="0" smtClean="0">
                <a:effectLst>
                  <a:outerShdw blurRad="38100" dist="38100" dir="2700000" algn="tl">
                    <a:srgbClr val="000000">
                      <a:alpha val="43137"/>
                    </a:srgbClr>
                  </a:outerShdw>
                </a:effectLst>
                <a:latin typeface="Arial" pitchFamily="34" charset="0"/>
                <a:cs typeface="Arial" pitchFamily="34" charset="0"/>
              </a:rPr>
              <a:t>and an </a:t>
            </a:r>
            <a:r>
              <a:rPr lang="en-US" sz="2800" b="1" dirty="0">
                <a:effectLst>
                  <a:outerShdw blurRad="38100" dist="38100" dir="2700000" algn="tl">
                    <a:srgbClr val="000000">
                      <a:alpha val="43137"/>
                    </a:srgbClr>
                  </a:outerShdw>
                </a:effectLst>
                <a:latin typeface="Arial" pitchFamily="34" charset="0"/>
                <a:cs typeface="Arial" pitchFamily="34" charset="0"/>
              </a:rPr>
              <a:t>oral presentation</a:t>
            </a:r>
            <a:r>
              <a:rPr lang="en-US" sz="2800" dirty="0">
                <a:effectLst>
                  <a:outerShdw blurRad="38100" dist="38100" dir="2700000" algn="tl">
                    <a:srgbClr val="000000">
                      <a:alpha val="43137"/>
                    </a:srgbClr>
                  </a:outerShdw>
                </a:effectLst>
                <a:latin typeface="Arial" pitchFamily="34" charset="0"/>
                <a:cs typeface="Arial" pitchFamily="34" charset="0"/>
              </a:rPr>
              <a:t>.</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5124" name="Picture 4" descr="C:\Users\Pam\AppData\Local\Microsoft\Windows\Temporary Internet Files\Content.IE5\43GVZAB2\MC90043157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572075">
            <a:off x="7926491" y="25448"/>
            <a:ext cx="1904762" cy="191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42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3094038" y="1108231"/>
            <a:ext cx="4953000" cy="1015663"/>
          </a:xfrm>
          <a:prstGeom prst="rect">
            <a:avLst/>
          </a:prstGeom>
          <a:noFill/>
        </p:spPr>
        <p:txBody>
          <a:bodyPr wrap="square" rtlCol="0">
            <a:spAutoFit/>
          </a:bodyPr>
          <a:lstStyle/>
          <a:p>
            <a:pPr algn="ctr">
              <a:lnSpc>
                <a:spcPct val="150000"/>
              </a:lnSpc>
            </a:pPr>
            <a:r>
              <a:rPr lang="en-US" sz="4000" b="1" smtClean="0">
                <a:solidFill>
                  <a:srgbClr val="000000"/>
                </a:solidFill>
                <a:effectLst>
                  <a:outerShdw blurRad="38100" dist="38100" dir="2700000" algn="tl">
                    <a:srgbClr val="000000">
                      <a:alpha val="43137"/>
                    </a:srgbClr>
                  </a:outerShdw>
                </a:effectLst>
                <a:latin typeface="Arial" pitchFamily="34" charset="0"/>
                <a:cs typeface="Arial" pitchFamily="34" charset="0"/>
              </a:rPr>
              <a:t>Entrepreneurship</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46200" y="2743200"/>
            <a:ext cx="8229600" cy="4770537"/>
          </a:xfrm>
          <a:prstGeom prst="rect">
            <a:avLst/>
          </a:prstGeom>
          <a:noFill/>
        </p:spPr>
        <p:txBody>
          <a:bodyPr wrap="square" rtlCol="0">
            <a:spAutoFit/>
          </a:bodyPr>
          <a:lstStyle/>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An </a:t>
            </a:r>
            <a:r>
              <a:rPr lang="en-US" sz="2800" dirty="0">
                <a:effectLst>
                  <a:outerShdw blurRad="38100" dist="38100" dir="2700000" algn="tl">
                    <a:srgbClr val="000000">
                      <a:alpha val="43137"/>
                    </a:srgbClr>
                  </a:outerShdw>
                </a:effectLst>
                <a:latin typeface="Arial" pitchFamily="34" charset="0"/>
                <a:cs typeface="Arial" pitchFamily="34" charset="0"/>
              </a:rPr>
              <a:t>individual or team </a:t>
            </a:r>
            <a:r>
              <a:rPr lang="en-US" sz="2800" dirty="0" smtClean="0">
                <a:effectLst>
                  <a:outerShdw blurRad="38100" dist="38100" dir="2700000" algn="tl">
                    <a:srgbClr val="000000">
                      <a:alpha val="43137"/>
                    </a:srgbClr>
                  </a:outerShdw>
                </a:effectLst>
                <a:latin typeface="Arial" pitchFamily="34" charset="0"/>
                <a:cs typeface="Arial" pitchFamily="34" charset="0"/>
              </a:rPr>
              <a:t>event</a:t>
            </a: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develop a plan for a small business using FACS skills and </a:t>
            </a:r>
            <a:r>
              <a:rPr lang="en-US" sz="2800" i="1" dirty="0" smtClean="0">
                <a:effectLst>
                  <a:outerShdw blurRad="38100" dist="38100" dir="2700000" algn="tl">
                    <a:srgbClr val="000000">
                      <a:alpha val="43137"/>
                    </a:srgbClr>
                  </a:outerShdw>
                </a:effectLst>
                <a:latin typeface="Arial" pitchFamily="34" charset="0"/>
                <a:cs typeface="Arial" pitchFamily="34" charset="0"/>
              </a:rPr>
              <a:t>sound business practices.</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The business must relate to an area of FACS education or related occupations. </a:t>
            </a: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must prepare a </a:t>
            </a:r>
            <a:r>
              <a:rPr lang="en-US" sz="2800" b="1" dirty="0" smtClean="0">
                <a:effectLst>
                  <a:outerShdw blurRad="38100" dist="38100" dir="2700000" algn="tl">
                    <a:srgbClr val="000000">
                      <a:alpha val="43137"/>
                    </a:srgbClr>
                  </a:outerShdw>
                </a:effectLst>
                <a:latin typeface="Arial" pitchFamily="34" charset="0"/>
                <a:cs typeface="Arial" pitchFamily="34" charset="0"/>
              </a:rPr>
              <a:t>portfolio</a:t>
            </a:r>
            <a:r>
              <a:rPr lang="en-US" sz="2800" dirty="0" smtClean="0">
                <a:effectLst>
                  <a:outerShdw blurRad="38100" dist="38100" dir="2700000" algn="tl">
                    <a:srgbClr val="000000">
                      <a:alpha val="43137"/>
                    </a:srgbClr>
                  </a:outerShdw>
                </a:effectLst>
                <a:latin typeface="Arial" pitchFamily="34" charset="0"/>
                <a:cs typeface="Arial" pitchFamily="34" charset="0"/>
              </a:rPr>
              <a:t> containing a </a:t>
            </a:r>
            <a:r>
              <a:rPr lang="en-US" sz="2800" b="1" dirty="0" smtClean="0">
                <a:effectLst>
                  <a:outerShdw blurRad="38100" dist="38100" dir="2700000" algn="tl">
                    <a:srgbClr val="000000">
                      <a:alpha val="43137"/>
                    </a:srgbClr>
                  </a:outerShdw>
                </a:effectLst>
                <a:latin typeface="Arial" pitchFamily="34" charset="0"/>
                <a:cs typeface="Arial" pitchFamily="34" charset="0"/>
              </a:rPr>
              <a:t>written business plan,</a:t>
            </a:r>
            <a:r>
              <a:rPr lang="en-US" sz="2800" dirty="0" smtClean="0">
                <a:effectLst>
                  <a:outerShdw blurRad="38100" dist="38100" dir="2700000" algn="tl">
                    <a:srgbClr val="000000">
                      <a:alpha val="43137"/>
                    </a:srgbClr>
                  </a:outerShdw>
                </a:effectLst>
                <a:latin typeface="Arial" pitchFamily="34" charset="0"/>
                <a:cs typeface="Arial" pitchFamily="34" charset="0"/>
              </a:rPr>
              <a:t> which they are not required to have implemented, and an </a:t>
            </a:r>
            <a:r>
              <a:rPr lang="en-US" sz="2800" b="1" dirty="0" smtClean="0">
                <a:effectLst>
                  <a:outerShdw blurRad="38100" dist="38100" dir="2700000" algn="tl">
                    <a:srgbClr val="000000">
                      <a:alpha val="43137"/>
                    </a:srgbClr>
                  </a:outerShdw>
                </a:effectLst>
                <a:latin typeface="Arial" pitchFamily="34" charset="0"/>
                <a:cs typeface="Arial" pitchFamily="34" charset="0"/>
              </a:rPr>
              <a:t>oral presentation.</a:t>
            </a:r>
            <a:endParaRPr lang="en-US" sz="2800" dirty="0">
              <a:effectLst>
                <a:outerShdw blurRad="38100" dist="38100" dir="2700000" algn="tl">
                  <a:srgbClr val="000000">
                    <a:alpha val="43137"/>
                  </a:srgbClr>
                </a:outerShdw>
              </a:effectLst>
              <a:latin typeface="Arial" pitchFamily="34" charset="0"/>
              <a:cs typeface="Arial" pitchFamily="34" charset="0"/>
            </a:endParaRP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849" y="309718"/>
            <a:ext cx="1811338"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3092450" y="381702"/>
            <a:ext cx="4953000" cy="1938992"/>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Environmental Ambassador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46200" y="2743200"/>
            <a:ext cx="8229600" cy="4893647"/>
          </a:xfrm>
          <a:prstGeom prst="rect">
            <a:avLst/>
          </a:prstGeom>
          <a:noFill/>
        </p:spPr>
        <p:txBody>
          <a:bodyPr wrap="square" rtlCol="0">
            <a:spAutoFit/>
          </a:bodyPr>
          <a:lstStyle/>
          <a:p>
            <a:pPr marL="457200" indent="-4572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pPr marL="171450" indent="-171450">
              <a:buFont typeface="Arial" pitchFamily="34" charset="0"/>
              <a:buChar char="•"/>
            </a:pPr>
            <a:endParaRPr lang="en-US" sz="8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address environmental issues that adversely impact human health and well-being and who actively empower others to get involved. </a:t>
            </a:r>
          </a:p>
          <a:p>
            <a:pPr marL="457200" indent="-457200">
              <a:buFont typeface="Arial" pitchFamily="34" charset="0"/>
              <a:buChar char="•"/>
            </a:pPr>
            <a:endParaRPr lang="en-US" sz="800"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will research one of the five 2015-2016 topics, investigate areas where they can make a difference, develop and carry out a </a:t>
            </a:r>
            <a:r>
              <a:rPr lang="en-US" i="1" dirty="0" smtClean="0">
                <a:effectLst>
                  <a:outerShdw blurRad="38100" dist="38100" dir="2700000" algn="tl">
                    <a:srgbClr val="000000">
                      <a:alpha val="43137"/>
                    </a:srgbClr>
                  </a:outerShdw>
                </a:effectLst>
                <a:latin typeface="Arial" pitchFamily="34" charset="0"/>
                <a:cs typeface="Arial" pitchFamily="34" charset="0"/>
              </a:rPr>
              <a:t>project</a:t>
            </a:r>
            <a:r>
              <a:rPr lang="en-US" dirty="0" smtClean="0">
                <a:effectLst>
                  <a:outerShdw blurRad="38100" dist="38100" dir="2700000" algn="tl">
                    <a:srgbClr val="000000">
                      <a:alpha val="43137"/>
                    </a:srgbClr>
                  </a:outerShdw>
                </a:effectLst>
                <a:latin typeface="Arial" pitchFamily="34" charset="0"/>
                <a:cs typeface="Arial" pitchFamily="34" charset="0"/>
              </a:rPr>
              <a:t> for their home, school, or </a:t>
            </a:r>
            <a:r>
              <a:rPr lang="en-US" i="1" dirty="0" smtClean="0">
                <a:effectLst>
                  <a:outerShdw blurRad="38100" dist="38100" dir="2700000" algn="tl">
                    <a:srgbClr val="000000">
                      <a:alpha val="43137"/>
                    </a:srgbClr>
                  </a:outerShdw>
                </a:effectLst>
                <a:latin typeface="Arial" pitchFamily="34" charset="0"/>
                <a:cs typeface="Arial" pitchFamily="34" charset="0"/>
              </a:rPr>
              <a:t>community, </a:t>
            </a:r>
            <a:r>
              <a:rPr lang="en-US" dirty="0" smtClean="0">
                <a:effectLst>
                  <a:outerShdw blurRad="38100" dist="38100" dir="2700000" algn="tl">
                    <a:srgbClr val="000000">
                      <a:alpha val="43137"/>
                    </a:srgbClr>
                  </a:outerShdw>
                </a:effectLst>
                <a:latin typeface="Arial" pitchFamily="34" charset="0"/>
                <a:cs typeface="Arial" pitchFamily="34" charset="0"/>
              </a:rPr>
              <a:t>and educate others in their school or </a:t>
            </a:r>
            <a:r>
              <a:rPr lang="en-US" i="1" dirty="0" smtClean="0">
                <a:effectLst>
                  <a:outerShdw blurRad="38100" dist="38100" dir="2700000" algn="tl">
                    <a:srgbClr val="000000">
                      <a:alpha val="43137"/>
                    </a:srgbClr>
                  </a:outerShdw>
                </a:effectLst>
                <a:latin typeface="Arial" pitchFamily="34" charset="0"/>
                <a:cs typeface="Arial" pitchFamily="34" charset="0"/>
              </a:rPr>
              <a:t>community</a:t>
            </a:r>
            <a:r>
              <a:rPr lang="en-US" dirty="0" smtClean="0">
                <a:effectLst>
                  <a:outerShdw blurRad="38100" dist="38100" dir="2700000" algn="tl">
                    <a:srgbClr val="000000">
                      <a:alpha val="43137"/>
                    </a:srgbClr>
                  </a:outerShdw>
                </a:effectLst>
                <a:latin typeface="Arial" pitchFamily="34" charset="0"/>
                <a:cs typeface="Arial" pitchFamily="34" charset="0"/>
              </a:rPr>
              <a:t> about the problems, effects, and solutions regarding the environmental concern.</a:t>
            </a:r>
          </a:p>
          <a:p>
            <a:pPr marL="457200" indent="-457200">
              <a:buFont typeface="Arial" pitchFamily="34" charset="0"/>
              <a:buChar char="•"/>
            </a:pPr>
            <a:endParaRPr lang="en-US" sz="800"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must prepare a </a:t>
            </a:r>
            <a:r>
              <a:rPr lang="en-US" b="1" dirty="0" smtClean="0">
                <a:effectLst>
                  <a:outerShdw blurRad="38100" dist="38100" dir="2700000" algn="tl">
                    <a:srgbClr val="000000">
                      <a:alpha val="43137"/>
                    </a:srgbClr>
                  </a:outerShdw>
                </a:effectLst>
                <a:latin typeface="Arial" pitchFamily="34" charset="0"/>
                <a:cs typeface="Arial" pitchFamily="34" charset="0"/>
              </a:rPr>
              <a:t>portfolio </a:t>
            </a:r>
            <a:r>
              <a:rPr lang="en-US" dirty="0" smtClean="0">
                <a:effectLst>
                  <a:outerShdw blurRad="38100" dist="38100" dir="2700000" algn="tl">
                    <a:srgbClr val="000000">
                      <a:alpha val="43137"/>
                    </a:srgbClr>
                  </a:outerShdw>
                </a:effectLst>
                <a:latin typeface="Arial" pitchFamily="34" charset="0"/>
                <a:cs typeface="Arial" pitchFamily="34" charset="0"/>
              </a:rPr>
              <a:t>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495650"/>
            <a:ext cx="1811338"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5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431800" y="420370"/>
            <a:ext cx="9144000" cy="6858000"/>
          </a:xfrm>
          <a:prstGeom prst="rect">
            <a:avLst/>
          </a:prstGeom>
          <a:noFill/>
        </p:spPr>
      </p:pic>
      <p:sp>
        <p:nvSpPr>
          <p:cNvPr id="9" name="TextBox 8"/>
          <p:cNvSpPr txBox="1"/>
          <p:nvPr/>
        </p:nvSpPr>
        <p:spPr>
          <a:xfrm>
            <a:off x="1706678" y="2739528"/>
            <a:ext cx="8250122" cy="3816429"/>
          </a:xfrm>
          <a:prstGeom prst="rect">
            <a:avLst/>
          </a:prstGeom>
          <a:noFill/>
        </p:spPr>
        <p:txBody>
          <a:bodyPr wrap="square" rtlCol="0">
            <a:spAutoFit/>
          </a:bodyPr>
          <a:lstStyle/>
          <a:p>
            <a:r>
              <a:rPr lang="en-US" sz="3200" b="1" dirty="0" smtClean="0">
                <a:solidFill>
                  <a:srgbClr val="000000"/>
                </a:solidFill>
                <a:effectLst>
                  <a:outerShdw blurRad="38100" dist="38100" dir="2700000" algn="tl">
                    <a:srgbClr val="000000">
                      <a:alpha val="43137"/>
                    </a:srgbClr>
                  </a:outerShdw>
                </a:effectLst>
              </a:rPr>
              <a:t>2 types of events</a:t>
            </a:r>
          </a:p>
          <a:p>
            <a:pPr marL="571500" indent="-571500">
              <a:buFont typeface="Arial" pitchFamily="34" charset="0"/>
              <a:buChar char="•"/>
            </a:pPr>
            <a:r>
              <a:rPr lang="en-US" sz="3200" b="1" dirty="0" smtClean="0">
                <a:solidFill>
                  <a:srgbClr val="000000"/>
                </a:solidFill>
                <a:effectLst>
                  <a:outerShdw blurRad="38100" dist="38100" dir="2700000" algn="tl">
                    <a:srgbClr val="000000">
                      <a:alpha val="43137"/>
                    </a:srgbClr>
                  </a:outerShdw>
                </a:effectLst>
              </a:rPr>
              <a:t>STAR Events	</a:t>
            </a:r>
          </a:p>
          <a:p>
            <a:pPr marL="1431925" indent="-693738">
              <a:buFont typeface="Arial" pitchFamily="34" charset="0"/>
              <a:buChar char="•"/>
            </a:pPr>
            <a:r>
              <a:rPr lang="en-US" sz="3200" b="1" dirty="0" smtClean="0">
                <a:solidFill>
                  <a:srgbClr val="000000"/>
                </a:solidFill>
                <a:effectLst>
                  <a:outerShdw blurRad="38100" dist="38100" dir="2700000" algn="tl">
                    <a:srgbClr val="000000">
                      <a:alpha val="43137"/>
                    </a:srgbClr>
                  </a:outerShdw>
                </a:effectLst>
              </a:rPr>
              <a:t>Online STAR Events</a:t>
            </a:r>
            <a:endParaRPr lang="en-US" sz="3200" b="1" dirty="0">
              <a:solidFill>
                <a:srgbClr val="000000"/>
              </a:solidFill>
              <a:effectLst>
                <a:outerShdw blurRad="38100" dist="38100" dir="2700000" algn="tl">
                  <a:srgbClr val="000000">
                    <a:alpha val="43137"/>
                  </a:srgbClr>
                </a:outerShdw>
              </a:effectLst>
            </a:endParaRPr>
          </a:p>
          <a:p>
            <a:pPr marL="1431925" indent="-693738">
              <a:buFont typeface="Arial" pitchFamily="34" charset="0"/>
              <a:buChar char="•"/>
            </a:pPr>
            <a:r>
              <a:rPr lang="en-US" sz="3200" b="1" dirty="0" smtClean="0">
                <a:solidFill>
                  <a:srgbClr val="000000"/>
                </a:solidFill>
                <a:effectLst>
                  <a:outerShdw blurRad="38100" dist="38100" dir="2700000" algn="tl">
                    <a:srgbClr val="000000">
                      <a:alpha val="43137"/>
                    </a:srgbClr>
                  </a:outerShdw>
                </a:effectLst>
              </a:rPr>
              <a:t>Students may enter </a:t>
            </a:r>
            <a:r>
              <a:rPr lang="en-US" sz="3200" b="1" dirty="0" smtClean="0">
                <a:solidFill>
                  <a:srgbClr val="FF0000"/>
                </a:solidFill>
                <a:effectLst>
                  <a:outerShdw blurRad="38100" dist="38100" dir="2700000" algn="tl">
                    <a:srgbClr val="000000">
                      <a:alpha val="43137"/>
                    </a:srgbClr>
                  </a:outerShdw>
                </a:effectLst>
              </a:rPr>
              <a:t>only ONE </a:t>
            </a:r>
            <a:r>
              <a:rPr lang="en-US" sz="3200" b="1" dirty="0" smtClean="0">
                <a:solidFill>
                  <a:srgbClr val="000000"/>
                </a:solidFill>
                <a:effectLst>
                  <a:outerShdw blurRad="38100" dist="38100" dir="2700000" algn="tl">
                    <a:srgbClr val="000000">
                      <a:alpha val="43137"/>
                    </a:srgbClr>
                  </a:outerShdw>
                </a:effectLst>
              </a:rPr>
              <a:t>STAR Event </a:t>
            </a:r>
            <a:r>
              <a:rPr lang="en-US" sz="3200" b="1" dirty="0" smtClean="0">
                <a:solidFill>
                  <a:srgbClr val="FF0000"/>
                </a:solidFill>
                <a:effectLst>
                  <a:outerShdw blurRad="38100" dist="38100" dir="2700000" algn="tl">
                    <a:srgbClr val="000000">
                      <a:alpha val="43137"/>
                    </a:srgbClr>
                  </a:outerShdw>
                </a:effectLst>
              </a:rPr>
              <a:t>per year </a:t>
            </a:r>
            <a:r>
              <a:rPr lang="en-US" sz="3200" b="1" dirty="0" smtClean="0">
                <a:solidFill>
                  <a:srgbClr val="000000"/>
                </a:solidFill>
                <a:effectLst>
                  <a:outerShdw blurRad="38100" dist="38100" dir="2700000" algn="tl">
                    <a:srgbClr val="000000">
                      <a:alpha val="43137"/>
                    </a:srgbClr>
                  </a:outerShdw>
                </a:effectLst>
              </a:rPr>
              <a:t>(either online or not online but not one of each)</a:t>
            </a:r>
          </a:p>
          <a:p>
            <a:endParaRPr lang="en-US" sz="3200" b="1" dirty="0" smtClean="0">
              <a:solidFill>
                <a:srgbClr val="000000"/>
              </a:solidFill>
              <a:effectLst>
                <a:outerShdw blurRad="38100" dist="38100" dir="2700000" algn="tl">
                  <a:srgbClr val="000000">
                    <a:alpha val="43137"/>
                  </a:srgbClr>
                </a:outerShdw>
              </a:effectLst>
            </a:endParaRPr>
          </a:p>
          <a:p>
            <a:endParaRPr lang="en-US" sz="1800" dirty="0">
              <a:solidFill>
                <a:srgbClr val="FF0000"/>
              </a:solidFill>
              <a:effectLst>
                <a:outerShdw blurRad="38100" dist="38100" dir="2700000" algn="tl">
                  <a:srgbClr val="000000">
                    <a:alpha val="43137"/>
                  </a:srgbClr>
                </a:outerShdw>
              </a:effectLst>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bwMode="auto">
          <a:xfrm>
            <a:off x="4120462" y="641840"/>
            <a:ext cx="2909982" cy="14917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8282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3092450" y="381702"/>
            <a:ext cx="4953000" cy="1824923"/>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Focus </a:t>
            </a:r>
            <a:r>
              <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rPr>
              <a:t>on </a:t>
            </a:r>
            <a:endPar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Children</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46200" y="2743200"/>
            <a:ext cx="8229600" cy="4093428"/>
          </a:xfrm>
          <a:prstGeom prst="rect">
            <a:avLst/>
          </a:prstGeom>
          <a:noFill/>
        </p:spPr>
        <p:txBody>
          <a:bodyPr wrap="square" rtlCol="0">
            <a:spAutoFit/>
          </a:bodyPr>
          <a:lstStyle/>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An </a:t>
            </a:r>
            <a:r>
              <a:rPr lang="en-US" sz="2800" dirty="0">
                <a:effectLst>
                  <a:outerShdw blurRad="38100" dist="38100" dir="2700000" algn="tl">
                    <a:srgbClr val="000000">
                      <a:alpha val="43137"/>
                    </a:srgbClr>
                  </a:outerShdw>
                </a:effectLst>
                <a:latin typeface="Arial" pitchFamily="34" charset="0"/>
                <a:cs typeface="Arial" pitchFamily="34" charset="0"/>
              </a:rPr>
              <a:t>individual or team </a:t>
            </a:r>
            <a:r>
              <a:rPr lang="en-US" sz="2800" dirty="0" smtClean="0">
                <a:effectLst>
                  <a:outerShdw blurRad="38100" dist="38100" dir="2700000" algn="tl">
                    <a:srgbClr val="000000">
                      <a:alpha val="43137"/>
                    </a:srgbClr>
                  </a:outerShdw>
                </a:effectLst>
                <a:latin typeface="Arial" pitchFamily="34" charset="0"/>
                <a:cs typeface="Arial" pitchFamily="34" charset="0"/>
              </a:rPr>
              <a:t>event</a:t>
            </a: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use FACS skills </a:t>
            </a:r>
            <a:r>
              <a:rPr lang="en-US" sz="2800" dirty="0">
                <a:effectLst>
                  <a:outerShdw blurRad="38100" dist="38100" dir="2700000" algn="tl">
                    <a:srgbClr val="000000">
                      <a:alpha val="43137"/>
                    </a:srgbClr>
                  </a:outerShdw>
                </a:effectLst>
                <a:latin typeface="Arial" pitchFamily="34" charset="0"/>
                <a:cs typeface="Arial" pitchFamily="34" charset="0"/>
              </a:rPr>
              <a:t>to plan and </a:t>
            </a:r>
            <a:r>
              <a:rPr lang="en-US" sz="2800" dirty="0" smtClean="0">
                <a:effectLst>
                  <a:outerShdw blurRad="38100" dist="38100" dir="2700000" algn="tl">
                    <a:srgbClr val="000000">
                      <a:alpha val="43137"/>
                    </a:srgbClr>
                  </a:outerShdw>
                </a:effectLst>
                <a:latin typeface="Arial" pitchFamily="34" charset="0"/>
                <a:cs typeface="Arial" pitchFamily="34" charset="0"/>
              </a:rPr>
              <a:t>conduct a </a:t>
            </a:r>
            <a:r>
              <a:rPr lang="en-US" sz="2800" dirty="0">
                <a:effectLst>
                  <a:outerShdw blurRad="38100" dist="38100" dir="2700000" algn="tl">
                    <a:srgbClr val="000000">
                      <a:alpha val="43137"/>
                    </a:srgbClr>
                  </a:outerShdw>
                </a:effectLst>
                <a:latin typeface="Arial" pitchFamily="34" charset="0"/>
                <a:cs typeface="Arial" pitchFamily="34" charset="0"/>
              </a:rPr>
              <a:t>child development project that has a </a:t>
            </a:r>
            <a:r>
              <a:rPr lang="en-US" sz="2800" dirty="0" smtClean="0">
                <a:effectLst>
                  <a:outerShdw blurRad="38100" dist="38100" dir="2700000" algn="tl">
                    <a:srgbClr val="000000">
                      <a:alpha val="43137"/>
                    </a:srgbClr>
                  </a:outerShdw>
                </a:effectLst>
                <a:latin typeface="Arial" pitchFamily="34" charset="0"/>
                <a:cs typeface="Arial" pitchFamily="34" charset="0"/>
              </a:rPr>
              <a:t>positive impact </a:t>
            </a:r>
            <a:r>
              <a:rPr lang="en-US" sz="2800" dirty="0">
                <a:effectLst>
                  <a:outerShdw blurRad="38100" dist="38100" dir="2700000" algn="tl">
                    <a:srgbClr val="000000">
                      <a:alpha val="43137"/>
                    </a:srgbClr>
                  </a:outerShdw>
                </a:effectLst>
                <a:latin typeface="Arial" pitchFamily="34" charset="0"/>
                <a:cs typeface="Arial" pitchFamily="34" charset="0"/>
              </a:rPr>
              <a:t>on children and the community. </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pPr marL="171450" indent="-171450">
              <a:buFont typeface="Arial" pitchFamily="34" charset="0"/>
              <a:buChar char="•"/>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Child</a:t>
            </a:r>
            <a:r>
              <a:rPr lang="en-US" sz="2800" dirty="0">
                <a:effectLst>
                  <a:outerShdw blurRad="38100" dist="38100" dir="2700000" algn="tl">
                    <a:srgbClr val="000000">
                      <a:alpha val="43137"/>
                    </a:srgbClr>
                  </a:outerShdw>
                </a:effectLst>
                <a:latin typeface="Arial" pitchFamily="34" charset="0"/>
                <a:cs typeface="Arial" pitchFamily="34" charset="0"/>
              </a:rPr>
              <a:t> </a:t>
            </a:r>
            <a:r>
              <a:rPr lang="en-US" sz="2800" dirty="0" smtClean="0">
                <a:effectLst>
                  <a:outerShdw blurRad="38100" dist="38100" dir="2700000" algn="tl">
                    <a:srgbClr val="000000">
                      <a:alpha val="43137"/>
                    </a:srgbClr>
                  </a:outerShdw>
                </a:effectLst>
                <a:latin typeface="Arial" pitchFamily="34" charset="0"/>
                <a:cs typeface="Arial" pitchFamily="34" charset="0"/>
              </a:rPr>
              <a:t>development </a:t>
            </a:r>
            <a:r>
              <a:rPr lang="en-US" sz="2800" dirty="0">
                <a:effectLst>
                  <a:outerShdw blurRad="38100" dist="38100" dir="2700000" algn="tl">
                    <a:srgbClr val="000000">
                      <a:alpha val="43137"/>
                    </a:srgbClr>
                  </a:outerShdw>
                </a:effectLst>
                <a:latin typeface="Arial" pitchFamily="34" charset="0"/>
                <a:cs typeface="Arial" pitchFamily="34" charset="0"/>
              </a:rPr>
              <a:t>encompasses birth through adolescence</a:t>
            </a:r>
            <a:r>
              <a:rPr lang="en-US" sz="2800" dirty="0" smtClean="0">
                <a:effectLst>
                  <a:outerShdw blurRad="38100" dist="38100" dir="2700000" algn="tl">
                    <a:srgbClr val="000000">
                      <a:alpha val="43137"/>
                    </a:srgbClr>
                  </a:outerShdw>
                </a:effectLst>
                <a:latin typeface="Arial" pitchFamily="34" charset="0"/>
                <a:cs typeface="Arial" pitchFamily="34" charset="0"/>
              </a:rPr>
              <a:t>.</a:t>
            </a: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a:effectLst>
                  <a:outerShdw blurRad="38100" dist="38100" dir="2700000" algn="tl">
                    <a:srgbClr val="000000">
                      <a:alpha val="43137"/>
                    </a:srgbClr>
                  </a:outerShdw>
                </a:effectLst>
                <a:latin typeface="Arial" pitchFamily="34" charset="0"/>
                <a:cs typeface="Arial" pitchFamily="34" charset="0"/>
              </a:rPr>
              <a:t>Participants must prepare a </a:t>
            </a:r>
            <a:r>
              <a:rPr lang="en-US" sz="2800" b="1" dirty="0">
                <a:effectLst>
                  <a:outerShdw blurRad="38100" dist="38100" dir="2700000" algn="tl">
                    <a:srgbClr val="000000">
                      <a:alpha val="43137"/>
                    </a:srgbClr>
                  </a:outerShdw>
                </a:effectLst>
                <a:latin typeface="Arial" pitchFamily="34" charset="0"/>
                <a:cs typeface="Arial" pitchFamily="34" charset="0"/>
              </a:rPr>
              <a:t>display</a:t>
            </a:r>
            <a:r>
              <a:rPr lang="en-US" sz="2800" dirty="0">
                <a:effectLst>
                  <a:outerShdw blurRad="38100" dist="38100" dir="2700000" algn="tl">
                    <a:srgbClr val="000000">
                      <a:alpha val="43137"/>
                    </a:srgbClr>
                  </a:outerShdw>
                </a:effectLst>
                <a:latin typeface="Arial" pitchFamily="34" charset="0"/>
                <a:cs typeface="Arial" pitchFamily="34" charset="0"/>
              </a:rPr>
              <a:t> </a:t>
            </a:r>
            <a:r>
              <a:rPr lang="en-US" sz="2800" dirty="0" smtClean="0">
                <a:effectLst>
                  <a:outerShdw blurRad="38100" dist="38100" dir="2700000" algn="tl">
                    <a:srgbClr val="000000">
                      <a:alpha val="43137"/>
                    </a:srgbClr>
                  </a:outerShdw>
                </a:effectLst>
                <a:latin typeface="Arial" pitchFamily="34" charset="0"/>
                <a:cs typeface="Arial" pitchFamily="34" charset="0"/>
              </a:rPr>
              <a:t>and an </a:t>
            </a:r>
            <a:r>
              <a:rPr lang="en-US" sz="2800" b="1" dirty="0">
                <a:effectLst>
                  <a:outerShdw blurRad="38100" dist="38100" dir="2700000" algn="tl">
                    <a:srgbClr val="000000">
                      <a:alpha val="43137"/>
                    </a:srgbClr>
                  </a:outerShdw>
                </a:effectLst>
                <a:latin typeface="Arial" pitchFamily="34" charset="0"/>
                <a:cs typeface="Arial" pitchFamily="34" charset="0"/>
              </a:rPr>
              <a:t>oral presentation</a:t>
            </a:r>
            <a:r>
              <a:rPr lang="en-US" sz="2800" dirty="0">
                <a:effectLst>
                  <a:outerShdw blurRad="38100" dist="38100" dir="2700000" algn="tl">
                    <a:srgbClr val="000000">
                      <a:alpha val="43137"/>
                    </a:srgbClr>
                  </a:outerShdw>
                </a:effectLst>
                <a:latin typeface="Arial" pitchFamily="34" charset="0"/>
                <a:cs typeface="Arial" pitchFamily="34" charset="0"/>
              </a:rPr>
              <a:t>.</a:t>
            </a:r>
          </a:p>
        </p:txBody>
      </p: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495650"/>
            <a:ext cx="1811338"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3070" y="258942"/>
            <a:ext cx="9316904" cy="6987678"/>
          </a:xfrm>
          <a:prstGeom prst="rect">
            <a:avLst/>
          </a:prstGeom>
          <a:noFill/>
        </p:spPr>
      </p:pic>
      <p:sp>
        <p:nvSpPr>
          <p:cNvPr id="9" name="TextBox 8"/>
          <p:cNvSpPr txBox="1"/>
          <p:nvPr/>
        </p:nvSpPr>
        <p:spPr>
          <a:xfrm>
            <a:off x="1900104" y="1090761"/>
            <a:ext cx="7848600" cy="982513"/>
          </a:xfrm>
          <a:prstGeom prst="rect">
            <a:avLst/>
          </a:prstGeom>
          <a:noFill/>
        </p:spPr>
        <p:txBody>
          <a:bodyPr wrap="square" rtlCol="0">
            <a:spAutoFit/>
          </a:bodyPr>
          <a:lstStyle/>
          <a:p>
            <a:pPr algn="ctr">
              <a:lnSpc>
                <a:spcPct val="150000"/>
              </a:lnSpc>
            </a:pPr>
            <a:r>
              <a:rPr lang="en-US" sz="44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Illustrated Talk</a:t>
            </a:r>
            <a:endParaRPr lang="en-US" sz="4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22400" y="2819400"/>
            <a:ext cx="8326304" cy="3539430"/>
          </a:xfrm>
          <a:prstGeom prst="rect">
            <a:avLst/>
          </a:prstGeom>
          <a:noFill/>
        </p:spPr>
        <p:txBody>
          <a:bodyPr wrap="square" rtlCol="0">
            <a:spAutoFit/>
          </a:bodyPr>
          <a:lstStyle/>
          <a:p>
            <a:pPr marL="457200" indent="-457200">
              <a:buFont typeface="Arial" pitchFamily="34" charset="0"/>
              <a:buChar char="•"/>
            </a:pPr>
            <a:r>
              <a:rPr lang="en-US" sz="2800" dirty="0">
                <a:effectLst>
                  <a:outerShdw blurRad="38100" dist="38100" dir="2700000" algn="tl">
                    <a:srgbClr val="000000">
                      <a:alpha val="43137"/>
                    </a:srgbClr>
                  </a:outerShdw>
                </a:effectLst>
                <a:latin typeface="Arial" pitchFamily="34" charset="0"/>
                <a:cs typeface="Arial" pitchFamily="34" charset="0"/>
              </a:rPr>
              <a:t>A</a:t>
            </a:r>
            <a:r>
              <a:rPr lang="en-US" sz="2800" dirty="0" smtClean="0">
                <a:effectLst>
                  <a:outerShdw blurRad="38100" dist="38100" dir="2700000" algn="tl">
                    <a:srgbClr val="000000">
                      <a:alpha val="43137"/>
                    </a:srgbClr>
                  </a:outerShdw>
                </a:effectLst>
                <a:latin typeface="Arial" pitchFamily="34" charset="0"/>
                <a:cs typeface="Arial" pitchFamily="34" charset="0"/>
              </a:rPr>
              <a:t>n </a:t>
            </a:r>
            <a:r>
              <a:rPr lang="en-US" sz="2800" dirty="0">
                <a:effectLst>
                  <a:outerShdw blurRad="38100" dist="38100" dir="2700000" algn="tl">
                    <a:srgbClr val="000000">
                      <a:alpha val="43137"/>
                    </a:srgbClr>
                  </a:outerShdw>
                </a:effectLst>
                <a:latin typeface="Arial" pitchFamily="34" charset="0"/>
                <a:cs typeface="Arial" pitchFamily="34" charset="0"/>
              </a:rPr>
              <a:t>individual or team </a:t>
            </a:r>
            <a:r>
              <a:rPr lang="en-US" sz="2800" dirty="0" smtClean="0">
                <a:effectLst>
                  <a:outerShdw blurRad="38100" dist="38100" dir="2700000" algn="tl">
                    <a:srgbClr val="000000">
                      <a:alpha val="43137"/>
                    </a:srgbClr>
                  </a:outerShdw>
                </a:effectLst>
                <a:latin typeface="Arial" pitchFamily="34" charset="0"/>
                <a:cs typeface="Arial" pitchFamily="34" charset="0"/>
              </a:rPr>
              <a:t>event</a:t>
            </a:r>
          </a:p>
          <a:p>
            <a:endParaRPr lang="en-US" sz="28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make </a:t>
            </a:r>
            <a:r>
              <a:rPr lang="en-US" sz="2800" dirty="0">
                <a:effectLst>
                  <a:outerShdw blurRad="38100" dist="38100" dir="2700000" algn="tl">
                    <a:srgbClr val="000000">
                      <a:alpha val="43137"/>
                    </a:srgbClr>
                  </a:outerShdw>
                </a:effectLst>
                <a:latin typeface="Arial" pitchFamily="34" charset="0"/>
                <a:cs typeface="Arial" pitchFamily="34" charset="0"/>
              </a:rPr>
              <a:t>an </a:t>
            </a:r>
            <a:r>
              <a:rPr lang="en-US" sz="2800" dirty="0" smtClean="0">
                <a:effectLst>
                  <a:outerShdw blurRad="38100" dist="38100" dir="2700000" algn="tl">
                    <a:srgbClr val="000000">
                      <a:alpha val="43137"/>
                    </a:srgbClr>
                  </a:outerShdw>
                </a:effectLst>
                <a:latin typeface="Arial" pitchFamily="34" charset="0"/>
                <a:cs typeface="Arial" pitchFamily="34" charset="0"/>
              </a:rPr>
              <a:t>oral presentation </a:t>
            </a:r>
            <a:r>
              <a:rPr lang="en-US" sz="2800" dirty="0">
                <a:effectLst>
                  <a:outerShdw blurRad="38100" dist="38100" dir="2700000" algn="tl">
                    <a:srgbClr val="000000">
                      <a:alpha val="43137"/>
                    </a:srgbClr>
                  </a:outerShdw>
                </a:effectLst>
                <a:latin typeface="Arial" pitchFamily="34" charset="0"/>
                <a:cs typeface="Arial" pitchFamily="34" charset="0"/>
              </a:rPr>
              <a:t>about issues concerning </a:t>
            </a:r>
            <a:r>
              <a:rPr lang="en-US" sz="2800" dirty="0" smtClean="0">
                <a:effectLst>
                  <a:outerShdw blurRad="38100" dist="38100" dir="2700000" algn="tl">
                    <a:srgbClr val="000000">
                      <a:alpha val="43137"/>
                    </a:srgbClr>
                  </a:outerShdw>
                </a:effectLst>
                <a:latin typeface="Arial" pitchFamily="34" charset="0"/>
                <a:cs typeface="Arial" pitchFamily="34" charset="0"/>
              </a:rPr>
              <a:t>FACS and/or related occupations</a:t>
            </a:r>
            <a:r>
              <a:rPr lang="en-US" sz="2800" dirty="0">
                <a:effectLst>
                  <a:outerShdw blurRad="38100" dist="38100" dir="2700000" algn="tl">
                    <a:srgbClr val="000000">
                      <a:alpha val="43137"/>
                    </a:srgbClr>
                  </a:outerShdw>
                </a:effectLst>
                <a:latin typeface="Arial" pitchFamily="34" charset="0"/>
                <a:cs typeface="Arial" pitchFamily="34" charset="0"/>
              </a:rPr>
              <a:t>. </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endParaRPr lang="en-US" sz="2800" dirty="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a:t>
            </a:r>
            <a:r>
              <a:rPr lang="en-US" sz="2800" dirty="0">
                <a:effectLst>
                  <a:outerShdw blurRad="38100" dist="38100" dir="2700000" algn="tl">
                    <a:srgbClr val="000000">
                      <a:alpha val="43137"/>
                    </a:srgbClr>
                  </a:outerShdw>
                </a:effectLst>
                <a:latin typeface="Arial" pitchFamily="34" charset="0"/>
                <a:cs typeface="Arial" pitchFamily="34" charset="0"/>
              </a:rPr>
              <a:t>must prepare a </a:t>
            </a:r>
            <a:r>
              <a:rPr lang="en-US" sz="2800" b="1" dirty="0" smtClean="0">
                <a:effectLst>
                  <a:outerShdw blurRad="38100" dist="38100" dir="2700000" algn="tl">
                    <a:srgbClr val="000000">
                      <a:alpha val="43137"/>
                    </a:srgbClr>
                  </a:outerShdw>
                </a:effectLst>
                <a:latin typeface="Arial" pitchFamily="34" charset="0"/>
                <a:cs typeface="Arial" pitchFamily="34" charset="0"/>
              </a:rPr>
              <a:t>file folder</a:t>
            </a:r>
            <a:r>
              <a:rPr lang="en-US" sz="2800" dirty="0">
                <a:effectLst>
                  <a:outerShdw blurRad="38100" dist="38100" dir="2700000" algn="tl">
                    <a:srgbClr val="000000">
                      <a:alpha val="43137"/>
                    </a:srgbClr>
                  </a:outerShdw>
                </a:effectLst>
                <a:latin typeface="Arial" pitchFamily="34" charset="0"/>
                <a:cs typeface="Arial" pitchFamily="34" charset="0"/>
              </a:rPr>
              <a:t>, an </a:t>
            </a:r>
            <a:r>
              <a:rPr lang="en-US" sz="2800" b="1" dirty="0">
                <a:effectLst>
                  <a:outerShdw blurRad="38100" dist="38100" dir="2700000" algn="tl">
                    <a:srgbClr val="000000">
                      <a:alpha val="43137"/>
                    </a:srgbClr>
                  </a:outerShdw>
                </a:effectLst>
                <a:latin typeface="Arial" pitchFamily="34" charset="0"/>
                <a:cs typeface="Arial" pitchFamily="34" charset="0"/>
              </a:rPr>
              <a:t>oral presentation,</a:t>
            </a:r>
            <a:r>
              <a:rPr lang="en-US" sz="2800" dirty="0">
                <a:effectLst>
                  <a:outerShdw blurRad="38100" dist="38100" dir="2700000" algn="tl">
                    <a:srgbClr val="000000">
                      <a:alpha val="43137"/>
                    </a:srgbClr>
                  </a:outerShdw>
                </a:effectLst>
                <a:latin typeface="Arial" pitchFamily="34" charset="0"/>
                <a:cs typeface="Arial" pitchFamily="34" charset="0"/>
              </a:rPr>
              <a:t> and </a:t>
            </a:r>
            <a:r>
              <a:rPr lang="en-US" sz="2800" b="1" dirty="0">
                <a:effectLst>
                  <a:outerShdw blurRad="38100" dist="38100" dir="2700000" algn="tl">
                    <a:srgbClr val="000000">
                      <a:alpha val="43137"/>
                    </a:srgbClr>
                  </a:outerShdw>
                </a:effectLst>
                <a:latin typeface="Arial" pitchFamily="34" charset="0"/>
                <a:cs typeface="Arial" pitchFamily="34" charset="0"/>
              </a:rPr>
              <a:t>visuals</a:t>
            </a:r>
            <a:r>
              <a:rPr lang="en-US" sz="2800" dirty="0">
                <a:effectLst>
                  <a:outerShdw blurRad="38100" dist="38100" dir="2700000" algn="tl">
                    <a:srgbClr val="000000">
                      <a:alpha val="43137"/>
                    </a:srgbClr>
                  </a:outerShdw>
                </a:effectLst>
                <a:latin typeface="Arial" pitchFamily="34" charset="0"/>
                <a:cs typeface="Arial" pitchFamily="34" charset="0"/>
              </a:rPr>
              <a:t>.</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8610" y="457200"/>
            <a:ext cx="1997237" cy="1775322"/>
          </a:xfrm>
          <a:prstGeom prst="rect">
            <a:avLst/>
          </a:prstGeom>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728470" y="1090762"/>
            <a:ext cx="7848600" cy="1323439"/>
          </a:xfrm>
          <a:prstGeom prst="rect">
            <a:avLst/>
          </a:prstGeom>
          <a:noFill/>
        </p:spPr>
        <p:txBody>
          <a:bodyPr wrap="square" rtlCol="0">
            <a:spAutoFit/>
          </a:bodyPr>
          <a:lstStyle/>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Interpersonal </a:t>
            </a:r>
          </a:p>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Communications</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8600" y="2743200"/>
            <a:ext cx="8250104" cy="3785652"/>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 or team event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use FACS and/or </a:t>
            </a:r>
            <a:r>
              <a:rPr lang="en-US" dirty="0">
                <a:effectLst>
                  <a:outerShdw blurRad="38100" dist="38100" dir="2700000" algn="tl">
                    <a:srgbClr val="000000">
                      <a:alpha val="43137"/>
                    </a:srgbClr>
                  </a:outerShdw>
                </a:effectLst>
                <a:latin typeface="Arial" pitchFamily="34" charset="0"/>
                <a:cs typeface="Arial" pitchFamily="34" charset="0"/>
              </a:rPr>
              <a:t>related occupations skills </a:t>
            </a:r>
            <a:r>
              <a:rPr lang="en-US" dirty="0" smtClean="0">
                <a:effectLst>
                  <a:outerShdw blurRad="38100" dist="38100" dir="2700000" algn="tl">
                    <a:srgbClr val="000000">
                      <a:alpha val="43137"/>
                    </a:srgbClr>
                  </a:outerShdw>
                </a:effectLst>
                <a:latin typeface="Arial" pitchFamily="34" charset="0"/>
                <a:cs typeface="Arial" pitchFamily="34" charset="0"/>
              </a:rPr>
              <a:t>and apply communication techniques to develop a project designed to strengthen communication in a chosen area: </a:t>
            </a:r>
            <a:r>
              <a:rPr lang="en-US" i="1" dirty="0" smtClean="0">
                <a:effectLst>
                  <a:outerShdw blurRad="38100" dist="38100" dir="2700000" algn="tl">
                    <a:srgbClr val="000000">
                      <a:alpha val="43137"/>
                    </a:srgbClr>
                  </a:outerShdw>
                </a:effectLst>
                <a:latin typeface="Arial" pitchFamily="34" charset="0"/>
                <a:cs typeface="Arial" pitchFamily="34" charset="0"/>
              </a:rPr>
              <a:t>community, employment </a:t>
            </a:r>
            <a:r>
              <a:rPr lang="en-US" dirty="0" smtClean="0">
                <a:effectLst>
                  <a:outerShdw blurRad="38100" dist="38100" dir="2700000" algn="tl">
                    <a:srgbClr val="000000">
                      <a:alpha val="43137"/>
                    </a:srgbClr>
                  </a:outerShdw>
                </a:effectLst>
                <a:latin typeface="Arial" pitchFamily="34" charset="0"/>
                <a:cs typeface="Arial" pitchFamily="34" charset="0"/>
              </a:rPr>
              <a:t>relationships, </a:t>
            </a:r>
            <a:r>
              <a:rPr lang="en-US" i="1" dirty="0" smtClean="0">
                <a:effectLst>
                  <a:outerShdw blurRad="38100" dist="38100" dir="2700000" algn="tl">
                    <a:srgbClr val="000000">
                      <a:alpha val="43137"/>
                    </a:srgbClr>
                  </a:outerShdw>
                </a:effectLst>
                <a:latin typeface="Arial" pitchFamily="34" charset="0"/>
                <a:cs typeface="Arial" pitchFamily="34" charset="0"/>
              </a:rPr>
              <a:t>family peer</a:t>
            </a:r>
            <a:r>
              <a:rPr lang="en-US" dirty="0" smtClean="0">
                <a:effectLst>
                  <a:outerShdw blurRad="38100" dist="38100" dir="2700000" algn="tl">
                    <a:srgbClr val="000000">
                      <a:alpha val="43137"/>
                    </a:srgbClr>
                  </a:outerShdw>
                </a:effectLst>
                <a:latin typeface="Arial" pitchFamily="34" charset="0"/>
                <a:cs typeface="Arial" pitchFamily="34" charset="0"/>
              </a:rPr>
              <a:t> groups, or school groups.</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Participants must prepare a </a:t>
            </a:r>
            <a:r>
              <a:rPr lang="en-US" b="1" dirty="0" smtClean="0">
                <a:effectLst>
                  <a:outerShdw blurRad="38100" dist="38100" dir="2700000" algn="tl">
                    <a:srgbClr val="000000">
                      <a:alpha val="43137"/>
                    </a:srgbClr>
                  </a:outerShdw>
                </a:effectLst>
                <a:latin typeface="Arial" pitchFamily="34" charset="0"/>
                <a:cs typeface="Arial" pitchFamily="34" charset="0"/>
              </a:rPr>
              <a:t>file folder, </a:t>
            </a: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and a </a:t>
            </a:r>
            <a:r>
              <a:rPr lang="en-US" b="1" dirty="0" smtClean="0">
                <a:effectLst>
                  <a:outerShdw blurRad="38100" dist="38100" dir="2700000" algn="tl">
                    <a:srgbClr val="000000">
                      <a:alpha val="43137"/>
                    </a:srgbClr>
                  </a:outerShdw>
                </a:effectLst>
                <a:latin typeface="Arial" pitchFamily="34" charset="0"/>
                <a:cs typeface="Arial" pitchFamily="34" charset="0"/>
              </a:rPr>
              <a:t>response to a related case study</a:t>
            </a:r>
            <a:r>
              <a:rPr lang="en-US" dirty="0" smtClean="0">
                <a:effectLst>
                  <a:outerShdw blurRad="38100" dist="38100" dir="2700000" algn="tl">
                    <a:srgbClr val="000000">
                      <a:alpha val="43137"/>
                    </a:srgbClr>
                  </a:outerShdw>
                </a:effectLst>
                <a:latin typeface="Arial" pitchFamily="34" charset="0"/>
                <a:cs typeface="Arial" pitchFamily="34" charset="0"/>
              </a:rPr>
              <a:t>.</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40786"/>
          <a:stretch/>
        </p:blipFill>
        <p:spPr>
          <a:xfrm>
            <a:off x="7670800" y="797812"/>
            <a:ext cx="2235927" cy="1287210"/>
          </a:xfrm>
          <a:prstGeom prst="rect">
            <a:avLst/>
          </a:prstGeom>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728470" y="1090762"/>
            <a:ext cx="7848600" cy="982513"/>
          </a:xfrm>
          <a:prstGeom prst="rect">
            <a:avLst/>
          </a:prstGeom>
          <a:noFill/>
        </p:spPr>
        <p:txBody>
          <a:bodyPr wrap="square" rtlCol="0">
            <a:spAutoFit/>
          </a:bodyPr>
          <a:lstStyle/>
          <a:p>
            <a:pPr algn="ctr">
              <a:lnSpc>
                <a:spcPct val="150000"/>
              </a:lnSpc>
            </a:pPr>
            <a:r>
              <a:rPr lang="en-US" sz="44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Job Interview</a:t>
            </a:r>
            <a:endParaRPr lang="en-US" sz="4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8600" y="2743200"/>
            <a:ext cx="8250104" cy="3785652"/>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use FACS and/or </a:t>
            </a:r>
            <a:r>
              <a:rPr lang="en-US" dirty="0">
                <a:effectLst>
                  <a:outerShdw blurRad="38100" dist="38100" dir="2700000" algn="tl">
                    <a:srgbClr val="000000">
                      <a:alpha val="43137"/>
                    </a:srgbClr>
                  </a:outerShdw>
                </a:effectLst>
                <a:latin typeface="Arial" pitchFamily="34" charset="0"/>
                <a:cs typeface="Arial" pitchFamily="34" charset="0"/>
              </a:rPr>
              <a:t>related occupations skills to develop </a:t>
            </a:r>
            <a:r>
              <a:rPr lang="en-US" dirty="0" smtClean="0">
                <a:effectLst>
                  <a:outerShdw blurRad="38100" dist="38100" dir="2700000" algn="tl">
                    <a:srgbClr val="000000">
                      <a:alpha val="43137"/>
                    </a:srgbClr>
                  </a:outerShdw>
                </a:effectLst>
                <a:latin typeface="Arial" pitchFamily="34" charset="0"/>
                <a:cs typeface="Arial" pitchFamily="34" charset="0"/>
              </a:rPr>
              <a:t>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a:effectLst>
                  <a:outerShdw blurRad="38100" dist="38100" dir="2700000" algn="tl">
                    <a:srgbClr val="000000">
                      <a:alpha val="43137"/>
                    </a:srgbClr>
                  </a:outerShdw>
                </a:effectLst>
                <a:latin typeface="Arial" pitchFamily="34" charset="0"/>
                <a:cs typeface="Arial" pitchFamily="34" charset="0"/>
              </a:rPr>
              <a:t>, participate in an interview, and </a:t>
            </a:r>
            <a:r>
              <a:rPr lang="en-US" dirty="0" smtClean="0">
                <a:effectLst>
                  <a:outerShdw blurRad="38100" dist="38100" dir="2700000" algn="tl">
                    <a:srgbClr val="000000">
                      <a:alpha val="43137"/>
                    </a:srgbClr>
                  </a:outerShdw>
                </a:effectLst>
                <a:latin typeface="Arial" pitchFamily="34" charset="0"/>
                <a:cs typeface="Arial" pitchFamily="34" charset="0"/>
              </a:rPr>
              <a:t>communicate a </a:t>
            </a:r>
            <a:r>
              <a:rPr lang="en-US" dirty="0">
                <a:effectLst>
                  <a:outerShdw blurRad="38100" dist="38100" dir="2700000" algn="tl">
                    <a:srgbClr val="000000">
                      <a:alpha val="43137"/>
                    </a:srgbClr>
                  </a:outerShdw>
                </a:effectLst>
                <a:latin typeface="Arial" pitchFamily="34" charset="0"/>
                <a:cs typeface="Arial" pitchFamily="34" charset="0"/>
              </a:rPr>
              <a:t>personal understanding of job requirements</a:t>
            </a:r>
            <a:r>
              <a:rPr lang="en-US" dirty="0" smtClean="0">
                <a:effectLst>
                  <a:outerShdw blurRad="38100" dist="38100" dir="2700000" algn="tl">
                    <a:srgbClr val="000000">
                      <a:alpha val="43137"/>
                    </a:srgbClr>
                  </a:outerShdw>
                </a:effectLst>
                <a:latin typeface="Arial" pitchFamily="34" charset="0"/>
                <a:cs typeface="Arial" pitchFamily="34" charset="0"/>
              </a:rPr>
              <a: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Participants must prepare a </a:t>
            </a:r>
            <a:r>
              <a:rPr lang="en-US" b="1" dirty="0">
                <a:effectLst>
                  <a:outerShdw blurRad="38100" dist="38100" dir="2700000" algn="tl">
                    <a:srgbClr val="000000">
                      <a:alpha val="43137"/>
                    </a:srgbClr>
                  </a:outerShdw>
                </a:effectLst>
                <a:latin typeface="Arial" pitchFamily="34" charset="0"/>
                <a:cs typeface="Arial" pitchFamily="34" charset="0"/>
              </a:rPr>
              <a:t>portfolio</a:t>
            </a:r>
            <a:r>
              <a:rPr lang="en-US" dirty="0">
                <a:effectLst>
                  <a:outerShdw blurRad="38100" dist="38100" dir="2700000" algn="tl">
                    <a:srgbClr val="000000">
                      <a:alpha val="43137"/>
                    </a:srgbClr>
                  </a:outerShdw>
                </a:effectLst>
                <a:latin typeface="Arial" pitchFamily="34" charset="0"/>
                <a:cs typeface="Arial" pitchFamily="34" charset="0"/>
              </a:rPr>
              <a:t>, including </a:t>
            </a:r>
            <a:r>
              <a:rPr lang="en-US" dirty="0" smtClean="0">
                <a:effectLst>
                  <a:outerShdw blurRad="38100" dist="38100" dir="2700000" algn="tl">
                    <a:srgbClr val="000000">
                      <a:alpha val="43137"/>
                    </a:srgbClr>
                  </a:outerShdw>
                </a:effectLst>
                <a:latin typeface="Arial" pitchFamily="34" charset="0"/>
                <a:cs typeface="Arial" pitchFamily="34" charset="0"/>
              </a:rPr>
              <a:t>a </a:t>
            </a:r>
            <a:r>
              <a:rPr lang="en-US" b="1" dirty="0" smtClean="0">
                <a:effectLst>
                  <a:outerShdw blurRad="38100" dist="38100" dir="2700000" algn="tl">
                    <a:srgbClr val="000000">
                      <a:alpha val="43137"/>
                    </a:srgbClr>
                  </a:outerShdw>
                </a:effectLst>
                <a:latin typeface="Arial" pitchFamily="34" charset="0"/>
                <a:cs typeface="Arial" pitchFamily="34" charset="0"/>
              </a:rPr>
              <a:t>job </a:t>
            </a:r>
            <a:r>
              <a:rPr lang="en-US" b="1" dirty="0">
                <a:effectLst>
                  <a:outerShdw blurRad="38100" dist="38100" dir="2700000" algn="tl">
                    <a:srgbClr val="000000">
                      <a:alpha val="43137"/>
                    </a:srgbClr>
                  </a:outerShdw>
                </a:effectLst>
                <a:latin typeface="Arial" pitchFamily="34" charset="0"/>
                <a:cs typeface="Arial" pitchFamily="34" charset="0"/>
              </a:rPr>
              <a:t>application</a:t>
            </a:r>
            <a:r>
              <a:rPr lang="en-US" dirty="0">
                <a:effectLst>
                  <a:outerShdw blurRad="38100" dist="38100" dir="2700000" algn="tl">
                    <a:srgbClr val="000000">
                      <a:alpha val="43137"/>
                    </a:srgbClr>
                  </a:outerShdw>
                </a:effectLst>
                <a:latin typeface="Arial" pitchFamily="34" charset="0"/>
                <a:cs typeface="Arial" pitchFamily="34" charset="0"/>
              </a:rPr>
              <a:t>, and express their </a:t>
            </a:r>
            <a:r>
              <a:rPr lang="en-US" dirty="0" smtClean="0">
                <a:effectLst>
                  <a:outerShdw blurRad="38100" dist="38100" dir="2700000" algn="tl">
                    <a:srgbClr val="000000">
                      <a:alpha val="43137"/>
                    </a:srgbClr>
                  </a:outerShdw>
                </a:effectLst>
                <a:latin typeface="Arial" pitchFamily="34" charset="0"/>
                <a:cs typeface="Arial" pitchFamily="34" charset="0"/>
              </a:rPr>
              <a:t>communication skills </a:t>
            </a:r>
            <a:r>
              <a:rPr lang="en-US" dirty="0">
                <a:effectLst>
                  <a:outerShdw blurRad="38100" dist="38100" dir="2700000" algn="tl">
                    <a:srgbClr val="000000">
                      <a:alpha val="43137"/>
                    </a:srgbClr>
                  </a:outerShdw>
                </a:effectLst>
                <a:latin typeface="Arial" pitchFamily="34" charset="0"/>
                <a:cs typeface="Arial" pitchFamily="34" charset="0"/>
              </a:rPr>
              <a:t>and job knowledge through an </a:t>
            </a:r>
            <a:r>
              <a:rPr lang="en-US" b="1" dirty="0">
                <a:effectLst>
                  <a:outerShdw blurRad="38100" dist="38100" dir="2700000" algn="tl">
                    <a:srgbClr val="000000">
                      <a:alpha val="43137"/>
                    </a:srgbClr>
                  </a:outerShdw>
                </a:effectLst>
                <a:latin typeface="Arial" pitchFamily="34" charset="0"/>
                <a:cs typeface="Arial" pitchFamily="34" charset="0"/>
              </a:rPr>
              <a:t>interview</a:t>
            </a:r>
            <a:r>
              <a:rPr lang="en-US" dirty="0">
                <a:effectLst>
                  <a:outerShdw blurRad="38100" dist="38100" dir="2700000" algn="tl">
                    <a:srgbClr val="000000">
                      <a:alpha val="43137"/>
                    </a:srgbClr>
                  </a:outerShdw>
                </a:effectLst>
                <a:latin typeface="Arial" pitchFamily="34" charset="0"/>
                <a:cs typeface="Arial" pitchFamily="34" charset="0"/>
              </a:rPr>
              <a:t>.</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40786"/>
          <a:stretch/>
        </p:blipFill>
        <p:spPr>
          <a:xfrm>
            <a:off x="7670800" y="797812"/>
            <a:ext cx="2235927" cy="1287210"/>
          </a:xfrm>
          <a:prstGeom prst="rect">
            <a:avLst/>
          </a:prstGeom>
        </p:spPr>
      </p:pic>
    </p:spTree>
    <p:extLst>
      <p:ext uri="{BB962C8B-B14F-4D97-AF65-F5344CB8AC3E}">
        <p14:creationId xmlns:p14="http://schemas.microsoft.com/office/powerpoint/2010/main" val="653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258896" y="152400"/>
            <a:ext cx="9316904" cy="6987678"/>
          </a:xfrm>
          <a:prstGeom prst="rect">
            <a:avLst/>
          </a:prstGeom>
          <a:noFill/>
        </p:spPr>
      </p:pic>
      <p:sp>
        <p:nvSpPr>
          <p:cNvPr id="9" name="TextBox 8"/>
          <p:cNvSpPr txBox="1"/>
          <p:nvPr/>
        </p:nvSpPr>
        <p:spPr>
          <a:xfrm>
            <a:off x="3327400" y="304800"/>
            <a:ext cx="4191000" cy="1015663"/>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Leadership</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22400" y="2514600"/>
            <a:ext cx="8153400" cy="3877985"/>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individual event </a:t>
            </a:r>
          </a:p>
          <a:p>
            <a:pPr marL="171450" indent="-171450">
              <a:buFont typeface="Arial" pitchFamily="34" charset="0"/>
              <a:buChar char="•"/>
            </a:pPr>
            <a:endParaRPr lang="en-US" sz="10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who actively evaluate and grow in their leadership potential.</a:t>
            </a:r>
            <a:endParaRPr lang="en-US" dirty="0">
              <a:effectLst>
                <a:outerShdw blurRad="38100" dist="38100" dir="2700000" algn="tl">
                  <a:srgbClr val="000000">
                    <a:alpha val="43137"/>
                  </a:srgbClr>
                </a:outerShdw>
              </a:effectLst>
              <a:latin typeface="Arial" pitchFamily="34" charset="0"/>
              <a:cs typeface="Arial" pitchFamily="34" charset="0"/>
            </a:endParaRPr>
          </a:p>
          <a:p>
            <a:pPr marL="171450" indent="-171450">
              <a:buFont typeface="Arial" pitchFamily="34" charset="0"/>
              <a:buChar char="•"/>
            </a:pPr>
            <a:endParaRPr lang="en-US" sz="10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Participants </a:t>
            </a:r>
            <a:r>
              <a:rPr lang="en-US" dirty="0" smtClean="0">
                <a:effectLst>
                  <a:outerShdw blurRad="38100" dist="38100" dir="2700000" algn="tl">
                    <a:srgbClr val="000000">
                      <a:alpha val="43137"/>
                    </a:srgbClr>
                  </a:outerShdw>
                </a:effectLst>
                <a:latin typeface="Arial" pitchFamily="34" charset="0"/>
                <a:cs typeface="Arial" pitchFamily="34" charset="0"/>
              </a:rPr>
              <a:t>investigate their leadership ability, assess leadership and employability skills, and develop and implement a plan to further their leadership development.</a:t>
            </a:r>
          </a:p>
          <a:p>
            <a:pPr marL="342900" indent="-342900">
              <a:buFont typeface="Arial" pitchFamily="34" charset="0"/>
              <a:buChar char="•"/>
            </a:pPr>
            <a:endParaRPr lang="en-US" sz="10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 Participants must prepare 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smtClean="0">
                <a:effectLst>
                  <a:outerShdw blurRad="38100" dist="38100" dir="2700000" algn="tl">
                    <a:srgbClr val="000000">
                      <a:alpha val="43137"/>
                    </a:srgbClr>
                  </a:outerShdw>
                </a:effectLst>
                <a:latin typeface="Arial" pitchFamily="34" charset="0"/>
                <a:cs typeface="Arial" pitchFamily="34" charset="0"/>
              </a:rPr>
              <a:t> 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94600" y="780533"/>
            <a:ext cx="1837944" cy="117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258896" y="152400"/>
            <a:ext cx="9316904" cy="6987678"/>
          </a:xfrm>
          <a:prstGeom prst="rect">
            <a:avLst/>
          </a:prstGeom>
          <a:noFill/>
        </p:spPr>
      </p:pic>
      <p:sp>
        <p:nvSpPr>
          <p:cNvPr id="9" name="TextBox 8"/>
          <p:cNvSpPr txBox="1"/>
          <p:nvPr/>
        </p:nvSpPr>
        <p:spPr>
          <a:xfrm>
            <a:off x="3327400" y="304800"/>
            <a:ext cx="4191000" cy="1938992"/>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Life </a:t>
            </a:r>
            <a:r>
              <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rPr>
              <a:t>Event </a:t>
            </a: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Planning</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22400" y="2514600"/>
            <a:ext cx="8153400" cy="5570756"/>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individual </a:t>
            </a:r>
            <a:r>
              <a:rPr lang="en-US" dirty="0">
                <a:effectLst>
                  <a:outerShdw blurRad="38100" dist="38100" dir="2700000" algn="tl">
                    <a:srgbClr val="000000">
                      <a:alpha val="43137"/>
                    </a:srgbClr>
                  </a:outerShdw>
                </a:effectLst>
                <a:latin typeface="Arial" pitchFamily="34" charset="0"/>
                <a:cs typeface="Arial" pitchFamily="34" charset="0"/>
              </a:rPr>
              <a:t>or </a:t>
            </a:r>
            <a:r>
              <a:rPr lang="en-US" dirty="0" smtClean="0">
                <a:effectLst>
                  <a:outerShdw blurRad="38100" dist="38100" dir="2700000" algn="tl">
                    <a:srgbClr val="000000">
                      <a:alpha val="43137"/>
                    </a:srgbClr>
                  </a:outerShdw>
                </a:effectLst>
                <a:latin typeface="Arial" pitchFamily="34" charset="0"/>
                <a:cs typeface="Arial" pitchFamily="34" charset="0"/>
              </a:rPr>
              <a:t>team event </a:t>
            </a:r>
          </a:p>
          <a:p>
            <a:pPr marL="171450" indent="-171450">
              <a:buFont typeface="Arial" pitchFamily="34" charset="0"/>
              <a:buChar char="•"/>
            </a:pPr>
            <a:endParaRPr lang="en-US" sz="10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apply skills </a:t>
            </a:r>
            <a:r>
              <a:rPr lang="en-US" dirty="0">
                <a:effectLst>
                  <a:outerShdw blurRad="38100" dist="38100" dir="2700000" algn="tl">
                    <a:srgbClr val="000000">
                      <a:alpha val="43137"/>
                    </a:srgbClr>
                  </a:outerShdw>
                </a:effectLst>
                <a:latin typeface="Arial" pitchFamily="34" charset="0"/>
                <a:cs typeface="Arial" pitchFamily="34" charset="0"/>
              </a:rPr>
              <a:t>learned in </a:t>
            </a:r>
            <a:r>
              <a:rPr lang="en-US" dirty="0" smtClean="0">
                <a:effectLst>
                  <a:outerShdw blurRad="38100" dist="38100" dir="2700000" algn="tl">
                    <a:srgbClr val="000000">
                      <a:alpha val="43137"/>
                    </a:srgbClr>
                  </a:outerShdw>
                </a:effectLst>
                <a:latin typeface="Arial" pitchFamily="34" charset="0"/>
                <a:cs typeface="Arial" pitchFamily="34" charset="0"/>
              </a:rPr>
              <a:t>FACS courses </a:t>
            </a:r>
            <a:r>
              <a:rPr lang="en-US" dirty="0">
                <a:effectLst>
                  <a:outerShdw blurRad="38100" dist="38100" dir="2700000" algn="tl">
                    <a:srgbClr val="000000">
                      <a:alpha val="43137"/>
                    </a:srgbClr>
                  </a:outerShdw>
                </a:effectLst>
                <a:latin typeface="Arial" pitchFamily="34" charset="0"/>
                <a:cs typeface="Arial" pitchFamily="34" charset="0"/>
              </a:rPr>
              <a:t>to manage the costs of an </a:t>
            </a:r>
            <a:r>
              <a:rPr lang="en-US" dirty="0" smtClean="0">
                <a:effectLst>
                  <a:outerShdw blurRad="38100" dist="38100" dir="2700000" algn="tl">
                    <a:srgbClr val="000000">
                      <a:alpha val="43137"/>
                    </a:srgbClr>
                  </a:outerShdw>
                </a:effectLst>
                <a:latin typeface="Arial" pitchFamily="34" charset="0"/>
                <a:cs typeface="Arial" pitchFamily="34" charset="0"/>
              </a:rPr>
              <a:t>event. An event is defined here as any upcoming occasion that will bring changes and/or new experiences and accompanying financial challenges.</a:t>
            </a:r>
          </a:p>
          <a:p>
            <a:pPr marL="342900" indent="-342900">
              <a:buFont typeface="Arial" pitchFamily="34" charset="0"/>
              <a:buChar char="•"/>
            </a:pPr>
            <a:endParaRPr lang="en-US" sz="10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Planning events for the FCCLA chapter, school, or other organization are not appropriate for this event.</a:t>
            </a: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select an upcoming event in their lives, determine the amount they can budget for the event, and prepare in advance an event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At the event site, participants present the </a:t>
            </a:r>
            <a:r>
              <a:rPr lang="en-US" i="1" dirty="0" smtClean="0">
                <a:effectLst>
                  <a:outerShdw blurRad="38100" dist="38100" dir="2700000" algn="tl">
                    <a:srgbClr val="000000">
                      <a:alpha val="43137"/>
                    </a:srgbClr>
                  </a:outerShdw>
                </a:effectLst>
                <a:latin typeface="Arial" pitchFamily="34" charset="0"/>
                <a:cs typeface="Arial" pitchFamily="34" charset="0"/>
              </a:rPr>
              <a:t>portfolio</a:t>
            </a:r>
            <a:r>
              <a:rPr lang="en-US" dirty="0" smtClean="0">
                <a:effectLst>
                  <a:outerShdw blurRad="38100" dist="38100" dir="2700000" algn="tl">
                    <a:srgbClr val="000000">
                      <a:alpha val="43137"/>
                    </a:srgbClr>
                  </a:outerShdw>
                </a:effectLst>
                <a:latin typeface="Arial" pitchFamily="34" charset="0"/>
                <a:cs typeface="Arial" pitchFamily="34" charset="0"/>
              </a:rPr>
              <a:t> to the evaluators.</a:t>
            </a:r>
          </a:p>
          <a:p>
            <a:pPr marL="800100" lvl="1"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97645" y="246063"/>
            <a:ext cx="1378155" cy="196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258896" y="152400"/>
            <a:ext cx="9316904" cy="6987678"/>
          </a:xfrm>
          <a:prstGeom prst="rect">
            <a:avLst/>
          </a:prstGeom>
          <a:noFill/>
        </p:spPr>
      </p:pic>
      <p:sp>
        <p:nvSpPr>
          <p:cNvPr id="9" name="TextBox 8"/>
          <p:cNvSpPr txBox="1"/>
          <p:nvPr/>
        </p:nvSpPr>
        <p:spPr>
          <a:xfrm>
            <a:off x="3327400" y="304800"/>
            <a:ext cx="4191000" cy="1938992"/>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Life </a:t>
            </a:r>
            <a:r>
              <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rPr>
              <a:t>Event </a:t>
            </a: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Planning </a:t>
            </a:r>
            <a:r>
              <a:rPr lang="en-US" sz="32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(cont’d)</a:t>
            </a: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22400" y="2514600"/>
            <a:ext cx="8153400" cy="3416320"/>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Examples of events </a:t>
            </a:r>
            <a:r>
              <a:rPr lang="en-US" sz="2000" dirty="0">
                <a:effectLst>
                  <a:outerShdw blurRad="38100" dist="38100" dir="2700000" algn="tl">
                    <a:srgbClr val="000000">
                      <a:alpha val="43137"/>
                    </a:srgbClr>
                  </a:outerShdw>
                </a:effectLst>
                <a:latin typeface="Arial" pitchFamily="34" charset="0"/>
                <a:cs typeface="Arial" pitchFamily="34" charset="0"/>
              </a:rPr>
              <a:t>include, but </a:t>
            </a:r>
            <a:r>
              <a:rPr lang="en-US" dirty="0" smtClean="0">
                <a:effectLst>
                  <a:outerShdw blurRad="38100" dist="38100" dir="2700000" algn="tl">
                    <a:srgbClr val="000000">
                      <a:alpha val="43137"/>
                    </a:srgbClr>
                  </a:outerShdw>
                </a:effectLst>
                <a:latin typeface="Arial" pitchFamily="34" charset="0"/>
                <a:cs typeface="Arial" pitchFamily="34" charset="0"/>
              </a:rPr>
              <a:t>are </a:t>
            </a:r>
            <a:r>
              <a:rPr lang="en-US" dirty="0">
                <a:effectLst>
                  <a:outerShdw blurRad="38100" dist="38100" dir="2700000" algn="tl">
                    <a:srgbClr val="000000">
                      <a:alpha val="43137"/>
                    </a:srgbClr>
                  </a:outerShdw>
                </a:effectLst>
                <a:latin typeface="Arial" pitchFamily="34" charset="0"/>
                <a:cs typeface="Arial" pitchFamily="34" charset="0"/>
              </a:rPr>
              <a:t>not limited to:</a:t>
            </a:r>
          </a:p>
          <a:p>
            <a:pPr marL="800100" lvl="1"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Preparing to move into a </a:t>
            </a:r>
            <a:r>
              <a:rPr lang="en-US" dirty="0" smtClean="0">
                <a:effectLst>
                  <a:outerShdw blurRad="38100" dist="38100" dir="2700000" algn="tl">
                    <a:srgbClr val="000000">
                      <a:alpha val="43137"/>
                    </a:srgbClr>
                  </a:outerShdw>
                </a:effectLst>
                <a:latin typeface="Arial" pitchFamily="34" charset="0"/>
                <a:cs typeface="Arial" pitchFamily="34" charset="0"/>
              </a:rPr>
              <a:t>dormitory </a:t>
            </a:r>
            <a:r>
              <a:rPr lang="en-US" dirty="0">
                <a:effectLst>
                  <a:outerShdw blurRad="38100" dist="38100" dir="2700000" algn="tl">
                    <a:srgbClr val="000000">
                      <a:alpha val="43137"/>
                    </a:srgbClr>
                  </a:outerShdw>
                </a:effectLst>
                <a:latin typeface="Arial" pitchFamily="34" charset="0"/>
                <a:cs typeface="Arial" pitchFamily="34" charset="0"/>
              </a:rPr>
              <a:t>room</a:t>
            </a:r>
          </a:p>
          <a:p>
            <a:pPr marL="800100" lvl="1"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Hosting a party or celebration</a:t>
            </a:r>
          </a:p>
          <a:p>
            <a:pPr marL="800100" lvl="1"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Operating a vehicle for one month</a:t>
            </a:r>
          </a:p>
          <a:p>
            <a:pPr marL="800100" lvl="1"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Talking a school or personal </a:t>
            </a:r>
            <a:r>
              <a:rPr lang="en-US" dirty="0" smtClean="0">
                <a:effectLst>
                  <a:outerShdw blurRad="38100" dist="38100" dir="2700000" algn="tl">
                    <a:srgbClr val="000000">
                      <a:alpha val="43137"/>
                    </a:srgbClr>
                  </a:outerShdw>
                </a:effectLst>
                <a:latin typeface="Arial" pitchFamily="34" charset="0"/>
                <a:cs typeface="Arial" pitchFamily="34" charset="0"/>
              </a:rPr>
              <a:t>trip</a:t>
            </a:r>
          </a:p>
          <a:p>
            <a:pPr marL="800100" lvl="1"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Hosting a family reunion</a:t>
            </a:r>
          </a:p>
          <a:p>
            <a:pPr marL="800100" lvl="1"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Paying initial costs of a new job</a:t>
            </a:r>
          </a:p>
          <a:p>
            <a:pPr marL="800100" lvl="1"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Managing personal costs of attending the prom</a:t>
            </a:r>
          </a:p>
          <a:p>
            <a:pPr marL="800100" lvl="1"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Paying school expenses for one grade level</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88157" y="516026"/>
            <a:ext cx="1209435" cy="172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762760" y="457200"/>
            <a:ext cx="7848600" cy="1323439"/>
          </a:xfrm>
          <a:prstGeom prst="rect">
            <a:avLst/>
          </a:prstGeom>
          <a:noFill/>
        </p:spPr>
        <p:txBody>
          <a:bodyPr wrap="square" rtlCol="0">
            <a:spAutoFit/>
          </a:bodyPr>
          <a:lstStyle/>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Nutrition and </a:t>
            </a:r>
          </a:p>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Wellness</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51000" y="2895600"/>
            <a:ext cx="8097704" cy="3970318"/>
          </a:xfrm>
          <a:prstGeom prst="rect">
            <a:avLst/>
          </a:prstGeom>
          <a:noFill/>
        </p:spPr>
        <p:txBody>
          <a:bodyPr wrap="square" rtlCol="0">
            <a:spAutoFit/>
          </a:bodyPr>
          <a:lstStyle/>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An </a:t>
            </a:r>
            <a:r>
              <a:rPr lang="en-US" sz="2800" dirty="0">
                <a:effectLst>
                  <a:outerShdw blurRad="38100" dist="38100" dir="2700000" algn="tl">
                    <a:srgbClr val="000000">
                      <a:alpha val="43137"/>
                    </a:srgbClr>
                  </a:outerShdw>
                </a:effectLst>
                <a:latin typeface="Arial" pitchFamily="34" charset="0"/>
                <a:cs typeface="Arial" pitchFamily="34" charset="0"/>
              </a:rPr>
              <a:t>individual </a:t>
            </a:r>
            <a:r>
              <a:rPr lang="en-US" sz="2800" dirty="0" smtClean="0">
                <a:effectLst>
                  <a:outerShdw blurRad="38100" dist="38100" dir="2700000" algn="tl">
                    <a:srgbClr val="000000">
                      <a:alpha val="43137"/>
                    </a:srgbClr>
                  </a:outerShdw>
                </a:effectLst>
                <a:latin typeface="Arial" pitchFamily="34" charset="0"/>
                <a:cs typeface="Arial" pitchFamily="34" charset="0"/>
              </a:rPr>
              <a:t>event</a:t>
            </a:r>
          </a:p>
          <a:p>
            <a:pPr marL="342900" indent="-342900">
              <a:buFont typeface="Arial" pitchFamily="34" charset="0"/>
              <a:buChar char="•"/>
            </a:pPr>
            <a:endParaRPr lang="en-US" sz="28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track </a:t>
            </a:r>
            <a:r>
              <a:rPr lang="en-US" sz="2800" dirty="0">
                <a:effectLst>
                  <a:outerShdw blurRad="38100" dist="38100" dir="2700000" algn="tl">
                    <a:srgbClr val="000000">
                      <a:alpha val="43137"/>
                    </a:srgbClr>
                  </a:outerShdw>
                </a:effectLst>
                <a:latin typeface="Arial" pitchFamily="34" charset="0"/>
                <a:cs typeface="Arial" pitchFamily="34" charset="0"/>
              </a:rPr>
              <a:t>food </a:t>
            </a:r>
            <a:r>
              <a:rPr lang="en-US" sz="2800" dirty="0" smtClean="0">
                <a:effectLst>
                  <a:outerShdw blurRad="38100" dist="38100" dir="2700000" algn="tl">
                    <a:srgbClr val="000000">
                      <a:alpha val="43137"/>
                    </a:srgbClr>
                  </a:outerShdw>
                </a:effectLst>
                <a:latin typeface="Arial" pitchFamily="34" charset="0"/>
                <a:cs typeface="Arial" pitchFamily="34" charset="0"/>
              </a:rPr>
              <a:t>intake and </a:t>
            </a:r>
            <a:r>
              <a:rPr lang="en-US" sz="2800" dirty="0">
                <a:effectLst>
                  <a:outerShdw blurRad="38100" dist="38100" dir="2700000" algn="tl">
                    <a:srgbClr val="000000">
                      <a:alpha val="43137"/>
                    </a:srgbClr>
                  </a:outerShdw>
                </a:effectLst>
                <a:latin typeface="Arial" pitchFamily="34" charset="0"/>
                <a:cs typeface="Arial" pitchFamily="34" charset="0"/>
              </a:rPr>
              <a:t>physical activity for themselves, their </a:t>
            </a:r>
            <a:r>
              <a:rPr lang="en-US" sz="2800" i="1" dirty="0">
                <a:effectLst>
                  <a:outerShdw blurRad="38100" dist="38100" dir="2700000" algn="tl">
                    <a:srgbClr val="000000">
                      <a:alpha val="43137"/>
                    </a:srgbClr>
                  </a:outerShdw>
                </a:effectLst>
                <a:latin typeface="Arial" pitchFamily="34" charset="0"/>
                <a:cs typeface="Arial" pitchFamily="34" charset="0"/>
              </a:rPr>
              <a:t>family</a:t>
            </a:r>
            <a:r>
              <a:rPr lang="en-US" sz="2800" dirty="0" smtClean="0">
                <a:effectLst>
                  <a:outerShdw blurRad="38100" dist="38100" dir="2700000" algn="tl">
                    <a:srgbClr val="000000">
                      <a:alpha val="43137"/>
                    </a:srgbClr>
                  </a:outerShdw>
                </a:effectLst>
                <a:latin typeface="Arial" pitchFamily="34" charset="0"/>
                <a:cs typeface="Arial" pitchFamily="34" charset="0"/>
              </a:rPr>
              <a:t>, or </a:t>
            </a:r>
            <a:r>
              <a:rPr lang="en-US" sz="2800" dirty="0">
                <a:effectLst>
                  <a:outerShdw blurRad="38100" dist="38100" dir="2700000" algn="tl">
                    <a:srgbClr val="000000">
                      <a:alpha val="43137"/>
                    </a:srgbClr>
                  </a:outerShdw>
                </a:effectLst>
                <a:latin typeface="Arial" pitchFamily="34" charset="0"/>
                <a:cs typeface="Arial" pitchFamily="34" charset="0"/>
              </a:rPr>
              <a:t>a </a:t>
            </a:r>
            <a:r>
              <a:rPr lang="en-US" sz="2800" i="1" dirty="0">
                <a:effectLst>
                  <a:outerShdw blurRad="38100" dist="38100" dir="2700000" algn="tl">
                    <a:srgbClr val="000000">
                      <a:alpha val="43137"/>
                    </a:srgbClr>
                  </a:outerShdw>
                </a:effectLst>
                <a:latin typeface="Arial" pitchFamily="34" charset="0"/>
                <a:cs typeface="Arial" pitchFamily="34" charset="0"/>
              </a:rPr>
              <a:t>community</a:t>
            </a:r>
            <a:r>
              <a:rPr lang="en-US" sz="2800" dirty="0">
                <a:effectLst>
                  <a:outerShdw blurRad="38100" dist="38100" dir="2700000" algn="tl">
                    <a:srgbClr val="000000">
                      <a:alpha val="43137"/>
                    </a:srgbClr>
                  </a:outerShdw>
                </a:effectLst>
                <a:latin typeface="Arial" pitchFamily="34" charset="0"/>
                <a:cs typeface="Arial" pitchFamily="34" charset="0"/>
              </a:rPr>
              <a:t> group </a:t>
            </a:r>
            <a:r>
              <a:rPr lang="en-US" sz="2800" dirty="0" smtClean="0">
                <a:effectLst>
                  <a:outerShdw blurRad="38100" dist="38100" dir="2700000" algn="tl">
                    <a:srgbClr val="000000">
                      <a:alpha val="43137"/>
                    </a:srgbClr>
                  </a:outerShdw>
                </a:effectLst>
                <a:latin typeface="Arial" pitchFamily="34" charset="0"/>
                <a:cs typeface="Arial" pitchFamily="34" charset="0"/>
              </a:rPr>
              <a:t>and determine goals and </a:t>
            </a:r>
            <a:r>
              <a:rPr lang="en-US" sz="2800" dirty="0">
                <a:effectLst>
                  <a:outerShdw blurRad="38100" dist="38100" dir="2700000" algn="tl">
                    <a:srgbClr val="000000">
                      <a:alpha val="43137"/>
                    </a:srgbClr>
                  </a:outerShdw>
                </a:effectLst>
                <a:latin typeface="Arial" pitchFamily="34" charset="0"/>
                <a:cs typeface="Arial" pitchFamily="34" charset="0"/>
              </a:rPr>
              <a:t>strategies for improving their overall health.</a:t>
            </a:r>
          </a:p>
          <a:p>
            <a:pPr marL="342900" indent="-342900">
              <a:buFont typeface="Arial" pitchFamily="34" charset="0"/>
              <a:buChar char="•"/>
            </a:pP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a:t>
            </a:r>
            <a:r>
              <a:rPr lang="en-US" sz="2800" dirty="0">
                <a:effectLst>
                  <a:outerShdw blurRad="38100" dist="38100" dir="2700000" algn="tl">
                    <a:srgbClr val="000000">
                      <a:alpha val="43137"/>
                    </a:srgbClr>
                  </a:outerShdw>
                </a:effectLst>
                <a:latin typeface="Arial" pitchFamily="34" charset="0"/>
                <a:cs typeface="Arial" pitchFamily="34" charset="0"/>
              </a:rPr>
              <a:t>must prepare a </a:t>
            </a:r>
            <a:r>
              <a:rPr lang="en-US" sz="2800" b="1" dirty="0" smtClean="0">
                <a:effectLst>
                  <a:outerShdw blurRad="38100" dist="38100" dir="2700000" algn="tl">
                    <a:srgbClr val="000000">
                      <a:alpha val="43137"/>
                    </a:srgbClr>
                  </a:outerShdw>
                </a:effectLst>
                <a:latin typeface="Arial" pitchFamily="34" charset="0"/>
                <a:cs typeface="Arial" pitchFamily="34" charset="0"/>
              </a:rPr>
              <a:t>portfolio</a:t>
            </a:r>
            <a:r>
              <a:rPr lang="en-US" sz="2800" dirty="0" smtClean="0">
                <a:effectLst>
                  <a:outerShdw blurRad="38100" dist="38100" dir="2700000" algn="tl">
                    <a:srgbClr val="000000">
                      <a:alpha val="43137"/>
                    </a:srgbClr>
                  </a:outerShdw>
                </a:effectLst>
                <a:latin typeface="Arial" pitchFamily="34" charset="0"/>
                <a:cs typeface="Arial" pitchFamily="34" charset="0"/>
              </a:rPr>
              <a:t>, </a:t>
            </a:r>
            <a:r>
              <a:rPr lang="en-US" sz="2800" b="1" dirty="0" smtClean="0">
                <a:effectLst>
                  <a:outerShdw blurRad="38100" dist="38100" dir="2700000" algn="tl">
                    <a:srgbClr val="000000">
                      <a:alpha val="43137"/>
                    </a:srgbClr>
                  </a:outerShdw>
                </a:effectLst>
                <a:latin typeface="Arial" pitchFamily="34" charset="0"/>
                <a:cs typeface="Arial" pitchFamily="34" charset="0"/>
              </a:rPr>
              <a:t>visuals, </a:t>
            </a:r>
            <a:r>
              <a:rPr lang="en-US" sz="2800" dirty="0" smtClean="0">
                <a:effectLst>
                  <a:outerShdw blurRad="38100" dist="38100" dir="2700000" algn="tl">
                    <a:srgbClr val="000000">
                      <a:alpha val="43137"/>
                    </a:srgbClr>
                  </a:outerShdw>
                </a:effectLst>
                <a:latin typeface="Arial" pitchFamily="34" charset="0"/>
                <a:cs typeface="Arial" pitchFamily="34" charset="0"/>
              </a:rPr>
              <a:t>and </a:t>
            </a:r>
            <a:r>
              <a:rPr lang="en-US" sz="2800" dirty="0">
                <a:effectLst>
                  <a:outerShdw blurRad="38100" dist="38100" dir="2700000" algn="tl">
                    <a:srgbClr val="000000">
                      <a:alpha val="43137"/>
                    </a:srgbClr>
                  </a:outerShdw>
                </a:effectLst>
                <a:latin typeface="Arial" pitchFamily="34" charset="0"/>
                <a:cs typeface="Arial" pitchFamily="34" charset="0"/>
              </a:rPr>
              <a:t>an </a:t>
            </a:r>
            <a:r>
              <a:rPr lang="en-US" sz="2800"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sz="2800" dirty="0">
                <a:effectLst>
                  <a:outerShdw blurRad="38100" dist="38100" dir="2700000" algn="tl">
                    <a:srgbClr val="000000">
                      <a:alpha val="43137"/>
                    </a:srgbClr>
                  </a:outerShdw>
                </a:effectLst>
                <a:latin typeface="Arial" pitchFamily="34" charset="0"/>
                <a:cs typeface="Arial" pitchFamily="34" charset="0"/>
              </a:rPr>
              <a:t>.</a:t>
            </a:r>
          </a:p>
        </p:txBody>
      </p:sp>
      <p:pic>
        <p:nvPicPr>
          <p:cNvPr id="10242" name="Picture 2" descr="C:\Users\Pam\AppData\Local\Microsoft\Windows\Temporary Internet Files\Content.IE5\MBFBTG1X\MC900241297[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2974" y="819997"/>
            <a:ext cx="1811426" cy="14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1762760" y="457200"/>
            <a:ext cx="7848600" cy="1323439"/>
          </a:xfrm>
          <a:prstGeom prst="rect">
            <a:avLst/>
          </a:prstGeom>
          <a:noFill/>
        </p:spPr>
        <p:txBody>
          <a:bodyPr wrap="square" rtlCol="0">
            <a:spAutoFit/>
          </a:bodyPr>
          <a:lstStyle/>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Parliamentary </a:t>
            </a:r>
          </a:p>
          <a:p>
            <a:pPr algn="ct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Procedure</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38208" y="2769705"/>
            <a:ext cx="8097704" cy="4832092"/>
          </a:xfrm>
          <a:prstGeom prst="rect">
            <a:avLst/>
          </a:prstGeom>
          <a:noFill/>
        </p:spPr>
        <p:txBody>
          <a:bodyPr wrap="square" rtlCol="0">
            <a:spAutoFit/>
          </a:bodyPr>
          <a:lstStyle/>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An team event</a:t>
            </a:r>
          </a:p>
          <a:p>
            <a:pPr marL="342900" indent="-342900">
              <a:buFont typeface="Arial" pitchFamily="34" charset="0"/>
              <a:buChar char="•"/>
            </a:pPr>
            <a:endParaRPr lang="en-US" sz="28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Chapters develop a working knowledge of parliamentary law and the ability to conduct an FCCLA business meeting.</a:t>
            </a:r>
            <a:endParaRPr lang="en-US" sz="28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800" dirty="0" smtClean="0">
                <a:effectLst>
                  <a:outerShdw blurRad="38100" dist="38100" dir="2700000" algn="tl">
                    <a:srgbClr val="000000">
                      <a:alpha val="43137"/>
                    </a:srgbClr>
                  </a:outerShdw>
                </a:effectLst>
                <a:latin typeface="Arial" pitchFamily="34" charset="0"/>
                <a:cs typeface="Arial" pitchFamily="34" charset="0"/>
              </a:rPr>
              <a:t>Participants </a:t>
            </a:r>
            <a:r>
              <a:rPr lang="en-US" sz="2800" dirty="0">
                <a:effectLst>
                  <a:outerShdw blurRad="38100" dist="38100" dir="2700000" algn="tl">
                    <a:srgbClr val="000000">
                      <a:alpha val="43137"/>
                    </a:srgbClr>
                  </a:outerShdw>
                </a:effectLst>
                <a:latin typeface="Arial" pitchFamily="34" charset="0"/>
                <a:cs typeface="Arial" pitchFamily="34" charset="0"/>
              </a:rPr>
              <a:t>must </a:t>
            </a:r>
            <a:r>
              <a:rPr lang="en-US" sz="2800" dirty="0" smtClean="0">
                <a:effectLst>
                  <a:outerShdw blurRad="38100" dist="38100" dir="2700000" algn="tl">
                    <a:srgbClr val="000000">
                      <a:alpha val="43137"/>
                    </a:srgbClr>
                  </a:outerShdw>
                </a:effectLst>
                <a:latin typeface="Arial" pitchFamily="34" charset="0"/>
                <a:cs typeface="Arial" pitchFamily="34" charset="0"/>
              </a:rPr>
              <a:t>take a </a:t>
            </a:r>
            <a:r>
              <a:rPr lang="en-US" sz="2800" b="1" dirty="0" smtClean="0">
                <a:effectLst>
                  <a:outerShdw blurRad="38100" dist="38100" dir="2700000" algn="tl">
                    <a:srgbClr val="000000">
                      <a:alpha val="43137"/>
                    </a:srgbClr>
                  </a:outerShdw>
                </a:effectLst>
                <a:latin typeface="Arial" pitchFamily="34" charset="0"/>
                <a:cs typeface="Arial" pitchFamily="34" charset="0"/>
              </a:rPr>
              <a:t>Parliamentary Procedure Knowledge Test, </a:t>
            </a:r>
            <a:r>
              <a:rPr lang="en-US" sz="2800" dirty="0" smtClean="0">
                <a:effectLst>
                  <a:outerShdw blurRad="38100" dist="38100" dir="2700000" algn="tl">
                    <a:srgbClr val="000000">
                      <a:alpha val="43137"/>
                    </a:srgbClr>
                  </a:outerShdw>
                </a:effectLst>
                <a:latin typeface="Arial" pitchFamily="34" charset="0"/>
                <a:cs typeface="Arial" pitchFamily="34" charset="0"/>
              </a:rPr>
              <a:t>present a </a:t>
            </a:r>
            <a:r>
              <a:rPr lang="en-US" sz="2800" b="1" dirty="0" smtClean="0">
                <a:effectLst>
                  <a:outerShdw blurRad="38100" dist="38100" dir="2700000" algn="tl">
                    <a:srgbClr val="000000">
                      <a:alpha val="43137"/>
                    </a:srgbClr>
                  </a:outerShdw>
                </a:effectLst>
                <a:latin typeface="Arial" pitchFamily="34" charset="0"/>
                <a:cs typeface="Arial" pitchFamily="34" charset="0"/>
              </a:rPr>
              <a:t>demonstration meeting</a:t>
            </a:r>
            <a:r>
              <a:rPr lang="en-US" sz="2800" dirty="0" smtClean="0">
                <a:effectLst>
                  <a:outerShdw blurRad="38100" dist="38100" dir="2700000" algn="tl">
                    <a:srgbClr val="000000">
                      <a:alpha val="43137"/>
                    </a:srgbClr>
                  </a:outerShdw>
                </a:effectLst>
                <a:latin typeface="Arial" pitchFamily="34" charset="0"/>
                <a:cs typeface="Arial" pitchFamily="34" charset="0"/>
              </a:rPr>
              <a:t> using provided planning materials, and prepare </a:t>
            </a:r>
            <a:r>
              <a:rPr lang="en-US" sz="2800" b="1" dirty="0" smtClean="0">
                <a:effectLst>
                  <a:outerShdw blurRad="38100" dist="38100" dir="2700000" algn="tl">
                    <a:srgbClr val="000000">
                      <a:alpha val="43137"/>
                    </a:srgbClr>
                  </a:outerShdw>
                </a:effectLst>
                <a:latin typeface="Arial" pitchFamily="34" charset="0"/>
                <a:cs typeface="Arial" pitchFamily="34" charset="0"/>
              </a:rPr>
              <a:t>minutes</a:t>
            </a:r>
            <a:r>
              <a:rPr lang="en-US" sz="2800" dirty="0" smtClean="0">
                <a:effectLst>
                  <a:outerShdw blurRad="38100" dist="38100" dir="2700000" algn="tl">
                    <a:srgbClr val="000000">
                      <a:alpha val="43137"/>
                    </a:srgbClr>
                  </a:outerShdw>
                </a:effectLst>
                <a:latin typeface="Arial" pitchFamily="34" charset="0"/>
                <a:cs typeface="Arial" pitchFamily="34" charset="0"/>
              </a:rPr>
              <a:t> of the meeting.</a:t>
            </a:r>
            <a:endParaRPr lang="en-US" sz="2800" dirty="0">
              <a:effectLst>
                <a:outerShdw blurRad="38100" dist="38100" dir="2700000" algn="tl">
                  <a:srgbClr val="000000">
                    <a:alpha val="43137"/>
                  </a:srgbClr>
                </a:outerShdw>
              </a:effectLst>
              <a:latin typeface="Arial" pitchFamily="34" charset="0"/>
              <a:cs typeface="Arial" pitchFamily="34" charset="0"/>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92974" y="874794"/>
            <a:ext cx="1811426" cy="135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sp>
        <p:nvSpPr>
          <p:cNvPr id="9" name="TextBox 8"/>
          <p:cNvSpPr txBox="1"/>
          <p:nvPr/>
        </p:nvSpPr>
        <p:spPr>
          <a:xfrm>
            <a:off x="2108200" y="381000"/>
            <a:ext cx="7010400" cy="1824923"/>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Recycle and </a:t>
            </a:r>
          </a:p>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Redesign</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22400" y="2667000"/>
            <a:ext cx="8153400" cy="4708981"/>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individual</a:t>
            </a:r>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event </a:t>
            </a: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apply recycling </a:t>
            </a:r>
            <a:r>
              <a:rPr lang="en-US" dirty="0">
                <a:effectLst>
                  <a:outerShdw blurRad="38100" dist="38100" dir="2700000" algn="tl">
                    <a:srgbClr val="000000">
                      <a:alpha val="43137"/>
                    </a:srgbClr>
                  </a:outerShdw>
                </a:effectLst>
                <a:latin typeface="Arial" pitchFamily="34" charset="0"/>
                <a:cs typeface="Arial" pitchFamily="34" charset="0"/>
              </a:rPr>
              <a:t>and redesign skills learned </a:t>
            </a:r>
            <a:r>
              <a:rPr lang="en-US" dirty="0" smtClean="0">
                <a:effectLst>
                  <a:outerShdw blurRad="38100" dist="38100" dir="2700000" algn="tl">
                    <a:srgbClr val="000000">
                      <a:alpha val="43137"/>
                    </a:srgbClr>
                  </a:outerShdw>
                </a:effectLst>
                <a:latin typeface="Arial" pitchFamily="34" charset="0"/>
                <a:cs typeface="Arial" pitchFamily="34" charset="0"/>
              </a:rPr>
              <a:t>in FACS and</a:t>
            </a:r>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create </a:t>
            </a:r>
            <a:r>
              <a:rPr lang="en-US" dirty="0">
                <a:effectLst>
                  <a:outerShdw blurRad="38100" dist="38100" dir="2700000" algn="tl">
                    <a:srgbClr val="000000">
                      <a:alpha val="43137"/>
                    </a:srgbClr>
                  </a:outerShdw>
                </a:effectLst>
                <a:latin typeface="Arial" pitchFamily="34" charset="0"/>
                <a:cs typeface="Arial" pitchFamily="34" charset="0"/>
              </a:rPr>
              <a:t>a display using a sample of their skills.</a:t>
            </a:r>
          </a:p>
          <a:p>
            <a:pPr marL="171450" indent="-171450">
              <a:buFont typeface="Arial" pitchFamily="34" charset="0"/>
              <a:buChar char="•"/>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select a used fashion, </a:t>
            </a:r>
            <a:r>
              <a:rPr lang="en-US" dirty="0" smtClean="0">
                <a:effectLst>
                  <a:outerShdw blurRad="38100" dist="38100" dir="2700000" algn="tl">
                    <a:srgbClr val="000000">
                      <a:alpha val="43137"/>
                    </a:srgbClr>
                  </a:outerShdw>
                </a:effectLst>
                <a:latin typeface="Arial" pitchFamily="34" charset="0"/>
                <a:cs typeface="Arial" pitchFamily="34" charset="0"/>
              </a:rPr>
              <a:t>home, or </a:t>
            </a:r>
            <a:r>
              <a:rPr lang="en-US" dirty="0">
                <a:effectLst>
                  <a:outerShdw blurRad="38100" dist="38100" dir="2700000" algn="tl">
                    <a:srgbClr val="000000">
                      <a:alpha val="43137"/>
                    </a:srgbClr>
                  </a:outerShdw>
                </a:effectLst>
                <a:latin typeface="Arial" pitchFamily="34" charset="0"/>
                <a:cs typeface="Arial" pitchFamily="34" charset="0"/>
              </a:rPr>
              <a:t>other post consumer item to recycle </a:t>
            </a:r>
            <a:r>
              <a:rPr lang="en-US" dirty="0" smtClean="0">
                <a:effectLst>
                  <a:outerShdw blurRad="38100" dist="38100" dir="2700000" algn="tl">
                    <a:srgbClr val="000000">
                      <a:alpha val="43137"/>
                    </a:srgbClr>
                  </a:outerShdw>
                </a:effectLst>
                <a:latin typeface="Arial" pitchFamily="34" charset="0"/>
                <a:cs typeface="Arial" pitchFamily="34" charset="0"/>
              </a:rPr>
              <a:t>into a </a:t>
            </a:r>
            <a:r>
              <a:rPr lang="en-US" dirty="0">
                <a:effectLst>
                  <a:outerShdw blurRad="38100" dist="38100" dir="2700000" algn="tl">
                    <a:srgbClr val="000000">
                      <a:alpha val="43137"/>
                    </a:srgbClr>
                  </a:outerShdw>
                </a:effectLst>
                <a:latin typeface="Arial" pitchFamily="34" charset="0"/>
                <a:cs typeface="Arial" pitchFamily="34" charset="0"/>
              </a:rPr>
              <a:t>new </a:t>
            </a:r>
            <a:r>
              <a:rPr lang="en-US" dirty="0" smtClean="0">
                <a:effectLst>
                  <a:outerShdw blurRad="38100" dist="38100" dir="2700000" algn="tl">
                    <a:srgbClr val="000000">
                      <a:alpha val="43137"/>
                    </a:srgbClr>
                  </a:outerShdw>
                </a:effectLst>
                <a:latin typeface="Arial" pitchFamily="34" charset="0"/>
                <a:cs typeface="Arial" pitchFamily="34" charset="0"/>
              </a:rPr>
              <a:t>product - not </a:t>
            </a:r>
            <a:r>
              <a:rPr lang="en-US" dirty="0">
                <a:effectLst>
                  <a:outerShdw blurRad="38100" dist="38100" dir="2700000" algn="tl">
                    <a:srgbClr val="000000">
                      <a:alpha val="43137"/>
                    </a:srgbClr>
                  </a:outerShdw>
                </a:effectLst>
                <a:latin typeface="Arial" pitchFamily="34" charset="0"/>
                <a:cs typeface="Arial" pitchFamily="34" charset="0"/>
              </a:rPr>
              <a:t>simply embellish </a:t>
            </a:r>
            <a:r>
              <a:rPr lang="en-US" dirty="0" smtClean="0">
                <a:effectLst>
                  <a:outerShdw blurRad="38100" dist="38100" dir="2700000" algn="tl">
                    <a:srgbClr val="000000">
                      <a:alpha val="43137"/>
                    </a:srgbClr>
                  </a:outerShdw>
                </a:effectLst>
                <a:latin typeface="Arial" pitchFamily="34" charset="0"/>
                <a:cs typeface="Arial" pitchFamily="34" charset="0"/>
              </a:rPr>
              <a:t>an old </a:t>
            </a:r>
            <a:r>
              <a:rPr lang="en-US" dirty="0">
                <a:effectLst>
                  <a:outerShdw blurRad="38100" dist="38100" dir="2700000" algn="tl">
                    <a:srgbClr val="000000">
                      <a:alpha val="43137"/>
                    </a:srgbClr>
                  </a:outerShdw>
                </a:effectLst>
                <a:latin typeface="Arial" pitchFamily="34" charset="0"/>
                <a:cs typeface="Arial" pitchFamily="34" charset="0"/>
              </a:rPr>
              <a:t>one. However, participants may use </a:t>
            </a:r>
            <a:r>
              <a:rPr lang="en-US" dirty="0" smtClean="0">
                <a:effectLst>
                  <a:outerShdw blurRad="38100" dist="38100" dir="2700000" algn="tl">
                    <a:srgbClr val="000000">
                      <a:alpha val="43137"/>
                    </a:srgbClr>
                  </a:outerShdw>
                </a:effectLst>
                <a:latin typeface="Arial" pitchFamily="34" charset="0"/>
                <a:cs typeface="Arial" pitchFamily="34" charset="0"/>
              </a:rPr>
              <a:t>additional materials </a:t>
            </a:r>
            <a:r>
              <a:rPr lang="en-US" dirty="0">
                <a:effectLst>
                  <a:outerShdw blurRad="38100" dist="38100" dir="2700000" algn="tl">
                    <a:srgbClr val="000000">
                      <a:alpha val="43137"/>
                    </a:srgbClr>
                  </a:outerShdw>
                </a:effectLst>
                <a:latin typeface="Arial" pitchFamily="34" charset="0"/>
                <a:cs typeface="Arial" pitchFamily="34" charset="0"/>
              </a:rPr>
              <a:t>if needed to redesign </a:t>
            </a:r>
            <a:r>
              <a:rPr lang="en-US" dirty="0" smtClean="0">
                <a:effectLst>
                  <a:outerShdw blurRad="38100" dist="38100" dir="2700000" algn="tl">
                    <a:srgbClr val="000000">
                      <a:alpha val="43137"/>
                    </a:srgbClr>
                  </a:outerShdw>
                </a:effectLst>
                <a:latin typeface="Arial" pitchFamily="34" charset="0"/>
                <a:cs typeface="Arial" pitchFamily="34" charset="0"/>
              </a:rPr>
              <a:t>and creatively </a:t>
            </a:r>
            <a:r>
              <a:rPr lang="en-US" dirty="0">
                <a:effectLst>
                  <a:outerShdw blurRad="38100" dist="38100" dir="2700000" algn="tl">
                    <a:srgbClr val="000000">
                      <a:alpha val="43137"/>
                    </a:srgbClr>
                  </a:outerShdw>
                </a:effectLst>
                <a:latin typeface="Arial" pitchFamily="34" charset="0"/>
                <a:cs typeface="Arial" pitchFamily="34" charset="0"/>
              </a:rPr>
              <a:t>embellish the new product. </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171450" indent="-171450">
              <a:buFont typeface="Arial" pitchFamily="34" charset="0"/>
              <a:buChar char="•"/>
            </a:pPr>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At the event </a:t>
            </a:r>
            <a:r>
              <a:rPr lang="en-US" dirty="0">
                <a:effectLst>
                  <a:outerShdw blurRad="38100" dist="38100" dir="2700000" algn="tl">
                    <a:srgbClr val="000000">
                      <a:alpha val="43137"/>
                    </a:srgbClr>
                  </a:outerShdw>
                </a:effectLst>
                <a:latin typeface="Arial" pitchFamily="34" charset="0"/>
                <a:cs typeface="Arial" pitchFamily="34" charset="0"/>
              </a:rPr>
              <a:t>site, participants set up their </a:t>
            </a:r>
            <a:r>
              <a:rPr lang="en-US" dirty="0" smtClean="0">
                <a:effectLst>
                  <a:outerShdw blurRad="38100" dist="38100" dir="2700000" algn="tl">
                    <a:srgbClr val="000000">
                      <a:alpha val="43137"/>
                    </a:srgbClr>
                  </a:outerShdw>
                </a:effectLst>
                <a:latin typeface="Arial" pitchFamily="34" charset="0"/>
                <a:cs typeface="Arial" pitchFamily="34" charset="0"/>
              </a:rPr>
              <a:t>displays and </a:t>
            </a:r>
            <a:r>
              <a:rPr lang="en-US" dirty="0">
                <a:effectLst>
                  <a:outerShdw blurRad="38100" dist="38100" dir="2700000" algn="tl">
                    <a:srgbClr val="000000">
                      <a:alpha val="43137"/>
                    </a:srgbClr>
                  </a:outerShdw>
                </a:effectLst>
                <a:latin typeface="Arial" pitchFamily="34" charset="0"/>
                <a:cs typeface="Arial" pitchFamily="34" charset="0"/>
              </a:rPr>
              <a:t>present the results of their projects </a:t>
            </a:r>
            <a:r>
              <a:rPr lang="en-US" dirty="0" smtClean="0">
                <a:effectLst>
                  <a:outerShdw blurRad="38100" dist="38100" dir="2700000" algn="tl">
                    <a:srgbClr val="000000">
                      <a:alpha val="43137"/>
                    </a:srgbClr>
                  </a:outerShdw>
                </a:effectLst>
                <a:latin typeface="Arial" pitchFamily="34" charset="0"/>
                <a:cs typeface="Arial" pitchFamily="34" charset="0"/>
              </a:rPr>
              <a:t>to evaluators</a:t>
            </a:r>
            <a:r>
              <a:rPr lang="en-US" dirty="0">
                <a:effectLst>
                  <a:outerShdw blurRad="38100" dist="38100" dir="2700000" algn="tl">
                    <a:srgbClr val="000000">
                      <a:alpha val="43137"/>
                    </a:srgbClr>
                  </a:outerShdw>
                </a:effectLst>
                <a:latin typeface="Arial" pitchFamily="34" charset="0"/>
                <a:cs typeface="Arial" pitchFamily="34" charset="0"/>
              </a:rPr>
              <a:t>.</a:t>
            </a:r>
          </a:p>
        </p:txBody>
      </p:sp>
      <p:pic>
        <p:nvPicPr>
          <p:cNvPr id="11266" name="Picture 2" descr="C:\Users\Pam\AppData\Local\Microsoft\Windows\Temporary Internet Files\Content.IE5\DAO80Y11\MC900440104[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1800" y="773663"/>
            <a:ext cx="1347654" cy="143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279400" y="381000"/>
            <a:ext cx="9448800" cy="7086600"/>
          </a:xfrm>
          <a:prstGeom prst="rect">
            <a:avLst/>
          </a:prstGeom>
          <a:noFill/>
        </p:spPr>
      </p:pic>
      <p:sp>
        <p:nvSpPr>
          <p:cNvPr id="9" name="TextBox 8"/>
          <p:cNvSpPr txBox="1"/>
          <p:nvPr/>
        </p:nvSpPr>
        <p:spPr>
          <a:xfrm>
            <a:off x="1685851" y="2642550"/>
            <a:ext cx="7848600" cy="4616648"/>
          </a:xfrm>
          <a:prstGeom prst="rect">
            <a:avLst/>
          </a:prstGeom>
          <a:noFill/>
        </p:spPr>
        <p:txBody>
          <a:bodyPr wrap="square" rtlCol="0">
            <a:spAutoFit/>
          </a:bodyPr>
          <a:lstStyle/>
          <a:p>
            <a:r>
              <a:rPr lang="en-US" sz="6000" b="1" dirty="0" smtClean="0">
                <a:solidFill>
                  <a:srgbClr val="000000"/>
                </a:solidFill>
                <a:effectLst>
                  <a:outerShdw blurRad="38100" dist="38100" dir="2700000" algn="tl">
                    <a:srgbClr val="000000">
                      <a:alpha val="43137"/>
                    </a:srgbClr>
                  </a:outerShdw>
                </a:effectLst>
              </a:rPr>
              <a:t>S</a:t>
            </a:r>
            <a:r>
              <a:rPr lang="en-US" sz="4400" dirty="0" smtClean="0">
                <a:solidFill>
                  <a:srgbClr val="FF0000"/>
                </a:solidFill>
                <a:effectLst>
                  <a:outerShdw blurRad="38100" dist="38100" dir="2700000" algn="tl">
                    <a:srgbClr val="000000">
                      <a:alpha val="43137"/>
                    </a:srgbClr>
                  </a:outerShdw>
                </a:effectLst>
              </a:rPr>
              <a:t>tudents</a:t>
            </a:r>
          </a:p>
          <a:p>
            <a:r>
              <a:rPr lang="en-US" sz="6000" b="1" dirty="0" smtClean="0">
                <a:solidFill>
                  <a:srgbClr val="000000"/>
                </a:solidFill>
                <a:effectLst>
                  <a:outerShdw blurRad="38100" dist="38100" dir="2700000" algn="tl">
                    <a:srgbClr val="000000">
                      <a:alpha val="43137"/>
                    </a:srgbClr>
                  </a:outerShdw>
                </a:effectLst>
              </a:rPr>
              <a:t>T</a:t>
            </a:r>
            <a:r>
              <a:rPr lang="en-US" sz="4400" dirty="0" smtClean="0">
                <a:solidFill>
                  <a:srgbClr val="FF0000"/>
                </a:solidFill>
                <a:effectLst>
                  <a:outerShdw blurRad="38100" dist="38100" dir="2700000" algn="tl">
                    <a:srgbClr val="000000">
                      <a:alpha val="43137"/>
                    </a:srgbClr>
                  </a:outerShdw>
                </a:effectLst>
              </a:rPr>
              <a:t>aking</a:t>
            </a:r>
            <a:r>
              <a:rPr lang="en-US" sz="4400" dirty="0" smtClean="0">
                <a:solidFill>
                  <a:srgbClr val="000000"/>
                </a:solidFill>
                <a:effectLst>
                  <a:outerShdw blurRad="38100" dist="38100" dir="2700000" algn="tl">
                    <a:srgbClr val="000000">
                      <a:alpha val="43137"/>
                    </a:srgbClr>
                  </a:outerShdw>
                </a:effectLst>
              </a:rPr>
              <a:t> </a:t>
            </a:r>
          </a:p>
          <a:p>
            <a:r>
              <a:rPr lang="en-US" sz="6000" b="1" dirty="0" smtClean="0">
                <a:solidFill>
                  <a:srgbClr val="000000"/>
                </a:solidFill>
                <a:effectLst>
                  <a:outerShdw blurRad="38100" dist="38100" dir="2700000" algn="tl">
                    <a:srgbClr val="000000">
                      <a:alpha val="43137"/>
                    </a:srgbClr>
                  </a:outerShdw>
                </a:effectLst>
              </a:rPr>
              <a:t>A</a:t>
            </a:r>
            <a:r>
              <a:rPr lang="en-US" sz="4400" dirty="0" smtClean="0">
                <a:solidFill>
                  <a:srgbClr val="FF0000"/>
                </a:solidFill>
                <a:effectLst>
                  <a:outerShdw blurRad="38100" dist="38100" dir="2700000" algn="tl">
                    <a:srgbClr val="000000">
                      <a:alpha val="43137"/>
                    </a:srgbClr>
                  </a:outerShdw>
                </a:effectLst>
              </a:rPr>
              <a:t>ction</a:t>
            </a:r>
          </a:p>
          <a:p>
            <a:r>
              <a:rPr lang="en-US" sz="4400" dirty="0">
                <a:solidFill>
                  <a:srgbClr val="000000"/>
                </a:solidFill>
                <a:effectLst>
                  <a:outerShdw blurRad="38100" dist="38100" dir="2700000" algn="tl">
                    <a:srgbClr val="000000">
                      <a:alpha val="43137"/>
                    </a:srgbClr>
                  </a:outerShdw>
                </a:effectLst>
              </a:rPr>
              <a:t> </a:t>
            </a:r>
            <a:r>
              <a:rPr lang="en-US" sz="4400" dirty="0" smtClean="0">
                <a:solidFill>
                  <a:srgbClr val="000000"/>
                </a:solidFill>
                <a:effectLst>
                  <a:outerShdw blurRad="38100" dist="38100" dir="2700000" algn="tl">
                    <a:srgbClr val="000000">
                      <a:alpha val="43137"/>
                    </a:srgbClr>
                  </a:outerShdw>
                </a:effectLst>
              </a:rPr>
              <a:t>   </a:t>
            </a:r>
            <a:r>
              <a:rPr lang="en-US" sz="4400" dirty="0" smtClean="0">
                <a:solidFill>
                  <a:srgbClr val="FF0000"/>
                </a:solidFill>
                <a:effectLst>
                  <a:outerShdw blurRad="38100" dist="38100" dir="2700000" algn="tl">
                    <a:srgbClr val="000000">
                      <a:alpha val="43137"/>
                    </a:srgbClr>
                  </a:outerShdw>
                </a:effectLst>
              </a:rPr>
              <a:t>with </a:t>
            </a:r>
          </a:p>
          <a:p>
            <a:r>
              <a:rPr lang="en-US" sz="6000" b="1" dirty="0" smtClean="0">
                <a:solidFill>
                  <a:srgbClr val="000000"/>
                </a:solidFill>
                <a:effectLst>
                  <a:outerShdw blurRad="38100" dist="38100" dir="2700000" algn="tl">
                    <a:srgbClr val="000000">
                      <a:alpha val="43137"/>
                    </a:srgbClr>
                  </a:outerShdw>
                </a:effectLst>
              </a:rPr>
              <a:t>R</a:t>
            </a:r>
            <a:r>
              <a:rPr lang="en-US" sz="4400" dirty="0" smtClean="0">
                <a:solidFill>
                  <a:srgbClr val="FF0000"/>
                </a:solidFill>
                <a:effectLst>
                  <a:outerShdw blurRad="38100" dist="38100" dir="2700000" algn="tl">
                    <a:srgbClr val="000000">
                      <a:alpha val="43137"/>
                    </a:srgbClr>
                  </a:outerShdw>
                </a:effectLst>
              </a:rPr>
              <a:t>ecognition</a:t>
            </a:r>
            <a:endParaRPr lang="en-US" sz="4000" dirty="0">
              <a:solidFill>
                <a:srgbClr val="FF0000"/>
              </a:solidFill>
              <a:effectLst>
                <a:outerShdw blurRad="38100" dist="38100" dir="2700000" algn="tl">
                  <a:srgbClr val="000000">
                    <a:alpha val="43137"/>
                  </a:srgbClr>
                </a:outerShdw>
              </a:effectLst>
            </a:endParaRPr>
          </a:p>
        </p:txBody>
      </p:sp>
      <p:pic>
        <p:nvPicPr>
          <p:cNvPr id="11" name="Picture 10" descr="http://www.fcclainc.org/assets/files/media/star_web.gif"/>
          <p:cNvPicPr/>
          <p:nvPr/>
        </p:nvPicPr>
        <p:blipFill>
          <a:blip r:embed="rId4" cstate="print"/>
          <a:srcRect/>
          <a:stretch>
            <a:fillRect/>
          </a:stretch>
        </p:blipFill>
        <p:spPr bwMode="auto">
          <a:xfrm>
            <a:off x="3784600" y="609600"/>
            <a:ext cx="3086100" cy="1447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5225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600" y="3853970"/>
            <a:ext cx="3200400" cy="2153412"/>
          </a:xfrm>
          <a:prstGeom prst="rect">
            <a:avLst/>
          </a:prstGeom>
          <a:ln>
            <a:noFill/>
          </a:ln>
          <a:effectLst>
            <a:softEdge rad="112500"/>
          </a:effectLst>
        </p:spPr>
      </p:pic>
      <p:sp>
        <p:nvSpPr>
          <p:cNvPr id="3" name="TextBox 2"/>
          <p:cNvSpPr txBox="1"/>
          <p:nvPr/>
        </p:nvSpPr>
        <p:spPr>
          <a:xfrm>
            <a:off x="1295400" y="2557214"/>
            <a:ext cx="5537200" cy="3139321"/>
          </a:xfrm>
          <a:prstGeom prst="rect">
            <a:avLst/>
          </a:prstGeom>
          <a:noFill/>
        </p:spPr>
        <p:txBody>
          <a:bodyPr wrap="square" rtlCol="0">
            <a:spAutoFit/>
          </a:bodyPr>
          <a:lstStyle/>
          <a:p>
            <a:pPr algn="ctr"/>
            <a:r>
              <a:rPr lang="en-US" sz="6600" b="1" dirty="0" smtClean="0">
                <a:latin typeface="Arial" charset="0"/>
                <a:ea typeface="Arial" charset="0"/>
                <a:cs typeface="Arial" charset="0"/>
              </a:rPr>
              <a:t>Leadership</a:t>
            </a:r>
            <a:r>
              <a:rPr lang="en-US" sz="6600" dirty="0" smtClean="0">
                <a:latin typeface="Copperplate Gothic Bold" charset="0"/>
                <a:ea typeface="Copperplate Gothic Bold" charset="0"/>
                <a:cs typeface="Copperplate Gothic Bold" charset="0"/>
              </a:rPr>
              <a:t> </a:t>
            </a:r>
          </a:p>
          <a:p>
            <a:pPr algn="ctr"/>
            <a:r>
              <a:rPr lang="en-US" sz="6600" b="1" dirty="0" smtClean="0">
                <a:latin typeface="Arial" charset="0"/>
                <a:ea typeface="Arial" charset="0"/>
                <a:cs typeface="Arial" charset="0"/>
              </a:rPr>
              <a:t>STAR </a:t>
            </a:r>
          </a:p>
          <a:p>
            <a:pPr algn="ctr"/>
            <a:r>
              <a:rPr lang="en-US" sz="6600" b="1" dirty="0" smtClean="0">
                <a:latin typeface="Arial" charset="0"/>
                <a:ea typeface="Arial" charset="0"/>
                <a:cs typeface="Arial" charset="0"/>
              </a:rPr>
              <a:t>Events</a:t>
            </a:r>
            <a:endParaRPr lang="en-US" sz="6600" b="1" dirty="0">
              <a:latin typeface="Arial" charset="0"/>
              <a:ea typeface="Arial" charset="0"/>
              <a:cs typeface="Arial" charset="0"/>
            </a:endParaRPr>
          </a:p>
        </p:txBody>
      </p:sp>
    </p:spTree>
    <p:extLst>
      <p:ext uri="{BB962C8B-B14F-4D97-AF65-F5344CB8AC3E}">
        <p14:creationId xmlns:p14="http://schemas.microsoft.com/office/powerpoint/2010/main" val="833586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18920" y="2743200"/>
            <a:ext cx="7848600" cy="4154984"/>
          </a:xfrm>
          <a:prstGeom prst="rect">
            <a:avLst/>
          </a:prstGeom>
          <a:noFill/>
        </p:spPr>
        <p:txBody>
          <a:bodyPr wrap="square" rtlCol="0">
            <a:spAutoFit/>
          </a:bodyPr>
          <a:lstStyle/>
          <a:p>
            <a:pPr marL="457200" indent="-4572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P</a:t>
            </a:r>
            <a:r>
              <a:rPr lang="en-US" dirty="0" smtClean="0">
                <a:effectLst>
                  <a:outerShdw blurRad="38100" dist="38100" dir="2700000" algn="tl">
                    <a:srgbClr val="000000">
                      <a:alpha val="43137"/>
                    </a:srgbClr>
                  </a:outerShdw>
                </a:effectLst>
                <a:latin typeface="Arial" pitchFamily="34" charset="0"/>
                <a:cs typeface="Arial" pitchFamily="34" charset="0"/>
              </a:rPr>
              <a:t>articipants demonstrate </a:t>
            </a:r>
            <a:r>
              <a:rPr lang="en-US" dirty="0">
                <a:effectLst>
                  <a:outerShdw blurRad="38100" dist="38100" dir="2700000" algn="tl">
                    <a:srgbClr val="000000">
                      <a:alpha val="43137"/>
                    </a:srgbClr>
                  </a:outerShdw>
                </a:effectLst>
                <a:latin typeface="Arial" pitchFamily="34" charset="0"/>
                <a:cs typeface="Arial" pitchFamily="34" charset="0"/>
              </a:rPr>
              <a:t>their knowledge, skills, and ability to actively identify a local, state, national, or global concern, research the topic, identify a target audience and potential partnerships, form an action plan, and advocate for the issue in an effort to positively affect a policy or law.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457200" indent="-457200">
              <a:buFont typeface="Arial" pitchFamily="34" charset="0"/>
              <a:buChar char="•"/>
            </a:pPr>
            <a:r>
              <a:rPr lang="en-US" dirty="0">
                <a:solidFill>
                  <a:srgbClr val="000000"/>
                </a:solidFill>
                <a:effectLst>
                  <a:outerShdw blurRad="38100" dist="38100" dir="2700000" algn="tl">
                    <a:srgbClr val="000000">
                      <a:alpha val="43137"/>
                    </a:srgbClr>
                  </a:outerShdw>
                </a:effectLst>
                <a:latin typeface="Arial" pitchFamily="34" charset="0"/>
                <a:cs typeface="Arial" pitchFamily="34" charset="0"/>
              </a:rPr>
              <a:t>Participants must prepare a </a:t>
            </a:r>
            <a:r>
              <a:rPr lang="en-US" b="1" dirty="0">
                <a:solidFill>
                  <a:srgbClr val="000000"/>
                </a:solidFill>
                <a:effectLst>
                  <a:outerShdw blurRad="38100" dist="38100" dir="2700000" algn="tl">
                    <a:srgbClr val="000000">
                      <a:alpha val="43137"/>
                    </a:srgbClr>
                  </a:outerShdw>
                </a:effectLst>
                <a:latin typeface="Arial" pitchFamily="34" charset="0"/>
                <a:cs typeface="Arial" pitchFamily="34" charset="0"/>
              </a:rPr>
              <a:t>portfolio</a:t>
            </a:r>
            <a:r>
              <a:rPr lang="en-US" dirty="0">
                <a:solidFill>
                  <a:srgbClr val="000000"/>
                </a:solidFill>
                <a:effectLst>
                  <a:outerShdw blurRad="38100" dist="38100" dir="2700000" algn="tl">
                    <a:srgbClr val="000000">
                      <a:alpha val="43137"/>
                    </a:srgbClr>
                  </a:outerShdw>
                </a:effectLst>
                <a:latin typeface="Arial" pitchFamily="34" charset="0"/>
                <a:cs typeface="Arial" pitchFamily="34" charset="0"/>
              </a:rPr>
              <a:t>, an </a:t>
            </a:r>
            <a:r>
              <a:rPr lang="en-US"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oral presentation</a:t>
            </a:r>
            <a:r>
              <a:rPr lang="en-US" dirty="0">
                <a:solidFill>
                  <a:srgbClr val="000000"/>
                </a:solidFill>
                <a:effectLst>
                  <a:outerShdw blurRad="38100" dist="38100" dir="2700000" algn="tl">
                    <a:srgbClr val="000000">
                      <a:alpha val="43137"/>
                    </a:srgbClr>
                  </a:outerShdw>
                </a:effectLst>
                <a:latin typeface="Arial" pitchFamily="34" charset="0"/>
                <a:cs typeface="Arial" pitchFamily="34" charset="0"/>
              </a:rPr>
              <a:t>, and complete a case study.</a:t>
            </a:r>
            <a:endParaRPr lang="en-US"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3022600" y="1238250"/>
            <a:ext cx="51816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Arial" pitchFamily="34" charset="0"/>
                <a:cs typeface="Arial" pitchFamily="34" charset="0"/>
              </a:rPr>
              <a:t>Advocacy</a:t>
            </a:r>
            <a:endParaRPr lang="en-US" sz="44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5812"/>
          <a:stretch/>
        </p:blipFill>
        <p:spPr>
          <a:xfrm>
            <a:off x="7518400" y="533786"/>
            <a:ext cx="2362200" cy="2224902"/>
          </a:xfrm>
          <a:prstGeom prst="rect">
            <a:avLst/>
          </a:prstGeom>
        </p:spPr>
      </p:pic>
    </p:spTree>
    <p:extLst>
      <p:ext uri="{BB962C8B-B14F-4D97-AF65-F5344CB8AC3E}">
        <p14:creationId xmlns:p14="http://schemas.microsoft.com/office/powerpoint/2010/main" val="25292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6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16530" y="1046072"/>
            <a:ext cx="6858000" cy="1200329"/>
          </a:xfrm>
          <a:prstGeom prst="rect">
            <a:avLst/>
          </a:prstGeom>
          <a:noFill/>
        </p:spPr>
        <p:txBody>
          <a:bodyPr wrap="square" rtlCol="0">
            <a:spAutoFit/>
          </a:bodyPr>
          <a:lstStyle/>
          <a:p>
            <a:pPr algn="ctr"/>
            <a:r>
              <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a:t>
            </a:r>
            <a:r>
              <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rPr>
              <a:t>Service Project </a:t>
            </a:r>
            <a:r>
              <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Display or Portfolio</a:t>
            </a:r>
            <a:endPar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1346200" y="2590800"/>
            <a:ext cx="8367923" cy="4524315"/>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 </a:t>
            </a:r>
            <a:r>
              <a:rPr lang="en-US" dirty="0">
                <a:effectLst>
                  <a:outerShdw blurRad="38100" dist="38100" dir="2700000" algn="tl">
                    <a:srgbClr val="000000">
                      <a:alpha val="43137"/>
                    </a:srgbClr>
                  </a:outerShdw>
                </a:effectLst>
                <a:latin typeface="Arial" pitchFamily="34" charset="0"/>
                <a:cs typeface="Arial" pitchFamily="34" charset="0"/>
              </a:rPr>
              <a:t>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Chapters develop </a:t>
            </a:r>
            <a:r>
              <a:rPr lang="en-US" dirty="0">
                <a:effectLst>
                  <a:outerShdw blurRad="38100" dist="38100" dir="2700000" algn="tl">
                    <a:srgbClr val="000000">
                      <a:alpha val="43137"/>
                    </a:srgbClr>
                  </a:outerShdw>
                </a:effectLst>
                <a:latin typeface="Arial" pitchFamily="34" charset="0"/>
                <a:cs typeface="Arial" pitchFamily="34" charset="0"/>
              </a:rPr>
              <a:t>and implement an in-depth service project that makes a worthwhile contribution to families, schools, and communities.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Students </a:t>
            </a:r>
            <a:r>
              <a:rPr lang="en-US" dirty="0">
                <a:effectLst>
                  <a:outerShdw blurRad="38100" dist="38100" dir="2700000" algn="tl">
                    <a:srgbClr val="000000">
                      <a:alpha val="43137"/>
                    </a:srgbClr>
                  </a:outerShdw>
                </a:effectLst>
                <a:latin typeface="Arial" pitchFamily="34" charset="0"/>
                <a:cs typeface="Arial" pitchFamily="34" charset="0"/>
              </a:rPr>
              <a:t>must use </a:t>
            </a:r>
            <a:r>
              <a:rPr lang="en-US" dirty="0" smtClean="0">
                <a:effectLst>
                  <a:outerShdw blurRad="38100" dist="38100" dir="2700000" algn="tl">
                    <a:srgbClr val="000000">
                      <a:alpha val="43137"/>
                    </a:srgbClr>
                  </a:outerShdw>
                </a:effectLst>
                <a:latin typeface="Arial" pitchFamily="34" charset="0"/>
                <a:cs typeface="Arial" pitchFamily="34" charset="0"/>
              </a:rPr>
              <a:t>FACS content </a:t>
            </a:r>
            <a:r>
              <a:rPr lang="en-US" dirty="0">
                <a:effectLst>
                  <a:outerShdw blurRad="38100" dist="38100" dir="2700000" algn="tl">
                    <a:srgbClr val="000000">
                      <a:alpha val="43137"/>
                    </a:srgbClr>
                  </a:outerShdw>
                </a:effectLst>
                <a:latin typeface="Arial" pitchFamily="34" charset="0"/>
                <a:cs typeface="Arial" pitchFamily="34" charset="0"/>
              </a:rPr>
              <a:t>and </a:t>
            </a:r>
            <a:r>
              <a:rPr lang="en-US" dirty="0" smtClean="0">
                <a:effectLst>
                  <a:outerShdw blurRad="38100" dist="38100" dir="2700000" algn="tl">
                    <a:srgbClr val="000000">
                      <a:alpha val="43137"/>
                    </a:srgbClr>
                  </a:outerShdw>
                </a:effectLst>
                <a:latin typeface="Arial" pitchFamily="34" charset="0"/>
                <a:cs typeface="Arial" pitchFamily="34" charset="0"/>
              </a:rPr>
              <a:t>                                          skills </a:t>
            </a:r>
            <a:r>
              <a:rPr lang="en-US" dirty="0">
                <a:effectLst>
                  <a:outerShdw blurRad="38100" dist="38100" dir="2700000" algn="tl">
                    <a:srgbClr val="000000">
                      <a:alpha val="43137"/>
                    </a:srgbClr>
                  </a:outerShdw>
                </a:effectLst>
                <a:latin typeface="Arial" pitchFamily="34" charset="0"/>
                <a:cs typeface="Arial" pitchFamily="34" charset="0"/>
              </a:rPr>
              <a:t>to address and take action on a </a:t>
            </a:r>
            <a:r>
              <a:rPr lang="en-US" dirty="0" smtClean="0">
                <a:effectLst>
                  <a:outerShdw blurRad="38100" dist="38100" dir="2700000" algn="tl">
                    <a:srgbClr val="000000">
                      <a:alpha val="43137"/>
                    </a:srgbClr>
                  </a:outerShdw>
                </a:effectLst>
                <a:latin typeface="Arial" pitchFamily="34" charset="0"/>
                <a:cs typeface="Arial" pitchFamily="34" charset="0"/>
              </a:rPr>
              <a:t>                           community </a:t>
            </a:r>
            <a:r>
              <a:rPr lang="en-US" dirty="0">
                <a:effectLst>
                  <a:outerShdw blurRad="38100" dist="38100" dir="2700000" algn="tl">
                    <a:srgbClr val="000000">
                      <a:alpha val="43137"/>
                    </a:srgbClr>
                  </a:outerShdw>
                </a:effectLst>
                <a:latin typeface="Arial" pitchFamily="34" charset="0"/>
                <a:cs typeface="Arial" pitchFamily="34" charset="0"/>
              </a:rPr>
              <a:t>need</a:t>
            </a:r>
            <a:r>
              <a:rPr lang="en-US" dirty="0" smtClean="0">
                <a:effectLst>
                  <a:outerShdw blurRad="38100" dist="38100" dir="2700000" algn="tl">
                    <a:srgbClr val="000000">
                      <a:alpha val="43137"/>
                    </a:srgbClr>
                  </a:outerShdw>
                </a:effectLst>
                <a:latin typeface="Arial" pitchFamily="34" charset="0"/>
                <a:cs typeface="Arial" pitchFamily="34" charset="0"/>
              </a:rPr>
              <a: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Present as a </a:t>
            </a:r>
            <a:r>
              <a:rPr lang="en-US" b="1" dirty="0" smtClean="0">
                <a:effectLst>
                  <a:outerShdw blurRad="38100" dist="38100" dir="2700000" algn="tl">
                    <a:srgbClr val="000000">
                      <a:alpha val="43137"/>
                    </a:srgbClr>
                  </a:outerShdw>
                </a:effectLst>
                <a:latin typeface="Arial" pitchFamily="34" charset="0"/>
                <a:cs typeface="Arial" pitchFamily="34" charset="0"/>
              </a:rPr>
              <a:t>display </a:t>
            </a:r>
            <a:r>
              <a:rPr lang="en-US" dirty="0" smtClean="0">
                <a:effectLst>
                  <a:outerShdw blurRad="38100" dist="38100" dir="2700000" algn="tl">
                    <a:srgbClr val="000000">
                      <a:alpha val="43137"/>
                    </a:srgbClr>
                  </a:outerShdw>
                </a:effectLst>
                <a:latin typeface="Arial" pitchFamily="34" charset="0"/>
                <a:cs typeface="Arial" pitchFamily="34" charset="0"/>
              </a:rPr>
              <a:t>or 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smtClean="0">
                <a:effectLst>
                  <a:outerShdw blurRad="38100" dist="38100" dir="2700000" algn="tl">
                    <a:srgbClr val="000000">
                      <a:alpha val="43137"/>
                    </a:srgbClr>
                  </a:outerShdw>
                </a:effectLst>
                <a:latin typeface="Arial" pitchFamily="34" charset="0"/>
                <a:cs typeface="Arial" pitchFamily="34" charset="0"/>
              </a:rPr>
              <a:t> </a:t>
            </a:r>
          </a:p>
          <a:p>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800" y="4648200"/>
            <a:ext cx="2667000" cy="2667000"/>
          </a:xfrm>
          <a:prstGeom prst="rect">
            <a:avLst/>
          </a:prstGeom>
        </p:spPr>
      </p:pic>
    </p:spTree>
    <p:extLst>
      <p:ext uri="{BB962C8B-B14F-4D97-AF65-F5344CB8AC3E}">
        <p14:creationId xmlns:p14="http://schemas.microsoft.com/office/powerpoint/2010/main" val="22235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6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16530" y="1046072"/>
            <a:ext cx="6858000" cy="1200329"/>
          </a:xfrm>
          <a:prstGeom prst="rect">
            <a:avLst/>
          </a:prstGeom>
          <a:noFill/>
        </p:spPr>
        <p:txBody>
          <a:bodyPr wrap="square" rtlCol="0">
            <a:spAutoFit/>
          </a:bodyPr>
          <a:lstStyle/>
          <a:p>
            <a:pPr algn="ctr"/>
            <a:r>
              <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Chapter in Review              Display or Portfolio</a:t>
            </a:r>
            <a:endPar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1346200" y="2590800"/>
            <a:ext cx="8367923" cy="3046988"/>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 </a:t>
            </a:r>
            <a:r>
              <a:rPr lang="en-US" dirty="0">
                <a:effectLst>
                  <a:outerShdw blurRad="38100" dist="38100" dir="2700000" algn="tl">
                    <a:srgbClr val="000000">
                      <a:alpha val="43137"/>
                    </a:srgbClr>
                  </a:outerShdw>
                </a:effectLst>
                <a:latin typeface="Arial" pitchFamily="34" charset="0"/>
                <a:cs typeface="Arial" pitchFamily="34" charset="0"/>
              </a:rPr>
              <a:t>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Chapters develop </a:t>
            </a:r>
            <a:r>
              <a:rPr lang="en-US" dirty="0">
                <a:effectLst>
                  <a:outerShdw blurRad="38100" dist="38100" dir="2700000" algn="tl">
                    <a:srgbClr val="000000">
                      <a:alpha val="43137"/>
                    </a:srgbClr>
                  </a:outerShdw>
                </a:effectLst>
                <a:latin typeface="Arial" pitchFamily="34" charset="0"/>
                <a:cs typeface="Arial" pitchFamily="34" charset="0"/>
              </a:rPr>
              <a:t>and implement </a:t>
            </a:r>
            <a:r>
              <a:rPr lang="en-US" dirty="0" smtClean="0">
                <a:effectLst>
                  <a:outerShdw blurRad="38100" dist="38100" dir="2700000" algn="tl">
                    <a:srgbClr val="000000">
                      <a:alpha val="43137"/>
                    </a:srgbClr>
                  </a:outerShdw>
                </a:effectLst>
                <a:latin typeface="Arial" pitchFamily="34" charset="0"/>
                <a:cs typeface="Arial" pitchFamily="34" charset="0"/>
              </a:rPr>
              <a:t>a well-balanced program of work and promote FCCLA and FACS and/or related occupations and skills to the </a:t>
            </a:r>
            <a:r>
              <a:rPr lang="en-US" i="1" dirty="0" smtClean="0">
                <a:effectLst>
                  <a:outerShdw blurRad="38100" dist="38100" dir="2700000" algn="tl">
                    <a:srgbClr val="000000">
                      <a:alpha val="43137"/>
                    </a:srgbClr>
                  </a:outerShdw>
                </a:effectLst>
                <a:latin typeface="Arial" pitchFamily="34" charset="0"/>
                <a:cs typeface="Arial" pitchFamily="34" charset="0"/>
              </a:rPr>
              <a:t>community.</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Present as a </a:t>
            </a:r>
            <a:r>
              <a:rPr lang="en-US" b="1" dirty="0" smtClean="0">
                <a:effectLst>
                  <a:outerShdw blurRad="38100" dist="38100" dir="2700000" algn="tl">
                    <a:srgbClr val="000000">
                      <a:alpha val="43137"/>
                    </a:srgbClr>
                  </a:outerShdw>
                </a:effectLst>
                <a:latin typeface="Arial" pitchFamily="34" charset="0"/>
                <a:cs typeface="Arial" pitchFamily="34" charset="0"/>
              </a:rPr>
              <a:t>display </a:t>
            </a:r>
            <a:r>
              <a:rPr lang="en-US" dirty="0" smtClean="0">
                <a:effectLst>
                  <a:outerShdw blurRad="38100" dist="38100" dir="2700000" algn="tl">
                    <a:srgbClr val="000000">
                      <a:alpha val="43137"/>
                    </a:srgbClr>
                  </a:outerShdw>
                </a:effectLst>
                <a:latin typeface="Arial" pitchFamily="34" charset="0"/>
                <a:cs typeface="Arial" pitchFamily="34" charset="0"/>
              </a:rPr>
              <a:t>or 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smtClean="0">
                <a:effectLst>
                  <a:outerShdw blurRad="38100" dist="38100" dir="2700000" algn="tl">
                    <a:srgbClr val="000000">
                      <a:alpha val="43137"/>
                    </a:srgbClr>
                  </a:outerShdw>
                </a:effectLst>
                <a:latin typeface="Arial" pitchFamily="34" charset="0"/>
                <a:cs typeface="Arial" pitchFamily="34" charset="0"/>
              </a:rPr>
              <a:t> </a:t>
            </a:r>
          </a:p>
          <a:p>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800" y="4648200"/>
            <a:ext cx="2667000" cy="2667000"/>
          </a:xfrm>
          <a:prstGeom prst="rect">
            <a:avLst/>
          </a:prstGeom>
        </p:spPr>
      </p:pic>
    </p:spTree>
    <p:extLst>
      <p:ext uri="{BB962C8B-B14F-4D97-AF65-F5344CB8AC3E}">
        <p14:creationId xmlns:p14="http://schemas.microsoft.com/office/powerpoint/2010/main" val="10368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70201" y="1084326"/>
            <a:ext cx="7256778" cy="1015663"/>
          </a:xfrm>
          <a:prstGeom prst="rect">
            <a:avLst/>
          </a:prstGeom>
          <a:noFill/>
        </p:spPr>
        <p:txBody>
          <a:bodyPr wrap="square" rtlCol="0">
            <a:spAutoFit/>
          </a:bodyPr>
          <a:lstStyle/>
          <a:p>
            <a:pPr algn="ctr">
              <a:lnSpc>
                <a:spcPct val="150000"/>
              </a:lnSpc>
            </a:pP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National </a:t>
            </a:r>
            <a:r>
              <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rPr>
              <a:t>Programs in </a:t>
            </a:r>
            <a:r>
              <a:rPr lang="en-US" sz="40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Action</a:t>
            </a:r>
            <a:endParaRPr lang="en-US" sz="4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1346200" y="2743200"/>
            <a:ext cx="8153400" cy="3416320"/>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An 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explain </a:t>
            </a:r>
            <a:r>
              <a:rPr lang="en-US" dirty="0">
                <a:effectLst>
                  <a:outerShdw blurRad="38100" dist="38100" dir="2700000" algn="tl">
                    <a:srgbClr val="000000">
                      <a:alpha val="43137"/>
                    </a:srgbClr>
                  </a:outerShdw>
                </a:effectLst>
                <a:latin typeface="Arial" pitchFamily="34" charset="0"/>
                <a:cs typeface="Arial" pitchFamily="34" charset="0"/>
              </a:rPr>
              <a:t>how the FCCLA Planning Process was used to implement a national program </a:t>
            </a:r>
            <a:r>
              <a:rPr lang="en-US" dirty="0" smtClean="0">
                <a:effectLst>
                  <a:outerShdw blurRad="38100" dist="38100" dir="2700000" algn="tl">
                    <a:srgbClr val="000000">
                      <a:alpha val="43137"/>
                    </a:srgbClr>
                  </a:outerShdw>
                </a:effectLst>
                <a:latin typeface="Arial" pitchFamily="34" charset="0"/>
                <a:cs typeface="Arial" pitchFamily="34" charset="0"/>
              </a:rPr>
              <a:t>project.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must </a:t>
            </a:r>
            <a:r>
              <a:rPr lang="en-US" dirty="0">
                <a:effectLst>
                  <a:outerShdw blurRad="38100" dist="38100" dir="2700000" algn="tl">
                    <a:srgbClr val="000000">
                      <a:alpha val="43137"/>
                    </a:srgbClr>
                  </a:outerShdw>
                </a:effectLst>
                <a:latin typeface="Arial" pitchFamily="34" charset="0"/>
                <a:cs typeface="Arial" pitchFamily="34" charset="0"/>
              </a:rPr>
              <a:t>prepare a </a:t>
            </a:r>
            <a:r>
              <a:rPr lang="en-US" b="1" dirty="0">
                <a:effectLst>
                  <a:outerShdw blurRad="38100" dist="38100" dir="2700000" algn="tl">
                    <a:srgbClr val="000000">
                      <a:alpha val="43137"/>
                    </a:srgbClr>
                  </a:outerShdw>
                </a:effectLst>
                <a:latin typeface="Arial" pitchFamily="34" charset="0"/>
                <a:cs typeface="Arial" pitchFamily="34" charset="0"/>
              </a:rPr>
              <a:t>file folder</a:t>
            </a:r>
            <a:r>
              <a:rPr lang="en-US" dirty="0">
                <a:effectLst>
                  <a:outerShdw blurRad="38100" dist="38100" dir="2700000" algn="tl">
                    <a:srgbClr val="000000">
                      <a:alpha val="43137"/>
                    </a:srgbClr>
                  </a:outerShdw>
                </a:effectLst>
                <a:latin typeface="Arial" pitchFamily="34" charset="0"/>
                <a:cs typeface="Arial" pitchFamily="34" charset="0"/>
              </a:rPr>
              <a:t>, an </a:t>
            </a:r>
            <a:r>
              <a:rPr lang="en-US" b="1" dirty="0">
                <a:effectLst>
                  <a:outerShdw blurRad="38100" dist="38100" dir="2700000" algn="tl">
                    <a:srgbClr val="000000">
                      <a:alpha val="43137"/>
                    </a:srgbClr>
                  </a:outerShdw>
                </a:effectLst>
                <a:latin typeface="Arial" pitchFamily="34" charset="0"/>
                <a:cs typeface="Arial" pitchFamily="34" charset="0"/>
              </a:rPr>
              <a:t>oral </a:t>
            </a:r>
            <a:r>
              <a:rPr lang="en-US" b="1" dirty="0" smtClean="0">
                <a:effectLst>
                  <a:outerShdw blurRad="38100" dist="38100" dir="2700000" algn="tl">
                    <a:srgbClr val="000000">
                      <a:alpha val="43137"/>
                    </a:srgbClr>
                  </a:outerShdw>
                </a:effectLst>
                <a:latin typeface="Arial" pitchFamily="34" charset="0"/>
                <a:cs typeface="Arial" pitchFamily="34" charset="0"/>
              </a:rPr>
              <a:t>presentation</a:t>
            </a:r>
            <a:r>
              <a:rPr lang="en-US" dirty="0" smtClean="0">
                <a:effectLst>
                  <a:outerShdw blurRad="38100" dist="38100" dir="2700000" algn="tl">
                    <a:srgbClr val="000000">
                      <a:alpha val="43137"/>
                    </a:srgbClr>
                  </a:outerShdw>
                </a:effectLst>
                <a:latin typeface="Arial" pitchFamily="34" charset="0"/>
                <a:cs typeface="Arial" pitchFamily="34" charset="0"/>
              </a:rPr>
              <a:t>, and </a:t>
            </a:r>
            <a:r>
              <a:rPr lang="en-US" b="1" dirty="0">
                <a:effectLst>
                  <a:outerShdw blurRad="38100" dist="38100" dir="2700000" algn="tl">
                    <a:srgbClr val="000000">
                      <a:alpha val="43137"/>
                    </a:srgbClr>
                  </a:outerShdw>
                </a:effectLst>
                <a:latin typeface="Arial" pitchFamily="34" charset="0"/>
                <a:cs typeface="Arial" pitchFamily="34" charset="0"/>
              </a:rPr>
              <a:t>visuals</a:t>
            </a:r>
            <a:r>
              <a:rPr lang="en-US" dirty="0">
                <a:effectLst>
                  <a:outerShdw blurRad="38100" dist="38100" dir="2700000" algn="tl">
                    <a:srgbClr val="000000">
                      <a:alpha val="43137"/>
                    </a:srgbClr>
                  </a:outerShdw>
                </a:effectLst>
                <a:latin typeface="Arial" pitchFamily="34" charset="0"/>
                <a:cs typeface="Arial" pitchFamily="34" charset="0"/>
              </a:rPr>
              <a:t>.</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3280" y="5181600"/>
            <a:ext cx="2509520" cy="2161666"/>
          </a:xfrm>
          <a:prstGeom prst="rect">
            <a:avLst/>
          </a:prstGeom>
        </p:spPr>
      </p:pic>
    </p:spTree>
    <p:extLst>
      <p:ext uri="{BB962C8B-B14F-4D97-AF65-F5344CB8AC3E}">
        <p14:creationId xmlns:p14="http://schemas.microsoft.com/office/powerpoint/2010/main" val="22235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2201069"/>
            <a:ext cx="6096000" cy="457200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397219"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19543" y="711904"/>
            <a:ext cx="7848600" cy="1200329"/>
          </a:xfrm>
          <a:prstGeom prst="rect">
            <a:avLst/>
          </a:prstGeom>
          <a:noFill/>
        </p:spPr>
        <p:txBody>
          <a:bodyPr wrap="square" rtlCol="0">
            <a:spAutoFit/>
          </a:bodyPr>
          <a:lstStyle/>
          <a:p>
            <a:pPr algn="ctr"/>
            <a:r>
              <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Promote </a:t>
            </a:r>
            <a:r>
              <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rPr>
              <a:t>and </a:t>
            </a:r>
            <a:endPar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36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Publicize </a:t>
            </a:r>
            <a:r>
              <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rPr>
              <a:t>FCCLA!</a:t>
            </a:r>
          </a:p>
        </p:txBody>
      </p:sp>
      <p:sp>
        <p:nvSpPr>
          <p:cNvPr id="3" name="TextBox 2"/>
          <p:cNvSpPr txBox="1"/>
          <p:nvPr/>
        </p:nvSpPr>
        <p:spPr>
          <a:xfrm>
            <a:off x="1346200" y="2743200"/>
            <a:ext cx="8534400" cy="3046988"/>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individual or </a:t>
            </a:r>
            <a:r>
              <a:rPr lang="en-US" dirty="0">
                <a:effectLst>
                  <a:outerShdw blurRad="38100" dist="38100" dir="2700000" algn="tl">
                    <a:srgbClr val="000000">
                      <a:alpha val="43137"/>
                    </a:srgbClr>
                  </a:outerShdw>
                </a:effectLst>
                <a:latin typeface="Arial" pitchFamily="34" charset="0"/>
                <a:cs typeface="Arial" pitchFamily="34" charset="0"/>
              </a:rPr>
              <a:t>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develop </a:t>
            </a:r>
            <a:r>
              <a:rPr lang="en-US" dirty="0">
                <a:effectLst>
                  <a:outerShdw blurRad="38100" dist="38100" dir="2700000" algn="tl">
                    <a:srgbClr val="000000">
                      <a:alpha val="43137"/>
                    </a:srgbClr>
                  </a:outerShdw>
                </a:effectLst>
                <a:latin typeface="Arial" pitchFamily="34" charset="0"/>
                <a:cs typeface="Arial" pitchFamily="34" charset="0"/>
              </a:rPr>
              <a:t>an FCCLA promotion and publicity </a:t>
            </a:r>
            <a:r>
              <a:rPr lang="en-US" dirty="0" smtClean="0">
                <a:effectLst>
                  <a:outerShdw blurRad="38100" dist="38100" dir="2700000" algn="tl">
                    <a:srgbClr val="000000">
                      <a:alpha val="43137"/>
                    </a:srgbClr>
                  </a:outerShdw>
                </a:effectLst>
                <a:latin typeface="Arial" pitchFamily="34" charset="0"/>
                <a:cs typeface="Arial" pitchFamily="34" charset="0"/>
              </a:rPr>
              <a:t>campaign to </a:t>
            </a:r>
            <a:r>
              <a:rPr lang="en-US" dirty="0">
                <a:effectLst>
                  <a:outerShdw blurRad="38100" dist="38100" dir="2700000" algn="tl">
                    <a:srgbClr val="000000">
                      <a:alpha val="43137"/>
                    </a:srgbClr>
                  </a:outerShdw>
                </a:effectLst>
                <a:latin typeface="Arial" pitchFamily="34" charset="0"/>
                <a:cs typeface="Arial" pitchFamily="34" charset="0"/>
              </a:rPr>
              <a:t>raise awareness and educate the </a:t>
            </a:r>
            <a:r>
              <a:rPr lang="en-US" dirty="0" smtClean="0">
                <a:effectLst>
                  <a:outerShdw blurRad="38100" dist="38100" dir="2700000" algn="tl">
                    <a:srgbClr val="000000">
                      <a:alpha val="43137"/>
                    </a:srgbClr>
                  </a:outerShdw>
                </a:effectLst>
                <a:latin typeface="Arial" pitchFamily="34" charset="0"/>
                <a:cs typeface="Arial" pitchFamily="34" charset="0"/>
              </a:rPr>
              <a:t>school, parents</a:t>
            </a:r>
            <a:r>
              <a:rPr lang="en-US" dirty="0">
                <a:effectLst>
                  <a:outerShdw blurRad="38100" dist="38100" dir="2700000" algn="tl">
                    <a:srgbClr val="000000">
                      <a:alpha val="43137"/>
                    </a:srgbClr>
                  </a:outerShdw>
                </a:effectLst>
                <a:latin typeface="Arial" pitchFamily="34" charset="0"/>
                <a:cs typeface="Arial" pitchFamily="34" charset="0"/>
              </a:rPr>
              <a:t>, and members of the community </a:t>
            </a:r>
            <a:r>
              <a:rPr lang="en-US" dirty="0" smtClean="0">
                <a:effectLst>
                  <a:outerShdw blurRad="38100" dist="38100" dir="2700000" algn="tl">
                    <a:srgbClr val="000000">
                      <a:alpha val="43137"/>
                    </a:srgbClr>
                  </a:outerShdw>
                </a:effectLst>
                <a:latin typeface="Arial" pitchFamily="34" charset="0"/>
                <a:cs typeface="Arial" pitchFamily="34" charset="0"/>
              </a:rPr>
              <a:t>about the </a:t>
            </a:r>
            <a:r>
              <a:rPr lang="en-US" dirty="0">
                <a:effectLst>
                  <a:outerShdw blurRad="38100" dist="38100" dir="2700000" algn="tl">
                    <a:srgbClr val="000000">
                      <a:alpha val="43137"/>
                    </a:srgbClr>
                  </a:outerShdw>
                </a:effectLst>
                <a:latin typeface="Arial" pitchFamily="34" charset="0"/>
                <a:cs typeface="Arial" pitchFamily="34" charset="0"/>
              </a:rPr>
              <a:t>importance of FCCLA and </a:t>
            </a:r>
            <a:r>
              <a:rPr lang="en-US" dirty="0" smtClean="0">
                <a:effectLst>
                  <a:outerShdw blurRad="38100" dist="38100" dir="2700000" algn="tl">
                    <a:srgbClr val="000000">
                      <a:alpha val="43137"/>
                    </a:srgbClr>
                  </a:outerShdw>
                </a:effectLst>
                <a:latin typeface="Arial" pitchFamily="34" charset="0"/>
                <a:cs typeface="Arial" pitchFamily="34" charset="0"/>
              </a:rPr>
              <a:t>FACS education</a:t>
            </a:r>
            <a:r>
              <a:rPr lang="en-US" dirty="0">
                <a:effectLst>
                  <a:outerShdw blurRad="38100" dist="38100" dir="2700000" algn="tl">
                    <a:srgbClr val="000000">
                      <a:alpha val="43137"/>
                    </a:srgbClr>
                  </a:outerShdw>
                </a:effectLst>
                <a:latin typeface="Arial" pitchFamily="34" charset="0"/>
                <a:cs typeface="Arial" pitchFamily="34" charset="0"/>
              </a:rPr>
              <a:t>. </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must create 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and portfolio</a:t>
            </a:r>
          </a:p>
        </p:txBody>
      </p:sp>
      <p:grpSp>
        <p:nvGrpSpPr>
          <p:cNvPr id="7" name="Group 6"/>
          <p:cNvGrpSpPr/>
          <p:nvPr/>
        </p:nvGrpSpPr>
        <p:grpSpPr>
          <a:xfrm>
            <a:off x="7744460" y="217032"/>
            <a:ext cx="2133600" cy="2034540"/>
            <a:chOff x="7744460" y="217032"/>
            <a:chExt cx="2133600" cy="203454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460" y="217032"/>
              <a:ext cx="2133600" cy="2034540"/>
            </a:xfrm>
            <a:prstGeom prst="rect">
              <a:avLst/>
            </a:prstGeom>
          </p:spPr>
        </p:pic>
        <p:sp>
          <p:nvSpPr>
            <p:cNvPr id="6" name="Rounded Rectangle 5"/>
            <p:cNvSpPr/>
            <p:nvPr/>
          </p:nvSpPr>
          <p:spPr>
            <a:xfrm rot="21198333">
              <a:off x="8672729" y="1941359"/>
              <a:ext cx="1128923" cy="2434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35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3200" y="3565049"/>
            <a:ext cx="2133600" cy="1844040"/>
          </a:xfrm>
        </p:spPr>
      </p:pic>
      <p:pic>
        <p:nvPicPr>
          <p:cNvPr id="4098" name="Picture 2" descr="C:\Users\FCCLA-Worker\Pictures\Picture1.png"/>
          <p:cNvPicPr>
            <a:picLocks noChangeAspect="1" noChangeArrowheads="1"/>
          </p:cNvPicPr>
          <p:nvPr/>
        </p:nvPicPr>
        <p:blipFill>
          <a:blip r:embed="rId4" cstate="print"/>
          <a:srcRect/>
          <a:stretch>
            <a:fillRect/>
          </a:stretch>
        </p:blipFill>
        <p:spPr bwMode="auto">
          <a:xfrm>
            <a:off x="431800" y="251322"/>
            <a:ext cx="9316904" cy="6987678"/>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600" y="3853970"/>
            <a:ext cx="3200400" cy="2153412"/>
          </a:xfrm>
          <a:prstGeom prst="rect">
            <a:avLst/>
          </a:prstGeom>
          <a:ln>
            <a:noFill/>
          </a:ln>
          <a:effectLst>
            <a:softEdge rad="112500"/>
          </a:effectLst>
        </p:spPr>
      </p:pic>
      <p:sp>
        <p:nvSpPr>
          <p:cNvPr id="3" name="TextBox 2"/>
          <p:cNvSpPr txBox="1"/>
          <p:nvPr/>
        </p:nvSpPr>
        <p:spPr>
          <a:xfrm>
            <a:off x="1295400" y="2557214"/>
            <a:ext cx="5537200" cy="4154984"/>
          </a:xfrm>
          <a:prstGeom prst="rect">
            <a:avLst/>
          </a:prstGeom>
          <a:noFill/>
        </p:spPr>
        <p:txBody>
          <a:bodyPr wrap="square" rtlCol="0">
            <a:spAutoFit/>
          </a:bodyPr>
          <a:lstStyle/>
          <a:p>
            <a:pPr algn="ctr"/>
            <a:r>
              <a:rPr lang="en-US" sz="6600" b="1" dirty="0" smtClean="0">
                <a:latin typeface="Arial" charset="0"/>
                <a:ea typeface="Arial" charset="0"/>
                <a:cs typeface="Arial" charset="0"/>
              </a:rPr>
              <a:t>Career Preparation</a:t>
            </a:r>
            <a:r>
              <a:rPr lang="en-US" sz="6600" dirty="0" smtClean="0">
                <a:latin typeface="Copperplate Gothic Bold" charset="0"/>
                <a:ea typeface="Copperplate Gothic Bold" charset="0"/>
                <a:cs typeface="Copperplate Gothic Bold" charset="0"/>
              </a:rPr>
              <a:t> </a:t>
            </a:r>
          </a:p>
          <a:p>
            <a:pPr algn="ctr"/>
            <a:r>
              <a:rPr lang="en-US" sz="6600" b="1" dirty="0" smtClean="0">
                <a:latin typeface="Arial" charset="0"/>
                <a:ea typeface="Arial" charset="0"/>
                <a:cs typeface="Arial" charset="0"/>
              </a:rPr>
              <a:t>STAR </a:t>
            </a:r>
          </a:p>
          <a:p>
            <a:pPr algn="ctr"/>
            <a:r>
              <a:rPr lang="en-US" sz="6600" b="1" dirty="0" smtClean="0">
                <a:latin typeface="Arial" charset="0"/>
                <a:ea typeface="Arial" charset="0"/>
                <a:cs typeface="Arial" charset="0"/>
              </a:rPr>
              <a:t>Events</a:t>
            </a:r>
            <a:endParaRPr lang="en-US" sz="6600" b="1" dirty="0">
              <a:latin typeface="Arial" charset="0"/>
              <a:ea typeface="Arial" charset="0"/>
              <a:cs typeface="Arial" charset="0"/>
            </a:endParaRPr>
          </a:p>
        </p:txBody>
      </p:sp>
    </p:spTree>
    <p:extLst>
      <p:ext uri="{BB962C8B-B14F-4D97-AF65-F5344CB8AC3E}">
        <p14:creationId xmlns:p14="http://schemas.microsoft.com/office/powerpoint/2010/main" val="1414573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574800" y="1219200"/>
            <a:ext cx="7848600" cy="1378839"/>
          </a:xfrm>
          <a:prstGeom prst="rect">
            <a:avLst/>
          </a:prstGeom>
          <a:noFill/>
        </p:spPr>
        <p:txBody>
          <a:bodyPr wrap="square" rtlCol="0">
            <a:spAutoFit/>
          </a:bodyPr>
          <a:lstStyle/>
          <a:p>
            <a:pPr marL="114300" lvl="1" algn="ctr">
              <a:lnSpc>
                <a:spcPct val="95000"/>
              </a:lnSpc>
              <a:buClr>
                <a:srgbClr val="000000"/>
              </a:buClr>
              <a:buSzPct val="100000"/>
            </a:pPr>
            <a:r>
              <a:rPr lang="en-US" sz="3600" b="1" dirty="0" smtClean="0">
                <a:solidFill>
                  <a:srgbClr val="000000"/>
                </a:solidFill>
                <a:effectLst>
                  <a:outerShdw blurRad="38100" dist="38100" dir="2700000" algn="tl">
                    <a:srgbClr val="000000">
                      <a:alpha val="43137"/>
                    </a:srgbClr>
                  </a:outerShdw>
                </a:effectLst>
                <a:latin typeface="Arial" charset="0"/>
              </a:rPr>
              <a:t>Applied Math for </a:t>
            </a:r>
          </a:p>
          <a:p>
            <a:pPr marL="114300" lvl="1" algn="ctr">
              <a:lnSpc>
                <a:spcPct val="95000"/>
              </a:lnSpc>
              <a:buClr>
                <a:srgbClr val="000000"/>
              </a:buClr>
              <a:buSzPct val="100000"/>
            </a:pPr>
            <a:r>
              <a:rPr lang="en-US" sz="3600" b="1" dirty="0">
                <a:solidFill>
                  <a:srgbClr val="000000"/>
                </a:solidFill>
                <a:effectLst>
                  <a:outerShdw blurRad="38100" dist="38100" dir="2700000" algn="tl">
                    <a:srgbClr val="000000">
                      <a:alpha val="43137"/>
                    </a:srgbClr>
                  </a:outerShdw>
                </a:effectLst>
                <a:latin typeface="Arial" charset="0"/>
              </a:rPr>
              <a:t> </a:t>
            </a:r>
            <a:r>
              <a:rPr lang="en-US" sz="3600" b="1" dirty="0" smtClean="0">
                <a:solidFill>
                  <a:srgbClr val="000000"/>
                </a:solidFill>
                <a:effectLst>
                  <a:outerShdw blurRad="38100" dist="38100" dir="2700000" algn="tl">
                    <a:srgbClr val="000000">
                      <a:alpha val="43137"/>
                    </a:srgbClr>
                  </a:outerShdw>
                </a:effectLst>
                <a:latin typeface="Arial" charset="0"/>
              </a:rPr>
              <a:t>   Culinary Management</a:t>
            </a:r>
            <a:endParaRPr lang="en-US" sz="36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16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4800" y="2743200"/>
            <a:ext cx="8153400" cy="3416320"/>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individual or team </a:t>
            </a:r>
            <a:r>
              <a:rPr lang="en-US" dirty="0">
                <a:effectLst>
                  <a:outerShdw blurRad="38100" dist="38100" dir="2700000" algn="tl">
                    <a:srgbClr val="000000">
                      <a:alpha val="43137"/>
                    </a:srgbClr>
                  </a:outerShdw>
                </a:effectLst>
                <a:latin typeface="Arial" pitchFamily="34" charset="0"/>
                <a:cs typeface="Arial" pitchFamily="34" charset="0"/>
              </a:rPr>
              <a:t>event </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who use FACS skills to demonstrate the application of mathematical concepts in the culinary arts industry.</a:t>
            </a:r>
          </a:p>
          <a:p>
            <a:pPr marL="342900" indent="-342900">
              <a:buFont typeface="Arial" pitchFamily="34" charset="0"/>
              <a:buChar char="•"/>
            </a:pPr>
            <a:endParaRPr lang="en-US" i="1"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Prior to competition, participants must prepare </a:t>
            </a:r>
            <a:r>
              <a:rPr lang="en-US" b="1" dirty="0" smtClean="0">
                <a:effectLst>
                  <a:outerShdw blurRad="38100" dist="38100" dir="2700000" algn="tl">
                    <a:srgbClr val="000000">
                      <a:alpha val="43137"/>
                    </a:srgbClr>
                  </a:outerShdw>
                </a:effectLst>
                <a:latin typeface="Arial" pitchFamily="34" charset="0"/>
                <a:cs typeface="Arial" pitchFamily="34" charset="0"/>
              </a:rPr>
              <a:t>a file folder,</a:t>
            </a:r>
            <a:r>
              <a:rPr lang="en-US" dirty="0" smtClean="0">
                <a:effectLst>
                  <a:outerShdw blurRad="38100" dist="38100" dir="2700000" algn="tl">
                    <a:srgbClr val="000000">
                      <a:alpha val="43137"/>
                    </a:srgbClr>
                  </a:outerShdw>
                </a:effectLst>
                <a:latin typeface="Arial" pitchFamily="34" charset="0"/>
                <a:cs typeface="Arial" pitchFamily="34" charset="0"/>
              </a:rPr>
              <a:t>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and </a:t>
            </a:r>
            <a:r>
              <a:rPr lang="en-US" b="1" dirty="0" smtClean="0">
                <a:effectLst>
                  <a:outerShdw blurRad="38100" dist="38100" dir="2700000" algn="tl">
                    <a:srgbClr val="000000">
                      <a:alpha val="43137"/>
                    </a:srgbClr>
                  </a:outerShdw>
                </a:effectLst>
                <a:latin typeface="Arial" pitchFamily="34" charset="0"/>
                <a:cs typeface="Arial" pitchFamily="34" charset="0"/>
              </a:rPr>
              <a:t>visuals</a:t>
            </a:r>
            <a:r>
              <a:rPr lang="en-US" dirty="0" smtClean="0">
                <a:effectLst>
                  <a:outerShdw blurRad="38100" dist="38100" dir="2700000" algn="tl">
                    <a:srgbClr val="000000">
                      <a:alpha val="43137"/>
                    </a:srgbClr>
                  </a:outerShdw>
                </a:effectLst>
                <a:latin typeface="Arial" pitchFamily="34" charset="0"/>
                <a:cs typeface="Arial" pitchFamily="34" charset="0"/>
              </a:rPr>
              <a:t>. On site, participants respond to a case study.</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95074" y="262752"/>
            <a:ext cx="1357891" cy="181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9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574800" y="1219200"/>
            <a:ext cx="7848600" cy="1027974"/>
          </a:xfrm>
          <a:prstGeom prst="rect">
            <a:avLst/>
          </a:prstGeom>
          <a:noFill/>
        </p:spPr>
        <p:txBody>
          <a:bodyPr wrap="square" rtlCol="0">
            <a:spAutoFit/>
          </a:bodyPr>
          <a:lstStyle/>
          <a:p>
            <a:pPr marL="114300" lvl="1" algn="ctr">
              <a:lnSpc>
                <a:spcPct val="95000"/>
              </a:lnSpc>
              <a:buClr>
                <a:srgbClr val="000000"/>
              </a:buClr>
              <a:buSzPct val="100000"/>
            </a:pPr>
            <a:r>
              <a:rPr lang="en-US" sz="4800" b="1" dirty="0">
                <a:solidFill>
                  <a:srgbClr val="000000"/>
                </a:solidFill>
                <a:effectLst>
                  <a:outerShdw blurRad="38100" dist="38100" dir="2700000" algn="tl">
                    <a:srgbClr val="000000">
                      <a:alpha val="43137"/>
                    </a:srgbClr>
                  </a:outerShdw>
                </a:effectLst>
                <a:latin typeface="Arial" charset="0"/>
              </a:rPr>
              <a:t>Culinary Arts</a:t>
            </a:r>
          </a:p>
          <a:p>
            <a:pPr marL="114300" lvl="1" algn="ctr">
              <a:lnSpc>
                <a:spcPct val="95000"/>
              </a:lnSpc>
              <a:buClr>
                <a:srgbClr val="000000"/>
              </a:buClr>
              <a:buSzPct val="100000"/>
            </a:pPr>
            <a:endParaRPr lang="en-US" sz="16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4800" y="2743200"/>
            <a:ext cx="8153400" cy="4524315"/>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 team event </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enrolled in occupational culinary arts/food service training programs for their ability to work as members of a team to produce a quality meal using industrial culinary arts/food service techniques and </a:t>
            </a:r>
            <a:r>
              <a:rPr lang="en-US" dirty="0" smtClean="0">
                <a:effectLst>
                  <a:outerShdw blurRad="38100" dist="38100" dir="2700000" algn="tl">
                    <a:srgbClr val="000000">
                      <a:alpha val="43137"/>
                    </a:srgbClr>
                  </a:outerShdw>
                </a:effectLst>
                <a:latin typeface="Arial" pitchFamily="34" charset="0"/>
                <a:cs typeface="Arial" pitchFamily="34" charset="0"/>
              </a:rPr>
              <a:t>equipment.</a:t>
            </a:r>
          </a:p>
          <a:p>
            <a:pPr marL="342900" indent="-342900">
              <a:buFont typeface="Arial" pitchFamily="34" charset="0"/>
              <a:buChar char="•"/>
            </a:pPr>
            <a:endParaRPr lang="en-US" i="1"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Teams </a:t>
            </a:r>
            <a:r>
              <a:rPr lang="en-US" dirty="0">
                <a:effectLst>
                  <a:outerShdw blurRad="38100" dist="38100" dir="2700000" algn="tl">
                    <a:srgbClr val="000000">
                      <a:alpha val="43137"/>
                    </a:srgbClr>
                  </a:outerShdw>
                </a:effectLst>
                <a:latin typeface="Arial" pitchFamily="34" charset="0"/>
                <a:cs typeface="Arial" pitchFamily="34" charset="0"/>
              </a:rPr>
              <a:t>of </a:t>
            </a:r>
            <a:r>
              <a:rPr lang="en-US" dirty="0" smtClean="0">
                <a:effectLst>
                  <a:outerShdw blurRad="38100" dist="38100" dir="2700000" algn="tl">
                    <a:srgbClr val="000000">
                      <a:alpha val="43137"/>
                    </a:srgbClr>
                  </a:outerShdw>
                </a:effectLst>
                <a:latin typeface="Arial" pitchFamily="34" charset="0"/>
                <a:cs typeface="Arial" pitchFamily="34" charset="0"/>
              </a:rPr>
              <a:t>participants must </a:t>
            </a:r>
            <a:r>
              <a:rPr lang="en-US" b="1" dirty="0">
                <a:effectLst>
                  <a:outerShdw blurRad="38100" dist="38100" dir="2700000" algn="tl">
                    <a:srgbClr val="000000">
                      <a:alpha val="43137"/>
                    </a:srgbClr>
                  </a:outerShdw>
                </a:effectLst>
                <a:latin typeface="Arial" pitchFamily="34" charset="0"/>
                <a:cs typeface="Arial" pitchFamily="34" charset="0"/>
              </a:rPr>
              <a:t>develop a plan </a:t>
            </a:r>
            <a:r>
              <a:rPr lang="en-US" dirty="0">
                <a:effectLst>
                  <a:outerShdw blurRad="38100" dist="38100" dir="2700000" algn="tl">
                    <a:srgbClr val="000000">
                      <a:alpha val="43137"/>
                    </a:srgbClr>
                  </a:outerShdw>
                </a:effectLst>
                <a:latin typeface="Arial" pitchFamily="34" charset="0"/>
                <a:cs typeface="Arial" pitchFamily="34" charset="0"/>
              </a:rPr>
              <a:t>for the time allotted, </a:t>
            </a:r>
            <a:r>
              <a:rPr lang="en-US" b="1" dirty="0" smtClean="0">
                <a:effectLst>
                  <a:outerShdw blurRad="38100" dist="38100" dir="2700000" algn="tl">
                    <a:srgbClr val="000000">
                      <a:alpha val="43137"/>
                    </a:srgbClr>
                  </a:outerShdw>
                </a:effectLst>
                <a:latin typeface="Arial" pitchFamily="34" charset="0"/>
                <a:cs typeface="Arial" pitchFamily="34" charset="0"/>
              </a:rPr>
              <a:t>prepare menu </a:t>
            </a:r>
            <a:r>
              <a:rPr lang="en-US" b="1" dirty="0">
                <a:effectLst>
                  <a:outerShdw blurRad="38100" dist="38100" dir="2700000" algn="tl">
                    <a:srgbClr val="000000">
                      <a:alpha val="43137"/>
                    </a:srgbClr>
                  </a:outerShdw>
                </a:effectLst>
                <a:latin typeface="Arial" pitchFamily="34" charset="0"/>
                <a:cs typeface="Arial" pitchFamily="34" charset="0"/>
              </a:rPr>
              <a:t>items </a:t>
            </a:r>
            <a:r>
              <a:rPr lang="en-US" dirty="0">
                <a:effectLst>
                  <a:outerShdw blurRad="38100" dist="38100" dir="2700000" algn="tl">
                    <a:srgbClr val="000000">
                      <a:alpha val="43137"/>
                    </a:srgbClr>
                  </a:outerShdw>
                </a:effectLst>
                <a:latin typeface="Arial" pitchFamily="34" charset="0"/>
                <a:cs typeface="Arial" pitchFamily="34" charset="0"/>
              </a:rPr>
              <a:t>given to them at the time of the </a:t>
            </a:r>
            <a:r>
              <a:rPr lang="en-US" dirty="0" smtClean="0">
                <a:effectLst>
                  <a:outerShdw blurRad="38100" dist="38100" dir="2700000" algn="tl">
                    <a:srgbClr val="000000">
                      <a:alpha val="43137"/>
                    </a:srgbClr>
                  </a:outerShdw>
                </a:effectLst>
                <a:latin typeface="Arial" pitchFamily="34" charset="0"/>
                <a:cs typeface="Arial" pitchFamily="34" charset="0"/>
              </a:rPr>
              <a:t>event, and </a:t>
            </a:r>
            <a:r>
              <a:rPr lang="en-US" b="1" dirty="0">
                <a:effectLst>
                  <a:outerShdw blurRad="38100" dist="38100" dir="2700000" algn="tl">
                    <a:srgbClr val="000000">
                      <a:alpha val="43137"/>
                    </a:srgbClr>
                  </a:outerShdw>
                </a:effectLst>
                <a:latin typeface="Arial" pitchFamily="34" charset="0"/>
                <a:cs typeface="Arial" pitchFamily="34" charset="0"/>
              </a:rPr>
              <a:t>present their prepared items </a:t>
            </a:r>
            <a:r>
              <a:rPr lang="en-US" dirty="0">
                <a:effectLst>
                  <a:outerShdw blurRad="38100" dist="38100" dir="2700000" algn="tl">
                    <a:srgbClr val="000000">
                      <a:alpha val="43137"/>
                    </a:srgbClr>
                  </a:outerShdw>
                </a:effectLst>
                <a:latin typeface="Arial" pitchFamily="34" charset="0"/>
                <a:cs typeface="Arial" pitchFamily="34" charset="0"/>
              </a:rPr>
              <a:t>to evaluators.</a:t>
            </a:r>
          </a:p>
        </p:txBody>
      </p:sp>
      <p:pic>
        <p:nvPicPr>
          <p:cNvPr id="12291" name="Picture 3" descr="C:\Users\Pam\AppData\Local\Microsoft\Windows\Temporary Internet Files\Content.IE5\MBFBTG1X\MC90022901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4470" y="388467"/>
            <a:ext cx="1805940" cy="166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6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498600" y="152400"/>
            <a:ext cx="7848600" cy="2665345"/>
          </a:xfrm>
          <a:prstGeom prst="rect">
            <a:avLst/>
          </a:prstGeom>
          <a:noFill/>
        </p:spPr>
        <p:txBody>
          <a:bodyPr wrap="square" rtlCol="0">
            <a:spAutoFit/>
          </a:bodyPr>
          <a:lstStyle/>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Early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Childhood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Education</a:t>
            </a:r>
            <a:endParaRPr lang="en-US" sz="4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114300" lvl="1" algn="ctr">
              <a:lnSpc>
                <a:spcPct val="95000"/>
              </a:lnSpc>
              <a:buClr>
                <a:srgbClr val="000000"/>
              </a:buClr>
              <a:buSzPct val="100000"/>
            </a:pPr>
            <a:endParaRPr lang="en-US" sz="44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98600" y="2744998"/>
            <a:ext cx="8305800" cy="4339650"/>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a:t>
            </a:r>
            <a:r>
              <a:rPr lang="en-US" dirty="0" smtClean="0">
                <a:effectLst>
                  <a:outerShdw blurRad="38100" dist="38100" dir="2700000" algn="tl">
                    <a:srgbClr val="000000">
                      <a:alpha val="43137"/>
                    </a:srgbClr>
                  </a:outerShdw>
                </a:effectLst>
                <a:latin typeface="Arial" pitchFamily="34" charset="0"/>
                <a:cs typeface="Arial" pitchFamily="34" charset="0"/>
              </a:rPr>
              <a:t>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demonstrate </a:t>
            </a:r>
            <a:r>
              <a:rPr lang="en-US" dirty="0">
                <a:effectLst>
                  <a:outerShdw blurRad="38100" dist="38100" dir="2700000" algn="tl">
                    <a:srgbClr val="000000">
                      <a:alpha val="43137"/>
                    </a:srgbClr>
                  </a:outerShdw>
                </a:effectLst>
                <a:latin typeface="Arial" pitchFamily="34" charset="0"/>
                <a:cs typeface="Arial" pitchFamily="34" charset="0"/>
              </a:rPr>
              <a:t>their ability to </a:t>
            </a:r>
            <a:r>
              <a:rPr lang="en-US" dirty="0" smtClean="0">
                <a:effectLst>
                  <a:outerShdw blurRad="38100" dist="38100" dir="2700000" algn="tl">
                    <a:srgbClr val="000000">
                      <a:alpha val="43137"/>
                    </a:srgbClr>
                  </a:outerShdw>
                </a:effectLst>
                <a:latin typeface="Arial" pitchFamily="34" charset="0"/>
                <a:cs typeface="Arial" pitchFamily="34" charset="0"/>
              </a:rPr>
              <a:t>use knowledge </a:t>
            </a:r>
            <a:r>
              <a:rPr lang="en-US" dirty="0">
                <a:effectLst>
                  <a:outerShdw blurRad="38100" dist="38100" dir="2700000" algn="tl">
                    <a:srgbClr val="000000">
                      <a:alpha val="43137"/>
                    </a:srgbClr>
                  </a:outerShdw>
                </a:effectLst>
                <a:latin typeface="Arial" pitchFamily="34" charset="0"/>
                <a:cs typeface="Arial" pitchFamily="34" charset="0"/>
              </a:rPr>
              <a:t>and skills gained from their </a:t>
            </a:r>
            <a:r>
              <a:rPr lang="en-US" dirty="0" smtClean="0">
                <a:effectLst>
                  <a:outerShdw blurRad="38100" dist="38100" dir="2700000" algn="tl">
                    <a:srgbClr val="000000">
                      <a:alpha val="43137"/>
                    </a:srgbClr>
                  </a:outerShdw>
                </a:effectLst>
                <a:latin typeface="Arial" pitchFamily="34" charset="0"/>
                <a:cs typeface="Arial" pitchFamily="34" charset="0"/>
              </a:rPr>
              <a:t>enrollment in </a:t>
            </a:r>
            <a:r>
              <a:rPr lang="en-US" dirty="0">
                <a:effectLst>
                  <a:outerShdw blurRad="38100" dist="38100" dir="2700000" algn="tl">
                    <a:srgbClr val="000000">
                      <a:alpha val="43137"/>
                    </a:srgbClr>
                  </a:outerShdw>
                </a:effectLst>
                <a:latin typeface="Arial" pitchFamily="34" charset="0"/>
                <a:cs typeface="Arial" pitchFamily="34" charset="0"/>
              </a:rPr>
              <a:t>an occupational early childhood program.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must </a:t>
            </a:r>
            <a:r>
              <a:rPr lang="en-US" dirty="0">
                <a:effectLst>
                  <a:outerShdw blurRad="38100" dist="38100" dir="2700000" algn="tl">
                    <a:srgbClr val="000000">
                      <a:alpha val="43137"/>
                    </a:srgbClr>
                  </a:outerShdw>
                </a:effectLst>
                <a:latin typeface="Arial" pitchFamily="34" charset="0"/>
                <a:cs typeface="Arial" pitchFamily="34" charset="0"/>
              </a:rPr>
              <a:t>prepare a </a:t>
            </a:r>
            <a:r>
              <a:rPr lang="en-US" b="1" dirty="0">
                <a:effectLst>
                  <a:outerShdw blurRad="38100" dist="38100" dir="2700000" algn="tl">
                    <a:srgbClr val="000000">
                      <a:alpha val="43137"/>
                    </a:srgbClr>
                  </a:outerShdw>
                </a:effectLst>
                <a:latin typeface="Arial" pitchFamily="34" charset="0"/>
                <a:cs typeface="Arial" pitchFamily="34" charset="0"/>
              </a:rPr>
              <a:t>portfolio</a:t>
            </a:r>
            <a:r>
              <a:rPr lang="en-US" dirty="0">
                <a:effectLst>
                  <a:outerShdw blurRad="38100" dist="38100" dir="2700000" algn="tl">
                    <a:srgbClr val="000000">
                      <a:alpha val="43137"/>
                    </a:srgbClr>
                  </a:outerShdw>
                </a:effectLst>
                <a:latin typeface="Arial" pitchFamily="34" charset="0"/>
                <a:cs typeface="Arial" pitchFamily="34" charset="0"/>
              </a:rPr>
              <a:t> and a </a:t>
            </a:r>
            <a:r>
              <a:rPr lang="en-US" b="1" dirty="0" smtClean="0">
                <a:effectLst>
                  <a:outerShdw blurRad="38100" dist="38100" dir="2700000" algn="tl">
                    <a:srgbClr val="000000">
                      <a:alpha val="43137"/>
                    </a:srgbClr>
                  </a:outerShdw>
                </a:effectLst>
                <a:latin typeface="Arial" pitchFamily="34" charset="0"/>
                <a:cs typeface="Arial" pitchFamily="34" charset="0"/>
              </a:rPr>
              <a:t>resource container</a:t>
            </a:r>
            <a:r>
              <a:rPr lang="en-US" b="1" dirty="0">
                <a:effectLst>
                  <a:outerShdw blurRad="38100" dist="38100" dir="2700000" algn="tl">
                    <a:srgbClr val="000000">
                      <a:alpha val="43137"/>
                    </a:srgbClr>
                  </a:outerShdw>
                </a:effectLst>
                <a:latin typeface="Arial" pitchFamily="34" charset="0"/>
                <a:cs typeface="Arial" pitchFamily="34" charset="0"/>
              </a:rPr>
              <a:t>.</a:t>
            </a:r>
            <a:r>
              <a:rPr lang="en-US" dirty="0">
                <a:effectLst>
                  <a:outerShdw blurRad="38100" dist="38100" dir="2700000" algn="tl">
                    <a:srgbClr val="000000">
                      <a:alpha val="43137"/>
                    </a:srgbClr>
                  </a:outerShdw>
                </a:effectLst>
                <a:latin typeface="Arial" pitchFamily="34" charset="0"/>
                <a:cs typeface="Arial" pitchFamily="34" charset="0"/>
              </a:rPr>
              <a:t>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On </a:t>
            </a:r>
            <a:r>
              <a:rPr lang="en-US" dirty="0">
                <a:effectLst>
                  <a:outerShdw blurRad="38100" dist="38100" dir="2700000" algn="tl">
                    <a:srgbClr val="000000">
                      <a:alpha val="43137"/>
                    </a:srgbClr>
                  </a:outerShdw>
                </a:effectLst>
                <a:latin typeface="Arial" pitchFamily="34" charset="0"/>
                <a:cs typeface="Arial" pitchFamily="34" charset="0"/>
              </a:rPr>
              <a:t>site, participants must plan and </a:t>
            </a:r>
            <a:r>
              <a:rPr lang="en-US" dirty="0" smtClean="0">
                <a:effectLst>
                  <a:outerShdw blurRad="38100" dist="38100" dir="2700000" algn="tl">
                    <a:srgbClr val="000000">
                      <a:alpha val="43137"/>
                    </a:srgbClr>
                  </a:outerShdw>
                </a:effectLst>
                <a:latin typeface="Arial" pitchFamily="34" charset="0"/>
                <a:cs typeface="Arial" pitchFamily="34" charset="0"/>
              </a:rPr>
              <a:t>present to </a:t>
            </a:r>
            <a:r>
              <a:rPr lang="en-US" dirty="0">
                <a:effectLst>
                  <a:outerShdw blurRad="38100" dist="38100" dir="2700000" algn="tl">
                    <a:srgbClr val="000000">
                      <a:alpha val="43137"/>
                    </a:srgbClr>
                  </a:outerShdw>
                </a:effectLst>
                <a:latin typeface="Arial" pitchFamily="34" charset="0"/>
                <a:cs typeface="Arial" pitchFamily="34" charset="0"/>
              </a:rPr>
              <a:t>evaluators an activity related to the theme </a:t>
            </a:r>
            <a:r>
              <a:rPr lang="en-US" dirty="0" smtClean="0">
                <a:effectLst>
                  <a:outerShdw blurRad="38100" dist="38100" dir="2700000" algn="tl">
                    <a:srgbClr val="000000">
                      <a:alpha val="43137"/>
                    </a:srgbClr>
                  </a:outerShdw>
                </a:effectLst>
                <a:latin typeface="Arial" pitchFamily="34" charset="0"/>
                <a:cs typeface="Arial" pitchFamily="34" charset="0"/>
              </a:rPr>
              <a:t>in response </a:t>
            </a:r>
            <a:r>
              <a:rPr lang="en-US" dirty="0">
                <a:effectLst>
                  <a:outerShdw blurRad="38100" dist="38100" dir="2700000" algn="tl">
                    <a:srgbClr val="000000">
                      <a:alpha val="43137"/>
                    </a:srgbClr>
                  </a:outerShdw>
                </a:effectLst>
                <a:latin typeface="Arial" pitchFamily="34" charset="0"/>
                <a:cs typeface="Arial" pitchFamily="34" charset="0"/>
              </a:rPr>
              <a:t>to a case study provided during the </a:t>
            </a:r>
            <a:r>
              <a:rPr lang="en-US" dirty="0" smtClean="0">
                <a:effectLst>
                  <a:outerShdw blurRad="38100" dist="38100" dir="2700000" algn="tl">
                    <a:srgbClr val="000000">
                      <a:alpha val="43137"/>
                    </a:srgbClr>
                  </a:outerShdw>
                </a:effectLst>
                <a:latin typeface="Arial" pitchFamily="34" charset="0"/>
                <a:cs typeface="Arial" pitchFamily="34" charset="0"/>
              </a:rPr>
              <a:t>event and </a:t>
            </a:r>
            <a:r>
              <a:rPr lang="en-US" dirty="0">
                <a:effectLst>
                  <a:outerShdw blurRad="38100" dist="38100" dir="2700000" algn="tl">
                    <a:srgbClr val="000000">
                      <a:alpha val="43137"/>
                    </a:srgbClr>
                  </a:outerShdw>
                </a:effectLst>
                <a:latin typeface="Arial" pitchFamily="34" charset="0"/>
                <a:cs typeface="Arial" pitchFamily="34" charset="0"/>
              </a:rPr>
              <a:t>an oral presentation describing the activity.</a:t>
            </a:r>
          </a:p>
        </p:txBody>
      </p:sp>
      <p:pic>
        <p:nvPicPr>
          <p:cNvPr id="7171" name="Picture 3" descr="C:\Users\Pam\AppData\Local\Microsoft\Windows\Temporary Internet Files\Content.IE5\L9ASF7OL\MC90005693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9231" y="420123"/>
            <a:ext cx="2131863" cy="185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4" cstate="print"/>
          <a:srcRect/>
          <a:stretch>
            <a:fillRect/>
          </a:stretch>
        </p:blipFill>
        <p:spPr bwMode="auto">
          <a:xfrm>
            <a:off x="1041400" y="2590800"/>
            <a:ext cx="8891588" cy="4800600"/>
          </a:xfrm>
          <a:prstGeom prst="rect">
            <a:avLst/>
          </a:prstGeom>
          <a:noFill/>
          <a:ln w="9525">
            <a:noFill/>
            <a:miter lim="800000"/>
            <a:headEnd/>
            <a:tailEnd/>
          </a:ln>
        </p:spPr>
      </p:pic>
      <p:sp>
        <p:nvSpPr>
          <p:cNvPr id="10244" name="Text Box 5"/>
          <p:cNvSpPr txBox="1">
            <a:spLocks noChangeArrowheads="1"/>
          </p:cNvSpPr>
          <p:nvPr/>
        </p:nvSpPr>
        <p:spPr bwMode="auto">
          <a:xfrm>
            <a:off x="1514475" y="2895600"/>
            <a:ext cx="8645525" cy="4020331"/>
          </a:xfrm>
          <a:prstGeom prst="rect">
            <a:avLst/>
          </a:prstGeom>
          <a:noFill/>
          <a:ln w="9525">
            <a:noFill/>
            <a:miter lim="800000"/>
            <a:headEnd/>
            <a:tailEnd/>
          </a:ln>
        </p:spPr>
        <p:txBody>
          <a:bodyPr lIns="0" tIns="0" rIns="0" bIns="0">
            <a:spAutoFit/>
          </a:bodyPr>
          <a:lstStyle/>
          <a:p>
            <a:pPr>
              <a:lnSpc>
                <a:spcPct val="95000"/>
              </a:lnSpc>
            </a:pPr>
            <a:r>
              <a:rPr lang="en-US" sz="3100" dirty="0">
                <a:effectLst>
                  <a:outerShdw blurRad="38100" dist="38100" dir="2700000" algn="tl">
                    <a:srgbClr val="000000">
                      <a:alpha val="43137"/>
                    </a:srgbClr>
                  </a:outerShdw>
                </a:effectLst>
                <a:latin typeface="Arial" charset="0"/>
              </a:rPr>
              <a:t>a</a:t>
            </a:r>
            <a:r>
              <a:rPr lang="en-US" sz="3100" dirty="0" smtClean="0">
                <a:effectLst>
                  <a:outerShdw blurRad="38100" dist="38100" dir="2700000" algn="tl">
                    <a:srgbClr val="000000">
                      <a:alpha val="43137"/>
                    </a:srgbClr>
                  </a:outerShdw>
                </a:effectLst>
                <a:latin typeface="Arial" charset="0"/>
              </a:rPr>
              <a:t>re competitive events in which members are recognized for proficiency and achievement in </a:t>
            </a:r>
          </a:p>
          <a:p>
            <a:pPr>
              <a:lnSpc>
                <a:spcPct val="95000"/>
              </a:lnSpc>
            </a:pPr>
            <a:endParaRPr lang="en-US" sz="3100" dirty="0" smtClean="0">
              <a:effectLst>
                <a:outerShdw blurRad="38100" dist="38100" dir="2700000" algn="tl">
                  <a:srgbClr val="000000">
                    <a:alpha val="43137"/>
                  </a:srgbClr>
                </a:outerShdw>
              </a:effectLst>
              <a:latin typeface="Arial" charset="0"/>
            </a:endParaRPr>
          </a:p>
          <a:p>
            <a:pPr marL="457200" indent="-457200">
              <a:lnSpc>
                <a:spcPct val="95000"/>
              </a:lnSpc>
              <a:buFont typeface="Courier New" pitchFamily="49" charset="0"/>
              <a:buChar char="o"/>
            </a:pPr>
            <a:r>
              <a:rPr lang="en-US" sz="3100" dirty="0" smtClean="0">
                <a:effectLst>
                  <a:outerShdw blurRad="38100" dist="38100" dir="2700000" algn="tl">
                    <a:srgbClr val="000000">
                      <a:alpha val="43137"/>
                    </a:srgbClr>
                  </a:outerShdw>
                </a:effectLst>
                <a:latin typeface="Arial" charset="0"/>
              </a:rPr>
              <a:t>chapter and</a:t>
            </a:r>
          </a:p>
          <a:p>
            <a:pPr marL="457200" indent="-457200">
              <a:lnSpc>
                <a:spcPct val="95000"/>
              </a:lnSpc>
              <a:buFont typeface="Courier New" pitchFamily="49" charset="0"/>
              <a:buChar char="o"/>
            </a:pPr>
            <a:r>
              <a:rPr lang="en-US" sz="3100" dirty="0">
                <a:effectLst>
                  <a:outerShdw blurRad="38100" dist="38100" dir="2700000" algn="tl">
                    <a:srgbClr val="000000">
                      <a:alpha val="43137"/>
                    </a:srgbClr>
                  </a:outerShdw>
                </a:effectLst>
                <a:latin typeface="Arial" charset="0"/>
              </a:rPr>
              <a:t>i</a:t>
            </a:r>
            <a:r>
              <a:rPr lang="en-US" sz="3100" dirty="0" smtClean="0">
                <a:effectLst>
                  <a:outerShdw blurRad="38100" dist="38100" dir="2700000" algn="tl">
                    <a:srgbClr val="000000">
                      <a:alpha val="43137"/>
                    </a:srgbClr>
                  </a:outerShdw>
                </a:effectLst>
                <a:latin typeface="Arial" charset="0"/>
              </a:rPr>
              <a:t>ndividual projects,</a:t>
            </a:r>
          </a:p>
          <a:p>
            <a:pPr marL="457200" indent="-457200">
              <a:lnSpc>
                <a:spcPct val="95000"/>
              </a:lnSpc>
              <a:buFont typeface="Courier New" pitchFamily="49" charset="0"/>
              <a:buChar char="o"/>
            </a:pPr>
            <a:r>
              <a:rPr lang="en-US" sz="3100" dirty="0" smtClean="0">
                <a:effectLst>
                  <a:outerShdw blurRad="38100" dist="38100" dir="2700000" algn="tl">
                    <a:srgbClr val="000000">
                      <a:alpha val="43137"/>
                    </a:srgbClr>
                  </a:outerShdw>
                </a:effectLst>
                <a:latin typeface="Arial" charset="0"/>
              </a:rPr>
              <a:t>leadership skills, and </a:t>
            </a:r>
          </a:p>
          <a:p>
            <a:pPr marL="457200" indent="-457200">
              <a:lnSpc>
                <a:spcPct val="95000"/>
              </a:lnSpc>
              <a:buFont typeface="Courier New" pitchFamily="49" charset="0"/>
              <a:buChar char="o"/>
            </a:pPr>
            <a:r>
              <a:rPr lang="en-US" sz="3100" dirty="0" smtClean="0">
                <a:effectLst>
                  <a:outerShdw blurRad="38100" dist="38100" dir="2700000" algn="tl">
                    <a:srgbClr val="000000">
                      <a:alpha val="43137"/>
                    </a:srgbClr>
                  </a:outerShdw>
                </a:effectLst>
                <a:latin typeface="Arial" charset="0"/>
              </a:rPr>
              <a:t>occupational preparation.</a:t>
            </a:r>
          </a:p>
          <a:p>
            <a:pPr marL="457200" indent="-457200">
              <a:lnSpc>
                <a:spcPct val="95000"/>
              </a:lnSpc>
              <a:buFont typeface="Wingdings" pitchFamily="2" charset="2"/>
              <a:buChar char="ü"/>
            </a:pPr>
            <a:endParaRPr lang="en-US" sz="3100" dirty="0" smtClean="0">
              <a:effectLst>
                <a:outerShdw blurRad="38100" dist="38100" dir="2700000" algn="tl">
                  <a:srgbClr val="000000">
                    <a:alpha val="43137"/>
                  </a:srgbClr>
                </a:outerShdw>
              </a:effectLst>
              <a:latin typeface="Arial" charset="0"/>
            </a:endParaRPr>
          </a:p>
          <a:p>
            <a:pPr>
              <a:lnSpc>
                <a:spcPct val="95000"/>
              </a:lnSpc>
              <a:buClr>
                <a:srgbClr val="800080"/>
              </a:buClr>
              <a:buSzPct val="100000"/>
            </a:pPr>
            <a:endParaRPr lang="en-US" sz="2700" dirty="0">
              <a:solidFill>
                <a:srgbClr val="000000"/>
              </a:solidFill>
              <a:effectLst>
                <a:outerShdw blurRad="38100" dist="38100" dir="2700000" algn="tl">
                  <a:srgbClr val="000000">
                    <a:alpha val="43137"/>
                  </a:srgbClr>
                </a:outerShdw>
              </a:effectLst>
              <a:latin typeface="Arial"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027" y="228600"/>
            <a:ext cx="3084513" cy="14446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6" name="Picture 2" descr="C:\Users\Pam\AppData\Local\Microsoft\Windows\Temporary Internet Files\Content.IE5\MBFBTG1X\MC90044202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620" y="4114800"/>
            <a:ext cx="2122210" cy="2473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fade">
                                      <p:cBhvr>
                                        <p:cTn id="7" dur="500"/>
                                        <p:tgtEl>
                                          <p:spTgt spid="10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10244">
                                            <p:txEl>
                                              <p:pRg st="2" end="2"/>
                                            </p:txEl>
                                          </p:spTgt>
                                        </p:tgtEl>
                                        <p:attrNameLst>
                                          <p:attrName>style.visibility</p:attrName>
                                        </p:attrNameLst>
                                      </p:cBhvr>
                                      <p:to>
                                        <p:strVal val="visible"/>
                                      </p:to>
                                    </p:set>
                                    <p:animEffect transition="in" filter="fade">
                                      <p:cBhvr>
                                        <p:cTn id="12" dur="500"/>
                                        <p:tgtEl>
                                          <p:spTgt spid="10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10244">
                                            <p:txEl>
                                              <p:pRg st="3" end="3"/>
                                            </p:txEl>
                                          </p:spTgt>
                                        </p:tgtEl>
                                        <p:attrNameLst>
                                          <p:attrName>style.visibility</p:attrName>
                                        </p:attrNameLst>
                                      </p:cBhvr>
                                      <p:to>
                                        <p:strVal val="visible"/>
                                      </p:to>
                                    </p:set>
                                    <p:animEffect transition="in" filter="fade">
                                      <p:cBhvr>
                                        <p:cTn id="17" dur="500"/>
                                        <p:tgtEl>
                                          <p:spTgt spid="1024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10244">
                                            <p:txEl>
                                              <p:pRg st="4" end="4"/>
                                            </p:txEl>
                                          </p:spTgt>
                                        </p:tgtEl>
                                        <p:attrNameLst>
                                          <p:attrName>style.visibility</p:attrName>
                                        </p:attrNameLst>
                                      </p:cBhvr>
                                      <p:to>
                                        <p:strVal val="visible"/>
                                      </p:to>
                                    </p:set>
                                    <p:animEffect transition="in" filter="fade">
                                      <p:cBhvr>
                                        <p:cTn id="22" dur="500"/>
                                        <p:tgtEl>
                                          <p:spTgt spid="1024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10244">
                                            <p:txEl>
                                              <p:pRg st="5" end="5"/>
                                            </p:txEl>
                                          </p:spTgt>
                                        </p:tgtEl>
                                        <p:attrNameLst>
                                          <p:attrName>style.visibility</p:attrName>
                                        </p:attrNameLst>
                                      </p:cBhvr>
                                      <p:to>
                                        <p:strVal val="visible"/>
                                      </p:to>
                                    </p:set>
                                    <p:animEffect transition="in" filter="fade">
                                      <p:cBhvr>
                                        <p:cTn id="27" dur="500"/>
                                        <p:tgtEl>
                                          <p:spTgt spid="10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498600" y="265569"/>
            <a:ext cx="7848600" cy="2431435"/>
          </a:xfrm>
          <a:prstGeom prst="rect">
            <a:avLst/>
          </a:prstGeom>
          <a:noFill/>
        </p:spPr>
        <p:txBody>
          <a:bodyPr wrap="square" rtlCol="0">
            <a:spAutoFit/>
          </a:bodyPr>
          <a:lstStyle/>
          <a:p>
            <a:pPr marL="114300" lvl="1" algn="ctr">
              <a:lnSpc>
                <a:spcPct val="95000"/>
              </a:lnSpc>
              <a:buClr>
                <a:srgbClr val="000000"/>
              </a:buClr>
              <a:buSzPct val="100000"/>
            </a:pPr>
            <a:endParaRPr lang="en-US" sz="4000" b="1" dirty="0">
              <a:effectLst>
                <a:outerShdw blurRad="38100" dist="38100" dir="2700000" algn="tl">
                  <a:srgbClr val="000000">
                    <a:alpha val="43137"/>
                  </a:srgbClr>
                </a:outerShdw>
              </a:effectLst>
            </a:endParaRPr>
          </a:p>
          <a:p>
            <a:pPr marL="114300" lvl="1" algn="ctr">
              <a:lnSpc>
                <a:spcPct val="95000"/>
              </a:lnSpc>
              <a:buClr>
                <a:srgbClr val="000000"/>
              </a:buClr>
              <a:buSzPct val="100000"/>
            </a:pPr>
            <a:r>
              <a:rPr lang="en-US" sz="4000" b="1" dirty="0">
                <a:solidFill>
                  <a:srgbClr val="000000"/>
                </a:solidFill>
                <a:effectLst>
                  <a:outerShdw blurRad="38100" dist="38100" dir="2700000" algn="tl">
                    <a:srgbClr val="000000">
                      <a:alpha val="43137"/>
                    </a:srgbClr>
                  </a:outerShdw>
                </a:effectLst>
                <a:latin typeface="Arial" charset="0"/>
              </a:rPr>
              <a:t>Fashion </a:t>
            </a:r>
            <a:endParaRPr lang="en-US" sz="4000" b="1" dirty="0" smtClean="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000" b="1" dirty="0" smtClean="0">
                <a:solidFill>
                  <a:srgbClr val="000000"/>
                </a:solidFill>
                <a:effectLst>
                  <a:outerShdw blurRad="38100" dist="38100" dir="2700000" algn="tl">
                    <a:srgbClr val="000000">
                      <a:alpha val="43137"/>
                    </a:srgbClr>
                  </a:outerShdw>
                </a:effectLst>
                <a:latin typeface="Arial" charset="0"/>
              </a:rPr>
              <a:t>Construction</a:t>
            </a:r>
            <a:endParaRPr lang="en-US" sz="40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0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8600" y="2667000"/>
            <a:ext cx="8322494" cy="4339650"/>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a:t>
            </a:r>
            <a:r>
              <a:rPr lang="en-US" dirty="0" smtClean="0">
                <a:effectLst>
                  <a:outerShdw blurRad="38100" dist="38100" dir="2700000" algn="tl">
                    <a:srgbClr val="000000">
                      <a:alpha val="43137"/>
                    </a:srgbClr>
                  </a:outerShdw>
                </a:effectLst>
                <a:latin typeface="Arial" pitchFamily="34" charset="0"/>
                <a:cs typeface="Arial" pitchFamily="34" charset="0"/>
              </a:rPr>
              <a:t>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apply </a:t>
            </a:r>
            <a:r>
              <a:rPr lang="en-US" dirty="0">
                <a:effectLst>
                  <a:outerShdw blurRad="38100" dist="38100" dir="2700000" algn="tl">
                    <a:srgbClr val="000000">
                      <a:alpha val="43137"/>
                    </a:srgbClr>
                  </a:outerShdw>
                </a:effectLst>
                <a:latin typeface="Arial" pitchFamily="34" charset="0"/>
                <a:cs typeface="Arial" pitchFamily="34" charset="0"/>
              </a:rPr>
              <a:t>Fashion </a:t>
            </a:r>
            <a:r>
              <a:rPr lang="en-US" dirty="0" smtClean="0">
                <a:effectLst>
                  <a:outerShdw blurRad="38100" dist="38100" dir="2700000" algn="tl">
                    <a:srgbClr val="000000">
                      <a:alpha val="43137"/>
                    </a:srgbClr>
                  </a:outerShdw>
                </a:effectLst>
                <a:latin typeface="Arial" pitchFamily="34" charset="0"/>
                <a:cs typeface="Arial" pitchFamily="34" charset="0"/>
              </a:rPr>
              <a:t>Construction skills </a:t>
            </a:r>
            <a:r>
              <a:rPr lang="en-US" dirty="0">
                <a:effectLst>
                  <a:outerShdw blurRad="38100" dist="38100" dir="2700000" algn="tl">
                    <a:srgbClr val="000000">
                      <a:alpha val="43137"/>
                    </a:srgbClr>
                  </a:outerShdw>
                </a:effectLst>
                <a:latin typeface="Arial" pitchFamily="34" charset="0"/>
                <a:cs typeface="Arial" pitchFamily="34" charset="0"/>
              </a:rPr>
              <a:t>learned in </a:t>
            </a:r>
            <a:r>
              <a:rPr lang="en-US" dirty="0" smtClean="0">
                <a:effectLst>
                  <a:outerShdw blurRad="38100" dist="38100" dir="2700000" algn="tl">
                    <a:srgbClr val="000000">
                      <a:alpha val="43137"/>
                    </a:srgbClr>
                  </a:outerShdw>
                </a:effectLst>
                <a:latin typeface="Arial" pitchFamily="34" charset="0"/>
                <a:cs typeface="Arial" pitchFamily="34" charset="0"/>
              </a:rPr>
              <a:t>FACS </a:t>
            </a:r>
            <a:r>
              <a:rPr lang="en-US" dirty="0">
                <a:effectLst>
                  <a:outerShdw blurRad="38100" dist="38100" dir="2700000" algn="tl">
                    <a:srgbClr val="000000">
                      <a:alpha val="43137"/>
                    </a:srgbClr>
                  </a:outerShdw>
                </a:effectLst>
                <a:latin typeface="Arial" pitchFamily="34" charset="0"/>
                <a:cs typeface="Arial" pitchFamily="34" charset="0"/>
              </a:rPr>
              <a:t>courses and create a display using </a:t>
            </a:r>
            <a:r>
              <a:rPr lang="en-US" dirty="0" smtClean="0">
                <a:effectLst>
                  <a:outerShdw blurRad="38100" dist="38100" dir="2700000" algn="tl">
                    <a:srgbClr val="000000">
                      <a:alpha val="43137"/>
                    </a:srgbClr>
                  </a:outerShdw>
                </a:effectLst>
                <a:latin typeface="Arial" pitchFamily="34" charset="0"/>
                <a:cs typeface="Arial" pitchFamily="34" charset="0"/>
              </a:rPr>
              <a:t>samples of </a:t>
            </a:r>
            <a:r>
              <a:rPr lang="en-US" dirty="0">
                <a:effectLst>
                  <a:outerShdw blurRad="38100" dist="38100" dir="2700000" algn="tl">
                    <a:srgbClr val="000000">
                      <a:alpha val="43137"/>
                    </a:srgbClr>
                  </a:outerShdw>
                </a:effectLst>
                <a:latin typeface="Arial" pitchFamily="34" charset="0"/>
                <a:cs typeface="Arial" pitchFamily="34" charset="0"/>
              </a:rPr>
              <a:t>their skills.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Using </a:t>
            </a:r>
            <a:r>
              <a:rPr lang="en-US" dirty="0">
                <a:effectLst>
                  <a:outerShdw blurRad="38100" dist="38100" dir="2700000" algn="tl">
                    <a:srgbClr val="000000">
                      <a:alpha val="43137"/>
                    </a:srgbClr>
                  </a:outerShdw>
                </a:effectLst>
                <a:latin typeface="Arial" pitchFamily="34" charset="0"/>
                <a:cs typeface="Arial" pitchFamily="34" charset="0"/>
              </a:rPr>
              <a:t>new materials, </a:t>
            </a:r>
            <a:r>
              <a:rPr lang="en-US" dirty="0" smtClean="0">
                <a:effectLst>
                  <a:outerShdw blurRad="38100" dist="38100" dir="2700000" algn="tl">
                    <a:srgbClr val="000000">
                      <a:alpha val="43137"/>
                    </a:srgbClr>
                  </a:outerShdw>
                </a:effectLst>
                <a:latin typeface="Arial" pitchFamily="34" charset="0"/>
                <a:cs typeface="Arial" pitchFamily="34" charset="0"/>
              </a:rPr>
              <a:t>participants construct </a:t>
            </a:r>
            <a:r>
              <a:rPr lang="en-US" dirty="0">
                <a:effectLst>
                  <a:outerShdw blurRad="38100" dist="38100" dir="2700000" algn="tl">
                    <a:srgbClr val="000000">
                      <a:alpha val="43137"/>
                    </a:srgbClr>
                  </a:outerShdw>
                </a:effectLst>
                <a:latin typeface="Arial" pitchFamily="34" charset="0"/>
                <a:cs typeface="Arial" pitchFamily="34" charset="0"/>
              </a:rPr>
              <a:t>in advance a garment or ensemble </a:t>
            </a:r>
            <a:r>
              <a:rPr lang="en-US" dirty="0" smtClean="0">
                <a:effectLst>
                  <a:outerShdw blurRad="38100" dist="38100" dir="2700000" algn="tl">
                    <a:srgbClr val="000000">
                      <a:alpha val="43137"/>
                    </a:srgbClr>
                  </a:outerShdw>
                </a:effectLst>
                <a:latin typeface="Arial" pitchFamily="34" charset="0"/>
                <a:cs typeface="Arial" pitchFamily="34" charset="0"/>
              </a:rPr>
              <a:t>that dresses </a:t>
            </a:r>
            <a:r>
              <a:rPr lang="en-US" dirty="0">
                <a:effectLst>
                  <a:outerShdw blurRad="38100" dist="38100" dir="2700000" algn="tl">
                    <a:srgbClr val="000000">
                      <a:alpha val="43137"/>
                    </a:srgbClr>
                  </a:outerShdw>
                </a:effectLst>
                <a:latin typeface="Arial" pitchFamily="34" charset="0"/>
                <a:cs typeface="Arial" pitchFamily="34" charset="0"/>
              </a:rPr>
              <a:t>both the upper and lower body of a </a:t>
            </a:r>
            <a:r>
              <a:rPr lang="en-US" dirty="0" smtClean="0">
                <a:effectLst>
                  <a:outerShdw blurRad="38100" dist="38100" dir="2700000" algn="tl">
                    <a:srgbClr val="000000">
                      <a:alpha val="43137"/>
                    </a:srgbClr>
                  </a:outerShdw>
                </a:effectLst>
                <a:latin typeface="Arial" pitchFamily="34" charset="0"/>
                <a:cs typeface="Arial" pitchFamily="34" charset="0"/>
              </a:rPr>
              <a:t>child or </a:t>
            </a:r>
            <a:r>
              <a:rPr lang="en-US" dirty="0">
                <a:effectLst>
                  <a:outerShdw blurRad="38100" dist="38100" dir="2700000" algn="tl">
                    <a:srgbClr val="000000">
                      <a:alpha val="43137"/>
                    </a:srgbClr>
                  </a:outerShdw>
                </a:effectLst>
                <a:latin typeface="Arial" pitchFamily="34" charset="0"/>
                <a:cs typeface="Arial" pitchFamily="34" charset="0"/>
              </a:rPr>
              <a:t>adult. Garment/ensemble must include at </a:t>
            </a:r>
            <a:r>
              <a:rPr lang="en-US" dirty="0" smtClean="0">
                <a:effectLst>
                  <a:outerShdw blurRad="38100" dist="38100" dir="2700000" algn="tl">
                    <a:srgbClr val="000000">
                      <a:alpha val="43137"/>
                    </a:srgbClr>
                  </a:outerShdw>
                </a:effectLst>
                <a:latin typeface="Arial" pitchFamily="34" charset="0"/>
                <a:cs typeface="Arial" pitchFamily="34" charset="0"/>
              </a:rPr>
              <a:t>least eight </a:t>
            </a:r>
            <a:r>
              <a:rPr lang="en-US" dirty="0">
                <a:effectLst>
                  <a:outerShdw blurRad="38100" dist="38100" dir="2700000" algn="tl">
                    <a:srgbClr val="000000">
                      <a:alpha val="43137"/>
                    </a:srgbClr>
                  </a:outerShdw>
                </a:effectLst>
                <a:latin typeface="Arial" pitchFamily="34" charset="0"/>
                <a:cs typeface="Arial" pitchFamily="34" charset="0"/>
              </a:rPr>
              <a:t>fashion construction techniques.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a:effectLst>
                  <a:outerShdw blurRad="38100" dist="38100" dir="2700000" algn="tl">
                    <a:srgbClr val="000000">
                      <a:alpha val="43137"/>
                    </a:srgbClr>
                  </a:outerShdw>
                </a:effectLst>
                <a:latin typeface="Arial" pitchFamily="34" charset="0"/>
                <a:cs typeface="Arial" pitchFamily="34" charset="0"/>
              </a:rPr>
              <a:t>display</a:t>
            </a:r>
            <a:r>
              <a:rPr lang="en-US" dirty="0">
                <a:effectLst>
                  <a:outerShdw blurRad="38100" dist="38100" dir="2700000" algn="tl">
                    <a:srgbClr val="000000">
                      <a:alpha val="43137"/>
                    </a:srgbClr>
                  </a:outerShdw>
                </a:effectLst>
                <a:latin typeface="Arial" pitchFamily="34" charset="0"/>
                <a:cs typeface="Arial" pitchFamily="34" charset="0"/>
              </a:rPr>
              <a:t>, </a:t>
            </a:r>
            <a:r>
              <a:rPr lang="en-US" b="1" dirty="0" smtClean="0">
                <a:effectLst>
                  <a:outerShdw blurRad="38100" dist="38100" dir="2700000" algn="tl">
                    <a:srgbClr val="000000">
                      <a:alpha val="43137"/>
                    </a:srgbClr>
                  </a:outerShdw>
                </a:effectLst>
                <a:latin typeface="Arial" pitchFamily="34" charset="0"/>
                <a:cs typeface="Arial" pitchFamily="34" charset="0"/>
              </a:rPr>
              <a:t>sample garment</a:t>
            </a:r>
            <a:r>
              <a:rPr lang="en-US" dirty="0" smtClean="0">
                <a:effectLst>
                  <a:outerShdw blurRad="38100" dist="38100" dir="2700000" algn="tl">
                    <a:srgbClr val="000000">
                      <a:alpha val="43137"/>
                    </a:srgbClr>
                  </a:outerShdw>
                </a:effectLst>
                <a:latin typeface="Arial" pitchFamily="34" charset="0"/>
                <a:cs typeface="Arial" pitchFamily="34" charset="0"/>
              </a:rPr>
              <a:t>, and </a:t>
            </a:r>
            <a:r>
              <a:rPr lang="en-US" dirty="0">
                <a:effectLst>
                  <a:outerShdw blurRad="38100" dist="38100" dir="2700000" algn="tl">
                    <a:srgbClr val="000000">
                      <a:alpha val="43137"/>
                    </a:srgbClr>
                  </a:outerShdw>
                </a:effectLst>
                <a:latin typeface="Arial" pitchFamily="34" charset="0"/>
                <a:cs typeface="Arial" pitchFamily="34" charset="0"/>
              </a:rPr>
              <a:t>an </a:t>
            </a:r>
            <a:r>
              <a:rPr lang="en-US" b="1" dirty="0">
                <a:effectLst>
                  <a:outerShdw blurRad="38100" dist="38100" dir="2700000" algn="tl">
                    <a:srgbClr val="000000">
                      <a:alpha val="43137"/>
                    </a:srgbClr>
                  </a:outerShdw>
                </a:effectLst>
                <a:latin typeface="Arial" pitchFamily="34" charset="0"/>
                <a:cs typeface="Arial" pitchFamily="34" charset="0"/>
              </a:rPr>
              <a:t>oral presentation</a:t>
            </a:r>
            <a:r>
              <a:rPr lang="en-US" dirty="0">
                <a:effectLst>
                  <a:outerShdw blurRad="38100" dist="38100" dir="2700000" algn="tl">
                    <a:srgbClr val="000000">
                      <a:alpha val="43137"/>
                    </a:srgbClr>
                  </a:outerShdw>
                </a:effectLst>
                <a:latin typeface="Arial" pitchFamily="34" charset="0"/>
                <a:cs typeface="Arial" pitchFamily="34" charset="0"/>
              </a:rPr>
              <a:t>.</a:t>
            </a:r>
          </a:p>
        </p:txBody>
      </p:sp>
      <p:pic>
        <p:nvPicPr>
          <p:cNvPr id="13315" name="Picture 3" descr="C:\Users\Pam\AppData\Local\Microsoft\Windows\Temporary Internet Files\Content.IE5\DAO80Y11\MC90035846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6352" y="687718"/>
            <a:ext cx="2274742" cy="158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498600" y="265569"/>
            <a:ext cx="7848600" cy="2431435"/>
          </a:xfrm>
          <a:prstGeom prst="rect">
            <a:avLst/>
          </a:prstGeom>
          <a:noFill/>
        </p:spPr>
        <p:txBody>
          <a:bodyPr wrap="square" rtlCol="0">
            <a:spAutoFit/>
          </a:bodyPr>
          <a:lstStyle/>
          <a:p>
            <a:pPr marL="114300" lvl="1" algn="ctr">
              <a:lnSpc>
                <a:spcPct val="95000"/>
              </a:lnSpc>
              <a:buClr>
                <a:srgbClr val="000000"/>
              </a:buClr>
              <a:buSzPct val="100000"/>
            </a:pPr>
            <a:endParaRPr lang="en-US" sz="4000" b="1" dirty="0">
              <a:effectLst>
                <a:outerShdw blurRad="38100" dist="38100" dir="2700000" algn="tl">
                  <a:srgbClr val="000000">
                    <a:alpha val="43137"/>
                  </a:srgbClr>
                </a:outerShdw>
              </a:effectLst>
            </a:endParaRPr>
          </a:p>
          <a:p>
            <a:pPr marL="114300" lvl="1" algn="ctr">
              <a:lnSpc>
                <a:spcPct val="95000"/>
              </a:lnSpc>
              <a:buClr>
                <a:srgbClr val="000000"/>
              </a:buClr>
              <a:buSzPct val="100000"/>
            </a:pPr>
            <a:r>
              <a:rPr lang="en-US" sz="4000" b="1" dirty="0">
                <a:solidFill>
                  <a:srgbClr val="000000"/>
                </a:solidFill>
                <a:effectLst>
                  <a:outerShdw blurRad="38100" dist="38100" dir="2700000" algn="tl">
                    <a:srgbClr val="000000">
                      <a:alpha val="43137"/>
                    </a:srgbClr>
                  </a:outerShdw>
                </a:effectLst>
                <a:latin typeface="Arial" charset="0"/>
              </a:rPr>
              <a:t>Fashion </a:t>
            </a:r>
            <a:endParaRPr lang="en-US" sz="4000" b="1" dirty="0" smtClean="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000" b="1" dirty="0" smtClean="0">
                <a:solidFill>
                  <a:srgbClr val="000000"/>
                </a:solidFill>
                <a:effectLst>
                  <a:outerShdw blurRad="38100" dist="38100" dir="2700000" algn="tl">
                    <a:srgbClr val="000000">
                      <a:alpha val="43137"/>
                    </a:srgbClr>
                  </a:outerShdw>
                </a:effectLst>
                <a:latin typeface="Arial" charset="0"/>
              </a:rPr>
              <a:t>Design</a:t>
            </a:r>
            <a:endParaRPr lang="en-US" sz="40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0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8600" y="2667000"/>
            <a:ext cx="8322494" cy="3970318"/>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a:t>
            </a:r>
            <a:r>
              <a:rPr lang="en-US" dirty="0" smtClean="0">
                <a:effectLst>
                  <a:outerShdw blurRad="38100" dist="38100" dir="2700000" algn="tl">
                    <a:srgbClr val="000000">
                      <a:alpha val="43137"/>
                    </a:srgbClr>
                  </a:outerShdw>
                </a:effectLst>
                <a:latin typeface="Arial" pitchFamily="34" charset="0"/>
                <a:cs typeface="Arial" pitchFamily="34" charset="0"/>
              </a:rPr>
              <a:t>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sz="12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apply </a:t>
            </a:r>
            <a:r>
              <a:rPr lang="en-US" dirty="0">
                <a:effectLst>
                  <a:outerShdw blurRad="38100" dist="38100" dir="2700000" algn="tl">
                    <a:srgbClr val="000000">
                      <a:alpha val="43137"/>
                    </a:srgbClr>
                  </a:outerShdw>
                </a:effectLst>
                <a:latin typeface="Arial" pitchFamily="34" charset="0"/>
                <a:cs typeface="Arial" pitchFamily="34" charset="0"/>
              </a:rPr>
              <a:t>Fashion </a:t>
            </a:r>
            <a:r>
              <a:rPr lang="en-US" dirty="0" smtClean="0">
                <a:effectLst>
                  <a:outerShdw blurRad="38100" dist="38100" dir="2700000" algn="tl">
                    <a:srgbClr val="000000">
                      <a:alpha val="43137"/>
                    </a:srgbClr>
                  </a:outerShdw>
                </a:effectLst>
                <a:latin typeface="Arial" pitchFamily="34" charset="0"/>
                <a:cs typeface="Arial" pitchFamily="34" charset="0"/>
              </a:rPr>
              <a:t>Design skills </a:t>
            </a:r>
            <a:r>
              <a:rPr lang="en-US" dirty="0">
                <a:effectLst>
                  <a:outerShdw blurRad="38100" dist="38100" dir="2700000" algn="tl">
                    <a:srgbClr val="000000">
                      <a:alpha val="43137"/>
                    </a:srgbClr>
                  </a:outerShdw>
                </a:effectLst>
                <a:latin typeface="Arial" pitchFamily="34" charset="0"/>
                <a:cs typeface="Arial" pitchFamily="34" charset="0"/>
              </a:rPr>
              <a:t>learned in </a:t>
            </a:r>
            <a:r>
              <a:rPr lang="en-US" dirty="0" smtClean="0">
                <a:effectLst>
                  <a:outerShdw blurRad="38100" dist="38100" dir="2700000" algn="tl">
                    <a:srgbClr val="000000">
                      <a:alpha val="43137"/>
                    </a:srgbClr>
                  </a:outerShdw>
                </a:effectLst>
                <a:latin typeface="Arial" pitchFamily="34" charset="0"/>
                <a:cs typeface="Arial" pitchFamily="34" charset="0"/>
              </a:rPr>
              <a:t>FACS </a:t>
            </a:r>
            <a:r>
              <a:rPr lang="en-US" dirty="0">
                <a:effectLst>
                  <a:outerShdw blurRad="38100" dist="38100" dir="2700000" algn="tl">
                    <a:srgbClr val="000000">
                      <a:alpha val="43137"/>
                    </a:srgbClr>
                  </a:outerShdw>
                </a:effectLst>
                <a:latin typeface="Arial" pitchFamily="34" charset="0"/>
                <a:cs typeface="Arial" pitchFamily="34" charset="0"/>
              </a:rPr>
              <a:t>courses </a:t>
            </a:r>
            <a:r>
              <a:rPr lang="en-US" dirty="0" smtClean="0">
                <a:effectLst>
                  <a:outerShdw blurRad="38100" dist="38100" dir="2700000" algn="tl">
                    <a:srgbClr val="000000">
                      <a:alpha val="43137"/>
                    </a:srgbClr>
                  </a:outerShdw>
                </a:effectLst>
                <a:latin typeface="Arial" pitchFamily="34" charset="0"/>
                <a:cs typeface="Arial" pitchFamily="34" charset="0"/>
              </a:rPr>
              <a:t>to design and market clothing styles. </a:t>
            </a:r>
          </a:p>
          <a:p>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will develop a clothing label. Research the intended audience, design the label’s first 4-piece collection, and construct one collection sample using an original flat pattern designed by the participant.  </a:t>
            </a:r>
          </a:p>
          <a:p>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must prepare a </a:t>
            </a:r>
            <a:r>
              <a:rPr lang="en-US" b="1" dirty="0" smtClean="0">
                <a:effectLst>
                  <a:outerShdw blurRad="38100" dist="38100" dir="2700000" algn="tl">
                    <a:srgbClr val="000000">
                      <a:alpha val="43137"/>
                    </a:srgbClr>
                  </a:outerShdw>
                </a:effectLst>
                <a:latin typeface="Arial" pitchFamily="34" charset="0"/>
                <a:cs typeface="Arial" pitchFamily="34" charset="0"/>
              </a:rPr>
              <a:t>portfolio</a:t>
            </a:r>
            <a:r>
              <a:rPr lang="en-US" dirty="0" smtClean="0">
                <a:effectLst>
                  <a:outerShdw blurRad="38100" dist="38100" dir="2700000" algn="tl">
                    <a:srgbClr val="000000">
                      <a:alpha val="43137"/>
                    </a:srgbClr>
                  </a:outerShdw>
                </a:effectLst>
                <a:latin typeface="Arial" pitchFamily="34" charset="0"/>
                <a:cs typeface="Arial" pitchFamily="34" charset="0"/>
              </a:rPr>
              <a:t>, </a:t>
            </a:r>
            <a:r>
              <a:rPr lang="en-US" b="1" dirty="0" smtClean="0">
                <a:effectLst>
                  <a:outerShdw blurRad="38100" dist="38100" dir="2700000" algn="tl">
                    <a:srgbClr val="000000">
                      <a:alpha val="43137"/>
                    </a:srgbClr>
                  </a:outerShdw>
                </a:effectLst>
                <a:latin typeface="Arial" pitchFamily="34" charset="0"/>
                <a:cs typeface="Arial" pitchFamily="34" charset="0"/>
              </a:rPr>
              <a:t>sample garment</a:t>
            </a:r>
            <a:r>
              <a:rPr lang="en-US" dirty="0" smtClean="0">
                <a:effectLst>
                  <a:outerShdw blurRad="38100" dist="38100" dir="2700000" algn="tl">
                    <a:srgbClr val="000000">
                      <a:alpha val="43137"/>
                    </a:srgbClr>
                  </a:outerShdw>
                </a:effectLst>
                <a:latin typeface="Arial" pitchFamily="34" charset="0"/>
                <a:cs typeface="Arial" pitchFamily="34" charset="0"/>
              </a:rPr>
              <a:t>, 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51233" y="687718"/>
            <a:ext cx="1664979" cy="158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74182"/>
            <a:ext cx="9316904" cy="6987678"/>
          </a:xfrm>
          <a:prstGeom prst="rect">
            <a:avLst/>
          </a:prstGeom>
          <a:noFill/>
        </p:spPr>
      </p:pic>
      <p:sp>
        <p:nvSpPr>
          <p:cNvPr id="9" name="TextBox 8"/>
          <p:cNvSpPr txBox="1"/>
          <p:nvPr/>
        </p:nvSpPr>
        <p:spPr>
          <a:xfrm>
            <a:off x="1438910" y="79654"/>
            <a:ext cx="7848600" cy="2665345"/>
          </a:xfrm>
          <a:prstGeom prst="rect">
            <a:avLst/>
          </a:prstGeom>
          <a:noFill/>
        </p:spPr>
        <p:txBody>
          <a:bodyPr wrap="square" rtlCol="0">
            <a:spAutoFit/>
          </a:bodyPr>
          <a:lstStyle/>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400" b="1" dirty="0">
                <a:solidFill>
                  <a:srgbClr val="000000"/>
                </a:solidFill>
                <a:effectLst>
                  <a:outerShdw blurRad="38100" dist="38100" dir="2700000" algn="tl">
                    <a:srgbClr val="000000">
                      <a:alpha val="43137"/>
                    </a:srgbClr>
                  </a:outerShdw>
                </a:effectLst>
                <a:latin typeface="Arial" charset="0"/>
              </a:rPr>
              <a:t>Food </a:t>
            </a:r>
            <a:endParaRPr lang="en-US" sz="4400" b="1" dirty="0" smtClean="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Innovations</a:t>
            </a: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2400" y="2744999"/>
            <a:ext cx="8398694" cy="4154984"/>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demonstrate knowledge </a:t>
            </a:r>
            <a:r>
              <a:rPr lang="en-US" dirty="0">
                <a:effectLst>
                  <a:outerShdw blurRad="38100" dist="38100" dir="2700000" algn="tl">
                    <a:srgbClr val="000000">
                      <a:alpha val="43137"/>
                    </a:srgbClr>
                  </a:outerShdw>
                </a:effectLst>
                <a:latin typeface="Arial" pitchFamily="34" charset="0"/>
                <a:cs typeface="Arial" pitchFamily="34" charset="0"/>
              </a:rPr>
              <a:t>of the basic concepts of food </a:t>
            </a:r>
            <a:r>
              <a:rPr lang="en-US" dirty="0" smtClean="0">
                <a:effectLst>
                  <a:outerShdw blurRad="38100" dist="38100" dir="2700000" algn="tl">
                    <a:srgbClr val="000000">
                      <a:alpha val="43137"/>
                    </a:srgbClr>
                  </a:outerShdw>
                </a:effectLst>
                <a:latin typeface="Arial" pitchFamily="34" charset="0"/>
                <a:cs typeface="Arial" pitchFamily="34" charset="0"/>
              </a:rPr>
              <a:t>product development </a:t>
            </a:r>
            <a:r>
              <a:rPr lang="en-US" dirty="0">
                <a:effectLst>
                  <a:outerShdw blurRad="38100" dist="38100" dir="2700000" algn="tl">
                    <a:srgbClr val="000000">
                      <a:alpha val="43137"/>
                    </a:srgbClr>
                  </a:outerShdw>
                </a:effectLst>
                <a:latin typeface="Arial" pitchFamily="34" charset="0"/>
                <a:cs typeface="Arial" pitchFamily="34" charset="0"/>
              </a:rPr>
              <a:t>by creating an original </a:t>
            </a:r>
            <a:r>
              <a:rPr lang="en-US" dirty="0" smtClean="0">
                <a:effectLst>
                  <a:outerShdw blurRad="38100" dist="38100" dir="2700000" algn="tl">
                    <a:srgbClr val="000000">
                      <a:alpha val="43137"/>
                    </a:srgbClr>
                  </a:outerShdw>
                </a:effectLst>
                <a:latin typeface="Arial" pitchFamily="34" charset="0"/>
                <a:cs typeface="Arial" pitchFamily="34" charset="0"/>
              </a:rPr>
              <a:t>prototype formula</a:t>
            </a:r>
            <a:r>
              <a:rPr lang="en-US" dirty="0">
                <a:effectLst>
                  <a:outerShdw blurRad="38100" dist="38100" dir="2700000" algn="tl">
                    <a:srgbClr val="000000">
                      <a:alpha val="43137"/>
                    </a:srgbClr>
                  </a:outerShdw>
                </a:effectLst>
                <a:latin typeface="Arial" pitchFamily="34" charset="0"/>
                <a:cs typeface="Arial" pitchFamily="34" charset="0"/>
              </a:rPr>
              <a:t>, testing the product through focus groups</a:t>
            </a:r>
            <a:r>
              <a:rPr lang="en-US" dirty="0" smtClean="0">
                <a:effectLst>
                  <a:outerShdw blurRad="38100" dist="38100" dir="2700000" algn="tl">
                    <a:srgbClr val="000000">
                      <a:alpha val="43137"/>
                    </a:srgbClr>
                  </a:outerShdw>
                </a:effectLst>
                <a:latin typeface="Arial" pitchFamily="34" charset="0"/>
                <a:cs typeface="Arial" pitchFamily="34" charset="0"/>
              </a:rPr>
              <a:t>, and </a:t>
            </a:r>
            <a:r>
              <a:rPr lang="en-US" dirty="0">
                <a:effectLst>
                  <a:outerShdw blurRad="38100" dist="38100" dir="2700000" algn="tl">
                    <a:srgbClr val="000000">
                      <a:alpha val="43137"/>
                    </a:srgbClr>
                  </a:outerShdw>
                </a:effectLst>
                <a:latin typeface="Arial" pitchFamily="34" charset="0"/>
                <a:cs typeface="Arial" pitchFamily="34" charset="0"/>
              </a:rPr>
              <a:t>developing a marketing strategy. </a:t>
            </a:r>
            <a:r>
              <a:rPr lang="en-US" dirty="0" smtClean="0">
                <a:effectLst>
                  <a:outerShdw blurRad="38100" dist="38100" dir="2700000" algn="tl">
                    <a:srgbClr val="000000">
                      <a:alpha val="43137"/>
                    </a:srgbClr>
                  </a:outerShdw>
                </a:effectLst>
                <a:latin typeface="Arial" pitchFamily="34" charset="0"/>
                <a:cs typeface="Arial" pitchFamily="34" charset="0"/>
              </a:rPr>
              <a:t>Participants will </a:t>
            </a:r>
            <a:r>
              <a:rPr lang="en-US" dirty="0">
                <a:effectLst>
                  <a:outerShdw blurRad="38100" dist="38100" dir="2700000" algn="tl">
                    <a:srgbClr val="000000">
                      <a:alpha val="43137"/>
                    </a:srgbClr>
                  </a:outerShdw>
                </a:effectLst>
                <a:latin typeface="Arial" pitchFamily="34" charset="0"/>
                <a:cs typeface="Arial" pitchFamily="34" charset="0"/>
              </a:rPr>
              <a:t>demonstrate their knowledge of food </a:t>
            </a:r>
            <a:r>
              <a:rPr lang="en-US" dirty="0" smtClean="0">
                <a:effectLst>
                  <a:outerShdw blurRad="38100" dist="38100" dir="2700000" algn="tl">
                    <a:srgbClr val="000000">
                      <a:alpha val="43137"/>
                    </a:srgbClr>
                  </a:outerShdw>
                </a:effectLst>
                <a:latin typeface="Arial" pitchFamily="34" charset="0"/>
                <a:cs typeface="Arial" pitchFamily="34" charset="0"/>
              </a:rPr>
              <a:t>science, nutrition</a:t>
            </a:r>
            <a:r>
              <a:rPr lang="en-US" dirty="0">
                <a:effectLst>
                  <a:outerShdw blurRad="38100" dist="38100" dir="2700000" algn="tl">
                    <a:srgbClr val="000000">
                      <a:alpha val="43137"/>
                    </a:srgbClr>
                  </a:outerShdw>
                </a:effectLst>
                <a:latin typeface="Arial" pitchFamily="34" charset="0"/>
                <a:cs typeface="Arial" pitchFamily="34" charset="0"/>
              </a:rPr>
              <a:t>, food preparation safety, and </a:t>
            </a:r>
            <a:r>
              <a:rPr lang="en-US" dirty="0" smtClean="0">
                <a:effectLst>
                  <a:outerShdw blurRad="38100" dist="38100" dir="2700000" algn="tl">
                    <a:srgbClr val="000000">
                      <a:alpha val="43137"/>
                    </a:srgbClr>
                  </a:outerShdw>
                </a:effectLst>
                <a:latin typeface="Arial" pitchFamily="34" charset="0"/>
                <a:cs typeface="Arial" pitchFamily="34" charset="0"/>
              </a:rPr>
              <a:t>product marketing</a:t>
            </a:r>
            <a:r>
              <a:rPr lang="en-US" dirty="0">
                <a:effectLst>
                  <a:outerShdw blurRad="38100" dist="38100" dir="2700000" algn="tl">
                    <a:srgbClr val="000000">
                      <a:alpha val="43137"/>
                    </a:srgbClr>
                  </a:outerShdw>
                </a:effectLst>
                <a:latin typeface="Arial" pitchFamily="34" charset="0"/>
                <a:cs typeface="Arial" pitchFamily="34" charset="0"/>
              </a:rPr>
              <a:t>.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smtClean="0">
                <a:effectLst>
                  <a:outerShdw blurRad="38100" dist="38100" dir="2700000" algn="tl">
                    <a:srgbClr val="000000">
                      <a:alpha val="43137"/>
                    </a:srgbClr>
                  </a:outerShdw>
                </a:effectLst>
                <a:latin typeface="Arial" pitchFamily="34" charset="0"/>
                <a:cs typeface="Arial" pitchFamily="34" charset="0"/>
              </a:rPr>
              <a:t>display</a:t>
            </a:r>
            <a:r>
              <a:rPr lang="en-US" dirty="0" smtClean="0">
                <a:effectLst>
                  <a:outerShdw blurRad="38100" dist="38100" dir="2700000" algn="tl">
                    <a:srgbClr val="000000">
                      <a:alpha val="43137"/>
                    </a:srgbClr>
                  </a:outerShdw>
                </a:effectLst>
                <a:latin typeface="Arial" pitchFamily="34" charset="0"/>
                <a:cs typeface="Arial" pitchFamily="34" charset="0"/>
              </a:rPr>
              <a:t>, suggested </a:t>
            </a:r>
            <a:r>
              <a:rPr lang="en-US" b="1" dirty="0">
                <a:effectLst>
                  <a:outerShdw blurRad="38100" dist="38100" dir="2700000" algn="tl">
                    <a:srgbClr val="000000">
                      <a:alpha val="43137"/>
                    </a:srgbClr>
                  </a:outerShdw>
                </a:effectLst>
                <a:latin typeface="Arial" pitchFamily="34" charset="0"/>
                <a:cs typeface="Arial" pitchFamily="34" charset="0"/>
              </a:rPr>
              <a:t>product packaging</a:t>
            </a:r>
            <a:r>
              <a:rPr lang="en-US" dirty="0">
                <a:effectLst>
                  <a:outerShdw blurRad="38100" dist="38100" dir="2700000" algn="tl">
                    <a:srgbClr val="000000">
                      <a:alpha val="43137"/>
                    </a:srgbClr>
                  </a:outerShdw>
                </a:effectLst>
                <a:latin typeface="Arial" pitchFamily="34" charset="0"/>
                <a:cs typeface="Arial" pitchFamily="34" charset="0"/>
              </a:rPr>
              <a:t>, 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a:effectLst>
                  <a:outerShdw blurRad="38100" dist="38100" dir="2700000" algn="tl">
                    <a:srgbClr val="000000">
                      <a:alpha val="43137"/>
                    </a:srgbClr>
                  </a:outerShdw>
                </a:effectLst>
                <a:latin typeface="Arial" pitchFamily="34" charset="0"/>
                <a:cs typeface="Arial" pitchFamily="34" charset="0"/>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400" y="777600"/>
            <a:ext cx="2413440" cy="1508400"/>
          </a:xfrm>
          <a:prstGeom prst="rect">
            <a:avLst/>
          </a:prstGeom>
        </p:spPr>
      </p:pic>
    </p:spTree>
    <p:extLst>
      <p:ext uri="{BB962C8B-B14F-4D97-AF65-F5344CB8AC3E}">
        <p14:creationId xmlns:p14="http://schemas.microsoft.com/office/powerpoint/2010/main" val="33377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74182"/>
            <a:ext cx="9316904" cy="6987678"/>
          </a:xfrm>
          <a:prstGeom prst="rect">
            <a:avLst/>
          </a:prstGeom>
          <a:noFill/>
        </p:spPr>
      </p:pic>
      <p:sp>
        <p:nvSpPr>
          <p:cNvPr id="9" name="TextBox 8"/>
          <p:cNvSpPr txBox="1"/>
          <p:nvPr/>
        </p:nvSpPr>
        <p:spPr>
          <a:xfrm>
            <a:off x="1438910" y="79654"/>
            <a:ext cx="7848600" cy="2665345"/>
          </a:xfrm>
          <a:prstGeom prst="rect">
            <a:avLst/>
          </a:prstGeom>
          <a:noFill/>
        </p:spPr>
        <p:txBody>
          <a:bodyPr wrap="square" rtlCol="0">
            <a:spAutoFit/>
          </a:bodyPr>
          <a:lstStyle/>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Hospitality,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Tourism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and Recreation</a:t>
            </a: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2400" y="2744999"/>
            <a:ext cx="8398694" cy="3046988"/>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demonstrate knowledge of the hospitality, tourism, and recreation industries and ability to translate their knowledge into a hypothetical or real business.  </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smtClean="0">
                <a:effectLst>
                  <a:outerShdw blurRad="38100" dist="38100" dir="2700000" algn="tl">
                    <a:srgbClr val="000000">
                      <a:alpha val="43137"/>
                    </a:srgbClr>
                  </a:outerShdw>
                </a:effectLst>
                <a:latin typeface="Arial" pitchFamily="34" charset="0"/>
                <a:cs typeface="Arial" pitchFamily="34" charset="0"/>
              </a:rPr>
              <a:t>display</a:t>
            </a:r>
            <a:r>
              <a:rPr lang="en-US" dirty="0" smtClean="0">
                <a:effectLst>
                  <a:outerShdw blurRad="38100" dist="38100" dir="2700000" algn="tl">
                    <a:srgbClr val="000000">
                      <a:alpha val="43137"/>
                    </a:srgbClr>
                  </a:outerShdw>
                </a:effectLst>
                <a:latin typeface="Arial" pitchFamily="34" charset="0"/>
                <a:cs typeface="Arial" pitchFamily="34" charset="0"/>
              </a:rPr>
              <a:t>, suggested </a:t>
            </a:r>
            <a:r>
              <a:rPr lang="en-US" b="1" dirty="0">
                <a:effectLst>
                  <a:outerShdw blurRad="38100" dist="38100" dir="2700000" algn="tl">
                    <a:srgbClr val="000000">
                      <a:alpha val="43137"/>
                    </a:srgbClr>
                  </a:outerShdw>
                </a:effectLst>
                <a:latin typeface="Arial" pitchFamily="34" charset="0"/>
                <a:cs typeface="Arial" pitchFamily="34" charset="0"/>
              </a:rPr>
              <a:t>product packaging</a:t>
            </a:r>
            <a:r>
              <a:rPr lang="en-US" dirty="0">
                <a:effectLst>
                  <a:outerShdw blurRad="38100" dist="38100" dir="2700000" algn="tl">
                    <a:srgbClr val="000000">
                      <a:alpha val="43137"/>
                    </a:srgbClr>
                  </a:outerShdw>
                </a:effectLst>
                <a:latin typeface="Arial" pitchFamily="34" charset="0"/>
                <a:cs typeface="Arial" pitchFamily="34" charset="0"/>
              </a:rPr>
              <a:t>, and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a:effectLst>
                  <a:outerShdw blurRad="38100" dist="38100" dir="2700000" algn="tl">
                    <a:srgbClr val="000000">
                      <a:alpha val="43137"/>
                    </a:srgbClr>
                  </a:outerShdw>
                </a:effectLst>
                <a:latin typeface="Arial" pitchFamily="34" charset="0"/>
                <a:cs typeface="Arial" pitchFamily="34" charset="0"/>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109" y="213291"/>
            <a:ext cx="2560495" cy="2011818"/>
          </a:xfrm>
          <a:prstGeom prst="rect">
            <a:avLst/>
          </a:prstGeom>
        </p:spPr>
      </p:pic>
    </p:spTree>
    <p:extLst>
      <p:ext uri="{BB962C8B-B14F-4D97-AF65-F5344CB8AC3E}">
        <p14:creationId xmlns:p14="http://schemas.microsoft.com/office/powerpoint/2010/main" val="12598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74182"/>
            <a:ext cx="9316904" cy="6987678"/>
          </a:xfrm>
          <a:prstGeom prst="rect">
            <a:avLst/>
          </a:prstGeom>
          <a:noFill/>
        </p:spPr>
      </p:pic>
      <p:sp>
        <p:nvSpPr>
          <p:cNvPr id="9" name="TextBox 8"/>
          <p:cNvSpPr txBox="1"/>
          <p:nvPr/>
        </p:nvSpPr>
        <p:spPr>
          <a:xfrm>
            <a:off x="1438910" y="79654"/>
            <a:ext cx="7848600" cy="2665345"/>
          </a:xfrm>
          <a:prstGeom prst="rect">
            <a:avLst/>
          </a:prstGeom>
          <a:noFill/>
        </p:spPr>
        <p:txBody>
          <a:bodyPr wrap="square" rtlCol="0">
            <a:spAutoFit/>
          </a:bodyPr>
          <a:lstStyle/>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Interior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Design</a:t>
            </a: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2400" y="2744999"/>
            <a:ext cx="8398694" cy="3416320"/>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design interiors to meet the living space needs of clients. In advance, participants will create a floor plan, an elevation and a  furniture/interior plan addressing the specifics of the design scenario. </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smtClean="0">
                <a:effectLst>
                  <a:outerShdw blurRad="38100" dist="38100" dir="2700000" algn="tl">
                    <a:srgbClr val="000000">
                      <a:alpha val="43137"/>
                    </a:srgbClr>
                  </a:outerShdw>
                </a:effectLst>
                <a:latin typeface="Arial" pitchFamily="34" charset="0"/>
                <a:cs typeface="Arial" pitchFamily="34" charset="0"/>
              </a:rPr>
              <a:t>file folder</a:t>
            </a:r>
            <a:r>
              <a:rPr lang="en-US" dirty="0" smtClean="0">
                <a:effectLst>
                  <a:outerShdw blurRad="38100" dist="38100" dir="2700000" algn="tl">
                    <a:srgbClr val="000000">
                      <a:alpha val="43137"/>
                    </a:srgbClr>
                  </a:outerShdw>
                </a:effectLst>
                <a:latin typeface="Arial" pitchFamily="34" charset="0"/>
                <a:cs typeface="Arial" pitchFamily="34" charset="0"/>
              </a:rPr>
              <a:t>,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and </a:t>
            </a:r>
            <a:r>
              <a:rPr lang="en-US" b="1" dirty="0" smtClean="0">
                <a:effectLst>
                  <a:outerShdw blurRad="38100" dist="38100" dir="2700000" algn="tl">
                    <a:srgbClr val="000000">
                      <a:alpha val="43137"/>
                    </a:srgbClr>
                  </a:outerShdw>
                </a:effectLst>
                <a:latin typeface="Arial" pitchFamily="34" charset="0"/>
                <a:cs typeface="Arial" pitchFamily="34" charset="0"/>
              </a:rPr>
              <a:t>visuals</a:t>
            </a:r>
            <a:r>
              <a:rPr lang="en-US" dirty="0" smtClean="0">
                <a:effectLst>
                  <a:outerShdw blurRad="38100" dist="38100" dir="2700000" algn="tl">
                    <a:srgbClr val="000000">
                      <a:alpha val="43137"/>
                    </a:srgbClr>
                  </a:outerShdw>
                </a:effectLst>
                <a:latin typeface="Arial" pitchFamily="34" charset="0"/>
                <a:cs typeface="Arial" pitchFamily="34" charset="0"/>
              </a:rPr>
              <a:t>.</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400" y="777600"/>
            <a:ext cx="2413440" cy="1508400"/>
          </a:xfrm>
          <a:prstGeom prst="rect">
            <a:avLst/>
          </a:prstGeom>
        </p:spPr>
      </p:pic>
    </p:spTree>
    <p:extLst>
      <p:ext uri="{BB962C8B-B14F-4D97-AF65-F5344CB8AC3E}">
        <p14:creationId xmlns:p14="http://schemas.microsoft.com/office/powerpoint/2010/main" val="3447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74182"/>
            <a:ext cx="9316904" cy="6987678"/>
          </a:xfrm>
          <a:prstGeom prst="rect">
            <a:avLst/>
          </a:prstGeom>
          <a:noFill/>
        </p:spPr>
      </p:pic>
      <p:sp>
        <p:nvSpPr>
          <p:cNvPr id="9" name="TextBox 8"/>
          <p:cNvSpPr txBox="1"/>
          <p:nvPr/>
        </p:nvSpPr>
        <p:spPr>
          <a:xfrm>
            <a:off x="1438910" y="79654"/>
            <a:ext cx="7848600" cy="2665345"/>
          </a:xfrm>
          <a:prstGeom prst="rect">
            <a:avLst/>
          </a:prstGeom>
          <a:noFill/>
        </p:spPr>
        <p:txBody>
          <a:bodyPr wrap="square" rtlCol="0">
            <a:spAutoFit/>
          </a:bodyPr>
          <a:lstStyle/>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Sports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Nutrition</a:t>
            </a: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2400" y="2744999"/>
            <a:ext cx="8398694" cy="4154984"/>
          </a:xfrm>
          <a:prstGeom prst="rect">
            <a:avLst/>
          </a:prstGeom>
          <a:noFill/>
        </p:spPr>
        <p:txBody>
          <a:bodyPr wrap="square" rtlCol="0">
            <a:spAutoFit/>
          </a:bodyPr>
          <a:lstStyle/>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dirty="0">
                <a:effectLst>
                  <a:outerShdw blurRad="38100" dist="38100" dir="2700000" algn="tl">
                    <a:srgbClr val="000000">
                      <a:alpha val="43137"/>
                    </a:srgbClr>
                  </a:outerShdw>
                </a:effectLst>
                <a:latin typeface="Arial" pitchFamily="34" charset="0"/>
                <a:cs typeface="Arial" pitchFamily="34" charset="0"/>
              </a:rPr>
              <a:t>individual or team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plan and develop an individualized nutritional plan to meet the needs of a competitive student athlete in a specific sport. In advance, participants will prepare a sample nutrition and hydration plan based upon nutritional and energy needs of the athlete. </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smtClean="0">
                <a:effectLst>
                  <a:outerShdw blurRad="38100" dist="38100" dir="2700000" algn="tl">
                    <a:srgbClr val="000000">
                      <a:alpha val="43137"/>
                    </a:srgbClr>
                  </a:outerShdw>
                </a:effectLst>
                <a:latin typeface="Arial" pitchFamily="34" charset="0"/>
                <a:cs typeface="Arial" pitchFamily="34" charset="0"/>
              </a:rPr>
              <a:t>file folder</a:t>
            </a:r>
            <a:r>
              <a:rPr lang="en-US" dirty="0" smtClean="0">
                <a:effectLst>
                  <a:outerShdw blurRad="38100" dist="38100" dir="2700000" algn="tl">
                    <a:srgbClr val="000000">
                      <a:alpha val="43137"/>
                    </a:srgbClr>
                  </a:outerShdw>
                </a:effectLst>
                <a:latin typeface="Arial" pitchFamily="34" charset="0"/>
                <a:cs typeface="Arial" pitchFamily="34" charset="0"/>
              </a:rPr>
              <a:t>, </a:t>
            </a:r>
            <a:r>
              <a:rPr lang="en-US" b="1" dirty="0" smtClean="0">
                <a:effectLst>
                  <a:outerShdw blurRad="38100" dist="38100" dir="2700000" algn="tl">
                    <a:srgbClr val="000000">
                      <a:alpha val="43137"/>
                    </a:srgbClr>
                  </a:outerShdw>
                </a:effectLst>
                <a:latin typeface="Arial" pitchFamily="34" charset="0"/>
                <a:cs typeface="Arial" pitchFamily="34" charset="0"/>
              </a:rPr>
              <a:t>visuals</a:t>
            </a:r>
            <a:r>
              <a:rPr lang="en-US" dirty="0" smtClean="0">
                <a:effectLst>
                  <a:outerShdw blurRad="38100" dist="38100" dir="2700000" algn="tl">
                    <a:srgbClr val="000000">
                      <a:alpha val="43137"/>
                    </a:srgbClr>
                  </a:outerShdw>
                </a:effectLst>
                <a:latin typeface="Arial" pitchFamily="34" charset="0"/>
                <a:cs typeface="Arial" pitchFamily="34" charset="0"/>
              </a:rPr>
              <a:t>, an </a:t>
            </a:r>
            <a:r>
              <a:rPr lang="en-US"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dirty="0" smtClean="0">
                <a:effectLst>
                  <a:outerShdw blurRad="38100" dist="38100" dir="2700000" algn="tl">
                    <a:srgbClr val="000000">
                      <a:alpha val="43137"/>
                    </a:srgbClr>
                  </a:outerShdw>
                </a:effectLst>
                <a:latin typeface="Arial" pitchFamily="34" charset="0"/>
                <a:cs typeface="Arial" pitchFamily="34" charset="0"/>
              </a:rPr>
              <a:t> and demonstrate a method to be used by the athlete to assist with nutrition management..</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400" y="831124"/>
            <a:ext cx="2413440" cy="1401352"/>
          </a:xfrm>
          <a:prstGeom prst="rect">
            <a:avLst/>
          </a:prstGeom>
        </p:spPr>
      </p:pic>
    </p:spTree>
    <p:extLst>
      <p:ext uri="{BB962C8B-B14F-4D97-AF65-F5344CB8AC3E}">
        <p14:creationId xmlns:p14="http://schemas.microsoft.com/office/powerpoint/2010/main" val="104349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727200" y="694436"/>
            <a:ext cx="7848600" cy="1378839"/>
          </a:xfrm>
          <a:prstGeom prst="rect">
            <a:avLst/>
          </a:prstGeom>
          <a:noFill/>
        </p:spPr>
        <p:txBody>
          <a:bodyPr wrap="square" rtlCol="0">
            <a:spAutoFit/>
          </a:bodyPr>
          <a:lstStyle/>
          <a:p>
            <a:pPr marL="114300" lvl="1" algn="ctr">
              <a:lnSpc>
                <a:spcPct val="95000"/>
              </a:lnSpc>
              <a:buClr>
                <a:srgbClr val="000000"/>
              </a:buClr>
              <a:buSzPct val="100000"/>
            </a:pPr>
            <a:endParaRPr lang="en-US" sz="4400" b="1" dirty="0">
              <a:solidFill>
                <a:srgbClr val="000000"/>
              </a:solidFill>
              <a:effectLst>
                <a:outerShdw blurRad="38100" dist="38100" dir="2700000" algn="tl">
                  <a:srgbClr val="000000">
                    <a:alpha val="43137"/>
                  </a:srgbClr>
                </a:outerShdw>
              </a:effectLst>
              <a:latin typeface="Arial" charset="0"/>
            </a:endParaRPr>
          </a:p>
          <a:p>
            <a:pPr marL="114300" lvl="1" algn="ctr">
              <a:lnSpc>
                <a:spcPct val="95000"/>
              </a:lnSpc>
              <a:buClr>
                <a:srgbClr val="000000"/>
              </a:buClr>
              <a:buSzPct val="100000"/>
            </a:pPr>
            <a:r>
              <a:rPr lang="en-US" sz="4400" b="1" dirty="0">
                <a:solidFill>
                  <a:srgbClr val="000000"/>
                </a:solidFill>
                <a:effectLst>
                  <a:outerShdw blurRad="38100" dist="38100" dir="2700000" algn="tl">
                    <a:srgbClr val="000000">
                      <a:alpha val="43137"/>
                    </a:srgbClr>
                  </a:outerShdw>
                </a:effectLst>
                <a:latin typeface="Arial" charset="0"/>
              </a:rPr>
              <a:t>Teach and </a:t>
            </a:r>
            <a:r>
              <a:rPr lang="en-US" sz="4400" b="1" dirty="0" smtClean="0">
                <a:solidFill>
                  <a:srgbClr val="000000"/>
                </a:solidFill>
                <a:effectLst>
                  <a:outerShdw blurRad="38100" dist="38100" dir="2700000" algn="tl">
                    <a:srgbClr val="000000">
                      <a:alpha val="43137"/>
                    </a:srgbClr>
                  </a:outerShdw>
                </a:effectLst>
                <a:latin typeface="Arial" charset="0"/>
              </a:rPr>
              <a:t>Train</a:t>
            </a:r>
            <a:endParaRPr lang="en-US" sz="4400" b="1" dirty="0">
              <a:solidFill>
                <a:srgbClr val="000000"/>
              </a:solidFill>
              <a:effectLst>
                <a:outerShdw blurRad="38100" dist="38100" dir="2700000" algn="tl">
                  <a:srgbClr val="000000">
                    <a:alpha val="43137"/>
                  </a:srgbClr>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4800" y="2667000"/>
            <a:ext cx="8246294" cy="4154984"/>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a:t>
            </a:r>
            <a:r>
              <a:rPr lang="en-US" dirty="0" smtClean="0">
                <a:effectLst>
                  <a:outerShdw blurRad="38100" dist="38100" dir="2700000" algn="tl">
                    <a:srgbClr val="000000">
                      <a:alpha val="43137"/>
                    </a:srgbClr>
                  </a:outerShdw>
                </a:effectLst>
                <a:latin typeface="Arial" pitchFamily="34" charset="0"/>
                <a:cs typeface="Arial" pitchFamily="34" charset="0"/>
              </a:rPr>
              <a:t>n </a:t>
            </a:r>
            <a:r>
              <a:rPr lang="en-US" dirty="0">
                <a:effectLst>
                  <a:outerShdw blurRad="38100" dist="38100" dir="2700000" algn="tl">
                    <a:srgbClr val="000000">
                      <a:alpha val="43137"/>
                    </a:srgbClr>
                  </a:outerShdw>
                </a:effectLst>
                <a:latin typeface="Arial" pitchFamily="34" charset="0"/>
                <a:cs typeface="Arial" pitchFamily="34" charset="0"/>
              </a:rPr>
              <a:t>individual </a:t>
            </a:r>
            <a:r>
              <a:rPr lang="en-US" dirty="0" smtClean="0">
                <a:effectLst>
                  <a:outerShdw blurRad="38100" dist="38100" dir="2700000" algn="tl">
                    <a:srgbClr val="000000">
                      <a:alpha val="43137"/>
                    </a:srgbClr>
                  </a:outerShdw>
                </a:effectLst>
                <a:latin typeface="Arial" pitchFamily="34" charset="0"/>
                <a:cs typeface="Arial" pitchFamily="34" charset="0"/>
              </a:rPr>
              <a:t>event</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demonstrate their ability </a:t>
            </a:r>
            <a:r>
              <a:rPr lang="en-US" dirty="0" smtClean="0">
                <a:effectLst>
                  <a:outerShdw blurRad="38100" dist="38100" dir="2700000" algn="tl">
                    <a:srgbClr val="000000">
                      <a:alpha val="43137"/>
                    </a:srgbClr>
                  </a:outerShdw>
                </a:effectLst>
                <a:latin typeface="Arial" pitchFamily="34" charset="0"/>
                <a:cs typeface="Arial" pitchFamily="34" charset="0"/>
              </a:rPr>
              <a:t>to explore </a:t>
            </a:r>
            <a:r>
              <a:rPr lang="en-US" dirty="0">
                <a:effectLst>
                  <a:outerShdw blurRad="38100" dist="38100" dir="2700000" algn="tl">
                    <a:srgbClr val="000000">
                      <a:alpha val="43137"/>
                    </a:srgbClr>
                  </a:outerShdw>
                </a:effectLst>
                <a:latin typeface="Arial" pitchFamily="34" charset="0"/>
                <a:cs typeface="Arial" pitchFamily="34" charset="0"/>
              </a:rPr>
              <a:t>and experience the career of teaching </a:t>
            </a:r>
            <a:r>
              <a:rPr lang="en-US" dirty="0" smtClean="0">
                <a:effectLst>
                  <a:outerShdw blurRad="38100" dist="38100" dir="2700000" algn="tl">
                    <a:srgbClr val="000000">
                      <a:alpha val="43137"/>
                    </a:srgbClr>
                  </a:outerShdw>
                </a:effectLst>
                <a:latin typeface="Arial" pitchFamily="34" charset="0"/>
                <a:cs typeface="Arial" pitchFamily="34" charset="0"/>
              </a:rPr>
              <a:t>or training</a:t>
            </a:r>
            <a:r>
              <a:rPr lang="en-US" dirty="0">
                <a:effectLst>
                  <a:outerShdw blurRad="38100" dist="38100" dir="2700000" algn="tl">
                    <a:srgbClr val="000000">
                      <a:alpha val="43137"/>
                    </a:srgbClr>
                  </a:outerShdw>
                </a:effectLst>
                <a:latin typeface="Arial" pitchFamily="34" charset="0"/>
                <a:cs typeface="Arial" pitchFamily="34" charset="0"/>
              </a:rPr>
              <a:t>. </a:t>
            </a: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a:t>
            </a:r>
            <a:r>
              <a:rPr lang="en-US" dirty="0">
                <a:effectLst>
                  <a:outerShdw blurRad="38100" dist="38100" dir="2700000" algn="tl">
                    <a:srgbClr val="000000">
                      <a:alpha val="43137"/>
                    </a:srgbClr>
                  </a:outerShdw>
                </a:effectLst>
                <a:latin typeface="Arial" pitchFamily="34" charset="0"/>
                <a:cs typeface="Arial" pitchFamily="34" charset="0"/>
              </a:rPr>
              <a:t>must prepare a </a:t>
            </a:r>
            <a:r>
              <a:rPr lang="en-US" b="1" dirty="0">
                <a:effectLst>
                  <a:outerShdw blurRad="38100" dist="38100" dir="2700000" algn="tl">
                    <a:srgbClr val="000000">
                      <a:alpha val="43137"/>
                    </a:srgbClr>
                  </a:outerShdw>
                </a:effectLst>
                <a:latin typeface="Arial" pitchFamily="34" charset="0"/>
                <a:cs typeface="Arial" pitchFamily="34" charset="0"/>
              </a:rPr>
              <a:t>portfolio</a:t>
            </a:r>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of the </a:t>
            </a:r>
            <a:r>
              <a:rPr lang="en-US" dirty="0">
                <a:effectLst>
                  <a:outerShdw blurRad="38100" dist="38100" dir="2700000" algn="tl">
                    <a:srgbClr val="000000">
                      <a:alpha val="43137"/>
                    </a:srgbClr>
                  </a:outerShdw>
                </a:effectLst>
                <a:latin typeface="Arial" pitchFamily="34" charset="0"/>
                <a:cs typeface="Arial" pitchFamily="34" charset="0"/>
              </a:rPr>
              <a:t>teaching/training career, prepare and </a:t>
            </a:r>
            <a:r>
              <a:rPr lang="en-US" dirty="0" smtClean="0">
                <a:effectLst>
                  <a:outerShdw blurRad="38100" dist="38100" dir="2700000" algn="tl">
                    <a:srgbClr val="000000">
                      <a:alpha val="43137"/>
                    </a:srgbClr>
                  </a:outerShdw>
                </a:effectLst>
                <a:latin typeface="Arial" pitchFamily="34" charset="0"/>
                <a:cs typeface="Arial" pitchFamily="34" charset="0"/>
              </a:rPr>
              <a:t>execute a </a:t>
            </a:r>
            <a:r>
              <a:rPr lang="en-US" dirty="0">
                <a:effectLst>
                  <a:outerShdw blurRad="38100" dist="38100" dir="2700000" algn="tl">
                    <a:srgbClr val="000000">
                      <a:alpha val="43137"/>
                    </a:srgbClr>
                  </a:outerShdw>
                </a:effectLst>
                <a:latin typeface="Arial" pitchFamily="34" charset="0"/>
                <a:cs typeface="Arial" pitchFamily="34" charset="0"/>
              </a:rPr>
              <a:t>complete lesson/workshop plan and </a:t>
            </a:r>
            <a:r>
              <a:rPr lang="en-US" dirty="0" smtClean="0">
                <a:effectLst>
                  <a:outerShdw blurRad="38100" dist="38100" dir="2700000" algn="tl">
                    <a:srgbClr val="000000">
                      <a:alpha val="43137"/>
                    </a:srgbClr>
                  </a:outerShdw>
                </a:effectLst>
                <a:latin typeface="Arial" pitchFamily="34" charset="0"/>
                <a:cs typeface="Arial" pitchFamily="34" charset="0"/>
              </a:rPr>
              <a:t>an </a:t>
            </a:r>
            <a:r>
              <a:rPr lang="en-US" b="1" dirty="0" smtClean="0">
                <a:effectLst>
                  <a:outerShdw blurRad="38100" dist="38100" dir="2700000" algn="tl">
                    <a:srgbClr val="000000">
                      <a:alpha val="43137"/>
                    </a:srgbClr>
                  </a:outerShdw>
                </a:effectLst>
                <a:latin typeface="Arial" pitchFamily="34" charset="0"/>
                <a:cs typeface="Arial" pitchFamily="34" charset="0"/>
              </a:rPr>
              <a:t>oral </a:t>
            </a:r>
            <a:r>
              <a:rPr lang="en-US" b="1" dirty="0">
                <a:effectLst>
                  <a:outerShdw blurRad="38100" dist="38100" dir="2700000" algn="tl">
                    <a:srgbClr val="000000">
                      <a:alpha val="43137"/>
                    </a:srgbClr>
                  </a:outerShdw>
                </a:effectLst>
                <a:latin typeface="Arial" pitchFamily="34" charset="0"/>
                <a:cs typeface="Arial" pitchFamily="34" charset="0"/>
              </a:rPr>
              <a:t>presentation</a:t>
            </a:r>
            <a:r>
              <a:rPr lang="en-US" dirty="0">
                <a:effectLst>
                  <a:outerShdw blurRad="38100" dist="38100" dir="2700000" algn="tl">
                    <a:srgbClr val="000000">
                      <a:alpha val="43137"/>
                    </a:srgbClr>
                  </a:outerShdw>
                </a:effectLst>
                <a:latin typeface="Arial" pitchFamily="34" charset="0"/>
                <a:cs typeface="Arial" pitchFamily="34" charset="0"/>
              </a:rPr>
              <a:t>. </a:t>
            </a:r>
          </a:p>
          <a:p>
            <a:pPr marL="342900" indent="-342900">
              <a:buFont typeface="Arial" pitchFamily="34" charset="0"/>
              <a:buChar cha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Senior </a:t>
            </a:r>
            <a:r>
              <a:rPr lang="en-US" dirty="0">
                <a:effectLst>
                  <a:outerShdw blurRad="38100" dist="38100" dir="2700000" algn="tl">
                    <a:srgbClr val="000000">
                      <a:alpha val="43137"/>
                    </a:srgbClr>
                  </a:outerShdw>
                </a:effectLst>
                <a:latin typeface="Arial" pitchFamily="34" charset="0"/>
                <a:cs typeface="Arial" pitchFamily="34" charset="0"/>
              </a:rPr>
              <a:t>and </a:t>
            </a:r>
            <a:r>
              <a:rPr lang="en-US" dirty="0" smtClean="0">
                <a:effectLst>
                  <a:outerShdw blurRad="38100" dist="38100" dir="2700000" algn="tl">
                    <a:srgbClr val="000000">
                      <a:alpha val="43137"/>
                    </a:srgbClr>
                  </a:outerShdw>
                </a:effectLst>
                <a:latin typeface="Arial" pitchFamily="34" charset="0"/>
                <a:cs typeface="Arial" pitchFamily="34" charset="0"/>
              </a:rPr>
              <a:t>occupational participants </a:t>
            </a:r>
            <a:r>
              <a:rPr lang="en-US" dirty="0">
                <a:effectLst>
                  <a:outerShdw blurRad="38100" dist="38100" dir="2700000" algn="tl">
                    <a:srgbClr val="000000">
                      <a:alpha val="43137"/>
                    </a:srgbClr>
                  </a:outerShdw>
                </a:effectLst>
                <a:latin typeface="Arial" pitchFamily="34" charset="0"/>
                <a:cs typeface="Arial" pitchFamily="34" charset="0"/>
              </a:rPr>
              <a:t>will also complete a </a:t>
            </a:r>
            <a:r>
              <a:rPr lang="en-US" b="1" dirty="0" smtClean="0">
                <a:effectLst>
                  <a:outerShdw blurRad="38100" dist="38100" dir="2700000" algn="tl">
                    <a:srgbClr val="000000">
                      <a:alpha val="43137"/>
                    </a:srgbClr>
                  </a:outerShdw>
                </a:effectLst>
                <a:latin typeface="Arial" pitchFamily="34" charset="0"/>
                <a:cs typeface="Arial" pitchFamily="34" charset="0"/>
              </a:rPr>
              <a:t>shadowing experience </a:t>
            </a:r>
            <a:r>
              <a:rPr lang="en-US" dirty="0">
                <a:effectLst>
                  <a:outerShdw blurRad="38100" dist="38100" dir="2700000" algn="tl">
                    <a:srgbClr val="000000">
                      <a:alpha val="43137"/>
                    </a:srgbClr>
                  </a:outerShdw>
                </a:effectLst>
                <a:latin typeface="Arial" pitchFamily="34" charset="0"/>
                <a:cs typeface="Arial" pitchFamily="34" charset="0"/>
              </a:rPr>
              <a:t>of a “best practices” educator.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452" y="549534"/>
            <a:ext cx="1668642" cy="1668642"/>
          </a:xfrm>
          <a:prstGeom prst="rect">
            <a:avLst/>
          </a:prstGeom>
          <a:effectLst>
            <a:softEdge rad="63500"/>
          </a:effectLst>
        </p:spPr>
      </p:pic>
    </p:spTree>
    <p:extLst>
      <p:ext uri="{BB962C8B-B14F-4D97-AF65-F5344CB8AC3E}">
        <p14:creationId xmlns:p14="http://schemas.microsoft.com/office/powerpoint/2010/main" val="33377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p:cNvSpPr txBox="1"/>
          <p:nvPr/>
        </p:nvSpPr>
        <p:spPr>
          <a:xfrm>
            <a:off x="1651000" y="2743200"/>
            <a:ext cx="7848600" cy="5755422"/>
          </a:xfrm>
          <a:prstGeom prst="rect">
            <a:avLst/>
          </a:prstGeom>
          <a:noFill/>
        </p:spPr>
        <p:txBody>
          <a:bodyPr wrap="square" rtlCol="0">
            <a:spAutoFit/>
          </a:bodyPr>
          <a:lstStyle/>
          <a:p>
            <a:r>
              <a:rPr lang="en-US" sz="3200" b="1" i="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ONLINE STAR EVENTS</a:t>
            </a: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a:p>
            <a:endParaRPr lang="en-US" dirty="0">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Conducted by national, not state.</a:t>
            </a:r>
          </a:p>
          <a:p>
            <a:pPr marL="800100" lvl="1"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Submit to National office by Feb.1</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Have </a:t>
            </a:r>
            <a:r>
              <a:rPr lang="en-US" dirty="0">
                <a:effectLst>
                  <a:outerShdw blurRad="38100" dist="38100" dir="2700000" algn="tl">
                    <a:srgbClr val="000000">
                      <a:alpha val="43137"/>
                    </a:srgbClr>
                  </a:outerShdw>
                </a:effectLst>
                <a:latin typeface="Arial" pitchFamily="34" charset="0"/>
                <a:cs typeface="Arial" pitchFamily="34" charset="0"/>
              </a:rPr>
              <a:t>two participation levels. </a:t>
            </a:r>
          </a:p>
          <a:p>
            <a:pPr marL="342900" indent="-342900">
              <a:buFont typeface="Arial" pitchFamily="34" charset="0"/>
              <a:buChar char="•"/>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1085850" indent="-2286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In </a:t>
            </a:r>
            <a:r>
              <a:rPr lang="en-US" dirty="0">
                <a:effectLst>
                  <a:outerShdw blurRad="38100" dist="38100" dir="2700000" algn="tl">
                    <a:srgbClr val="000000">
                      <a:alpha val="43137"/>
                    </a:srgbClr>
                  </a:outerShdw>
                </a:effectLst>
                <a:latin typeface="Arial" pitchFamily="34" charset="0"/>
                <a:cs typeface="Arial" pitchFamily="34" charset="0"/>
              </a:rPr>
              <a:t>Level I, participants submit their online, </a:t>
            </a:r>
            <a:r>
              <a:rPr lang="en-US" dirty="0" smtClean="0">
                <a:effectLst>
                  <a:outerShdw blurRad="38100" dist="38100" dir="2700000" algn="tl">
                    <a:srgbClr val="000000">
                      <a:alpha val="43137"/>
                    </a:srgbClr>
                  </a:outerShdw>
                </a:effectLst>
                <a:latin typeface="Arial" pitchFamily="34" charset="0"/>
                <a:cs typeface="Arial" pitchFamily="34" charset="0"/>
              </a:rPr>
              <a:t>digital project </a:t>
            </a:r>
            <a:r>
              <a:rPr lang="en-US" dirty="0">
                <a:effectLst>
                  <a:outerShdw blurRad="38100" dist="38100" dir="2700000" algn="tl">
                    <a:srgbClr val="000000">
                      <a:alpha val="43137"/>
                    </a:srgbClr>
                  </a:outerShdw>
                </a:effectLst>
                <a:latin typeface="Arial" pitchFamily="34" charset="0"/>
                <a:cs typeface="Arial" pitchFamily="34" charset="0"/>
              </a:rPr>
              <a:t>for </a:t>
            </a:r>
            <a:r>
              <a:rPr lang="en-US" dirty="0" smtClean="0">
                <a:effectLst>
                  <a:outerShdw blurRad="38100" dist="38100" dir="2700000" algn="tl">
                    <a:srgbClr val="000000">
                      <a:alpha val="43137"/>
                    </a:srgbClr>
                  </a:outerShdw>
                </a:effectLst>
                <a:latin typeface="Arial" pitchFamily="34" charset="0"/>
                <a:cs typeface="Arial" pitchFamily="34" charset="0"/>
              </a:rPr>
              <a:t>evaluation</a:t>
            </a:r>
          </a:p>
          <a:p>
            <a:pPr marL="342900" indent="-342900">
              <a:buFont typeface="Arial" pitchFamily="34" charset="0"/>
              <a:buChar char="•"/>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marL="1143000" indent="-2286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In </a:t>
            </a:r>
            <a:r>
              <a:rPr lang="en-US" dirty="0">
                <a:effectLst>
                  <a:outerShdw blurRad="38100" dist="38100" dir="2700000" algn="tl">
                    <a:srgbClr val="000000">
                      <a:alpha val="43137"/>
                    </a:srgbClr>
                  </a:outerShdw>
                </a:effectLst>
                <a:latin typeface="Arial" pitchFamily="34" charset="0"/>
                <a:cs typeface="Arial" pitchFamily="34" charset="0"/>
              </a:rPr>
              <a:t>Level II, the twenty </a:t>
            </a:r>
            <a:r>
              <a:rPr lang="en-US" dirty="0" smtClean="0">
                <a:effectLst>
                  <a:outerShdw blurRad="38100" dist="38100" dir="2700000" algn="tl">
                    <a:srgbClr val="000000">
                      <a:alpha val="43137"/>
                    </a:srgbClr>
                  </a:outerShdw>
                </a:effectLst>
                <a:latin typeface="Arial" pitchFamily="34" charset="0"/>
                <a:cs typeface="Arial" pitchFamily="34" charset="0"/>
              </a:rPr>
              <a:t>(15) </a:t>
            </a:r>
            <a:r>
              <a:rPr lang="en-US" dirty="0">
                <a:effectLst>
                  <a:outerShdw blurRad="38100" dist="38100" dir="2700000" algn="tl">
                    <a:srgbClr val="000000">
                      <a:alpha val="43137"/>
                    </a:srgbClr>
                  </a:outerShdw>
                </a:effectLst>
                <a:latin typeface="Arial" pitchFamily="34" charset="0"/>
                <a:cs typeface="Arial" pitchFamily="34" charset="0"/>
              </a:rPr>
              <a:t>highest scoring entries are invited to </a:t>
            </a:r>
            <a:r>
              <a:rPr lang="en-US" dirty="0" smtClean="0">
                <a:effectLst>
                  <a:outerShdw blurRad="38100" dist="38100" dir="2700000" algn="tl">
                    <a:srgbClr val="000000">
                      <a:alpha val="43137"/>
                    </a:srgbClr>
                  </a:outerShdw>
                </a:effectLst>
                <a:latin typeface="Arial" pitchFamily="34" charset="0"/>
                <a:cs typeface="Arial" pitchFamily="34" charset="0"/>
              </a:rPr>
              <a:t>present their chapter website, </a:t>
            </a:r>
            <a:r>
              <a:rPr lang="en-US" dirty="0">
                <a:effectLst>
                  <a:outerShdw blurRad="38100" dist="38100" dir="2700000" algn="tl">
                    <a:srgbClr val="000000">
                      <a:alpha val="43137"/>
                    </a:srgbClr>
                  </a:outerShdw>
                </a:effectLst>
                <a:latin typeface="Arial" pitchFamily="34" charset="0"/>
                <a:cs typeface="Arial" pitchFamily="34" charset="0"/>
              </a:rPr>
              <a:t>plus an oral presentation, at the National Leadership Conference.</a:t>
            </a: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latin typeface="Arial" pitchFamily="34" charset="0"/>
              <a:cs typeface="Arial" pitchFamily="34" charset="0"/>
            </a:endParaRPr>
          </a:p>
        </p:txBody>
      </p:sp>
      <p:pic>
        <p:nvPicPr>
          <p:cNvPr id="16387" name="Picture 3" descr="C:\Users\Pam\AppData\Local\Microsoft\Windows\Temporary Internet Files\Content.IE5\43GVZAB2\MP90031677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400" y="2743200"/>
            <a:ext cx="2438400" cy="1605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333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727200" y="694436"/>
            <a:ext cx="7848600" cy="1378839"/>
          </a:xfrm>
          <a:prstGeom prst="rect">
            <a:avLst/>
          </a:prstGeom>
          <a:noFill/>
        </p:spPr>
        <p:txBody>
          <a:bodyPr wrap="square" rtlCol="0">
            <a:spAutoFit/>
          </a:bodyPr>
          <a:lstStyle/>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   FCCLA Chapter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Website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4800" y="2667000"/>
            <a:ext cx="8246294" cy="5262979"/>
          </a:xfrm>
          <a:prstGeom prst="rect">
            <a:avLst/>
          </a:prstGeom>
          <a:noFill/>
        </p:spPr>
        <p:txBody>
          <a:bodyPr wrap="square" rtlCol="0">
            <a:spAutoFit/>
          </a:bodyPr>
          <a:lstStyle/>
          <a:p>
            <a:pPr marL="342900" indent="-342900">
              <a:buFont typeface="Arial" pitchFamily="34" charset="0"/>
              <a:buChar char="•"/>
            </a:pPr>
            <a:r>
              <a:rPr lang="en-US" dirty="0">
                <a:effectLst>
                  <a:outerShdw blurRad="38100" dist="38100" dir="2700000" algn="tl">
                    <a:srgbClr val="000000">
                      <a:alpha val="43137"/>
                    </a:srgbClr>
                  </a:outerShdw>
                </a:effectLst>
                <a:latin typeface="Arial" pitchFamily="34" charset="0"/>
                <a:cs typeface="Arial" pitchFamily="34" charset="0"/>
              </a:rPr>
              <a:t>A</a:t>
            </a:r>
            <a:r>
              <a:rPr lang="en-US" dirty="0" smtClean="0">
                <a:effectLst>
                  <a:outerShdw blurRad="38100" dist="38100" dir="2700000" algn="tl">
                    <a:srgbClr val="000000">
                      <a:alpha val="43137"/>
                    </a:srgbClr>
                  </a:outerShdw>
                </a:effectLst>
                <a:latin typeface="Arial" pitchFamily="34" charset="0"/>
                <a:cs typeface="Arial" pitchFamily="34" charset="0"/>
              </a:rPr>
              <a:t>n individual or team event</a:t>
            </a:r>
          </a:p>
          <a:p>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dirty="0" smtClean="0">
                <a:effectLst>
                  <a:outerShdw blurRad="38100" dist="38100" dir="2700000" algn="tl">
                    <a:srgbClr val="000000">
                      <a:alpha val="43137"/>
                    </a:srgbClr>
                  </a:outerShdw>
                </a:effectLst>
                <a:latin typeface="Arial" pitchFamily="34" charset="0"/>
                <a:cs typeface="Arial" pitchFamily="34" charset="0"/>
              </a:rPr>
              <a:t>Participants use a chapter website to educate, inform, and involve members and the general public about the importance of the FACS program and the FCCLA chapter.</a:t>
            </a:r>
          </a:p>
          <a:p>
            <a:pPr marL="342900" indent="-342900">
              <a:buFont typeface="Arial" pitchFamily="34" charset="0"/>
              <a:buChar char="•"/>
            </a:pPr>
            <a:r>
              <a:rPr lang="en-US" b="1" dirty="0">
                <a:effectLst>
                  <a:outerShdw blurRad="38100" dist="38100" dir="2700000" algn="tl">
                    <a:srgbClr val="000000">
                      <a:alpha val="43137"/>
                    </a:srgbClr>
                  </a:outerShdw>
                </a:effectLst>
                <a:latin typeface="Arial" pitchFamily="34" charset="0"/>
                <a:cs typeface="Arial" pitchFamily="34" charset="0"/>
              </a:rPr>
              <a:t>Level I:</a:t>
            </a:r>
            <a:r>
              <a:rPr lang="en-US" dirty="0">
                <a:effectLst>
                  <a:outerShdw blurRad="38100" dist="38100" dir="2700000" algn="tl">
                    <a:srgbClr val="000000">
                      <a:alpha val="43137"/>
                    </a:srgbClr>
                  </a:outerShdw>
                </a:effectLst>
                <a:latin typeface="Arial" pitchFamily="34" charset="0"/>
                <a:cs typeface="Arial" pitchFamily="34" charset="0"/>
              </a:rPr>
              <a:t> Participants must </a:t>
            </a:r>
            <a:r>
              <a:rPr lang="en-US" dirty="0" smtClean="0">
                <a:effectLst>
                  <a:outerShdw blurRad="38100" dist="38100" dir="2700000" algn="tl">
                    <a:srgbClr val="000000">
                      <a:alpha val="43137"/>
                    </a:srgbClr>
                  </a:outerShdw>
                </a:effectLst>
                <a:latin typeface="Arial" pitchFamily="34" charset="0"/>
                <a:cs typeface="Arial" pitchFamily="34" charset="0"/>
              </a:rPr>
              <a:t>prepare a website.</a:t>
            </a:r>
            <a:endParaRPr lang="en-US"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b="1" dirty="0">
                <a:effectLst>
                  <a:outerShdw blurRad="38100" dist="38100" dir="2700000" algn="tl">
                    <a:srgbClr val="000000">
                      <a:alpha val="43137"/>
                    </a:srgbClr>
                  </a:outerShdw>
                </a:effectLst>
                <a:latin typeface="Arial" pitchFamily="34" charset="0"/>
                <a:cs typeface="Arial" pitchFamily="34" charset="0"/>
              </a:rPr>
              <a:t>Level II:</a:t>
            </a:r>
            <a:r>
              <a:rPr lang="en-US" dirty="0">
                <a:effectLst>
                  <a:outerShdw blurRad="38100" dist="38100" dir="2700000" algn="tl">
                    <a:srgbClr val="000000">
                      <a:alpha val="43137"/>
                    </a:srgbClr>
                  </a:outerShdw>
                </a:effectLst>
                <a:latin typeface="Arial" pitchFamily="34" charset="0"/>
                <a:cs typeface="Arial" pitchFamily="34" charset="0"/>
              </a:rPr>
              <a:t> Fifteen (15) entries will be invited to present their </a:t>
            </a:r>
            <a:r>
              <a:rPr lang="en-US" b="1" i="1" dirty="0" smtClean="0">
                <a:effectLst>
                  <a:outerShdw blurRad="38100" dist="38100" dir="2700000" algn="tl">
                    <a:srgbClr val="000000">
                      <a:alpha val="43137"/>
                    </a:srgbClr>
                  </a:outerShdw>
                </a:effectLst>
                <a:latin typeface="Arial" pitchFamily="34" charset="0"/>
                <a:cs typeface="Arial" pitchFamily="34" charset="0"/>
              </a:rPr>
              <a:t>chapter website</a:t>
            </a:r>
            <a:r>
              <a:rPr lang="en-US" dirty="0" smtClean="0">
                <a:effectLst>
                  <a:outerShdw blurRad="38100" dist="38100" dir="2700000" algn="tl">
                    <a:srgbClr val="000000">
                      <a:alpha val="43137"/>
                    </a:srgbClr>
                  </a:outerShdw>
                </a:effectLst>
                <a:latin typeface="Arial" pitchFamily="34" charset="0"/>
                <a:cs typeface="Arial" pitchFamily="34" charset="0"/>
              </a:rPr>
              <a:t>, </a:t>
            </a:r>
            <a:r>
              <a:rPr lang="en-US" dirty="0">
                <a:effectLst>
                  <a:outerShdw blurRad="38100" dist="38100" dir="2700000" algn="tl">
                    <a:srgbClr val="000000">
                      <a:alpha val="43137"/>
                    </a:srgbClr>
                  </a:outerShdw>
                </a:effectLst>
                <a:latin typeface="Arial" pitchFamily="34" charset="0"/>
                <a:cs typeface="Arial" pitchFamily="34" charset="0"/>
              </a:rPr>
              <a:t>plus an </a:t>
            </a:r>
            <a:r>
              <a:rPr lang="en-US" b="1" dirty="0">
                <a:effectLst>
                  <a:outerShdw blurRad="38100" dist="38100" dir="2700000" algn="tl">
                    <a:srgbClr val="000000">
                      <a:alpha val="43137"/>
                    </a:srgbClr>
                  </a:outerShdw>
                </a:effectLst>
                <a:latin typeface="Arial" pitchFamily="34" charset="0"/>
                <a:cs typeface="Arial" pitchFamily="34" charset="0"/>
              </a:rPr>
              <a:t>oral presentation,</a:t>
            </a:r>
            <a:r>
              <a:rPr lang="en-US" dirty="0">
                <a:effectLst>
                  <a:outerShdw blurRad="38100" dist="38100" dir="2700000" algn="tl">
                    <a:srgbClr val="000000">
                      <a:alpha val="43137"/>
                    </a:srgbClr>
                  </a:outerShdw>
                </a:effectLst>
                <a:latin typeface="Arial" pitchFamily="34" charset="0"/>
                <a:cs typeface="Arial" pitchFamily="34" charset="0"/>
              </a:rPr>
              <a:t> at the National Leadership Conference.</a:t>
            </a:r>
            <a:endParaRPr lang="en-US" b="1"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dirty="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452" y="549534"/>
            <a:ext cx="1668642" cy="1668642"/>
          </a:xfrm>
          <a:prstGeom prst="rect">
            <a:avLst/>
          </a:prstGeom>
          <a:effectLst>
            <a:softEdge rad="63500"/>
          </a:effectLst>
        </p:spPr>
      </p:pic>
    </p:spTree>
    <p:extLst>
      <p:ext uri="{BB962C8B-B14F-4D97-AF65-F5344CB8AC3E}">
        <p14:creationId xmlns:p14="http://schemas.microsoft.com/office/powerpoint/2010/main" val="8203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04190" y="262752"/>
            <a:ext cx="9316904" cy="6987678"/>
          </a:xfrm>
          <a:prstGeom prst="rect">
            <a:avLst/>
          </a:prstGeom>
          <a:noFill/>
        </p:spPr>
      </p:pic>
      <p:sp>
        <p:nvSpPr>
          <p:cNvPr id="9" name="TextBox 8"/>
          <p:cNvSpPr txBox="1"/>
          <p:nvPr/>
        </p:nvSpPr>
        <p:spPr>
          <a:xfrm>
            <a:off x="1727200" y="694436"/>
            <a:ext cx="7848600" cy="1378839"/>
          </a:xfrm>
          <a:prstGeom prst="rect">
            <a:avLst/>
          </a:prstGeom>
          <a:noFill/>
        </p:spPr>
        <p:txBody>
          <a:bodyPr wrap="square" rtlCol="0">
            <a:spAutoFit/>
          </a:bodyPr>
          <a:lstStyle/>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Digital Stories </a:t>
            </a:r>
          </a:p>
          <a:p>
            <a:pPr marL="114300" lvl="1" algn="ctr">
              <a:lnSpc>
                <a:spcPct val="95000"/>
              </a:lnSpc>
              <a:buClr>
                <a:srgbClr val="000000"/>
              </a:buClr>
              <a:buSzPct val="100000"/>
            </a:pPr>
            <a:r>
              <a:rPr lang="en-US" sz="4400" b="1" dirty="0" smtClean="0">
                <a:solidFill>
                  <a:srgbClr val="000000"/>
                </a:solidFill>
                <a:effectLst>
                  <a:outerShdw blurRad="38100" dist="38100" dir="2700000" algn="tl">
                    <a:srgbClr val="000000">
                      <a:alpha val="43137"/>
                    </a:srgbClr>
                  </a:outerShdw>
                </a:effectLst>
                <a:latin typeface="Arial" charset="0"/>
              </a:rPr>
              <a:t>for Change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1219200"/>
            <a:ext cx="15970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74800" y="2667000"/>
            <a:ext cx="8246294" cy="5601533"/>
          </a:xfrm>
          <a:prstGeom prst="rect">
            <a:avLst/>
          </a:prstGeom>
          <a:noFill/>
        </p:spPr>
        <p:txBody>
          <a:bodyPr wrap="square" rtlCol="0">
            <a:spAutoFit/>
          </a:bodyPr>
          <a:lstStyle/>
          <a:p>
            <a:pPr marL="342900" indent="-342900">
              <a:buFont typeface="Arial" pitchFamily="34" charset="0"/>
              <a:buChar char="•"/>
            </a:pPr>
            <a:r>
              <a:rPr lang="en-US" sz="2200" dirty="0">
                <a:effectLst>
                  <a:outerShdw blurRad="38100" dist="38100" dir="2700000" algn="tl">
                    <a:srgbClr val="000000">
                      <a:alpha val="43137"/>
                    </a:srgbClr>
                  </a:outerShdw>
                </a:effectLst>
                <a:latin typeface="Arial" pitchFamily="34" charset="0"/>
                <a:cs typeface="Arial" pitchFamily="34" charset="0"/>
              </a:rPr>
              <a:t>A</a:t>
            </a:r>
            <a:r>
              <a:rPr lang="en-US" sz="2200" dirty="0" smtClean="0">
                <a:effectLst>
                  <a:outerShdw blurRad="38100" dist="38100" dir="2700000" algn="tl">
                    <a:srgbClr val="000000">
                      <a:alpha val="43137"/>
                    </a:srgbClr>
                  </a:outerShdw>
                </a:effectLst>
                <a:latin typeface="Arial" pitchFamily="34" charset="0"/>
                <a:cs typeface="Arial" pitchFamily="34" charset="0"/>
              </a:rPr>
              <a:t>n individual or team event</a:t>
            </a:r>
          </a:p>
          <a:p>
            <a:endParaRPr lang="en-US" sz="800"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200" dirty="0" smtClean="0">
                <a:effectLst>
                  <a:outerShdw blurRad="38100" dist="38100" dir="2700000" algn="tl">
                    <a:srgbClr val="000000">
                      <a:alpha val="43137"/>
                    </a:srgbClr>
                  </a:outerShdw>
                </a:effectLst>
                <a:latin typeface="Arial" pitchFamily="34" charset="0"/>
                <a:cs typeface="Arial" pitchFamily="34" charset="0"/>
              </a:rPr>
              <a:t>Participants demonstrate their knowledge, skills, and abilities to actively identify an issue concerning families, careers, or communities; research the topic; and develop a digital story to advocate for positive change. </a:t>
            </a:r>
          </a:p>
          <a:p>
            <a:pPr marL="342900" indent="-342900">
              <a:buFont typeface="Arial" pitchFamily="34" charset="0"/>
              <a:buChar char="•"/>
            </a:pPr>
            <a:endParaRPr lang="en-US" sz="800" dirty="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r>
              <a:rPr lang="en-US" sz="2200" dirty="0" smtClean="0">
                <a:effectLst>
                  <a:outerShdw blurRad="38100" dist="38100" dir="2700000" algn="tl">
                    <a:srgbClr val="000000">
                      <a:alpha val="43137"/>
                    </a:srgbClr>
                  </a:outerShdw>
                </a:effectLst>
                <a:latin typeface="Arial" pitchFamily="34" charset="0"/>
                <a:cs typeface="Arial" pitchFamily="34" charset="0"/>
              </a:rPr>
              <a:t>The topic for 2015-2016 is “STOP the Violence-Students Taking on Prevention” which may include, but is not limited to topics, units, or activities related to the STOP the Violence national FCCLA program. </a:t>
            </a:r>
          </a:p>
          <a:p>
            <a:pPr marL="342900" indent="-342900">
              <a:buFont typeface="Arial" pitchFamily="34" charset="0"/>
              <a:buChar char="•"/>
            </a:pPr>
            <a:r>
              <a:rPr lang="en-US" sz="2200" b="1" dirty="0" smtClean="0">
                <a:effectLst>
                  <a:outerShdw blurRad="38100" dist="38100" dir="2700000" algn="tl">
                    <a:srgbClr val="000000">
                      <a:alpha val="43137"/>
                    </a:srgbClr>
                  </a:outerShdw>
                </a:effectLst>
                <a:latin typeface="Arial" pitchFamily="34" charset="0"/>
                <a:cs typeface="Arial" pitchFamily="34" charset="0"/>
              </a:rPr>
              <a:t>Level I:</a:t>
            </a:r>
            <a:r>
              <a:rPr lang="en-US" sz="2200" dirty="0" smtClean="0">
                <a:effectLst>
                  <a:outerShdw blurRad="38100" dist="38100" dir="2700000" algn="tl">
                    <a:srgbClr val="000000">
                      <a:alpha val="43137"/>
                    </a:srgbClr>
                  </a:outerShdw>
                </a:effectLst>
                <a:latin typeface="Arial" pitchFamily="34" charset="0"/>
                <a:cs typeface="Arial" pitchFamily="34" charset="0"/>
              </a:rPr>
              <a:t> Participants must prepare a </a:t>
            </a:r>
            <a:r>
              <a:rPr lang="en-US" sz="2200" b="1" dirty="0" smtClean="0">
                <a:effectLst>
                  <a:outerShdw blurRad="38100" dist="38100" dir="2700000" algn="tl">
                    <a:srgbClr val="000000">
                      <a:alpha val="43137"/>
                    </a:srgbClr>
                  </a:outerShdw>
                </a:effectLst>
                <a:latin typeface="Arial" pitchFamily="34" charset="0"/>
                <a:cs typeface="Arial" pitchFamily="34" charset="0"/>
              </a:rPr>
              <a:t>digital story and project components</a:t>
            </a:r>
            <a:r>
              <a:rPr lang="en-US" sz="2200" dirty="0" smtClean="0">
                <a:effectLst>
                  <a:outerShdw blurRad="38100" dist="38100" dir="2700000" algn="tl">
                    <a:srgbClr val="000000">
                      <a:alpha val="43137"/>
                    </a:srgbClr>
                  </a:outerShdw>
                </a:effectLst>
                <a:latin typeface="Arial" pitchFamily="34" charset="0"/>
                <a:cs typeface="Arial" pitchFamily="34" charset="0"/>
              </a:rPr>
              <a:t> to be submitted online.</a:t>
            </a:r>
          </a:p>
          <a:p>
            <a:pPr marL="342900" indent="-342900">
              <a:buFont typeface="Arial" pitchFamily="34" charset="0"/>
              <a:buChar char="•"/>
            </a:pPr>
            <a:r>
              <a:rPr lang="en-US" sz="2200" b="1" dirty="0" smtClean="0">
                <a:effectLst>
                  <a:outerShdw blurRad="38100" dist="38100" dir="2700000" algn="tl">
                    <a:srgbClr val="000000">
                      <a:alpha val="43137"/>
                    </a:srgbClr>
                  </a:outerShdw>
                </a:effectLst>
                <a:latin typeface="Arial" pitchFamily="34" charset="0"/>
                <a:cs typeface="Arial" pitchFamily="34" charset="0"/>
              </a:rPr>
              <a:t>Level II:</a:t>
            </a:r>
            <a:r>
              <a:rPr lang="en-US" sz="2200" dirty="0" smtClean="0">
                <a:effectLst>
                  <a:outerShdw blurRad="38100" dist="38100" dir="2700000" algn="tl">
                    <a:srgbClr val="000000">
                      <a:alpha val="43137"/>
                    </a:srgbClr>
                  </a:outerShdw>
                </a:effectLst>
                <a:latin typeface="Arial" pitchFamily="34" charset="0"/>
                <a:cs typeface="Arial" pitchFamily="34" charset="0"/>
              </a:rPr>
              <a:t> Fifteen (15) entries will be invited to present their </a:t>
            </a:r>
            <a:r>
              <a:rPr lang="en-US" sz="2200" i="1" dirty="0" smtClean="0">
                <a:effectLst>
                  <a:outerShdw blurRad="38100" dist="38100" dir="2700000" algn="tl">
                    <a:srgbClr val="000000">
                      <a:alpha val="43137"/>
                    </a:srgbClr>
                  </a:outerShdw>
                </a:effectLst>
                <a:latin typeface="Arial" pitchFamily="34" charset="0"/>
                <a:cs typeface="Arial" pitchFamily="34" charset="0"/>
              </a:rPr>
              <a:t>digital story</a:t>
            </a:r>
            <a:r>
              <a:rPr lang="en-US" sz="2200" dirty="0" smtClean="0">
                <a:effectLst>
                  <a:outerShdw blurRad="38100" dist="38100" dir="2700000" algn="tl">
                    <a:srgbClr val="000000">
                      <a:alpha val="43137"/>
                    </a:srgbClr>
                  </a:outerShdw>
                </a:effectLst>
                <a:latin typeface="Arial" pitchFamily="34" charset="0"/>
                <a:cs typeface="Arial" pitchFamily="34" charset="0"/>
              </a:rPr>
              <a:t>, plus an </a:t>
            </a:r>
            <a:r>
              <a:rPr lang="en-US" sz="2200" b="1" dirty="0" smtClean="0">
                <a:effectLst>
                  <a:outerShdw blurRad="38100" dist="38100" dir="2700000" algn="tl">
                    <a:srgbClr val="000000">
                      <a:alpha val="43137"/>
                    </a:srgbClr>
                  </a:outerShdw>
                </a:effectLst>
                <a:latin typeface="Arial" pitchFamily="34" charset="0"/>
                <a:cs typeface="Arial" pitchFamily="34" charset="0"/>
              </a:rPr>
              <a:t>oral presentation,</a:t>
            </a:r>
            <a:r>
              <a:rPr lang="en-US" sz="2200" dirty="0" smtClean="0">
                <a:effectLst>
                  <a:outerShdw blurRad="38100" dist="38100" dir="2700000" algn="tl">
                    <a:srgbClr val="000000">
                      <a:alpha val="43137"/>
                    </a:srgbClr>
                  </a:outerShdw>
                </a:effectLst>
                <a:latin typeface="Arial" pitchFamily="34" charset="0"/>
                <a:cs typeface="Arial" pitchFamily="34" charset="0"/>
              </a:rPr>
              <a:t> at the National Leadership Conference</a:t>
            </a:r>
            <a:r>
              <a:rPr lang="en-US" dirty="0" smtClean="0">
                <a:effectLst>
                  <a:outerShdw blurRad="38100" dist="38100" dir="2700000" algn="tl">
                    <a:srgbClr val="000000">
                      <a:alpha val="43137"/>
                    </a:srgbClr>
                  </a:outerShdw>
                </a:effectLst>
                <a:latin typeface="Arial" pitchFamily="34" charset="0"/>
                <a:cs typeface="Arial" pitchFamily="34" charset="0"/>
              </a:rPr>
              <a:t>.</a:t>
            </a:r>
            <a:endParaRPr lang="en-US" b="1" dirty="0" smtClean="0">
              <a:effectLst>
                <a:outerShdw blurRad="38100" dist="38100" dir="2700000" algn="tl">
                  <a:srgbClr val="000000">
                    <a:alpha val="43137"/>
                  </a:srgbClr>
                </a:outerShdw>
              </a:effectLst>
              <a:latin typeface="Arial" pitchFamily="34" charset="0"/>
              <a:cs typeface="Arial" pitchFamily="34" charset="0"/>
            </a:endParaRPr>
          </a:p>
          <a:p>
            <a:pPr marL="342900" indent="-342900">
              <a:buFont typeface="Arial" pitchFamily="34" charset="0"/>
              <a:buChar char="•"/>
            </a:pPr>
            <a:endParaRPr lang="en-US" sz="800" dirty="0" smtClean="0">
              <a:effectLst>
                <a:outerShdw blurRad="38100" dist="38100" dir="2700000" algn="tl">
                  <a:srgbClr val="000000">
                    <a:alpha val="43137"/>
                  </a:srgbClr>
                </a:outerShdw>
              </a:effectLst>
              <a:latin typeface="Arial" pitchFamily="34" charset="0"/>
              <a:cs typeface="Arial" pitchFamily="34" charset="0"/>
            </a:endParaRPr>
          </a:p>
          <a:p>
            <a:endParaRPr lang="en-US"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2452" y="549534"/>
            <a:ext cx="1668642" cy="1668642"/>
          </a:xfrm>
          <a:prstGeom prst="rect">
            <a:avLst/>
          </a:prstGeom>
          <a:effectLst>
            <a:softEdge rad="63500"/>
          </a:effectLst>
        </p:spPr>
      </p:pic>
    </p:spTree>
    <p:extLst>
      <p:ext uri="{BB962C8B-B14F-4D97-AF65-F5344CB8AC3E}">
        <p14:creationId xmlns:p14="http://schemas.microsoft.com/office/powerpoint/2010/main" val="7107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sp>
        <p:nvSpPr>
          <p:cNvPr id="9" name="TextBox 8"/>
          <p:cNvSpPr txBox="1"/>
          <p:nvPr/>
        </p:nvSpPr>
        <p:spPr>
          <a:xfrm>
            <a:off x="1498600" y="2743200"/>
            <a:ext cx="8534400" cy="5025991"/>
          </a:xfrm>
          <a:prstGeom prst="rect">
            <a:avLst/>
          </a:prstGeom>
          <a:noFill/>
        </p:spPr>
        <p:txBody>
          <a:bodyPr wrap="square" rtlCol="0">
            <a:spAutoFit/>
          </a:bodyPr>
          <a:lstStyle/>
          <a:p>
            <a:pPr>
              <a:lnSpc>
                <a:spcPct val="95000"/>
              </a:lnSpc>
            </a:pPr>
            <a:r>
              <a:rPr lang="en-US" sz="2800" dirty="0">
                <a:effectLst>
                  <a:outerShdw blurRad="38100" dist="38100" dir="2700000" algn="tl">
                    <a:srgbClr val="000000">
                      <a:alpha val="43137"/>
                    </a:srgbClr>
                  </a:outerShdw>
                </a:effectLst>
                <a:latin typeface="Arial" charset="0"/>
              </a:rPr>
              <a:t>offer individual skill development and </a:t>
            </a:r>
            <a:r>
              <a:rPr lang="en-US" sz="2800" dirty="0" smtClean="0">
                <a:effectLst>
                  <a:outerShdw blurRad="38100" dist="38100" dir="2700000" algn="tl">
                    <a:srgbClr val="000000">
                      <a:alpha val="43137"/>
                    </a:srgbClr>
                  </a:outerShdw>
                </a:effectLst>
                <a:latin typeface="Arial" charset="0"/>
              </a:rPr>
              <a:t>application        of </a:t>
            </a:r>
            <a:r>
              <a:rPr lang="en-US" sz="2800" dirty="0">
                <a:effectLst>
                  <a:outerShdw blurRad="38100" dist="38100" dir="2700000" algn="tl">
                    <a:srgbClr val="000000">
                      <a:alpha val="43137"/>
                    </a:srgbClr>
                  </a:outerShdw>
                </a:effectLst>
                <a:latin typeface="Arial" charset="0"/>
              </a:rPr>
              <a:t>learning through the following </a:t>
            </a:r>
            <a:r>
              <a:rPr lang="en-US" sz="2800" dirty="0" smtClean="0">
                <a:effectLst>
                  <a:outerShdw blurRad="38100" dist="38100" dir="2700000" algn="tl">
                    <a:srgbClr val="000000">
                      <a:alpha val="43137"/>
                    </a:srgbClr>
                  </a:outerShdw>
                </a:effectLst>
                <a:latin typeface="Arial" charset="0"/>
              </a:rPr>
              <a:t>activities: </a:t>
            </a:r>
          </a:p>
          <a:p>
            <a:pPr>
              <a:lnSpc>
                <a:spcPct val="95000"/>
              </a:lnSpc>
            </a:pPr>
            <a:endParaRPr lang="en-US" sz="2800" u="sng" dirty="0">
              <a:effectLst>
                <a:outerShdw blurRad="38100" dist="38100" dir="2700000" algn="tl">
                  <a:srgbClr val="000000">
                    <a:alpha val="43137"/>
                  </a:srgbClr>
                </a:outerShdw>
              </a:effectLst>
              <a:latin typeface="Arial" charset="0"/>
            </a:endParaRPr>
          </a:p>
          <a:p>
            <a:pPr>
              <a:lnSpc>
                <a:spcPct val="95000"/>
              </a:lnSpc>
            </a:pPr>
            <a:r>
              <a:rPr lang="en-US" sz="2800" u="sng" dirty="0" smtClean="0">
                <a:solidFill>
                  <a:srgbClr val="FF0000"/>
                </a:solidFill>
                <a:effectLst>
                  <a:outerShdw blurRad="38100" dist="38100" dir="2700000" algn="tl">
                    <a:srgbClr val="000000">
                      <a:alpha val="43137"/>
                    </a:srgbClr>
                  </a:outerShdw>
                </a:effectLst>
                <a:latin typeface="Arial" charset="0"/>
              </a:rPr>
              <a:t>cooperative</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teams work to accomplish </a:t>
            </a:r>
            <a:r>
              <a:rPr lang="en-US" sz="2800" dirty="0" smtClean="0">
                <a:effectLst>
                  <a:outerShdw blurRad="38100" dist="38100" dir="2700000" algn="tl">
                    <a:srgbClr val="000000">
                      <a:alpha val="43137"/>
                    </a:srgbClr>
                  </a:outerShdw>
                </a:effectLst>
                <a:latin typeface="Arial" charset="0"/>
              </a:rPr>
              <a:t>                               specific goals </a:t>
            </a:r>
          </a:p>
          <a:p>
            <a:pPr>
              <a:lnSpc>
                <a:spcPct val="95000"/>
              </a:lnSpc>
            </a:pPr>
            <a:endParaRPr lang="en-US" sz="2800" dirty="0" smtClean="0">
              <a:effectLst>
                <a:outerShdw blurRad="38100" dist="38100" dir="2700000" algn="tl">
                  <a:srgbClr val="000000">
                    <a:alpha val="43137"/>
                  </a:srgbClr>
                </a:outerShdw>
              </a:effectLst>
              <a:latin typeface="Arial" charset="0"/>
            </a:endParaRPr>
          </a:p>
          <a:p>
            <a:pPr>
              <a:lnSpc>
                <a:spcPct val="95000"/>
              </a:lnSpc>
            </a:pPr>
            <a:r>
              <a:rPr lang="en-US" sz="2800" u="sng" dirty="0" smtClean="0">
                <a:solidFill>
                  <a:srgbClr val="FF0000"/>
                </a:solidFill>
                <a:effectLst>
                  <a:outerShdw blurRad="38100" dist="38100" dir="2700000" algn="tl">
                    <a:srgbClr val="000000">
                      <a:alpha val="43137"/>
                    </a:srgbClr>
                  </a:outerShdw>
                </a:effectLst>
                <a:latin typeface="Arial" charset="0"/>
              </a:rPr>
              <a:t>individualized</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an individual member works </a:t>
            </a:r>
            <a:r>
              <a:rPr lang="en-US" sz="2800" dirty="0" smtClean="0">
                <a:effectLst>
                  <a:outerShdw blurRad="38100" dist="38100" dir="2700000" algn="tl">
                    <a:srgbClr val="000000">
                      <a:alpha val="43137"/>
                    </a:srgbClr>
                  </a:outerShdw>
                </a:effectLst>
                <a:latin typeface="Arial" charset="0"/>
              </a:rPr>
              <a:t>alone  to </a:t>
            </a:r>
            <a:r>
              <a:rPr lang="en-US" sz="2800" dirty="0">
                <a:effectLst>
                  <a:outerShdw blurRad="38100" dist="38100" dir="2700000" algn="tl">
                    <a:srgbClr val="000000">
                      <a:alpha val="43137"/>
                    </a:srgbClr>
                  </a:outerShdw>
                </a:effectLst>
                <a:latin typeface="Arial" charset="0"/>
              </a:rPr>
              <a:t>accomplish specific </a:t>
            </a:r>
            <a:r>
              <a:rPr lang="en-US" sz="2800" dirty="0" smtClean="0">
                <a:effectLst>
                  <a:outerShdw blurRad="38100" dist="38100" dir="2700000" algn="tl">
                    <a:srgbClr val="000000">
                      <a:alpha val="43137"/>
                    </a:srgbClr>
                  </a:outerShdw>
                </a:effectLst>
                <a:latin typeface="Arial" charset="0"/>
              </a:rPr>
              <a:t>goals </a:t>
            </a:r>
          </a:p>
          <a:p>
            <a:pPr>
              <a:lnSpc>
                <a:spcPct val="95000"/>
              </a:lnSpc>
            </a:pPr>
            <a:endParaRPr lang="en-US" sz="2800" u="sng" dirty="0">
              <a:effectLst>
                <a:outerShdw blurRad="38100" dist="38100" dir="2700000" algn="tl">
                  <a:srgbClr val="000000">
                    <a:alpha val="43137"/>
                  </a:srgbClr>
                </a:outerShdw>
              </a:effectLst>
              <a:latin typeface="Arial" charset="0"/>
            </a:endParaRPr>
          </a:p>
          <a:p>
            <a:pPr>
              <a:lnSpc>
                <a:spcPct val="95000"/>
              </a:lnSpc>
            </a:pPr>
            <a:r>
              <a:rPr lang="en-US" sz="2800" u="sng" dirty="0" smtClean="0">
                <a:solidFill>
                  <a:srgbClr val="FF0000"/>
                </a:solidFill>
                <a:effectLst>
                  <a:outerShdw blurRad="38100" dist="38100" dir="2700000" algn="tl">
                    <a:srgbClr val="000000">
                      <a:alpha val="43137"/>
                    </a:srgbClr>
                  </a:outerShdw>
                </a:effectLst>
                <a:latin typeface="Arial" charset="0"/>
              </a:rPr>
              <a:t>competitive</a:t>
            </a:r>
            <a:r>
              <a:rPr lang="en-US" sz="2800" dirty="0" smtClean="0">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individual or team </a:t>
            </a:r>
            <a:r>
              <a:rPr lang="en-US" sz="2800" dirty="0" smtClean="0">
                <a:effectLst>
                  <a:outerShdw blurRad="38100" dist="38100" dir="2700000" algn="tl">
                    <a:srgbClr val="000000">
                      <a:alpha val="43137"/>
                    </a:srgbClr>
                  </a:outerShdw>
                </a:effectLst>
                <a:latin typeface="Arial" charset="0"/>
              </a:rPr>
              <a:t>performance measured </a:t>
            </a:r>
            <a:r>
              <a:rPr lang="en-US" sz="2800" dirty="0">
                <a:effectLst>
                  <a:outerShdw blurRad="38100" dist="38100" dir="2700000" algn="tl">
                    <a:srgbClr val="000000">
                      <a:alpha val="43137"/>
                    </a:srgbClr>
                  </a:outerShdw>
                </a:effectLst>
                <a:latin typeface="Arial" charset="0"/>
              </a:rPr>
              <a:t>by an established </a:t>
            </a:r>
            <a:r>
              <a:rPr lang="en-US" sz="2800" dirty="0" smtClean="0">
                <a:effectLst>
                  <a:outerShdw blurRad="38100" dist="38100" dir="2700000" algn="tl">
                    <a:srgbClr val="000000">
                      <a:alpha val="43137"/>
                    </a:srgbClr>
                  </a:outerShdw>
                </a:effectLst>
                <a:latin typeface="Arial" charset="0"/>
              </a:rPr>
              <a:t>criteria</a:t>
            </a:r>
            <a:r>
              <a:rPr lang="en-US" sz="2800" dirty="0">
                <a:effectLst>
                  <a:outerShdw blurRad="38100" dist="38100" dir="2700000" algn="tl">
                    <a:srgbClr val="000000">
                      <a:alpha val="43137"/>
                    </a:srgbClr>
                  </a:outerShdw>
                </a:effectLst>
                <a:latin typeface="Arial" charset="0"/>
              </a:rPr>
              <a:t>.</a:t>
            </a:r>
            <a:endParaRPr lang="en-US" sz="2800" dirty="0" smtClean="0">
              <a:effectLst>
                <a:outerShdw blurRad="38100" dist="38100" dir="2700000" algn="tl">
                  <a:srgbClr val="000000">
                    <a:alpha val="43137"/>
                  </a:srgbClr>
                </a:outerShdw>
              </a:effectLst>
              <a:latin typeface="Arial" charset="0"/>
            </a:endParaRPr>
          </a:p>
          <a:p>
            <a:endParaRPr lang="en-US" sz="2800" dirty="0">
              <a:solidFill>
                <a:srgbClr val="FF0000"/>
              </a:solidFill>
              <a:effectLst>
                <a:outerShdw blurRad="38100" dist="38100" dir="2700000" algn="tl">
                  <a:srgbClr val="000000">
                    <a:alpha val="43137"/>
                  </a:srgbClr>
                </a:outerShdw>
              </a:effectLst>
            </a:endParaRPr>
          </a:p>
        </p:txBody>
      </p:sp>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pic>
        <p:nvPicPr>
          <p:cNvPr id="2050" name="Picture 2"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84944">
            <a:off x="8038169" y="761650"/>
            <a:ext cx="736092" cy="170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292243">
            <a:off x="8845108" y="73726"/>
            <a:ext cx="736092" cy="170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5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pic>
        <p:nvPicPr>
          <p:cNvPr id="3074"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00" y="2743200"/>
            <a:ext cx="7987890" cy="448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020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
            <a:ext cx="7061200" cy="2308324"/>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cap="none" spc="0" dirty="0" smtClean="0">
                <a:ln w="11430"/>
                <a:solidFill>
                  <a:srgbClr val="FF0000"/>
                </a:solidFill>
                <a:effectLst>
                  <a:outerShdw blurRad="80000" dist="40000" dir="5040000" algn="tl">
                    <a:srgbClr val="000000">
                      <a:alpha val="30000"/>
                    </a:srgbClr>
                  </a:outerShdw>
                </a:effectLst>
                <a:latin typeface="Arial" pitchFamily="34" charset="0"/>
                <a:cs typeface="Arial" pitchFamily="34" charset="0"/>
              </a:rPr>
              <a:t>Coaching </a:t>
            </a:r>
          </a:p>
          <a:p>
            <a:pPr algn="ctr"/>
            <a:r>
              <a:rPr lang="en-US" sz="7200" cap="none" spc="0" dirty="0" smtClean="0">
                <a:ln w="11430"/>
                <a:solidFill>
                  <a:srgbClr val="FF0000"/>
                </a:solidFill>
                <a:effectLst>
                  <a:outerShdw blurRad="80000" dist="40000" dir="5040000" algn="tl">
                    <a:srgbClr val="000000">
                      <a:alpha val="30000"/>
                    </a:srgbClr>
                  </a:outerShdw>
                </a:effectLst>
                <a:latin typeface="Arial" pitchFamily="34" charset="0"/>
                <a:cs typeface="Arial" pitchFamily="34" charset="0"/>
              </a:rPr>
              <a:t>Participants</a:t>
            </a:r>
            <a:endParaRPr lang="en-US" sz="7200" cap="none" spc="0" dirty="0">
              <a:ln w="11430"/>
              <a:solidFill>
                <a:srgbClr val="FF0000"/>
              </a:solidFill>
              <a:effectLst>
                <a:outerShdw blurRad="80000" dist="40000" dir="5040000" algn="tl">
                  <a:srgbClr val="000000">
                    <a:alpha val="30000"/>
                  </a:srgbClr>
                </a:outerShdw>
              </a:effectLst>
              <a:latin typeface="Arial" pitchFamily="34" charset="0"/>
              <a:cs typeface="Arial" pitchFamily="34" charset="0"/>
            </a:endParaRPr>
          </a:p>
        </p:txBody>
      </p:sp>
      <p:pic>
        <p:nvPicPr>
          <p:cNvPr id="8195" name="Picture 3" descr="C:\Users\Pam\AppData\Local\Microsoft\Windows\Temporary Internet Files\Content.IE5\MBFBTG1X\MC9002792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049" y="1371600"/>
            <a:ext cx="3470301" cy="547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88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52400"/>
            <a:ext cx="8636000" cy="1271588"/>
          </a:xfrm>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Make sure students understand the time period involved</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736600" y="1828800"/>
            <a:ext cx="8636000" cy="5145024"/>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STAR Events is a year long commitment.</a:t>
            </a:r>
            <a:endParaRPr lang="en-US" dirty="0">
              <a:effectLst>
                <a:outerShdw blurRad="38100" dist="38100" dir="2700000" algn="tl">
                  <a:srgbClr val="000000">
                    <a:alpha val="43137"/>
                  </a:srgbClr>
                </a:outerShdw>
              </a:effectLst>
              <a:latin typeface="Arial" pitchFamily="34" charset="0"/>
              <a:cs typeface="Arial" pitchFamily="34" charset="0"/>
            </a:endParaRPr>
          </a:p>
          <a:p>
            <a:r>
              <a:rPr lang="en-US" dirty="0" smtClean="0">
                <a:effectLst>
                  <a:outerShdw blurRad="38100" dist="38100" dir="2700000" algn="tl">
                    <a:srgbClr val="000000">
                      <a:alpha val="43137"/>
                    </a:srgbClr>
                  </a:outerShdw>
                </a:effectLst>
                <a:latin typeface="Arial" pitchFamily="34" charset="0"/>
                <a:cs typeface="Arial" pitchFamily="34" charset="0"/>
              </a:rPr>
              <a:t>The end goal is national competition.</a:t>
            </a:r>
          </a:p>
          <a:p>
            <a:r>
              <a:rPr lang="en-US" dirty="0" smtClean="0">
                <a:effectLst>
                  <a:outerShdw blurRad="38100" dist="38100" dir="2700000" algn="tl">
                    <a:srgbClr val="000000">
                      <a:alpha val="43137"/>
                    </a:srgbClr>
                  </a:outerShdw>
                </a:effectLst>
                <a:latin typeface="Arial" pitchFamily="34" charset="0"/>
                <a:cs typeface="Arial" pitchFamily="34" charset="0"/>
              </a:rPr>
              <a:t>Can they get along and commit to that person all year?</a:t>
            </a:r>
          </a:p>
          <a:p>
            <a:r>
              <a:rPr lang="en-US" dirty="0" smtClean="0">
                <a:effectLst>
                  <a:outerShdw blurRad="38100" dist="38100" dir="2700000" algn="tl">
                    <a:srgbClr val="000000">
                      <a:alpha val="43137"/>
                    </a:srgbClr>
                  </a:outerShdw>
                </a:effectLst>
                <a:latin typeface="Arial" pitchFamily="34" charset="0"/>
                <a:cs typeface="Arial" pitchFamily="34" charset="0"/>
              </a:rPr>
              <a:t>Have them choose their                                   team members wisely.</a:t>
            </a:r>
          </a:p>
          <a:p>
            <a:r>
              <a:rPr lang="en-US" dirty="0" smtClean="0">
                <a:effectLst>
                  <a:outerShdw blurRad="38100" dist="38100" dir="2700000" algn="tl">
                    <a:srgbClr val="000000">
                      <a:alpha val="43137"/>
                    </a:srgbClr>
                  </a:outerShdw>
                </a:effectLst>
                <a:latin typeface="Arial" pitchFamily="34" charset="0"/>
                <a:cs typeface="Arial" pitchFamily="34" charset="0"/>
              </a:rPr>
              <a:t>Have a commitment                                 agreement and give                                  them a copy to keep                                    as a reminder.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0" y="4114800"/>
            <a:ext cx="3791712" cy="28437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65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76200"/>
            <a:ext cx="8636000" cy="1271588"/>
          </a:xfrm>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SAVE, SAVE, SAVE</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508000" y="1371600"/>
            <a:ext cx="9220200" cy="5715000"/>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Save </a:t>
            </a:r>
            <a:r>
              <a:rPr lang="en-US" u="sng" dirty="0" smtClean="0">
                <a:effectLst>
                  <a:outerShdw blurRad="38100" dist="38100" dir="2700000" algn="tl">
                    <a:srgbClr val="000000">
                      <a:alpha val="43137"/>
                    </a:srgbClr>
                  </a:outerShdw>
                </a:effectLst>
                <a:latin typeface="Arial" pitchFamily="34" charset="0"/>
                <a:cs typeface="Arial" pitchFamily="34" charset="0"/>
              </a:rPr>
              <a:t>everything</a:t>
            </a:r>
            <a:r>
              <a:rPr lang="en-US" dirty="0" smtClean="0">
                <a:effectLst>
                  <a:outerShdw blurRad="38100" dist="38100" dir="2700000" algn="tl">
                    <a:srgbClr val="000000">
                      <a:alpha val="43137"/>
                    </a:srgbClr>
                  </a:outerShdw>
                </a:effectLst>
                <a:latin typeface="Arial" pitchFamily="34" charset="0"/>
                <a:cs typeface="Arial" pitchFamily="34" charset="0"/>
              </a:rPr>
              <a:t> for the event on a                            flash drive only for their group’s files.</a:t>
            </a:r>
          </a:p>
          <a:p>
            <a:r>
              <a:rPr lang="en-US" dirty="0" smtClean="0">
                <a:effectLst>
                  <a:outerShdw blurRad="38100" dist="38100" dir="2700000" algn="tl">
                    <a:srgbClr val="000000">
                      <a:alpha val="43137"/>
                    </a:srgbClr>
                  </a:outerShdw>
                </a:effectLst>
                <a:latin typeface="Arial" pitchFamily="34" charset="0"/>
                <a:cs typeface="Arial" pitchFamily="34" charset="0"/>
              </a:rPr>
              <a:t>Get them in the habit of saving often while working on it “just in case.”</a:t>
            </a:r>
            <a:r>
              <a:rPr lang="en-US" dirty="0">
                <a:effectLst>
                  <a:outerShdw blurRad="38100" dist="38100" dir="2700000" algn="tl">
                    <a:srgbClr val="000000">
                      <a:alpha val="43137"/>
                    </a:srgbClr>
                  </a:outerShdw>
                </a:effectLst>
                <a:latin typeface="Arial" pitchFamily="34" charset="0"/>
                <a:cs typeface="Arial" pitchFamily="34" charset="0"/>
              </a:rPr>
              <a:t> </a:t>
            </a:r>
            <a:r>
              <a:rPr lang="en-US" dirty="0" smtClean="0">
                <a:effectLst>
                  <a:outerShdw blurRad="38100" dist="38100" dir="2700000" algn="tl">
                    <a:srgbClr val="000000">
                      <a:alpha val="43137"/>
                    </a:srgbClr>
                  </a:outerShdw>
                </a:effectLst>
                <a:latin typeface="Arial" pitchFamily="34" charset="0"/>
                <a:cs typeface="Arial" pitchFamily="34" charset="0"/>
              </a:rPr>
              <a:t> </a:t>
            </a:r>
          </a:p>
          <a:p>
            <a:r>
              <a:rPr lang="en-US" dirty="0" smtClean="0">
                <a:effectLst>
                  <a:outerShdw blurRad="38100" dist="38100" dir="2700000" algn="tl">
                    <a:srgbClr val="000000">
                      <a:alpha val="43137"/>
                    </a:srgbClr>
                  </a:outerShdw>
                </a:effectLst>
                <a:latin typeface="Arial" pitchFamily="34" charset="0"/>
                <a:cs typeface="Arial" pitchFamily="34" charset="0"/>
              </a:rPr>
              <a:t>You may need to have a lesson on file names!</a:t>
            </a:r>
          </a:p>
          <a:p>
            <a:r>
              <a:rPr lang="en-US" dirty="0" smtClean="0">
                <a:effectLst>
                  <a:outerShdw blurRad="38100" dist="38100" dir="2700000" algn="tl">
                    <a:srgbClr val="000000">
                      <a:alpha val="43137"/>
                    </a:srgbClr>
                  </a:outerShdw>
                </a:effectLst>
                <a:latin typeface="Arial" pitchFamily="34" charset="0"/>
                <a:cs typeface="Arial" pitchFamily="34" charset="0"/>
              </a:rPr>
              <a:t>Have a working area to keep all materials for their event including their flash drive.  Make them leave everything in the designated area so they can work in case someone in the group is absent (who probably has the “stuff”).</a:t>
            </a:r>
          </a:p>
          <a:p>
            <a:pPr marL="0" indent="0">
              <a:buNone/>
            </a:pPr>
            <a:endParaRPr lang="en-US" dirty="0" smtClean="0">
              <a:effectLst>
                <a:outerShdw blurRad="38100" dist="38100" dir="2700000" algn="tl">
                  <a:srgbClr val="000000">
                    <a:alpha val="43137"/>
                  </a:srgbClr>
                </a:outerShdw>
              </a:effectLst>
              <a:latin typeface="Arial" pitchFamily="34" charset="0"/>
              <a:cs typeface="Arial" pitchFamily="34" charset="0"/>
            </a:endParaRPr>
          </a:p>
          <a:p>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15363" name="Picture 3" descr="C:\Users\Pam\AppData\Local\Microsoft\Windows\Temporary Internet Files\Content.IE5\DAO80Y11\MC90043485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81000"/>
            <a:ext cx="2285714" cy="228571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Pam\AppData\Local\Microsoft\Windows\Temporary Internet Files\Content.IE5\L9ASF7OL\MC90044171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60817"/>
            <a:ext cx="1402080" cy="140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Use the FCCLA Planning Process to plan the event.</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279400" y="2209800"/>
            <a:ext cx="8636000" cy="4573588"/>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Word and </a:t>
            </a:r>
            <a:r>
              <a:rPr lang="en-US" dirty="0" err="1" smtClean="0">
                <a:effectLst>
                  <a:outerShdw blurRad="38100" dist="38100" dir="2700000" algn="tl">
                    <a:srgbClr val="000000">
                      <a:alpha val="43137"/>
                    </a:srgbClr>
                  </a:outerShdw>
                </a:effectLst>
                <a:latin typeface="Arial" pitchFamily="34" charset="0"/>
                <a:cs typeface="Arial" pitchFamily="34" charset="0"/>
              </a:rPr>
              <a:t>pdf</a:t>
            </a:r>
            <a:r>
              <a:rPr lang="en-US" dirty="0" smtClean="0">
                <a:effectLst>
                  <a:outerShdw blurRad="38100" dist="38100" dir="2700000" algn="tl">
                    <a:srgbClr val="000000">
                      <a:alpha val="43137"/>
                    </a:srgbClr>
                  </a:outerShdw>
                </a:effectLst>
                <a:latin typeface="Arial" pitchFamily="34" charset="0"/>
                <a:cs typeface="Arial" pitchFamily="34" charset="0"/>
              </a:rPr>
              <a:t> version                                     templates and instructions                                   are found in the Resources                           section of the STAR Events                                  section on the national                               website.</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92" t="-2735" r="48173" b="2735"/>
          <a:stretch/>
        </p:blipFill>
        <p:spPr bwMode="auto">
          <a:xfrm>
            <a:off x="5947507" y="2209800"/>
            <a:ext cx="3780693" cy="5107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04800"/>
            <a:ext cx="8636000" cy="1828800"/>
          </a:xfrm>
        </p:spPr>
        <p:txBody>
          <a:bodyPr/>
          <a:lstStyle/>
          <a:p>
            <a:pPr algn="l"/>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Use the event rules and rubric as a guide to ensure nothing is left out.</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90424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04800"/>
            <a:ext cx="8636000" cy="1828800"/>
          </a:xfrm>
        </p:spPr>
        <p:txBody>
          <a:bodyPr/>
          <a:lstStyle/>
          <a:p>
            <a:pPr algn="l"/>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Students should include one or more of the FCCLA Purposes that relate to their project.  </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C:\Users\Pam\AppData\Local\Microsoft\Windows\Temporary Internet Files\Content.IE5\L9ASF7OL\MC90044045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3265318"/>
            <a:ext cx="2907904"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am\AppData\Local\Microsoft\Windows\Temporary Internet Files\Content.IE5\L9ASF7OL\MC900434669[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2057400"/>
            <a:ext cx="4144963" cy="33229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50873" y="2362200"/>
            <a:ext cx="3434327"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 Purposes</a:t>
            </a:r>
          </a:p>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Pick at least ONE</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85506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04800"/>
            <a:ext cx="8636000" cy="1828800"/>
          </a:xfrm>
        </p:spPr>
        <p:txBody>
          <a:bodyPr/>
          <a:lstStyle/>
          <a:p>
            <a:pPr algn="l"/>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Explain how the project relates to Family and Consumer Sciences.</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3002280"/>
            <a:ext cx="7419703" cy="3246120"/>
          </a:xfrm>
          <a:prstGeom prst="rect">
            <a:avLst/>
          </a:prstGeom>
        </p:spPr>
      </p:pic>
    </p:spTree>
    <p:extLst>
      <p:ext uri="{BB962C8B-B14F-4D97-AF65-F5344CB8AC3E}">
        <p14:creationId xmlns:p14="http://schemas.microsoft.com/office/powerpoint/2010/main" val="2385506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8636000" cy="2057400"/>
          </a:xfrm>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Check all </a:t>
            </a:r>
            <a:r>
              <a:rPr lang="en-US"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italicized </a:t>
            </a: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words in the STAR Event Glossary for clarification of terms.</a:t>
            </a:r>
            <a:endParaRPr lang="en-US"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685800" y="2514600"/>
            <a:ext cx="8636000" cy="4573588"/>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Found in resources section of STAR Events on national website.</a:t>
            </a:r>
          </a:p>
        </p:txBody>
      </p:sp>
      <p:pic>
        <p:nvPicPr>
          <p:cNvPr id="18434"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7200" y="3657599"/>
            <a:ext cx="65532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28600"/>
            <a:ext cx="8636000" cy="1271588"/>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Check to see what is allowed for the event .</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828800"/>
            <a:ext cx="907626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sp>
        <p:nvSpPr>
          <p:cNvPr id="9" name="TextBox 8"/>
          <p:cNvSpPr txBox="1"/>
          <p:nvPr/>
        </p:nvSpPr>
        <p:spPr>
          <a:xfrm>
            <a:off x="1498600" y="2743200"/>
            <a:ext cx="8534400" cy="4739759"/>
          </a:xfrm>
          <a:prstGeom prst="rect">
            <a:avLst/>
          </a:prstGeom>
          <a:noFill/>
        </p:spPr>
        <p:txBody>
          <a:bodyPr wrap="square" rtlCol="0">
            <a:spAutoFit/>
          </a:bodyPr>
          <a:lstStyle/>
          <a:p>
            <a:pPr>
              <a:lnSpc>
                <a:spcPct val="95000"/>
              </a:lnSpc>
            </a:pPr>
            <a:r>
              <a:rPr lang="en-US" sz="3600" dirty="0" smtClean="0">
                <a:effectLst>
                  <a:outerShdw blurRad="38100" dist="38100" dir="2700000" algn="tl">
                    <a:srgbClr val="000000">
                      <a:alpha val="43137"/>
                    </a:srgbClr>
                  </a:outerShdw>
                </a:effectLst>
                <a:latin typeface="Arial" charset="0"/>
              </a:rPr>
              <a:t>3 Levels: </a:t>
            </a:r>
          </a:p>
          <a:p>
            <a:pPr>
              <a:lnSpc>
                <a:spcPct val="95000"/>
              </a:lnSpc>
            </a:pPr>
            <a:endParaRPr lang="en-US" sz="1600" u="sng" dirty="0">
              <a:effectLst>
                <a:outerShdw blurRad="38100" dist="38100" dir="2700000" algn="tl">
                  <a:srgbClr val="000000">
                    <a:alpha val="43137"/>
                  </a:srgbClr>
                </a:outerShdw>
              </a:effectLst>
              <a:latin typeface="Arial" charset="0"/>
            </a:endParaRPr>
          </a:p>
          <a:p>
            <a:pPr>
              <a:lnSpc>
                <a:spcPct val="95000"/>
              </a:lnSpc>
            </a:pPr>
            <a:r>
              <a:rPr lang="en-US" sz="2800" u="sng" dirty="0" smtClean="0">
                <a:solidFill>
                  <a:srgbClr val="FF0000"/>
                </a:solidFill>
                <a:effectLst>
                  <a:outerShdw blurRad="38100" dist="38100" dir="2700000" algn="tl">
                    <a:srgbClr val="000000">
                      <a:alpha val="43137"/>
                    </a:srgbClr>
                  </a:outerShdw>
                </a:effectLst>
                <a:latin typeface="Arial" charset="0"/>
              </a:rPr>
              <a:t>JUNIOR</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a:t>
            </a:r>
            <a:r>
              <a:rPr lang="en-US" sz="2800" dirty="0" smtClean="0">
                <a:effectLst>
                  <a:outerShdw blurRad="38100" dist="38100" dir="2700000" algn="tl">
                    <a:srgbClr val="000000">
                      <a:alpha val="43137"/>
                    </a:srgbClr>
                  </a:outerShdw>
                </a:effectLst>
                <a:latin typeface="Arial" charset="0"/>
              </a:rPr>
              <a:t> Up to 9</a:t>
            </a:r>
            <a:r>
              <a:rPr lang="en-US" sz="2800" baseline="30000" dirty="0" smtClean="0">
                <a:effectLst>
                  <a:outerShdw blurRad="38100" dist="38100" dir="2700000" algn="tl">
                    <a:srgbClr val="000000">
                      <a:alpha val="43137"/>
                    </a:srgbClr>
                  </a:outerShdw>
                </a:effectLst>
                <a:latin typeface="Arial" charset="0"/>
              </a:rPr>
              <a:t>th</a:t>
            </a:r>
            <a:r>
              <a:rPr lang="en-US" sz="2800" dirty="0" smtClean="0">
                <a:effectLst>
                  <a:outerShdw blurRad="38100" dist="38100" dir="2700000" algn="tl">
                    <a:srgbClr val="000000">
                      <a:alpha val="43137"/>
                    </a:srgbClr>
                  </a:outerShdw>
                </a:effectLst>
                <a:latin typeface="Arial" charset="0"/>
              </a:rPr>
              <a:t> grade</a:t>
            </a:r>
          </a:p>
          <a:p>
            <a:pPr>
              <a:lnSpc>
                <a:spcPct val="95000"/>
              </a:lnSpc>
            </a:pPr>
            <a:endParaRPr lang="en-US" sz="1200" dirty="0">
              <a:solidFill>
                <a:srgbClr val="FF0000"/>
              </a:solidFill>
              <a:effectLst>
                <a:outerShdw blurRad="38100" dist="38100" dir="2700000" algn="tl">
                  <a:srgbClr val="000000">
                    <a:alpha val="43137"/>
                  </a:srgbClr>
                </a:outerShdw>
              </a:effectLst>
              <a:latin typeface="Arial" charset="0"/>
            </a:endParaRPr>
          </a:p>
          <a:p>
            <a:pPr>
              <a:lnSpc>
                <a:spcPct val="95000"/>
              </a:lnSpc>
            </a:pPr>
            <a:r>
              <a:rPr lang="en-US" sz="2800" u="sng" dirty="0" smtClean="0">
                <a:solidFill>
                  <a:srgbClr val="FF0000"/>
                </a:solidFill>
                <a:effectLst>
                  <a:outerShdw blurRad="38100" dist="38100" dir="2700000" algn="tl">
                    <a:srgbClr val="000000">
                      <a:alpha val="43137"/>
                    </a:srgbClr>
                  </a:outerShdw>
                </a:effectLst>
                <a:latin typeface="Arial" charset="0"/>
              </a:rPr>
              <a:t>SENIOR</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a:t>
            </a:r>
            <a:r>
              <a:rPr lang="en-US" sz="2800" dirty="0" smtClean="0">
                <a:effectLst>
                  <a:outerShdw blurRad="38100" dist="38100" dir="2700000" algn="tl">
                    <a:srgbClr val="000000">
                      <a:alpha val="43137"/>
                    </a:srgbClr>
                  </a:outerShdw>
                </a:effectLst>
                <a:latin typeface="Arial" charset="0"/>
              </a:rPr>
              <a:t> 10</a:t>
            </a:r>
            <a:r>
              <a:rPr lang="en-US" sz="2800" baseline="30000" dirty="0" smtClean="0">
                <a:effectLst>
                  <a:outerShdw blurRad="38100" dist="38100" dir="2700000" algn="tl">
                    <a:srgbClr val="000000">
                      <a:alpha val="43137"/>
                    </a:srgbClr>
                  </a:outerShdw>
                </a:effectLst>
                <a:latin typeface="Arial" charset="0"/>
              </a:rPr>
              <a:t>th</a:t>
            </a:r>
            <a:r>
              <a:rPr lang="en-US" sz="2800" dirty="0" smtClean="0">
                <a:effectLst>
                  <a:outerShdw blurRad="38100" dist="38100" dir="2700000" algn="tl">
                    <a:srgbClr val="000000">
                      <a:alpha val="43137"/>
                    </a:srgbClr>
                  </a:outerShdw>
                </a:effectLst>
                <a:latin typeface="Arial" charset="0"/>
              </a:rPr>
              <a:t> - 12</a:t>
            </a:r>
            <a:r>
              <a:rPr lang="en-US" sz="2800" baseline="30000" dirty="0" smtClean="0">
                <a:effectLst>
                  <a:outerShdw blurRad="38100" dist="38100" dir="2700000" algn="tl">
                    <a:srgbClr val="000000">
                      <a:alpha val="43137"/>
                    </a:srgbClr>
                  </a:outerShdw>
                </a:effectLst>
                <a:latin typeface="Arial" charset="0"/>
              </a:rPr>
              <a:t>th</a:t>
            </a:r>
            <a:r>
              <a:rPr lang="en-US" sz="2800" dirty="0" smtClean="0">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grades and who are identified as </a:t>
            </a:r>
            <a:r>
              <a:rPr lang="en-US" sz="2800" dirty="0" smtClean="0">
                <a:effectLst>
                  <a:outerShdw blurRad="38100" dist="38100" dir="2700000" algn="tl">
                    <a:srgbClr val="000000">
                      <a:alpha val="43137"/>
                    </a:srgbClr>
                  </a:outerShdw>
                </a:effectLst>
                <a:latin typeface="Arial" charset="0"/>
              </a:rPr>
              <a:t>comprehensive members </a:t>
            </a:r>
            <a:r>
              <a:rPr lang="en-US" sz="2800" dirty="0">
                <a:effectLst>
                  <a:outerShdw blurRad="38100" dist="38100" dir="2700000" algn="tl">
                    <a:srgbClr val="000000">
                      <a:alpha val="43137"/>
                    </a:srgbClr>
                  </a:outerShdw>
                </a:effectLst>
                <a:latin typeface="Arial" charset="0"/>
              </a:rPr>
              <a:t>on the national affiliation </a:t>
            </a:r>
            <a:r>
              <a:rPr lang="en-US" sz="2800" dirty="0" smtClean="0">
                <a:effectLst>
                  <a:outerShdw blurRad="38100" dist="38100" dir="2700000" algn="tl">
                    <a:srgbClr val="000000">
                      <a:alpha val="43137"/>
                    </a:srgbClr>
                  </a:outerShdw>
                </a:effectLst>
                <a:latin typeface="Arial" charset="0"/>
              </a:rPr>
              <a:t>form.</a:t>
            </a:r>
            <a:endParaRPr lang="en-US" sz="2800" u="sng" dirty="0">
              <a:effectLst>
                <a:outerShdw blurRad="38100" dist="38100" dir="2700000" algn="tl">
                  <a:srgbClr val="000000">
                    <a:alpha val="43137"/>
                  </a:srgbClr>
                </a:outerShdw>
              </a:effectLst>
              <a:latin typeface="Arial" charset="0"/>
            </a:endParaRPr>
          </a:p>
          <a:p>
            <a:pPr>
              <a:lnSpc>
                <a:spcPct val="95000"/>
              </a:lnSpc>
            </a:pPr>
            <a:endParaRPr lang="en-US" sz="1200" u="sng" dirty="0" smtClean="0">
              <a:solidFill>
                <a:srgbClr val="FF0000"/>
              </a:solidFill>
              <a:effectLst>
                <a:outerShdw blurRad="38100" dist="38100" dir="2700000" algn="tl">
                  <a:srgbClr val="000000">
                    <a:alpha val="43137"/>
                  </a:srgbClr>
                </a:outerShdw>
              </a:effectLst>
              <a:latin typeface="Arial" charset="0"/>
            </a:endParaRPr>
          </a:p>
          <a:p>
            <a:r>
              <a:rPr lang="en-US" sz="2800" u="sng" dirty="0">
                <a:solidFill>
                  <a:srgbClr val="FF0000"/>
                </a:solidFill>
                <a:effectLst>
                  <a:outerShdw blurRad="38100" dist="38100" dir="2700000" algn="tl">
                    <a:srgbClr val="000000">
                      <a:alpha val="43137"/>
                    </a:srgbClr>
                  </a:outerShdw>
                </a:effectLst>
                <a:latin typeface="Arial" charset="0"/>
              </a:rPr>
              <a:t>O</a:t>
            </a:r>
            <a:r>
              <a:rPr lang="en-US" sz="2800" u="sng" dirty="0" smtClean="0">
                <a:solidFill>
                  <a:srgbClr val="FF0000"/>
                </a:solidFill>
                <a:effectLst>
                  <a:outerShdw blurRad="38100" dist="38100" dir="2700000" algn="tl">
                    <a:srgbClr val="000000">
                      <a:alpha val="43137"/>
                    </a:srgbClr>
                  </a:outerShdw>
                </a:effectLst>
                <a:latin typeface="Arial" charset="0"/>
              </a:rPr>
              <a:t>CCUPATIONAL</a:t>
            </a:r>
            <a:r>
              <a:rPr lang="en-US" sz="2800" dirty="0" smtClean="0">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pitchFamily="34" charset="0"/>
                <a:cs typeface="Arial" pitchFamily="34" charset="0"/>
              </a:rPr>
              <a:t>– grades 10–12; who have been or are </a:t>
            </a:r>
            <a:r>
              <a:rPr lang="en-US" sz="2800" dirty="0" smtClean="0">
                <a:effectLst>
                  <a:outerShdw blurRad="38100" dist="38100" dir="2700000" algn="tl">
                    <a:srgbClr val="000000">
                      <a:alpha val="43137"/>
                    </a:srgbClr>
                  </a:outerShdw>
                </a:effectLst>
                <a:latin typeface="Arial" pitchFamily="34" charset="0"/>
                <a:cs typeface="Arial" pitchFamily="34" charset="0"/>
              </a:rPr>
              <a:t>currently enrolled </a:t>
            </a:r>
            <a:r>
              <a:rPr lang="en-US" sz="2800" dirty="0">
                <a:effectLst>
                  <a:outerShdw blurRad="38100" dist="38100" dir="2700000" algn="tl">
                    <a:srgbClr val="000000">
                      <a:alpha val="43137"/>
                    </a:srgbClr>
                  </a:outerShdw>
                </a:effectLst>
                <a:latin typeface="Arial" pitchFamily="34" charset="0"/>
                <a:cs typeface="Arial" pitchFamily="34" charset="0"/>
              </a:rPr>
              <a:t>in occupational </a:t>
            </a:r>
            <a:r>
              <a:rPr lang="en-US" sz="2800" dirty="0" smtClean="0">
                <a:effectLst>
                  <a:outerShdw blurRad="38100" dist="38100" dir="2700000" algn="tl">
                    <a:srgbClr val="000000">
                      <a:alpha val="43137"/>
                    </a:srgbClr>
                  </a:outerShdw>
                </a:effectLst>
                <a:latin typeface="Arial" pitchFamily="34" charset="0"/>
                <a:cs typeface="Arial" pitchFamily="34" charset="0"/>
              </a:rPr>
              <a:t>FACS </a:t>
            </a:r>
            <a:r>
              <a:rPr lang="en-US" sz="2800" dirty="0">
                <a:effectLst>
                  <a:outerShdw blurRad="38100" dist="38100" dir="2700000" algn="tl">
                    <a:srgbClr val="000000">
                      <a:alpha val="43137"/>
                    </a:srgbClr>
                  </a:outerShdw>
                </a:effectLst>
                <a:latin typeface="Arial" pitchFamily="34" charset="0"/>
                <a:cs typeface="Arial" pitchFamily="34" charset="0"/>
              </a:rPr>
              <a:t>coursework; and who are identified </a:t>
            </a:r>
            <a:r>
              <a:rPr lang="en-US" sz="2800" dirty="0" smtClean="0">
                <a:effectLst>
                  <a:outerShdw blurRad="38100" dist="38100" dir="2700000" algn="tl">
                    <a:srgbClr val="000000">
                      <a:alpha val="43137"/>
                    </a:srgbClr>
                  </a:outerShdw>
                </a:effectLst>
                <a:latin typeface="Arial" pitchFamily="34" charset="0"/>
                <a:cs typeface="Arial" pitchFamily="34" charset="0"/>
              </a:rPr>
              <a:t>as occupational </a:t>
            </a:r>
            <a:r>
              <a:rPr lang="en-US" sz="2800" dirty="0">
                <a:effectLst>
                  <a:outerShdw blurRad="38100" dist="38100" dir="2700000" algn="tl">
                    <a:srgbClr val="000000">
                      <a:alpha val="43137"/>
                    </a:srgbClr>
                  </a:outerShdw>
                </a:effectLst>
                <a:latin typeface="Arial" pitchFamily="34" charset="0"/>
                <a:cs typeface="Arial" pitchFamily="34" charset="0"/>
              </a:rPr>
              <a:t>on the national affiliation form.</a:t>
            </a:r>
            <a:endParaRPr 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pic>
        <p:nvPicPr>
          <p:cNvPr id="2050" name="Picture 2"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84944">
            <a:off x="8038169" y="761650"/>
            <a:ext cx="736092" cy="170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292243">
            <a:off x="8845108" y="73726"/>
            <a:ext cx="736092" cy="170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28600"/>
            <a:ext cx="8636000" cy="1271588"/>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Plan a timeline for the event for you to check their work.</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660400" y="1752600"/>
            <a:ext cx="8636000" cy="4573588"/>
          </a:xfrm>
        </p:spPr>
        <p:txBody>
          <a:bodyPr/>
          <a:lstStyle/>
          <a:p>
            <a:r>
              <a:rPr lang="en-US" dirty="0" smtClean="0">
                <a:effectLst>
                  <a:outerShdw blurRad="38100" dist="38100" dir="2700000" algn="tl">
                    <a:srgbClr val="000000">
                      <a:alpha val="43137"/>
                    </a:srgbClr>
                  </a:outerShdw>
                </a:effectLst>
                <a:latin typeface="Arial" pitchFamily="34" charset="0"/>
                <a:cs typeface="Arial" pitchFamily="34" charset="0"/>
              </a:rPr>
              <a:t>Remember they are students and not adults, they need guidance with time management.  </a:t>
            </a:r>
          </a:p>
          <a:p>
            <a:pPr marL="0" indent="0">
              <a:buNone/>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r>
              <a:rPr lang="en-US" dirty="0" smtClean="0">
                <a:effectLst>
                  <a:outerShdw blurRad="38100" dist="38100" dir="2700000" algn="tl">
                    <a:srgbClr val="000000">
                      <a:alpha val="43137"/>
                    </a:srgbClr>
                  </a:outerShdw>
                </a:effectLst>
                <a:latin typeface="Arial" pitchFamily="34" charset="0"/>
                <a:cs typeface="Arial" pitchFamily="34" charset="0"/>
              </a:rPr>
              <a:t>Have deadlines you have coordinated with them.  Be consistent in keeping these deadlines and giving consequences of not having things done for you to check.</a:t>
            </a:r>
          </a:p>
          <a:p>
            <a:pPr marL="0" indent="0">
              <a:buNone/>
            </a:pP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r>
              <a:rPr lang="en-US" dirty="0" smtClean="0">
                <a:effectLst>
                  <a:outerShdw blurRad="38100" dist="38100" dir="2700000" algn="tl">
                    <a:srgbClr val="000000">
                      <a:alpha val="43137"/>
                    </a:srgbClr>
                  </a:outerShdw>
                </a:effectLst>
                <a:latin typeface="Arial" pitchFamily="34" charset="0"/>
                <a:cs typeface="Arial" pitchFamily="34" charset="0"/>
              </a:rPr>
              <a:t>Meet with them after you                                 check their work for critique                                   and feedback.</a:t>
            </a:r>
            <a:endParaRPr lang="en-US" dirty="0">
              <a:effectLst>
                <a:outerShdw blurRad="38100" dist="38100" dir="2700000" algn="tl">
                  <a:srgbClr val="000000">
                    <a:alpha val="43137"/>
                  </a:srgbClr>
                </a:outerShdw>
              </a:effectLst>
              <a:latin typeface="Arial" pitchFamily="34" charset="0"/>
              <a:cs typeface="Arial" pitchFamily="34" charset="0"/>
            </a:endParaRPr>
          </a:p>
        </p:txBody>
      </p:sp>
      <p:pic>
        <p:nvPicPr>
          <p:cNvPr id="22532" name="Picture 4" descr="C:\Users\Pam\AppData\Local\Microsoft\Windows\Temporary Internet Files\Content.IE5\L9ASF7OL\MP9003856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380" y="5257800"/>
            <a:ext cx="3048000" cy="2177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828800"/>
            <a:ext cx="8636000" cy="1271588"/>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Have them keep a detailed journal about what they did each day on their project.  This will help them when they begin to organize their presentation for the judges. </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5" name="Picture 3" descr="C:\Users\Pam\AppData\Local\Microsoft\Windows\Temporary Internet Files\Content.IE5\L9ASF7OL\MP90039974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365"/>
          <a:stretch/>
        </p:blipFill>
        <p:spPr bwMode="auto">
          <a:xfrm>
            <a:off x="6189980" y="4191000"/>
            <a:ext cx="2631440" cy="29405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98209" y="4495800"/>
            <a:ext cx="4004185" cy="2460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495800"/>
            <a:ext cx="4038600" cy="2460478"/>
          </a:xfrm>
          <a:prstGeom prst="rect">
            <a:avLst/>
          </a:prstGeom>
        </p:spPr>
      </p:pic>
      <p:sp>
        <p:nvSpPr>
          <p:cNvPr id="4" name="Title 3"/>
          <p:cNvSpPr>
            <a:spLocks noGrp="1"/>
          </p:cNvSpPr>
          <p:nvPr>
            <p:ph type="title"/>
          </p:nvPr>
        </p:nvSpPr>
        <p:spPr>
          <a:xfrm>
            <a:off x="762000" y="676275"/>
            <a:ext cx="8636000" cy="3667125"/>
          </a:xfrm>
        </p:spPr>
        <p:txBody>
          <a:bodyPr/>
          <a:lstStyle/>
          <a:p>
            <a:r>
              <a:rPr lang="en-US" b="1" dirty="0" smtClean="0">
                <a:solidFill>
                  <a:srgbClr val="FF0000"/>
                </a:solidFill>
                <a:latin typeface="Arial" charset="0"/>
                <a:ea typeface="Arial" charset="0"/>
                <a:cs typeface="Arial" charset="0"/>
              </a:rPr>
              <a:t>Project Summary Form</a:t>
            </a:r>
            <a:br>
              <a:rPr lang="en-US" b="1" dirty="0" smtClean="0">
                <a:solidFill>
                  <a:srgbClr val="FF0000"/>
                </a:solidFill>
                <a:latin typeface="Arial" charset="0"/>
                <a:ea typeface="Arial" charset="0"/>
                <a:cs typeface="Arial" charset="0"/>
              </a:rPr>
            </a:br>
            <a:r>
              <a:rPr lang="en-US" sz="3600" b="1" dirty="0" smtClean="0">
                <a:solidFill>
                  <a:srgbClr val="FF0000"/>
                </a:solidFill>
                <a:latin typeface="Arial" charset="0"/>
                <a:ea typeface="Arial" charset="0"/>
                <a:cs typeface="Arial" charset="0"/>
              </a:rPr>
              <a:t>All STAR Events Participants must complete a Project Summary Form and include the proof of submission available at the end of the form in the competition display, file folder, or portfolio.</a:t>
            </a:r>
            <a:endParaRPr lang="en-US" sz="3600" b="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690692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6274"/>
            <a:ext cx="8636000" cy="2295525"/>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Make them write a detailed lesson plan including what they are going to say for each step if they are going to teach a class.</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400" y="3657600"/>
            <a:ext cx="3200067" cy="3382928"/>
          </a:xfrm>
          <a:prstGeom prst="rect">
            <a:avLst/>
          </a:prstGeom>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6274"/>
            <a:ext cx="8636000" cy="1762125"/>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Get their things organized in a box or cart the day before the presentation to a class, etc.</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150" b="21950"/>
          <a:stretch/>
        </p:blipFill>
        <p:spPr>
          <a:xfrm>
            <a:off x="660400" y="4114800"/>
            <a:ext cx="4343400" cy="27754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0" y="2895600"/>
            <a:ext cx="2952750" cy="3810000"/>
          </a:xfrm>
          <a:prstGeom prst="rect">
            <a:avLst/>
          </a:prstGeom>
          <a:ln>
            <a:noFill/>
          </a:ln>
          <a:effectLst>
            <a:softEdge rad="112500"/>
          </a:effec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533400"/>
            <a:ext cx="8966200" cy="2905125"/>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After their lessons or presentations have been completed, get them to do a self evaluation on their performance.</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8" name="Picture 4" descr="C:\Users\Pam\AppData\Local\Microsoft\Windows\Temporary Internet Files\Content.IE5\L9ASF7OL\MC9004404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4191000"/>
            <a:ext cx="2422525" cy="255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Make sure they know they may be in a room with many events going on at one time. </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6" r="28637"/>
          <a:stretch/>
        </p:blipFill>
        <p:spPr>
          <a:xfrm rot="5400000">
            <a:off x="2866390" y="1076608"/>
            <a:ext cx="4331970" cy="7512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04800"/>
            <a:ext cx="8636000" cy="1271588"/>
          </a:xfrm>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 tool to help get things straight on a display board</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9088" t="12089" r="39968" b="11920"/>
          <a:stretch/>
        </p:blipFill>
        <p:spPr>
          <a:xfrm rot="3287766">
            <a:off x="4189108" y="979311"/>
            <a:ext cx="1937552" cy="7030171"/>
          </a:xfrm>
        </p:spPr>
      </p:pic>
      <p:sp>
        <p:nvSpPr>
          <p:cNvPr id="5" name="TextBox 4"/>
          <p:cNvSpPr txBox="1"/>
          <p:nvPr/>
        </p:nvSpPr>
        <p:spPr>
          <a:xfrm>
            <a:off x="6908800" y="4522470"/>
            <a:ext cx="2971800" cy="255454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Arial" pitchFamily="34" charset="0"/>
                <a:cs typeface="Arial" pitchFamily="34" charset="0"/>
              </a:rPr>
              <a:t>6” x 24”</a:t>
            </a:r>
          </a:p>
          <a:p>
            <a:endParaRPr lang="en-US" sz="3200" dirty="0">
              <a:effectLst>
                <a:outerShdw blurRad="38100" dist="38100" dir="2700000" algn="tl">
                  <a:srgbClr val="000000">
                    <a:alpha val="43137"/>
                  </a:srgbClr>
                </a:outerShdw>
              </a:effectLst>
              <a:latin typeface="Arial" pitchFamily="34" charset="0"/>
              <a:cs typeface="Arial" pitchFamily="34" charset="0"/>
            </a:endParaRPr>
          </a:p>
          <a:p>
            <a:r>
              <a:rPr lang="en-US" sz="3200" dirty="0" smtClean="0">
                <a:effectLst>
                  <a:outerShdw blurRad="38100" dist="38100" dir="2700000" algn="tl">
                    <a:srgbClr val="000000">
                      <a:alpha val="43137"/>
                    </a:srgbClr>
                  </a:outerShdw>
                </a:effectLst>
                <a:latin typeface="Arial" pitchFamily="34" charset="0"/>
                <a:cs typeface="Arial" pitchFamily="34" charset="0"/>
              </a:rPr>
              <a:t>Fits perfectly inside the board’s fold</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pic>
        <p:nvPicPr>
          <p:cNvPr id="52227" name="Content Placeholder 3" descr="STAR Event 3.jpg"/>
          <p:cNvPicPr>
            <a:picLocks noGrp="1" noChangeAspect="1"/>
          </p:cNvPicPr>
          <p:nvPr>
            <p:ph idx="1"/>
          </p:nvPr>
        </p:nvPicPr>
        <p:blipFill>
          <a:blip r:embed="rId3" cstate="print"/>
          <a:srcRect/>
          <a:stretch>
            <a:fillRect/>
          </a:stretch>
        </p:blipFill>
        <p:spPr>
          <a:xfrm>
            <a:off x="0" y="0"/>
            <a:ext cx="10160000" cy="7620000"/>
          </a:xfrm>
        </p:spPr>
      </p:pic>
    </p:spTree>
    <p:extLst>
      <p:ext uri="{BB962C8B-B14F-4D97-AF65-F5344CB8AC3E}">
        <p14:creationId xmlns:p14="http://schemas.microsoft.com/office/powerpoint/2010/main" val="5748908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STAR Event 4.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4154813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sp>
        <p:nvSpPr>
          <p:cNvPr id="9" name="TextBox 8"/>
          <p:cNvSpPr txBox="1"/>
          <p:nvPr/>
        </p:nvSpPr>
        <p:spPr>
          <a:xfrm>
            <a:off x="1498600" y="2743200"/>
            <a:ext cx="8534400" cy="4733604"/>
          </a:xfrm>
          <a:prstGeom prst="rect">
            <a:avLst/>
          </a:prstGeom>
          <a:noFill/>
        </p:spPr>
        <p:txBody>
          <a:bodyPr wrap="square" rtlCol="0">
            <a:spAutoFit/>
          </a:bodyPr>
          <a:lstStyle/>
          <a:p>
            <a:pPr>
              <a:lnSpc>
                <a:spcPct val="95000"/>
              </a:lnSpc>
            </a:pPr>
            <a:r>
              <a:rPr lang="en-US" sz="3600" dirty="0" smtClean="0">
                <a:effectLst>
                  <a:outerShdw blurRad="38100" dist="38100" dir="2700000" algn="tl">
                    <a:srgbClr val="000000">
                      <a:alpha val="43137"/>
                    </a:srgbClr>
                  </a:outerShdw>
                </a:effectLst>
                <a:latin typeface="Arial" charset="0"/>
              </a:rPr>
              <a:t>3 Levels of Ratings for Recognition: </a:t>
            </a:r>
          </a:p>
          <a:p>
            <a:pPr>
              <a:lnSpc>
                <a:spcPct val="95000"/>
              </a:lnSpc>
            </a:pPr>
            <a:endParaRPr lang="en-US" sz="2800" u="sng" dirty="0">
              <a:effectLst>
                <a:outerShdw blurRad="38100" dist="38100" dir="2700000" algn="tl">
                  <a:srgbClr val="000000">
                    <a:alpha val="43137"/>
                  </a:srgbClr>
                </a:outerShdw>
              </a:effectLst>
              <a:latin typeface="Arial" charset="0"/>
            </a:endParaRPr>
          </a:p>
          <a:p>
            <a:pPr>
              <a:lnSpc>
                <a:spcPct val="95000"/>
              </a:lnSpc>
            </a:pP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u="sng" dirty="0" smtClean="0">
                <a:solidFill>
                  <a:srgbClr val="FF0000"/>
                </a:solidFill>
                <a:effectLst>
                  <a:outerShdw blurRad="38100" dist="38100" dir="2700000" algn="tl">
                    <a:srgbClr val="000000">
                      <a:alpha val="43137"/>
                    </a:srgbClr>
                  </a:outerShdw>
                </a:effectLst>
                <a:latin typeface="Arial" charset="0"/>
              </a:rPr>
              <a:t>Gold</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smtClean="0">
                <a:effectLst>
                  <a:outerShdw blurRad="38100" dist="38100" dir="2700000" algn="tl">
                    <a:srgbClr val="000000">
                      <a:alpha val="43137"/>
                    </a:srgbClr>
                  </a:outerShdw>
                </a:effectLst>
                <a:latin typeface="Arial" charset="0"/>
              </a:rPr>
              <a:t>–  90 – 100</a:t>
            </a:r>
          </a:p>
          <a:p>
            <a:pPr>
              <a:lnSpc>
                <a:spcPct val="95000"/>
              </a:lnSpc>
            </a:pPr>
            <a:endParaRPr lang="en-US" sz="2800" dirty="0" smtClean="0">
              <a:effectLst>
                <a:outerShdw blurRad="38100" dist="38100" dir="2700000" algn="tl">
                  <a:srgbClr val="000000">
                    <a:alpha val="43137"/>
                  </a:srgbClr>
                </a:outerShdw>
              </a:effectLst>
              <a:latin typeface="Arial" charset="0"/>
            </a:endParaRPr>
          </a:p>
          <a:p>
            <a:pPr>
              <a:lnSpc>
                <a:spcPct val="95000"/>
              </a:lnSpc>
            </a:pP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u="sng" dirty="0" smtClean="0">
                <a:solidFill>
                  <a:srgbClr val="FF0000"/>
                </a:solidFill>
                <a:effectLst>
                  <a:outerShdw blurRad="38100" dist="38100" dir="2700000" algn="tl">
                    <a:srgbClr val="000000">
                      <a:alpha val="43137"/>
                    </a:srgbClr>
                  </a:outerShdw>
                </a:effectLst>
                <a:latin typeface="Arial" charset="0"/>
              </a:rPr>
              <a:t>Silver</a:t>
            </a: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a:t>
            </a:r>
            <a:r>
              <a:rPr lang="en-US" sz="2800" dirty="0" smtClean="0">
                <a:effectLst>
                  <a:outerShdw blurRad="38100" dist="38100" dir="2700000" algn="tl">
                    <a:srgbClr val="000000">
                      <a:alpha val="43137"/>
                    </a:srgbClr>
                  </a:outerShdw>
                </a:effectLst>
                <a:latin typeface="Arial" charset="0"/>
              </a:rPr>
              <a:t> 70 – </a:t>
            </a:r>
            <a:r>
              <a:rPr lang="en-US" sz="2800" dirty="0" smtClean="0">
                <a:effectLst>
                  <a:outerShdw blurRad="38100" dist="38100" dir="2700000" algn="tl">
                    <a:srgbClr val="000000">
                      <a:alpha val="43137"/>
                    </a:srgbClr>
                  </a:outerShdw>
                </a:effectLst>
                <a:latin typeface="Arial" charset="0"/>
              </a:rPr>
              <a:t>89.99</a:t>
            </a:r>
            <a:endParaRPr lang="en-US" sz="2800" u="sng" dirty="0">
              <a:effectLst>
                <a:outerShdw blurRad="38100" dist="38100" dir="2700000" algn="tl">
                  <a:srgbClr val="000000">
                    <a:alpha val="43137"/>
                  </a:srgbClr>
                </a:outerShdw>
              </a:effectLst>
              <a:latin typeface="Arial" charset="0"/>
            </a:endParaRPr>
          </a:p>
          <a:p>
            <a:pPr>
              <a:lnSpc>
                <a:spcPct val="95000"/>
              </a:lnSpc>
            </a:pPr>
            <a:endParaRPr lang="en-US" sz="2800" u="sng" dirty="0" smtClean="0">
              <a:solidFill>
                <a:srgbClr val="FF0000"/>
              </a:solidFill>
              <a:effectLst>
                <a:outerShdw blurRad="38100" dist="38100" dir="2700000" algn="tl">
                  <a:srgbClr val="000000">
                    <a:alpha val="43137"/>
                  </a:srgbClr>
                </a:outerShdw>
              </a:effectLst>
              <a:latin typeface="Arial" charset="0"/>
            </a:endParaRPr>
          </a:p>
          <a:p>
            <a:pPr>
              <a:lnSpc>
                <a:spcPct val="95000"/>
              </a:lnSpc>
            </a:pPr>
            <a:r>
              <a:rPr lang="en-US" sz="2800" dirty="0" smtClean="0">
                <a:solidFill>
                  <a:srgbClr val="FF0000"/>
                </a:solidFill>
                <a:effectLst>
                  <a:outerShdw blurRad="38100" dist="38100" dir="2700000" algn="tl">
                    <a:srgbClr val="000000">
                      <a:alpha val="43137"/>
                    </a:srgbClr>
                  </a:outerShdw>
                </a:effectLst>
                <a:latin typeface="Arial" charset="0"/>
              </a:rPr>
              <a:t>	</a:t>
            </a:r>
            <a:r>
              <a:rPr lang="en-US" sz="2800" u="sng" dirty="0" smtClean="0">
                <a:solidFill>
                  <a:srgbClr val="FF0000"/>
                </a:solidFill>
                <a:effectLst>
                  <a:outerShdw blurRad="38100" dist="38100" dir="2700000" algn="tl">
                    <a:srgbClr val="000000">
                      <a:alpha val="43137"/>
                    </a:srgbClr>
                  </a:outerShdw>
                </a:effectLst>
                <a:latin typeface="Arial" charset="0"/>
              </a:rPr>
              <a:t>Bronze</a:t>
            </a:r>
            <a:r>
              <a:rPr lang="en-US" sz="2800" dirty="0" smtClean="0">
                <a:effectLst>
                  <a:outerShdw blurRad="38100" dist="38100" dir="2700000" algn="tl">
                    <a:srgbClr val="000000">
                      <a:alpha val="43137"/>
                    </a:srgbClr>
                  </a:outerShdw>
                </a:effectLst>
                <a:latin typeface="Arial" charset="0"/>
              </a:rPr>
              <a:t> </a:t>
            </a:r>
            <a:r>
              <a:rPr lang="en-US" sz="2800" dirty="0">
                <a:effectLst>
                  <a:outerShdw blurRad="38100" dist="38100" dir="2700000" algn="tl">
                    <a:srgbClr val="000000">
                      <a:alpha val="43137"/>
                    </a:srgbClr>
                  </a:outerShdw>
                </a:effectLst>
                <a:latin typeface="Arial" charset="0"/>
              </a:rPr>
              <a:t>– </a:t>
            </a:r>
            <a:r>
              <a:rPr lang="en-US" sz="2800" dirty="0" smtClean="0">
                <a:effectLst>
                  <a:outerShdw blurRad="38100" dist="38100" dir="2700000" algn="tl">
                    <a:srgbClr val="000000">
                      <a:alpha val="43137"/>
                    </a:srgbClr>
                  </a:outerShdw>
                </a:effectLst>
                <a:latin typeface="Arial" charset="0"/>
              </a:rPr>
              <a:t>69.99 and </a:t>
            </a:r>
            <a:r>
              <a:rPr lang="en-US" sz="2800" dirty="0" smtClean="0">
                <a:effectLst>
                  <a:outerShdw blurRad="38100" dist="38100" dir="2700000" algn="tl">
                    <a:srgbClr val="000000">
                      <a:alpha val="43137"/>
                    </a:srgbClr>
                  </a:outerShdw>
                </a:effectLst>
                <a:latin typeface="Arial" charset="0"/>
              </a:rPr>
              <a:t>below</a:t>
            </a:r>
          </a:p>
          <a:p>
            <a:pPr>
              <a:lnSpc>
                <a:spcPct val="95000"/>
              </a:lnSpc>
            </a:pPr>
            <a:endParaRPr lang="en-US" sz="2800" dirty="0">
              <a:effectLst>
                <a:outerShdw blurRad="38100" dist="38100" dir="2700000" algn="tl">
                  <a:srgbClr val="000000">
                    <a:alpha val="43137"/>
                  </a:srgbClr>
                </a:outerShdw>
              </a:effectLst>
              <a:latin typeface="Arial" charset="0"/>
            </a:endParaRPr>
          </a:p>
          <a:p>
            <a:pPr>
              <a:lnSpc>
                <a:spcPct val="95000"/>
              </a:lnSpc>
            </a:pPr>
            <a:r>
              <a:rPr lang="en-US" sz="2800" dirty="0" smtClean="0">
                <a:effectLst>
                  <a:outerShdw blurRad="38100" dist="38100" dir="2700000" algn="tl">
                    <a:srgbClr val="000000">
                      <a:alpha val="43137"/>
                    </a:srgbClr>
                  </a:outerShdw>
                </a:effectLst>
                <a:latin typeface="Arial" charset="0"/>
              </a:rPr>
              <a:t>Participants must receive </a:t>
            </a:r>
            <a:r>
              <a:rPr lang="en-US" sz="2800" b="1" dirty="0" smtClean="0">
                <a:effectLst>
                  <a:outerShdw blurRad="38100" dist="38100" dir="2700000" algn="tl">
                    <a:srgbClr val="000000">
                      <a:alpha val="43137"/>
                    </a:srgbClr>
                  </a:outerShdw>
                </a:effectLst>
                <a:latin typeface="Arial" charset="0"/>
              </a:rPr>
              <a:t>50 </a:t>
            </a:r>
            <a:r>
              <a:rPr lang="en-US" sz="2800" dirty="0" smtClean="0">
                <a:effectLst>
                  <a:outerShdw blurRad="38100" dist="38100" dir="2700000" algn="tl">
                    <a:srgbClr val="000000">
                      <a:alpha val="43137"/>
                    </a:srgbClr>
                  </a:outerShdw>
                </a:effectLst>
                <a:latin typeface="Arial" charset="0"/>
              </a:rPr>
              <a:t>and above at region conferences in order to compete at state conference.</a:t>
            </a:r>
          </a:p>
          <a:p>
            <a:endParaRPr lang="en-US" sz="2800" dirty="0">
              <a:solidFill>
                <a:srgbClr val="FF0000"/>
              </a:solidFill>
              <a:effectLst>
                <a:outerShdw blurRad="38100" dist="38100" dir="2700000" algn="tl">
                  <a:srgbClr val="000000">
                    <a:alpha val="43137"/>
                  </a:srgbClr>
                </a:outerShdw>
              </a:effectLst>
            </a:endParaRPr>
          </a:p>
        </p:txBody>
      </p:sp>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pic>
        <p:nvPicPr>
          <p:cNvPr id="2050" name="Picture 2"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84944">
            <a:off x="8038169" y="761650"/>
            <a:ext cx="736092" cy="170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m\AppData\Local\Microsoft\Windows\Temporary Internet Files\Content.IE5\43GVZAB2\MC90044622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292243">
            <a:off x="8845108" y="73726"/>
            <a:ext cx="736092" cy="170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3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TAR Event 5.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3130181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STAR Event 8.jpg"/>
          <p:cNvPicPr>
            <a:picLocks noChangeAspect="1"/>
          </p:cNvPicPr>
          <p:nvPr/>
        </p:nvPicPr>
        <p:blipFill>
          <a:blip r:embed="rId3" cstate="print"/>
          <a:srcRect/>
          <a:stretch>
            <a:fillRect/>
          </a:stretch>
        </p:blipFill>
        <p:spPr bwMode="auto">
          <a:xfrm>
            <a:off x="-423334" y="-317500"/>
            <a:ext cx="12022667" cy="9017000"/>
          </a:xfrm>
          <a:prstGeom prst="rect">
            <a:avLst/>
          </a:prstGeom>
          <a:noFill/>
          <a:ln w="9525">
            <a:noFill/>
            <a:miter lim="800000"/>
            <a:headEnd/>
            <a:tailEnd/>
          </a:ln>
        </p:spPr>
      </p:pic>
    </p:spTree>
    <p:extLst>
      <p:ext uri="{BB962C8B-B14F-4D97-AF65-F5344CB8AC3E}">
        <p14:creationId xmlns:p14="http://schemas.microsoft.com/office/powerpoint/2010/main" val="2701096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STAR Event 12.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6046651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STAR 15.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40362012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STAR 2.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35263698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STAR 5.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9687403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STAR 12.jpg"/>
          <p:cNvPicPr>
            <a:picLocks noChangeAspect="1"/>
          </p:cNvPicPr>
          <p:nvPr/>
        </p:nvPicPr>
        <p:blipFill>
          <a:blip r:embed="rId3" cstate="print"/>
          <a:srcRect/>
          <a:stretch>
            <a:fillRect/>
          </a:stretch>
        </p:blipFill>
        <p:spPr bwMode="auto">
          <a:xfrm>
            <a:off x="0" y="0"/>
            <a:ext cx="10160000" cy="7620000"/>
          </a:xfrm>
          <a:prstGeom prst="rect">
            <a:avLst/>
          </a:prstGeom>
          <a:noFill/>
          <a:ln w="9525">
            <a:noFill/>
            <a:miter lim="800000"/>
            <a:headEnd/>
            <a:tailEnd/>
          </a:ln>
        </p:spPr>
      </p:pic>
    </p:spTree>
    <p:extLst>
      <p:ext uri="{BB962C8B-B14F-4D97-AF65-F5344CB8AC3E}">
        <p14:creationId xmlns:p14="http://schemas.microsoft.com/office/powerpoint/2010/main" val="24498104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We are in the PACIFIC</a:t>
            </a:r>
            <a:b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National</a:t>
            </a: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Region</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050" name="Picture 2" descr="C:\Users\Pam\AppData\Local\Microsoft\Windows\Temporary Internet Files\Content.IE5\43GVZAB2\MC90032696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2819400"/>
            <a:ext cx="4570171" cy="3038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m\AppData\Local\Microsoft\Windows\Temporary Internet Files\Content.IE5\DAO80Y11\MC90002738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0" y="2997922"/>
            <a:ext cx="2643803" cy="28560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08600" y="1956227"/>
            <a:ext cx="4304802" cy="4508927"/>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700" cap="none" spc="0" dirty="0" smtClean="0">
                <a:ln w="11430">
                  <a:solidFill>
                    <a:srgbClr val="FF3300"/>
                  </a:solidFill>
                </a:ln>
                <a:solidFill>
                  <a:srgbClr val="FF0000"/>
                </a:solidFill>
                <a:latin typeface="Arial" pitchFamily="34" charset="0"/>
                <a:cs typeface="Arial" pitchFamily="34" charset="0"/>
              </a:rPr>
              <a:t>X</a:t>
            </a:r>
            <a:endParaRPr lang="en-US" sz="28700" cap="none" spc="0" dirty="0">
              <a:ln w="11430">
                <a:solidFill>
                  <a:srgbClr val="FF3300"/>
                </a:solidFill>
              </a:ln>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990600"/>
            <a:ext cx="8636000" cy="4876800"/>
          </a:xfrm>
        </p:spPr>
        <p:txBody>
          <a:bodyPr/>
          <a:lstStyle/>
          <a:p>
            <a:pPr algn="l"/>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Prepare them for competition by practicing their presentation for the judges in front of people or have a mock judging session.</a:t>
            </a:r>
            <a:b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rPr>
              <a:t/>
            </a:r>
            <a:br>
              <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Have them answer</a:t>
            </a:r>
            <a:b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“judges” questions                        for practice.</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4578" name="Picture 2" descr="C:\Users\Pam\AppData\Local\Microsoft\Windows\Temporary Internet Files\Content.IE5\MBFBTG1X\MC900056635[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0" y="3657600"/>
            <a:ext cx="3401568" cy="351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210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6600" y="304800"/>
            <a:ext cx="8636000" cy="1828800"/>
          </a:xfrm>
        </p:spPr>
        <p:txBody>
          <a:bodyPr/>
          <a:lstStyle/>
          <a:p>
            <a:pPr algn="l"/>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Also, consult the STAR Event guidelines for Louisiana</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657" t="5317" r="7890" b="13743"/>
          <a:stretch/>
        </p:blipFill>
        <p:spPr>
          <a:xfrm>
            <a:off x="4546600" y="1981200"/>
            <a:ext cx="4304380" cy="5334000"/>
          </a:xfrm>
          <a:prstGeom prst="rect">
            <a:avLst/>
          </a:prstGeom>
          <a:ln>
            <a:noFill/>
          </a:ln>
          <a:effectLst>
            <a:outerShdw blurRad="292100" dist="139700" dir="2700000" algn="tl" rotWithShape="0">
              <a:srgbClr val="333333">
                <a:alpha val="65000"/>
              </a:srgbClr>
            </a:outerShdw>
          </a:effectLst>
        </p:spPr>
      </p:pic>
      <p:pic>
        <p:nvPicPr>
          <p:cNvPr id="1030" name="Picture 6" descr="C:\Users\Pam\AppData\Local\Microsoft\Windows\Temporary Internet Files\Content.IE5\L9ASF7OL\MC900440432[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2438400"/>
            <a:ext cx="258659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11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48867"/>
            <a:ext cx="9144000" cy="6858000"/>
          </a:xfrm>
          <a:prstGeom prst="rect">
            <a:avLst/>
          </a:prstGeom>
          <a:noFill/>
        </p:spPr>
      </p:pic>
      <p:sp>
        <p:nvSpPr>
          <p:cNvPr id="9" name="TextBox 8"/>
          <p:cNvSpPr txBox="1"/>
          <p:nvPr/>
        </p:nvSpPr>
        <p:spPr>
          <a:xfrm>
            <a:off x="1655569" y="2971800"/>
            <a:ext cx="7848600" cy="2462213"/>
          </a:xfrm>
          <a:prstGeom prst="rect">
            <a:avLst/>
          </a:prstGeom>
          <a:noFill/>
        </p:spPr>
        <p:txBody>
          <a:bodyPr wrap="square" rtlCol="0">
            <a:spAutoFit/>
          </a:bodyPr>
          <a:lstStyle/>
          <a:p>
            <a:pPr marL="457200" indent="-457200">
              <a:lnSpc>
                <a:spcPct val="95000"/>
              </a:lnSpc>
              <a:buFont typeface="Arial" pitchFamily="34" charset="0"/>
              <a:buChar char="•"/>
            </a:pPr>
            <a:r>
              <a:rPr lang="en-US" sz="4000" dirty="0">
                <a:effectLst>
                  <a:outerShdw blurRad="38100" dist="38100" dir="2700000" algn="tl">
                    <a:srgbClr val="000000">
                      <a:alpha val="43137"/>
                    </a:srgbClr>
                  </a:outerShdw>
                </a:effectLst>
                <a:latin typeface="Arial" charset="0"/>
              </a:rPr>
              <a:t>How </a:t>
            </a:r>
            <a:r>
              <a:rPr lang="en-US" sz="4000" dirty="0" smtClean="0">
                <a:effectLst>
                  <a:outerShdw blurRad="38100" dist="38100" dir="2700000" algn="tl">
                    <a:srgbClr val="000000">
                      <a:alpha val="43137"/>
                    </a:srgbClr>
                  </a:outerShdw>
                </a:effectLst>
                <a:latin typeface="Arial" charset="0"/>
              </a:rPr>
              <a:t>can </a:t>
            </a:r>
            <a:r>
              <a:rPr lang="en-US" sz="4000" dirty="0">
                <a:effectLst>
                  <a:outerShdw blurRad="38100" dist="38100" dir="2700000" algn="tl">
                    <a:srgbClr val="000000">
                      <a:alpha val="43137"/>
                    </a:srgbClr>
                  </a:outerShdw>
                </a:effectLst>
                <a:latin typeface="Arial" charset="0"/>
              </a:rPr>
              <a:t>STAR Events</a:t>
            </a:r>
          </a:p>
          <a:p>
            <a:pPr>
              <a:lnSpc>
                <a:spcPct val="95000"/>
              </a:lnSpc>
            </a:pPr>
            <a:r>
              <a:rPr lang="en-US" sz="4000" dirty="0">
                <a:effectLst>
                  <a:outerShdw blurRad="38100" dist="38100" dir="2700000" algn="tl">
                    <a:srgbClr val="000000">
                      <a:alpha val="43137"/>
                    </a:srgbClr>
                  </a:outerShdw>
                </a:effectLst>
                <a:latin typeface="Arial" charset="0"/>
              </a:rPr>
              <a:t>   </a:t>
            </a:r>
            <a:r>
              <a:rPr lang="en-US" sz="4000" dirty="0" smtClean="0">
                <a:effectLst>
                  <a:outerShdw blurRad="38100" dist="38100" dir="2700000" algn="tl">
                    <a:srgbClr val="000000">
                      <a:alpha val="43137"/>
                    </a:srgbClr>
                  </a:outerShdw>
                </a:effectLst>
                <a:latin typeface="Arial" charset="0"/>
              </a:rPr>
              <a:t>relate </a:t>
            </a:r>
            <a:r>
              <a:rPr lang="en-US" sz="4000" dirty="0">
                <a:effectLst>
                  <a:outerShdw blurRad="38100" dist="38100" dir="2700000" algn="tl">
                    <a:srgbClr val="000000">
                      <a:alpha val="43137"/>
                    </a:srgbClr>
                  </a:outerShdw>
                </a:effectLst>
                <a:latin typeface="Arial" charset="0"/>
              </a:rPr>
              <a:t>to the </a:t>
            </a:r>
            <a:r>
              <a:rPr lang="en-US" sz="4000" dirty="0" smtClean="0">
                <a:effectLst>
                  <a:outerShdw blurRad="38100" dist="38100" dir="2700000" algn="tl">
                    <a:srgbClr val="000000">
                      <a:alpha val="43137"/>
                    </a:srgbClr>
                  </a:outerShdw>
                </a:effectLst>
                <a:latin typeface="Arial" charset="0"/>
              </a:rPr>
              <a:t>FACS subjects      </a:t>
            </a:r>
          </a:p>
          <a:p>
            <a:pPr>
              <a:lnSpc>
                <a:spcPct val="95000"/>
              </a:lnSpc>
            </a:pPr>
            <a:r>
              <a:rPr lang="en-US" sz="4000" dirty="0">
                <a:effectLst>
                  <a:outerShdw blurRad="38100" dist="38100" dir="2700000" algn="tl">
                    <a:srgbClr val="000000">
                      <a:alpha val="43137"/>
                    </a:srgbClr>
                  </a:outerShdw>
                </a:effectLst>
                <a:latin typeface="Arial" charset="0"/>
              </a:rPr>
              <a:t> </a:t>
            </a:r>
            <a:r>
              <a:rPr lang="en-US" sz="4000" dirty="0" smtClean="0">
                <a:effectLst>
                  <a:outerShdw blurRad="38100" dist="38100" dir="2700000" algn="tl">
                    <a:srgbClr val="000000">
                      <a:alpha val="43137"/>
                    </a:srgbClr>
                  </a:outerShdw>
                </a:effectLst>
                <a:latin typeface="Arial" charset="0"/>
              </a:rPr>
              <a:t>  you teach</a:t>
            </a:r>
            <a:r>
              <a:rPr lang="en-US" sz="4000" dirty="0">
                <a:effectLst>
                  <a:outerShdw blurRad="38100" dist="38100" dir="2700000" algn="tl">
                    <a:srgbClr val="000000">
                      <a:alpha val="43137"/>
                    </a:srgbClr>
                  </a:outerShdw>
                </a:effectLst>
                <a:latin typeface="Arial" charset="0"/>
              </a:rPr>
              <a:t>?</a:t>
            </a:r>
            <a:endParaRPr lang="en-US" sz="4000" dirty="0">
              <a:effectLst>
                <a:outerShdw blurRad="38100" dist="38100" dir="2700000" algn="tl">
                  <a:srgbClr val="000000">
                    <a:alpha val="43137"/>
                  </a:srgbClr>
                </a:outerShdw>
              </a:effectLst>
            </a:endParaRPr>
          </a:p>
          <a:p>
            <a:endParaRPr lang="en-US" sz="4000" dirty="0">
              <a:solidFill>
                <a:srgbClr val="FF0000"/>
              </a:solidFill>
              <a:effectLst>
                <a:outerShdw blurRad="38100" dist="38100" dir="2700000" algn="tl">
                  <a:srgbClr val="000000">
                    <a:alpha val="43137"/>
                  </a:srgbClr>
                </a:outerShdw>
              </a:effectLst>
            </a:endParaRPr>
          </a:p>
        </p:txBody>
      </p:sp>
      <p:pic>
        <p:nvPicPr>
          <p:cNvPr id="11" name="Picture 10" descr="http://www.fcclainc.org/assets/files/media/star_web.gif"/>
          <p:cNvPicPr/>
          <p:nvPr/>
        </p:nvPicPr>
        <p:blipFill>
          <a:blip r:embed="rId4" cstate="print"/>
          <a:srcRect/>
          <a:stretch>
            <a:fillRect/>
          </a:stretch>
        </p:blipFill>
        <p:spPr bwMode="auto">
          <a:xfrm>
            <a:off x="3937000" y="609600"/>
            <a:ext cx="3086100" cy="144780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2" descr="C:\Users\Pam\AppData\Local\Microsoft\Windows\Temporary Internet Files\Content.IE5\MBFBTG1X\MC90004877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000" y="4876800"/>
            <a:ext cx="2209800" cy="246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2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FCCLA-Worker\Pictures\Picture1.png"/>
          <p:cNvPicPr>
            <a:picLocks noChangeAspect="1" noChangeArrowheads="1"/>
          </p:cNvPicPr>
          <p:nvPr/>
        </p:nvPicPr>
        <p:blipFill>
          <a:blip r:embed="rId3" cstate="print"/>
          <a:srcRect/>
          <a:stretch>
            <a:fillRect/>
          </a:stretch>
        </p:blipFill>
        <p:spPr bwMode="auto">
          <a:xfrm>
            <a:off x="584200" y="381000"/>
            <a:ext cx="9144000" cy="6858000"/>
          </a:xfrm>
          <a:prstGeom prst="rect">
            <a:avLst/>
          </a:prstGeom>
          <a:noFill/>
        </p:spPr>
      </p:pic>
      <p:sp>
        <p:nvSpPr>
          <p:cNvPr id="9" name="TextBox 8"/>
          <p:cNvSpPr txBox="1"/>
          <p:nvPr/>
        </p:nvSpPr>
        <p:spPr>
          <a:xfrm>
            <a:off x="1574800" y="2667000"/>
            <a:ext cx="8305800" cy="4770537"/>
          </a:xfrm>
          <a:prstGeom prst="rect">
            <a:avLst/>
          </a:prstGeom>
          <a:noFill/>
        </p:spPr>
        <p:txBody>
          <a:bodyPr wrap="square" rtlCol="0">
            <a:spAutoFit/>
          </a:bodyPr>
          <a:lstStyle/>
          <a:p>
            <a:pPr marL="457200" indent="-457200">
              <a:buFont typeface="Wingdings" pitchFamily="2" charset="2"/>
              <a:buChar char="ü"/>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Fit into every topic, class, task, and standard     of FACS.</a:t>
            </a:r>
          </a:p>
          <a:p>
            <a:pPr marL="457200" indent="-457200">
              <a:buFont typeface="Wingdings" pitchFamily="2" charset="2"/>
              <a:buChar char="ü"/>
            </a:pPr>
            <a:r>
              <a:rPr lang="en-US"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Allow for personal growth and leadership development.</a:t>
            </a:r>
          </a:p>
          <a:p>
            <a:pPr marL="457200" indent="-457200">
              <a:buFont typeface="Wingdings" pitchFamily="2" charset="2"/>
              <a:buChar char="ü"/>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Some school districts are requiring that student be in “competition” to attend events, sessions, conferences, etc.</a:t>
            </a:r>
          </a:p>
          <a:p>
            <a:pPr marL="457200" indent="-457200">
              <a:buFont typeface="Wingdings" pitchFamily="2" charset="2"/>
              <a:buChar char="ü"/>
            </a:pPr>
            <a:r>
              <a:rPr lang="en-US"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Can be completed by </a:t>
            </a:r>
            <a:r>
              <a:rPr lang="en-US" sz="2800" b="1" i="1" u="sng" dirty="0" smtClean="0">
                <a:effectLst>
                  <a:outerShdw blurRad="38100" dist="38100" dir="2700000" algn="tl">
                    <a:srgbClr val="000000">
                      <a:alpha val="43137"/>
                    </a:srgbClr>
                  </a:outerShdw>
                </a:effectLst>
                <a:latin typeface="Arial" pitchFamily="34" charset="0"/>
                <a:cs typeface="Arial" pitchFamily="34" charset="0"/>
              </a:rPr>
              <a:t>all</a:t>
            </a:r>
            <a:r>
              <a:rPr lang="en-US"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students as well as members and used for assessment/evaluation.</a:t>
            </a:r>
          </a:p>
          <a:p>
            <a:pPr marL="457200" indent="-457200">
              <a:buFont typeface="Wingdings" pitchFamily="2" charset="2"/>
              <a:buChar char="ü"/>
            </a:pPr>
            <a:r>
              <a:rPr lang="en-US" sz="280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Link perfectly with the national programs. </a:t>
            </a:r>
          </a:p>
          <a:p>
            <a:pPr marL="342900" indent="-342900">
              <a:buFont typeface="Wingdings" pitchFamily="2" charset="2"/>
              <a:buChar char="§"/>
            </a:pPr>
            <a:endParaRPr lang="en-US"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074" name="Picture 2" descr="C:\Users\Pam\AppData\Local\Microsoft\Windows\Temporary Internet Files\Content.IE5\43GVZAB2\MC90043935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000" y="59055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fcclainc.org/assets/files/media/star_web.gif"/>
          <p:cNvPicPr/>
          <p:nvPr/>
        </p:nvPicPr>
        <p:blipFill>
          <a:blip r:embed="rId5" cstate="print"/>
          <a:srcRect/>
          <a:stretch>
            <a:fillRect/>
          </a:stretch>
        </p:blipFill>
        <p:spPr bwMode="auto">
          <a:xfrm>
            <a:off x="3893124" y="609600"/>
            <a:ext cx="2924175" cy="15144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9583</TotalTime>
  <Words>4525</Words>
  <Application>Microsoft Macintosh PowerPoint</Application>
  <PresentationFormat>Custom</PresentationFormat>
  <Paragraphs>613</Paragraphs>
  <Slides>79</Slides>
  <Notes>79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79</vt:i4>
      </vt:variant>
    </vt:vector>
  </HeadingPairs>
  <TitlesOfParts>
    <vt:vector size="89" baseType="lpstr">
      <vt:lpstr>Arial Black</vt:lpstr>
      <vt:lpstr>Copperplate Gothic Bold</vt:lpstr>
      <vt:lpstr>Courier New</vt:lpstr>
      <vt:lpstr>Magneto</vt:lpstr>
      <vt:lpstr>MV Boli</vt:lpstr>
      <vt:lpstr>Snap ITC</vt:lpstr>
      <vt:lpstr>Times New Roman</vt:lpstr>
      <vt:lpstr>Wingdings</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sure students understand the time period involved</vt:lpstr>
      <vt:lpstr>SAVE, SAVE, SAVE</vt:lpstr>
      <vt:lpstr>Use the FCCLA Planning Process to plan the event.</vt:lpstr>
      <vt:lpstr>Use the event rules and rubric as a guide to ensure nothing is left out.</vt:lpstr>
      <vt:lpstr>Students should include one or more of the FCCLA Purposes that relate to their project.  </vt:lpstr>
      <vt:lpstr>Explain how the project relates to Family and Consumer Sciences.</vt:lpstr>
      <vt:lpstr>Check all italicized words in the STAR Event Glossary for clarification of terms.</vt:lpstr>
      <vt:lpstr>Check to see what is allowed for the event .</vt:lpstr>
      <vt:lpstr>Plan a timeline for the event for you to check their work.</vt:lpstr>
      <vt:lpstr>Have them keep a detailed journal about what they did each day on their project.  This will help them when they begin to organize their presentation for the judges. </vt:lpstr>
      <vt:lpstr>Project Summary Form All STAR Events Participants must complete a Project Summary Form and include the proof of submission available at the end of the form in the competition display, file folder, or portfolio.</vt:lpstr>
      <vt:lpstr>Make them write a detailed lesson plan including what they are going to say for each step if they are going to teach a class.</vt:lpstr>
      <vt:lpstr>Get their things organized in a box or cart the day before the presentation to a class, etc.</vt:lpstr>
      <vt:lpstr>After their lessons or presentations have been completed, get them to do a self evaluation on their performance.</vt:lpstr>
      <vt:lpstr>Make sure they know they may be in a room with many events going on at one time. </vt:lpstr>
      <vt:lpstr>A tool to help get things straight on a display 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in the PACIFIC  National Region</vt:lpstr>
      <vt:lpstr>Prepare them for competition by practicing their presentation for the judges in front of people or have a mock judging session.  Have them answer “judges” questions                        for practice.</vt:lpstr>
      <vt:lpstr>Also, consult the STAR Event guidelines for Louisiana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Nikki Sue Larkin</cp:lastModifiedBy>
  <cp:revision>575</cp:revision>
  <cp:lastPrinted>2013-07-21T16:42:32Z</cp:lastPrinted>
  <dcterms:created xsi:type="dcterms:W3CDTF">2004-05-06T09:28:21Z</dcterms:created>
  <dcterms:modified xsi:type="dcterms:W3CDTF">2015-10-29T17:31:50Z</dcterms:modified>
</cp:coreProperties>
</file>