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303" r:id="rId4"/>
    <p:sldId id="258" r:id="rId5"/>
    <p:sldId id="302" r:id="rId6"/>
    <p:sldId id="259" r:id="rId7"/>
    <p:sldId id="260" r:id="rId8"/>
    <p:sldId id="262" r:id="rId9"/>
    <p:sldId id="274" r:id="rId10"/>
    <p:sldId id="263" r:id="rId11"/>
    <p:sldId id="275" r:id="rId12"/>
    <p:sldId id="264" r:id="rId13"/>
    <p:sldId id="276" r:id="rId14"/>
    <p:sldId id="265" r:id="rId15"/>
    <p:sldId id="277" r:id="rId16"/>
    <p:sldId id="266" r:id="rId17"/>
    <p:sldId id="278" r:id="rId18"/>
    <p:sldId id="267" r:id="rId19"/>
    <p:sldId id="279" r:id="rId20"/>
    <p:sldId id="268" r:id="rId21"/>
    <p:sldId id="280" r:id="rId22"/>
    <p:sldId id="269" r:id="rId23"/>
    <p:sldId id="281" r:id="rId24"/>
    <p:sldId id="270" r:id="rId25"/>
    <p:sldId id="282" r:id="rId26"/>
    <p:sldId id="271" r:id="rId27"/>
    <p:sldId id="283" r:id="rId28"/>
    <p:sldId id="272" r:id="rId29"/>
    <p:sldId id="284" r:id="rId30"/>
    <p:sldId id="273" r:id="rId31"/>
    <p:sldId id="285" r:id="rId32"/>
    <p:sldId id="286" r:id="rId33"/>
    <p:sldId id="287" r:id="rId34"/>
    <p:sldId id="304" r:id="rId35"/>
    <p:sldId id="289" r:id="rId36"/>
    <p:sldId id="290" r:id="rId37"/>
    <p:sldId id="291" r:id="rId38"/>
    <p:sldId id="292" r:id="rId39"/>
    <p:sldId id="299" r:id="rId40"/>
    <p:sldId id="300" r:id="rId41"/>
    <p:sldId id="301" r:id="rId42"/>
    <p:sldId id="307" r:id="rId43"/>
    <p:sldId id="308" r:id="rId44"/>
    <p:sldId id="309" r:id="rId45"/>
    <p:sldId id="31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7F27CA-8CDF-438B-8445-0853F9D576FE}" type="datetimeFigureOut">
              <a:rPr lang="en-US" smtClean="0"/>
              <a:pPr/>
              <a:t>2/1/2011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C2A5B1-F61F-4445-BF0B-A765FFAE4E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lary.com/" TargetMode="Externa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aigslist.com/" TargetMode="External"/><Relationship Id="rId2" Type="http://schemas.openxmlformats.org/officeDocument/2006/relationships/hyperlink" Target="http://www.ksl.com/" TargetMode="Externa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haneco.com/" TargetMode="Externa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zdausa.com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Spending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3,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Groceries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Flexible Expense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Groceries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Bill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Fixed Expense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Bill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Fixed Expense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spending plan is a financial statement you can use to assist in money management</a:t>
            </a:r>
          </a:p>
          <a:p>
            <a:r>
              <a:rPr lang="en-US" dirty="0" smtClean="0"/>
              <a:t>also known as a budget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Gifts from Family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Gifts from Family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Fixed Expense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 Registration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Fixed Expense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 Registration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Eating 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Flexible Expense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Eating Out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Income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Financial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Set financial goals</a:t>
            </a:r>
            <a:r>
              <a:rPr lang="en-US" dirty="0" smtClean="0"/>
              <a:t>. A financial goal should include the following elements- </a:t>
            </a:r>
            <a:r>
              <a:rPr lang="en-US" b="1" dirty="0" smtClean="0"/>
              <a:t>SMART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b="1" dirty="0" smtClean="0"/>
              <a:t>S</a:t>
            </a:r>
            <a:r>
              <a:rPr lang="en-US" dirty="0" smtClean="0"/>
              <a:t>pecific</a:t>
            </a:r>
            <a:endParaRPr lang="en-US" dirty="0" smtClean="0"/>
          </a:p>
          <a:p>
            <a:pPr lvl="0"/>
            <a:r>
              <a:rPr lang="en-US" b="1" dirty="0" smtClean="0"/>
              <a:t>M</a:t>
            </a:r>
            <a:r>
              <a:rPr lang="en-US" dirty="0" smtClean="0"/>
              <a:t>easurable</a:t>
            </a:r>
            <a:endParaRPr lang="en-US" dirty="0" smtClean="0"/>
          </a:p>
          <a:p>
            <a:pPr lvl="0"/>
            <a:r>
              <a:rPr lang="en-US" b="1" dirty="0" smtClean="0"/>
              <a:t>A</a:t>
            </a:r>
            <a:r>
              <a:rPr lang="en-US" dirty="0" smtClean="0"/>
              <a:t>ttainable</a:t>
            </a:r>
            <a:endParaRPr lang="en-US" dirty="0" smtClean="0"/>
          </a:p>
          <a:p>
            <a:pPr lvl="0"/>
            <a:r>
              <a:rPr lang="en-US" b="1" dirty="0" smtClean="0"/>
              <a:t>R</a:t>
            </a:r>
            <a:r>
              <a:rPr lang="en-US" dirty="0" smtClean="0"/>
              <a:t>ealistic</a:t>
            </a:r>
            <a:endParaRPr lang="en-US" dirty="0" smtClean="0"/>
          </a:p>
          <a:p>
            <a:pPr lvl="0"/>
            <a:r>
              <a:rPr lang="en-US" b="1" dirty="0" smtClean="0"/>
              <a:t>T</a:t>
            </a:r>
            <a:r>
              <a:rPr lang="en-US" dirty="0" smtClean="0"/>
              <a:t>ime </a:t>
            </a:r>
            <a:r>
              <a:rPr lang="en-US" dirty="0" smtClean="0"/>
              <a:t>bound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Hobbies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Flexible Expense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Hobbies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Net Loss and Net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Net Loss- have more expenses than income during that period on spending plan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Net Gain- more income than expenses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Spending Plan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6 Steps to the Spending Plan Process</a:t>
            </a:r>
          </a:p>
          <a:p>
            <a:pPr lvl="0" fontAlgn="base" hangingPunct="0"/>
            <a:r>
              <a:rPr lang="en-US" dirty="0" smtClean="0"/>
              <a:t>Set financial goals</a:t>
            </a:r>
          </a:p>
          <a:p>
            <a:pPr lvl="0" fontAlgn="base" hangingPunct="0"/>
            <a:r>
              <a:rPr lang="en-US" dirty="0" smtClean="0"/>
              <a:t>Organize</a:t>
            </a:r>
          </a:p>
          <a:p>
            <a:pPr lvl="0" fontAlgn="base" hangingPunct="0"/>
            <a:r>
              <a:rPr lang="en-US" dirty="0" smtClean="0"/>
              <a:t>Decide</a:t>
            </a:r>
          </a:p>
          <a:p>
            <a:pPr lvl="0" fontAlgn="base" hangingPunct="0"/>
            <a:r>
              <a:rPr lang="en-US" dirty="0" smtClean="0"/>
              <a:t>Implement</a:t>
            </a:r>
          </a:p>
          <a:p>
            <a:pPr lvl="0" fontAlgn="base" hangingPunct="0"/>
            <a:r>
              <a:rPr lang="en-US" dirty="0" smtClean="0"/>
              <a:t>Control</a:t>
            </a:r>
          </a:p>
          <a:p>
            <a:pPr lvl="0" fontAlgn="base" hangingPunct="0"/>
            <a:r>
              <a:rPr lang="en-US" dirty="0" smtClean="0"/>
              <a:t>Evaluate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90600"/>
          </a:xfrm>
        </p:spPr>
        <p:txBody>
          <a:bodyPr/>
          <a:lstStyle/>
          <a:p>
            <a:r>
              <a:rPr lang="en-US" dirty="0" smtClean="0"/>
              <a:t>1. Set Financial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/>
              <a:t>Set financial goals</a:t>
            </a:r>
            <a:r>
              <a:rPr lang="en-US" dirty="0" smtClean="0"/>
              <a:t>. A financial goal should include the following elements- </a:t>
            </a:r>
            <a:r>
              <a:rPr lang="en-US" b="1" dirty="0" smtClean="0"/>
              <a:t>SMART</a:t>
            </a:r>
          </a:p>
          <a:p>
            <a:pPr lvl="0">
              <a:buNone/>
            </a:pPr>
            <a:endParaRPr lang="en-US" dirty="0" smtClean="0"/>
          </a:p>
          <a:p>
            <a:pPr lvl="0"/>
            <a:r>
              <a:rPr lang="en-US" b="1" dirty="0" smtClean="0"/>
              <a:t>S</a:t>
            </a:r>
            <a:r>
              <a:rPr lang="en-US" dirty="0" smtClean="0"/>
              <a:t>pecific: State exactly what is to be done with the money involved</a:t>
            </a:r>
          </a:p>
          <a:p>
            <a:pPr lvl="0"/>
            <a:r>
              <a:rPr lang="en-US" b="1" dirty="0" smtClean="0"/>
              <a:t>M</a:t>
            </a:r>
            <a:r>
              <a:rPr lang="en-US" dirty="0" smtClean="0"/>
              <a:t>easurable: write the exact dollar amount</a:t>
            </a:r>
          </a:p>
          <a:p>
            <a:pPr lvl="0"/>
            <a:r>
              <a:rPr lang="en-US" b="1" dirty="0" smtClean="0"/>
              <a:t>A</a:t>
            </a:r>
            <a:r>
              <a:rPr lang="en-US" dirty="0" smtClean="0"/>
              <a:t>ttainable: determine how it can be reached</a:t>
            </a:r>
          </a:p>
          <a:p>
            <a:pPr lvl="0"/>
            <a:r>
              <a:rPr lang="en-US" b="1" dirty="0" smtClean="0"/>
              <a:t>R</a:t>
            </a:r>
            <a:r>
              <a:rPr lang="en-US" dirty="0" smtClean="0"/>
              <a:t>ealistic: do not set the goal for something unattainable </a:t>
            </a:r>
          </a:p>
          <a:p>
            <a:pPr lvl="0"/>
            <a:r>
              <a:rPr lang="en-US" b="1" dirty="0" smtClean="0"/>
              <a:t>T</a:t>
            </a:r>
            <a:r>
              <a:rPr lang="en-US" dirty="0" smtClean="0"/>
              <a:t>ime bound: Specifically state when goal needs to be reached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Organize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determine the appropriate recording format to use</a:t>
            </a:r>
          </a:p>
          <a:p>
            <a:pPr lvl="0"/>
            <a:r>
              <a:rPr lang="en-US" dirty="0" smtClean="0"/>
              <a:t>select categories for the spending plan</a:t>
            </a:r>
          </a:p>
          <a:p>
            <a:pPr lvl="0"/>
            <a:r>
              <a:rPr lang="en-US" dirty="0" smtClean="0"/>
              <a:t>select a time period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Decide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make realistic decisions and estimates for the categories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Implement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put the spending plan into effect. </a:t>
            </a:r>
          </a:p>
          <a:p>
            <a:pPr lvl="0"/>
            <a:r>
              <a:rPr lang="en-US" dirty="0" smtClean="0"/>
              <a:t>Keep records of all income and expense.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Occurs simultaneously with implementation. </a:t>
            </a:r>
          </a:p>
          <a:p>
            <a:pPr lvl="0"/>
            <a:r>
              <a:rPr lang="en-US" dirty="0" smtClean="0"/>
              <a:t>Record keeping allows you to realize potential problems.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Evaluate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determine if the previous steps in the spending plan have worked. </a:t>
            </a:r>
          </a:p>
          <a:p>
            <a:r>
              <a:rPr lang="en-US" dirty="0" smtClean="0"/>
              <a:t>Compare estimated amounts to the actual amounts or received or spent. </a:t>
            </a:r>
          </a:p>
          <a:p>
            <a:r>
              <a:rPr lang="en-US" dirty="0" smtClean="0"/>
              <a:t>Have goals been met? </a:t>
            </a:r>
          </a:p>
          <a:p>
            <a:r>
              <a:rPr lang="en-US" dirty="0" smtClean="0"/>
              <a:t>Assess the progress made toward goals. </a:t>
            </a:r>
          </a:p>
          <a:p>
            <a:r>
              <a:rPr lang="en-US" dirty="0" smtClean="0"/>
              <a:t>Make necessary changes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a Spending Plan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dirty="0" smtClean="0"/>
              <a:t>Giving a person an understanding of where their money is going</a:t>
            </a:r>
          </a:p>
          <a:p>
            <a:pPr lvl="0"/>
            <a:r>
              <a:rPr lang="en-US" dirty="0" smtClean="0"/>
              <a:t>Tracking income and expenses</a:t>
            </a:r>
          </a:p>
          <a:p>
            <a:pPr lvl="0"/>
            <a:r>
              <a:rPr lang="en-US" dirty="0" smtClean="0"/>
              <a:t>Help meet financial goals</a:t>
            </a:r>
          </a:p>
          <a:p>
            <a:pPr lvl="0"/>
            <a:r>
              <a:rPr lang="en-US" dirty="0" smtClean="0"/>
              <a:t>Help people live within their income and make ends meet</a:t>
            </a:r>
          </a:p>
          <a:p>
            <a:pPr lvl="0"/>
            <a:r>
              <a:rPr lang="en-US" dirty="0" smtClean="0"/>
              <a:t>Reduce the need for using credit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Spending Plan Varies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752600"/>
            <a:ext cx="8531352" cy="4495800"/>
          </a:xfrm>
        </p:spPr>
        <p:txBody>
          <a:bodyPr/>
          <a:lstStyle/>
          <a:p>
            <a:pPr lvl="0"/>
            <a:r>
              <a:rPr lang="en-US" dirty="0" smtClean="0"/>
              <a:t>Needs to have enough detail so a person knows where the money is going regardless of the amount</a:t>
            </a:r>
          </a:p>
          <a:p>
            <a:pPr lvl="0"/>
            <a:r>
              <a:rPr lang="en-US" dirty="0" smtClean="0"/>
              <a:t>The categories listed on a spending plan will vary depending on your financial goals, values, needs and wants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531352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A spending plan is something that is </a:t>
            </a:r>
          </a:p>
          <a:p>
            <a:pPr algn="ctr">
              <a:buNone/>
            </a:pPr>
            <a:r>
              <a:rPr lang="en-US" sz="4000" dirty="0" smtClean="0"/>
              <a:t>re-evaluated as lives and situations change</a:t>
            </a:r>
            <a:endParaRPr lang="en-US" sz="40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much will you get paid?</a:t>
            </a:r>
          </a:p>
          <a:p>
            <a:r>
              <a:rPr lang="en-US" dirty="0" smtClean="0"/>
              <a:t>	Depends on where you live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www.salary.com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Apartment in Utah - KSL</a:t>
            </a:r>
          </a:p>
          <a:p>
            <a:endParaRPr lang="en-US" dirty="0" smtClean="0"/>
          </a:p>
          <a:p>
            <a:r>
              <a:rPr lang="en-US" dirty="0" smtClean="0"/>
              <a:t>Outside of Utah - craigslist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www.ksl.com</a:t>
            </a:r>
            <a:r>
              <a:rPr lang="en-US" dirty="0" smtClean="0"/>
              <a:t> or </a:t>
            </a:r>
            <a:r>
              <a:rPr lang="en-US" dirty="0" smtClean="0">
                <a:hlinkClick r:id="rId3"/>
              </a:rPr>
              <a:t>www.craigslist.com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Major Purchase</a:t>
            </a:r>
          </a:p>
          <a:p>
            <a:r>
              <a:rPr lang="en-US" dirty="0" smtClean="0"/>
              <a:t>	engagement ring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www.shaneco.com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Major Purchase</a:t>
            </a:r>
          </a:p>
          <a:p>
            <a:r>
              <a:rPr lang="en-US" dirty="0" smtClean="0"/>
              <a:t>	A car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www.mazdausa.com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Wages or Salaries</a:t>
            </a:r>
          </a:p>
          <a:p>
            <a:r>
              <a:rPr lang="en-US" dirty="0" smtClean="0"/>
              <a:t>Tips</a:t>
            </a:r>
          </a:p>
          <a:p>
            <a:r>
              <a:rPr lang="en-US" dirty="0" smtClean="0"/>
              <a:t>Withdrawal from savings</a:t>
            </a:r>
          </a:p>
          <a:p>
            <a:r>
              <a:rPr lang="en-US" dirty="0" smtClean="0"/>
              <a:t>Interest earned on savings accounts</a:t>
            </a:r>
          </a:p>
          <a:p>
            <a:r>
              <a:rPr lang="en-US" dirty="0" smtClean="0"/>
              <a:t>Scholarships</a:t>
            </a:r>
          </a:p>
          <a:p>
            <a:r>
              <a:rPr lang="en-US" dirty="0" smtClean="0"/>
              <a:t>Monetary gifts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 Main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Income:</a:t>
            </a:r>
            <a:r>
              <a:rPr lang="en-US" dirty="0" smtClean="0"/>
              <a:t> money earned </a:t>
            </a:r>
          </a:p>
          <a:p>
            <a:pPr>
              <a:buNone/>
            </a:pPr>
            <a:r>
              <a:rPr lang="en-US" b="1" dirty="0" smtClean="0"/>
              <a:t>Expense</a:t>
            </a:r>
            <a:r>
              <a:rPr lang="en-US" dirty="0" smtClean="0"/>
              <a:t>: money spent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2 types of Expenses</a:t>
            </a:r>
          </a:p>
          <a:p>
            <a:pPr lvl="0"/>
            <a:r>
              <a:rPr lang="en-US" dirty="0" smtClean="0"/>
              <a:t>Fixed- have to be paid by specific date </a:t>
            </a:r>
          </a:p>
          <a:p>
            <a:pPr lvl="1"/>
            <a:r>
              <a:rPr lang="en-US" dirty="0" smtClean="0"/>
              <a:t>(Food, housing, electricity)</a:t>
            </a:r>
          </a:p>
          <a:p>
            <a:pPr lvl="0"/>
            <a:r>
              <a:rPr lang="en-US" dirty="0" smtClean="0"/>
              <a:t>Flexible- have to be paid off but often not by certain date</a:t>
            </a:r>
          </a:p>
          <a:p>
            <a:pPr lvl="1"/>
            <a:r>
              <a:rPr lang="en-US" dirty="0" smtClean="0"/>
              <a:t>(Food, goals, etc.)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/>
          <a:lstStyle/>
          <a:p>
            <a:r>
              <a:rPr lang="en-US" dirty="0" smtClean="0"/>
              <a:t>With your table I will give you a set of Spending Plan Game Cards</a:t>
            </a:r>
          </a:p>
          <a:p>
            <a:r>
              <a:rPr lang="en-US" dirty="0" smtClean="0"/>
              <a:t>You will have 3 cards that say </a:t>
            </a:r>
          </a:p>
          <a:p>
            <a:pPr lvl="1"/>
            <a:r>
              <a:rPr lang="en-US" dirty="0" smtClean="0"/>
              <a:t>Income</a:t>
            </a:r>
          </a:p>
          <a:p>
            <a:pPr lvl="1"/>
            <a:r>
              <a:rPr lang="en-US" dirty="0" smtClean="0"/>
              <a:t>Flexible Expense</a:t>
            </a:r>
          </a:p>
          <a:p>
            <a:pPr lvl="1"/>
            <a:r>
              <a:rPr lang="en-US" dirty="0" smtClean="0"/>
              <a:t>Fixed Expense</a:t>
            </a:r>
          </a:p>
          <a:p>
            <a:endParaRPr lang="en-US" dirty="0" smtClean="0"/>
          </a:p>
          <a:p>
            <a:r>
              <a:rPr lang="en-US" dirty="0" smtClean="0"/>
              <a:t>I will read a list of things and you have to hold up the card with the right word that matches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Fixed Expense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</TotalTime>
  <Words>523</Words>
  <Application>Microsoft Office PowerPoint</Application>
  <PresentationFormat>On-screen Show (4:3)</PresentationFormat>
  <Paragraphs>136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Median</vt:lpstr>
      <vt:lpstr>Spending Plan</vt:lpstr>
      <vt:lpstr>Spending Plan</vt:lpstr>
      <vt:lpstr>Set Financial Goals</vt:lpstr>
      <vt:lpstr>Why is a Spending Plan important?</vt:lpstr>
      <vt:lpstr>Sources of Income</vt:lpstr>
      <vt:lpstr>2 Main Components</vt:lpstr>
      <vt:lpstr>Activity</vt:lpstr>
      <vt:lpstr>Rent</vt:lpstr>
      <vt:lpstr>Rent </vt:lpstr>
      <vt:lpstr>Wages</vt:lpstr>
      <vt:lpstr>Wages</vt:lpstr>
      <vt:lpstr>Groceries</vt:lpstr>
      <vt:lpstr>Groceries</vt:lpstr>
      <vt:lpstr>Internet Bill</vt:lpstr>
      <vt:lpstr>Internet Bill</vt:lpstr>
      <vt:lpstr>Tips</vt:lpstr>
      <vt:lpstr>Tips</vt:lpstr>
      <vt:lpstr>Utilities</vt:lpstr>
      <vt:lpstr>Utilities</vt:lpstr>
      <vt:lpstr>Gifts from Family</vt:lpstr>
      <vt:lpstr>Gifts from Family</vt:lpstr>
      <vt:lpstr>Savings</vt:lpstr>
      <vt:lpstr>Savings</vt:lpstr>
      <vt:lpstr>Car Registration</vt:lpstr>
      <vt:lpstr>Car Registration</vt:lpstr>
      <vt:lpstr>Eating Out</vt:lpstr>
      <vt:lpstr>Eating Out</vt:lpstr>
      <vt:lpstr>Scholarships</vt:lpstr>
      <vt:lpstr>Scholarships</vt:lpstr>
      <vt:lpstr>Hobbies</vt:lpstr>
      <vt:lpstr>Hobbies</vt:lpstr>
      <vt:lpstr>Net Loss and Net Gain</vt:lpstr>
      <vt:lpstr>Spending Plan Process</vt:lpstr>
      <vt:lpstr>1. Set Financial Goals</vt:lpstr>
      <vt:lpstr>2. Organize </vt:lpstr>
      <vt:lpstr>3. Decide</vt:lpstr>
      <vt:lpstr>4. Implement</vt:lpstr>
      <vt:lpstr>5. Control</vt:lpstr>
      <vt:lpstr>6. Evaluate</vt:lpstr>
      <vt:lpstr>Spending Plan Varies</vt:lpstr>
      <vt:lpstr>Changes</vt:lpstr>
      <vt:lpstr>www.salary.com</vt:lpstr>
      <vt:lpstr>www.ksl.com or www.craigslist.com </vt:lpstr>
      <vt:lpstr>www.shaneco.com </vt:lpstr>
      <vt:lpstr>www.mazdausa.com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Spending Plan</dc:title>
  <dc:creator>User</dc:creator>
  <cp:lastModifiedBy>User</cp:lastModifiedBy>
  <cp:revision>17</cp:revision>
  <dcterms:created xsi:type="dcterms:W3CDTF">2011-01-29T20:21:27Z</dcterms:created>
  <dcterms:modified xsi:type="dcterms:W3CDTF">2011-02-02T02:48:39Z</dcterms:modified>
</cp:coreProperties>
</file>