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84" r:id="rId3"/>
    <p:sldId id="285" r:id="rId4"/>
    <p:sldId id="262" r:id="rId5"/>
    <p:sldId id="263" r:id="rId6"/>
    <p:sldId id="264" r:id="rId7"/>
    <p:sldId id="270" r:id="rId8"/>
    <p:sldId id="257" r:id="rId9"/>
    <p:sldId id="258" r:id="rId10"/>
    <p:sldId id="259" r:id="rId11"/>
    <p:sldId id="271" r:id="rId12"/>
    <p:sldId id="260" r:id="rId13"/>
    <p:sldId id="272" r:id="rId14"/>
    <p:sldId id="261" r:id="rId15"/>
    <p:sldId id="273" r:id="rId16"/>
    <p:sldId id="274" r:id="rId17"/>
    <p:sldId id="265"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2"/>
    <p:restoredTop sz="77778"/>
  </p:normalViewPr>
  <p:slideViewPr>
    <p:cSldViewPr snapToGrid="0" snapToObjects="1">
      <p:cViewPr varScale="1">
        <p:scale>
          <a:sx n="89" d="100"/>
          <a:sy n="89"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02E04-D106-C140-9A39-99B0878E463B}"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FF3C7-3F0E-874C-893F-538A4BB2F701}" type="slidenum">
              <a:rPr lang="en-US" smtClean="0"/>
              <a:t>‹#›</a:t>
            </a:fld>
            <a:endParaRPr lang="en-US"/>
          </a:p>
        </p:txBody>
      </p:sp>
    </p:spTree>
    <p:extLst>
      <p:ext uri="{BB962C8B-B14F-4D97-AF65-F5344CB8AC3E}">
        <p14:creationId xmlns:p14="http://schemas.microsoft.com/office/powerpoint/2010/main" val="3750103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about what you NEED. (Remember to think about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specifics such as features and requirements that are important to you.) </a:t>
            </a:r>
          </a:p>
          <a:p>
            <a:r>
              <a:rPr lang="en-US" sz="1200" i="1" kern="1200" dirty="0" smtClean="0">
                <a:solidFill>
                  <a:schemeClr val="tx1"/>
                </a:solidFill>
                <a:effectLst/>
                <a:latin typeface="+mn-lt"/>
                <a:ea typeface="+mn-ea"/>
                <a:cs typeface="+mn-cs"/>
              </a:rPr>
              <a:t>(Know what your requirements are for that particular product or service. It is a good idea to check with buying guides to aid you in your purchase and enable you to know signs of quality. Remember, price is not necessarily an indication of quality.)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Compare stores. </a:t>
            </a:r>
          </a:p>
          <a:p>
            <a:r>
              <a:rPr lang="en-US" sz="1200" i="1" kern="1200" dirty="0" smtClean="0">
                <a:solidFill>
                  <a:schemeClr val="tx1"/>
                </a:solidFill>
                <a:effectLst/>
                <a:latin typeface="+mn-lt"/>
                <a:ea typeface="+mn-ea"/>
                <a:cs typeface="+mn-cs"/>
              </a:rPr>
              <a:t>(Buy from the best source with the best reputation. Deal with businesses which have a reputation for being reliable and honest. Also, give your business to the company that can offer the exact item for the lowest price. If you are not familiar with the company or question its integrity, contact your local Better Business Bureau for additional information.)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Compare brands. </a:t>
            </a:r>
          </a:p>
          <a:p>
            <a:r>
              <a:rPr lang="en-US" sz="1200" i="1" kern="1200" dirty="0" smtClean="0">
                <a:solidFill>
                  <a:schemeClr val="tx1"/>
                </a:solidFill>
                <a:effectLst/>
                <a:latin typeface="+mn-lt"/>
                <a:ea typeface="+mn-ea"/>
                <a:cs typeface="+mn-cs"/>
              </a:rPr>
              <a:t>(Ask friends or family members who have experience with a brand for their opinions. Check buyers’ guides and magazines for their recommendations.)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for any extra charges. </a:t>
            </a:r>
          </a:p>
          <a:p>
            <a:r>
              <a:rPr lang="en-US" sz="1200" i="1" kern="1200" dirty="0" smtClean="0">
                <a:solidFill>
                  <a:schemeClr val="tx1"/>
                </a:solidFill>
                <a:effectLst/>
                <a:latin typeface="+mn-lt"/>
                <a:ea typeface="+mn-ea"/>
                <a:cs typeface="+mn-cs"/>
              </a:rPr>
              <a:t>(Often extra charges such as delivery fees, installation charges, and service costs are not included in the stated price. Find out about the extra charges and use them in making the best decision.)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4</a:t>
            </a:fld>
            <a:endParaRPr lang="en-US"/>
          </a:p>
        </p:txBody>
      </p:sp>
    </p:spTree>
    <p:extLst>
      <p:ext uri="{BB962C8B-B14F-4D97-AF65-F5344CB8AC3E}">
        <p14:creationId xmlns:p14="http://schemas.microsoft.com/office/powerpoint/2010/main" val="239479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and understand the warranty. </a:t>
            </a:r>
          </a:p>
          <a:p>
            <a:r>
              <a:rPr lang="en-US" sz="1200" i="1" kern="1200" dirty="0" smtClean="0">
                <a:solidFill>
                  <a:schemeClr val="tx1"/>
                </a:solidFill>
                <a:effectLst/>
                <a:latin typeface="+mn-lt"/>
                <a:ea typeface="+mn-ea"/>
                <a:cs typeface="+mn-cs"/>
              </a:rPr>
              <a:t>(Read the warranties when comparing brands and note which warranty is intact for the longest period of time and what is covered. In the event of a problem, what are your obligations and what are the manufacturer's obligations? Sometimes proof-of-purchase and ownership cards need to be sent to the manufacturer in order to validate the warranty.)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the contract terms carefully. </a:t>
            </a:r>
          </a:p>
          <a:p>
            <a:r>
              <a:rPr lang="en-US" sz="1200" i="1" kern="1200" dirty="0" smtClean="0">
                <a:solidFill>
                  <a:schemeClr val="tx1"/>
                </a:solidFill>
                <a:effectLst/>
                <a:latin typeface="+mn-lt"/>
                <a:ea typeface="+mn-ea"/>
                <a:cs typeface="+mn-cs"/>
              </a:rPr>
              <a:t>(Never sign a contract that you do not understand or that has blank spaces. The blank spaces could be filled in at a later date with terms to which you do not agree.)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and follow the use and care guides. </a:t>
            </a:r>
          </a:p>
          <a:p>
            <a:r>
              <a:rPr lang="en-US" sz="1200" i="1" kern="1200" dirty="0" smtClean="0">
                <a:solidFill>
                  <a:schemeClr val="tx1"/>
                </a:solidFill>
                <a:effectLst/>
                <a:latin typeface="+mn-lt"/>
                <a:ea typeface="+mn-ea"/>
                <a:cs typeface="+mn-cs"/>
              </a:rPr>
              <a:t>(It is important that you use the product only for its intended purpose. Following the guidelines of caring for the product will probably extend the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Option 2 Consumer Transparency </a:t>
            </a:r>
            <a:endParaRPr lang="en-US" dirty="0" smtClean="0"/>
          </a:p>
          <a:p>
            <a:r>
              <a:rPr lang="en-US" sz="1200" i="1" kern="1200" dirty="0" smtClean="0">
                <a:solidFill>
                  <a:schemeClr val="tx1"/>
                </a:solidFill>
                <a:effectLst/>
                <a:latin typeface="+mn-lt"/>
                <a:ea typeface="+mn-ea"/>
                <a:cs typeface="+mn-cs"/>
              </a:rPr>
              <a:t>life of the product. Many times the booklets will give instructions to help eliminate various problems you may encounter with the product without calling a repairman. Many times the problem may be as simple as forgetting to plug in an electrical appliance.) </a:t>
            </a:r>
            <a:endParaRPr lang="en-US" dirty="0" smtClean="0"/>
          </a:p>
          <a:p>
            <a:r>
              <a:rPr lang="en-US" sz="1200" kern="1200" dirty="0" smtClean="0">
                <a:solidFill>
                  <a:schemeClr val="tx1"/>
                </a:solidFill>
                <a:effectLst/>
                <a:latin typeface="+mn-lt"/>
                <a:ea typeface="+mn-ea"/>
                <a:cs typeface="+mn-cs"/>
              </a:rPr>
              <a:t>Keep all sales receipts, warranties, and instructions. </a:t>
            </a:r>
          </a:p>
          <a:p>
            <a:r>
              <a:rPr lang="en-US" sz="1200" i="1" kern="1200" dirty="0" smtClean="0">
                <a:solidFill>
                  <a:schemeClr val="tx1"/>
                </a:solidFill>
                <a:effectLst/>
                <a:latin typeface="+mn-lt"/>
                <a:ea typeface="+mn-ea"/>
                <a:cs typeface="+mn-cs"/>
              </a:rPr>
              <a:t>(This item is especially important for larger and more expensive items. Sales receipts are necessary in the event that a complaint becomes necessary. Warranties and instructions are necessary when problems arise. These should be filed in an easily accessible area.)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5</a:t>
            </a:fld>
            <a:endParaRPr lang="en-US"/>
          </a:p>
        </p:txBody>
      </p:sp>
    </p:spTree>
    <p:extLst>
      <p:ext uri="{BB962C8B-B14F-4D97-AF65-F5344CB8AC3E}">
        <p14:creationId xmlns:p14="http://schemas.microsoft.com/office/powerpoint/2010/main" val="236946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Understand the store's refund or exchange policy. </a:t>
            </a:r>
          </a:p>
          <a:p>
            <a:r>
              <a:rPr lang="en-US" sz="1200" i="1" kern="1200" dirty="0" smtClean="0">
                <a:solidFill>
                  <a:schemeClr val="tx1"/>
                </a:solidFill>
                <a:effectLst/>
                <a:latin typeface="+mn-lt"/>
                <a:ea typeface="+mn-ea"/>
                <a:cs typeface="+mn-cs"/>
              </a:rPr>
              <a:t>(Many stores post their exchange and return policy. Read the policy and make sure that you agree with it before making your purchase. If a store has not posted its policy, ask a salesperson to explain it to you.)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Buy within your budget. </a:t>
            </a:r>
          </a:p>
          <a:p>
            <a:r>
              <a:rPr lang="en-US" sz="1200" i="1" kern="1200" dirty="0" smtClean="0">
                <a:solidFill>
                  <a:schemeClr val="tx1"/>
                </a:solidFill>
                <a:effectLst/>
                <a:latin typeface="+mn-lt"/>
                <a:ea typeface="+mn-ea"/>
                <a:cs typeface="+mn-cs"/>
              </a:rPr>
              <a:t>(Many consumers find themselves in deep financial problems because they buy without regard to their budget. Understand the difference between your needs and your wants. Buy for your needs first and then if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there is remaining money, consider buying for your wants. Avoid impulse buying. It is based on wants rather than needs.)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your bill for accuracy. </a:t>
            </a:r>
          </a:p>
          <a:p>
            <a:r>
              <a:rPr lang="en-US" sz="1200" i="1" kern="1200" dirty="0" smtClean="0">
                <a:solidFill>
                  <a:schemeClr val="tx1"/>
                </a:solidFill>
                <a:effectLst/>
                <a:latin typeface="+mn-lt"/>
                <a:ea typeface="+mn-ea"/>
                <a:cs typeface="+mn-cs"/>
              </a:rPr>
              <a:t>(Sometimes innocent mistakes are made. When buying a product that is on sale or discounted, check to be sure that you have been charged correctly. Also, count your change and make sure that you have been given the correct amount .)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Exercise the right to protest. </a:t>
            </a:r>
          </a:p>
          <a:p>
            <a:r>
              <a:rPr lang="en-US" sz="1200" i="1" kern="1200" dirty="0" smtClean="0">
                <a:solidFill>
                  <a:schemeClr val="tx1"/>
                </a:solidFill>
                <a:effectLst/>
                <a:latin typeface="+mn-lt"/>
                <a:ea typeface="+mn-ea"/>
                <a:cs typeface="+mn-cs"/>
              </a:rPr>
              <a:t>(Report trouble as soon as it occurs. If you try to repair the product yourself, you may cancel the warranty. Keep an accurate record of all efforts to resolve the problem. If you talk to someone, note the date, the name of the individual to whom you talked, the time, and the outcome of the conversation. Keep copies of all written communication with the company.)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BFF3C7-3F0E-874C-893F-538A4BB2F701}" type="slidenum">
              <a:rPr lang="en-US" smtClean="0"/>
              <a:t>6</a:t>
            </a:fld>
            <a:endParaRPr lang="en-US"/>
          </a:p>
        </p:txBody>
      </p:sp>
    </p:spTree>
    <p:extLst>
      <p:ext uri="{BB962C8B-B14F-4D97-AF65-F5344CB8AC3E}">
        <p14:creationId xmlns:p14="http://schemas.microsoft.com/office/powerpoint/2010/main" val="48722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FF3C7-3F0E-874C-893F-538A4BB2F701}" type="slidenum">
              <a:rPr lang="en-US" smtClean="0"/>
              <a:t>8</a:t>
            </a:fld>
            <a:endParaRPr lang="en-US"/>
          </a:p>
        </p:txBody>
      </p:sp>
    </p:spTree>
    <p:extLst>
      <p:ext uri="{BB962C8B-B14F-4D97-AF65-F5344CB8AC3E}">
        <p14:creationId xmlns:p14="http://schemas.microsoft.com/office/powerpoint/2010/main" val="259183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first right is the right to safety</a:t>
            </a:r>
            <a:r>
              <a:rPr lang="en-US" sz="1200" kern="1200" dirty="0" smtClean="0">
                <a:solidFill>
                  <a:schemeClr val="tx1"/>
                </a:solidFill>
                <a:effectLst/>
                <a:latin typeface="+mn-lt"/>
                <a:ea typeface="+mn-ea"/>
                <a:cs typeface="+mn-cs"/>
              </a:rPr>
              <a:t>. When a consumer buys a product or service, he/she has the right to know that the product or service is not dangerous. The two government agencies that set and enforce safety standards are the FDA and the CPSC (refer to vocabulary words for additional information). </a:t>
            </a:r>
            <a:endParaRPr lang="en-US" dirty="0" smtClean="0"/>
          </a:p>
          <a:p>
            <a:r>
              <a:rPr lang="en-US" sz="1200" kern="1200" dirty="0" smtClean="0">
                <a:solidFill>
                  <a:schemeClr val="tx1"/>
                </a:solidFill>
                <a:effectLst/>
                <a:latin typeface="+mn-lt"/>
                <a:ea typeface="+mn-ea"/>
                <a:cs typeface="+mn-cs"/>
              </a:rPr>
              <a:t>For their own protection, consumers have the responsibility of using, caring for, storing, and disposing of products safely. It is the consumer's responsibility to read carefully all information booklets and labels that are included with a product, and then to follow the manufacturer's directions and advice while using the product. For example: Corey Careless bought a new combination TV/VCR for his bedroom. Since Corey is pretty knowledgeable about electronic equipment and has known how to operate a TV and a VCR since he was three, he had no time to waste reading the silly operation manual. He quickly hooked the machine up and turned it on. The TV set did nothing. Since Corey had not bothered reading the instruction manual, he was not aware of the AC/DC switch on this model. None of his previous televisions had this feature. Corey decided to open up the back of the TV and have a look at it. Perhaps he could see what was wrong. Corey opened the back and began playing with some wires. Suddenly Corey was jolted by an electrical shock that knocked him back against the wall. Corey was hurt, but glad to be alive. As he replaced the back cover of the TV, he noticed the warning sign, "Caution: To prevent electric shock, do not remove back." </a:t>
            </a:r>
            <a:endParaRPr lang="en-US" dirty="0" smtClean="0"/>
          </a:p>
          <a:p>
            <a:r>
              <a:rPr lang="en-US" sz="1200" b="1" kern="1200" dirty="0" smtClean="0">
                <a:solidFill>
                  <a:schemeClr val="tx1"/>
                </a:solidFill>
                <a:effectLst/>
                <a:latin typeface="+mn-lt"/>
                <a:ea typeface="+mn-ea"/>
                <a:cs typeface="+mn-cs"/>
              </a:rPr>
              <a:t>How could Corey have prevented this problem from occurring? Is the company liable for producing a product that is unsafe? </a:t>
            </a:r>
            <a:endParaRPr lang="en-US" dirty="0" smtClean="0"/>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9</a:t>
            </a:fld>
            <a:endParaRPr lang="en-US"/>
          </a:p>
        </p:txBody>
      </p:sp>
    </p:spTree>
    <p:extLst>
      <p:ext uri="{BB962C8B-B14F-4D97-AF65-F5344CB8AC3E}">
        <p14:creationId xmlns:p14="http://schemas.microsoft.com/office/powerpoint/2010/main" val="99509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second consumer right is the right to be informed. </a:t>
            </a:r>
            <a:r>
              <a:rPr lang="en-US" sz="1200" kern="1200" dirty="0" smtClean="0">
                <a:solidFill>
                  <a:schemeClr val="tx1"/>
                </a:solidFill>
                <a:effectLst/>
                <a:latin typeface="+mn-lt"/>
                <a:ea typeface="+mn-ea"/>
                <a:cs typeface="+mn-cs"/>
              </a:rPr>
              <a:t>Consumers have the right to be protected against false and misleading information about goods and services. In order to make a wise purchase, consumers need accurate information. Consumers can get their information from advertising, from product use and care booklets or accompanying information brochures, from product labels, or from articles in newspapers or magazines. Most often, the consumer will rely on advertising to provide information. However, advertising is not the most reliable source of accurate information. Our government has established laws to prohibit advertisers from giving false information and misleading the public; however, be aware that the process of legally preventing a business from misleading the public is a very lengthy process that is usually tied up in court for many years. </a:t>
            </a:r>
            <a:endParaRPr lang="en-US" dirty="0" smtClean="0"/>
          </a:p>
          <a:p>
            <a:r>
              <a:rPr lang="en-US" sz="1200" kern="1200" dirty="0" smtClean="0">
                <a:solidFill>
                  <a:schemeClr val="tx1"/>
                </a:solidFill>
                <a:effectLst/>
                <a:latin typeface="+mn-lt"/>
                <a:ea typeface="+mn-ea"/>
                <a:cs typeface="+mn-cs"/>
              </a:rPr>
              <a:t>Much of the responsibility here falls on the consumer. It is up to the consumer to seek information and use it to make wise decisions. Consumers need to understand that a claim that sounds too good to be true, probably is. Also, to remember that nothing is free; somehow it will be paid for, by you, the consumer. </a:t>
            </a:r>
            <a:endParaRPr lang="en-US" dirty="0" smtClean="0"/>
          </a:p>
          <a:p>
            <a:r>
              <a:rPr lang="en-US" sz="1200" kern="1200" dirty="0" smtClean="0">
                <a:solidFill>
                  <a:schemeClr val="tx1"/>
                </a:solidFill>
                <a:effectLst/>
                <a:latin typeface="+mn-lt"/>
                <a:ea typeface="+mn-ea"/>
                <a:cs typeface="+mn-cs"/>
              </a:rPr>
              <a:t>For example: Marjorie has a job and works as many hours as possible, but just can not quite seem to make enough money to purchase everything she wants. A couple of months ago a photography company called on the phone and offered to take her senior pictures for less than </a:t>
            </a:r>
            <a:endParaRPr lang="en-US" dirty="0" smtClean="0"/>
          </a:p>
          <a:p>
            <a:r>
              <a:rPr lang="en-US" sz="1200" b="1" kern="1200" dirty="0" smtClean="0">
                <a:solidFill>
                  <a:schemeClr val="tx1"/>
                </a:solidFill>
                <a:effectLst/>
                <a:latin typeface="+mn-lt"/>
                <a:ea typeface="+mn-ea"/>
                <a:cs typeface="+mn-cs"/>
              </a:rPr>
              <a:t>Option 6 Teacher Information Page 2 </a:t>
            </a:r>
            <a:endParaRPr lang="en-US" dirty="0" smtClean="0"/>
          </a:p>
          <a:p>
            <a:r>
              <a:rPr lang="en-US" sz="1200" kern="1200" dirty="0" smtClean="0">
                <a:solidFill>
                  <a:schemeClr val="tx1"/>
                </a:solidFill>
                <a:effectLst/>
                <a:latin typeface="+mn-lt"/>
                <a:ea typeface="+mn-ea"/>
                <a:cs typeface="+mn-cs"/>
              </a:rPr>
              <a:t>half the price of the company that all of her friends were using. In addition, this packet of pictures offered many more pictures than her friends would be getting, and they even threw in a free locket. Marjorie paid the company and had her pictures taken. When Marjorie picked up the pictures, she found that they were printed on low quality paper, the color was very bad and she was upset to find that the settings were horrible. Even the free locket turned out to be a flimsy imitation, probably purchased out of a gum ball machine. </a:t>
            </a:r>
            <a:endParaRPr lang="en-US" dirty="0" smtClean="0"/>
          </a:p>
          <a:p>
            <a:r>
              <a:rPr lang="en-US" sz="1200" b="1" kern="1200" dirty="0" smtClean="0">
                <a:solidFill>
                  <a:schemeClr val="tx1"/>
                </a:solidFill>
                <a:effectLst/>
                <a:latin typeface="+mn-lt"/>
                <a:ea typeface="+mn-ea"/>
                <a:cs typeface="+mn-cs"/>
              </a:rPr>
              <a:t>What could Marjorie have done differently to avoid this situation? Do you think this company could be sued for false advertising? </a:t>
            </a:r>
            <a:endParaRPr lang="en-US" dirty="0" smtClean="0"/>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11</a:t>
            </a:fld>
            <a:endParaRPr lang="en-US"/>
          </a:p>
        </p:txBody>
      </p:sp>
    </p:spTree>
    <p:extLst>
      <p:ext uri="{BB962C8B-B14F-4D97-AF65-F5344CB8AC3E}">
        <p14:creationId xmlns:p14="http://schemas.microsoft.com/office/powerpoint/2010/main" val="17466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Consumers have the right to be exposed to a variety of goods and services at competitive prices. In order to insure that consumers have a wide selection of products or services to choose from, laws have been enacted which prohibit monopolies from forming. A monopoly occurs when a product or service is available through only one company. Under those circumstances, the company has no incentive to lower prices or to improve the quality of their product or service. This is generally a bad situation for the consumer who is ultimately at the mercy of the supplier and is forced to buy on that supplier's terms. </a:t>
            </a:r>
            <a:endParaRPr lang="en-US" dirty="0" smtClean="0"/>
          </a:p>
          <a:p>
            <a:r>
              <a:rPr lang="en-US" sz="1200" kern="1200" dirty="0" smtClean="0">
                <a:solidFill>
                  <a:schemeClr val="tx1"/>
                </a:solidFill>
                <a:effectLst/>
                <a:latin typeface="+mn-lt"/>
                <a:ea typeface="+mn-ea"/>
                <a:cs typeface="+mn-cs"/>
              </a:rPr>
              <a:t>Along with this right, the consumer has the responsibility to choose goods and services carefully. Consumers should shop around and give their business to the stores that are willing to provide the best quality at the lowest price. It is also important for consumers to support reputable businesses. In that way, an establishment with bad business tactics would be forced to change their tactics or discontinue doing business. For example: Both John and Susan have taken their cars into Bad Bart's Auto Repair Shop many times. Bad Bart is not friendly and many repairs he has done have needed additional repairs soon after the work was completed. John and Susan do not like Bad Bart and they wonder if he has overcharged them; they are not happy with his work. However, they are both very involved in extracurricular activities at school and jobs. They do not feel that they have time to look for another auto repair shop. What would happen if John and Susan and other dissatisfied customers were to take their business </a:t>
            </a:r>
            <a:r>
              <a:rPr lang="en-US" sz="1200" kern="1200" dirty="0" err="1" smtClean="0">
                <a:solidFill>
                  <a:schemeClr val="tx1"/>
                </a:solidFill>
                <a:effectLst/>
                <a:latin typeface="+mn-lt"/>
                <a:ea typeface="+mn-ea"/>
                <a:cs typeface="+mn-cs"/>
              </a:rPr>
              <a:t>sewhere</a:t>
            </a:r>
            <a:r>
              <a:rPr lang="en-US" sz="1200" kern="1200" dirty="0" smtClean="0">
                <a:solidFill>
                  <a:schemeClr val="tx1"/>
                </a:solidFill>
                <a:effectLst/>
                <a:latin typeface="+mn-lt"/>
                <a:ea typeface="+mn-ea"/>
                <a:cs typeface="+mn-cs"/>
              </a:rPr>
              <a:t>? </a:t>
            </a:r>
            <a:endParaRPr lang="en-US" dirty="0" smtClean="0"/>
          </a:p>
          <a:p>
            <a:r>
              <a:rPr lang="en-US" sz="1200" b="1" kern="1200" dirty="0" smtClean="0">
                <a:solidFill>
                  <a:schemeClr val="tx1"/>
                </a:solidFill>
                <a:effectLst/>
                <a:latin typeface="+mn-lt"/>
                <a:ea typeface="+mn-ea"/>
                <a:cs typeface="+mn-cs"/>
              </a:rPr>
              <a:t>What will happen if they continue taking their cars to Bad Bart's shop? </a:t>
            </a:r>
            <a:endParaRPr lang="en-US" dirty="0" smtClean="0"/>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13</a:t>
            </a:fld>
            <a:endParaRPr lang="en-US"/>
          </a:p>
        </p:txBody>
      </p:sp>
    </p:spTree>
    <p:extLst>
      <p:ext uri="{BB962C8B-B14F-4D97-AF65-F5344CB8AC3E}">
        <p14:creationId xmlns:p14="http://schemas.microsoft.com/office/powerpoint/2010/main" val="387659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fourth consumer right addressed by President Kennedy is the right to be heard. </a:t>
            </a:r>
            <a:endParaRPr lang="en-US" dirty="0" smtClean="0"/>
          </a:p>
          <a:p>
            <a:r>
              <a:rPr lang="en-US" sz="1200" kern="1200" dirty="0" smtClean="0">
                <a:solidFill>
                  <a:schemeClr val="tx1"/>
                </a:solidFill>
                <a:effectLst/>
                <a:latin typeface="+mn-lt"/>
                <a:ea typeface="+mn-ea"/>
                <a:cs typeface="+mn-cs"/>
              </a:rPr>
              <a:t>When a product or service is not satisfactory, the consumer has the right to complain. In the majority of cases the seller or the manufacturer can correct the problem. Many companies have a consumer complaint department established for the very purpose of satisfying customers. If a complaint is not settled at this level, the consumer can move on to higher management for additional help. If a consumer still cannot reach an acceptable and reasonable solution, then the consumer can enlist additional help from the Better Business Bureau (BBB) or from the State Bureau of Consumer Protection (refer to vocabulary words for information about these agencies). State legislators can also help with problems which are on a state level or federal legislators for problems which are on a federal level. In some instances, a problem can be taken to court to be settled; however, court action should be used as a last resort because it is very expensive and time consuming. </a:t>
            </a:r>
            <a:endParaRPr lang="en-US" dirty="0" smtClean="0"/>
          </a:p>
          <a:p>
            <a:r>
              <a:rPr lang="en-US" sz="1200" kern="1200" dirty="0" smtClean="0">
                <a:solidFill>
                  <a:schemeClr val="tx1"/>
                </a:solidFill>
                <a:effectLst/>
                <a:latin typeface="+mn-lt"/>
                <a:ea typeface="+mn-ea"/>
                <a:cs typeface="+mn-cs"/>
              </a:rPr>
              <a:t>Along with this right, comes the responsibility to speak up and let your likes and dislikes be known. One consumer who speaks up and effects change in a company may prevent </a:t>
            </a:r>
            <a:endParaRPr lang="en-US" dirty="0" smtClean="0"/>
          </a:p>
          <a:p>
            <a:r>
              <a:rPr lang="en-US" sz="1200" b="1" kern="1200" dirty="0" smtClean="0">
                <a:solidFill>
                  <a:schemeClr val="tx1"/>
                </a:solidFill>
                <a:effectLst/>
                <a:latin typeface="+mn-lt"/>
                <a:ea typeface="+mn-ea"/>
                <a:cs typeface="+mn-cs"/>
              </a:rPr>
              <a:t>Option 6 Teacher Information Page 3 </a:t>
            </a:r>
            <a:endParaRPr lang="en-US" dirty="0" smtClean="0"/>
          </a:p>
          <a:p>
            <a:r>
              <a:rPr lang="en-US" sz="1200" kern="1200" dirty="0" smtClean="0">
                <a:solidFill>
                  <a:schemeClr val="tx1"/>
                </a:solidFill>
                <a:effectLst/>
                <a:latin typeface="+mn-lt"/>
                <a:ea typeface="+mn-ea"/>
                <a:cs typeface="+mn-cs"/>
              </a:rPr>
              <a:t>problems for thousands of other consumers. In many instances, a company may not even be aware a problem exists until consumers complain and make them aware of the problem, thereby offering them the chance to alleviate the problem and better satisfy the consumer. For example: Nick bought a pair of very expensive basketball shoes at the local sports shop. After wearing them during two basketball games he noticed that the soles were pulling loose from the shoes. Nick tried to return the shoes to the store where he had purchased them, but was told by the store manager that this particular shoe manufacturer does not allow for refunds or returns. Disgusted with this policy, Nick sat down and wrote a complaint letter to the company. In his letter he included all the purchase information and a copy of his sales receipt. He requested that the company either refund his money or replace the shoes. About a week later, Nick received a response from the company. They apologized for the inconvenience. They instructed Nick to mail them the defective shoes and promised to send him a new pair of shoes and a check to cover the postage for returning the others. </a:t>
            </a:r>
            <a:endParaRPr lang="en-US" dirty="0" smtClean="0"/>
          </a:p>
          <a:p>
            <a:r>
              <a:rPr lang="en-US" sz="1200" b="1" kern="1200" dirty="0" smtClean="0">
                <a:solidFill>
                  <a:schemeClr val="tx1"/>
                </a:solidFill>
                <a:effectLst/>
                <a:latin typeface="+mn-lt"/>
                <a:ea typeface="+mn-ea"/>
                <a:cs typeface="+mn-cs"/>
              </a:rPr>
              <a:t>Is this an acceptable solution to Nick's problem?</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What should Nick have done if he had received no response from the company? </a:t>
            </a:r>
            <a:endParaRPr lang="en-US" dirty="0" smtClean="0"/>
          </a:p>
          <a:p>
            <a:endParaRPr lang="en-US" dirty="0"/>
          </a:p>
        </p:txBody>
      </p:sp>
      <p:sp>
        <p:nvSpPr>
          <p:cNvPr id="4" name="Slide Number Placeholder 3"/>
          <p:cNvSpPr>
            <a:spLocks noGrp="1"/>
          </p:cNvSpPr>
          <p:nvPr>
            <p:ph type="sldNum" sz="quarter" idx="10"/>
          </p:nvPr>
        </p:nvSpPr>
        <p:spPr/>
        <p:txBody>
          <a:bodyPr/>
          <a:lstStyle/>
          <a:p>
            <a:fld id="{96BFF3C7-3F0E-874C-893F-538A4BB2F701}" type="slidenum">
              <a:rPr lang="en-US" smtClean="0"/>
              <a:t>15</a:t>
            </a:fld>
            <a:endParaRPr lang="en-US"/>
          </a:p>
        </p:txBody>
      </p:sp>
    </p:spTree>
    <p:extLst>
      <p:ext uri="{BB962C8B-B14F-4D97-AF65-F5344CB8AC3E}">
        <p14:creationId xmlns:p14="http://schemas.microsoft.com/office/powerpoint/2010/main" val="103676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2/26/2018</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2/26/2018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2/26/2018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Consumer rights and responsibilities </a:t>
            </a:r>
            <a:endParaRPr lang="en-US" dirty="0"/>
          </a:p>
        </p:txBody>
      </p:sp>
      <p:sp>
        <p:nvSpPr>
          <p:cNvPr id="3" name="Subtitle 2"/>
          <p:cNvSpPr>
            <a:spLocks noGrp="1"/>
          </p:cNvSpPr>
          <p:nvPr>
            <p:ph type="subTitle" idx="1"/>
          </p:nvPr>
        </p:nvSpPr>
        <p:spPr/>
        <p:txBody>
          <a:bodyPr/>
          <a:lstStyle/>
          <a:p>
            <a:r>
              <a:rPr lang="en-US" dirty="0" smtClean="0"/>
              <a:t>General Financial Literacy – Jessica Cox </a:t>
            </a:r>
            <a:endParaRPr lang="en-US" dirty="0"/>
          </a:p>
        </p:txBody>
      </p:sp>
    </p:spTree>
    <p:extLst>
      <p:ext uri="{BB962C8B-B14F-4D97-AF65-F5344CB8AC3E}">
        <p14:creationId xmlns:p14="http://schemas.microsoft.com/office/powerpoint/2010/main" val="70636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The Right:</a:t>
            </a:r>
          </a:p>
          <a:p>
            <a:r>
              <a:rPr lang="en-US" dirty="0" smtClean="0"/>
              <a:t>Protection against false and misleading information. </a:t>
            </a:r>
            <a:endParaRPr lang="en-US" dirty="0"/>
          </a:p>
        </p:txBody>
      </p:sp>
      <p:sp>
        <p:nvSpPr>
          <p:cNvPr id="3" name="Title 2"/>
          <p:cNvSpPr>
            <a:spLocks noGrp="1"/>
          </p:cNvSpPr>
          <p:nvPr>
            <p:ph type="title"/>
          </p:nvPr>
        </p:nvSpPr>
        <p:spPr/>
        <p:txBody>
          <a:bodyPr>
            <a:normAutofit fontScale="90000"/>
          </a:bodyPr>
          <a:lstStyle/>
          <a:p>
            <a:r>
              <a:rPr lang="en-US" dirty="0" smtClean="0"/>
              <a:t>The right to be informed</a:t>
            </a:r>
            <a:endParaRPr lang="en-US" dirty="0"/>
          </a:p>
        </p:txBody>
      </p:sp>
      <p:sp>
        <p:nvSpPr>
          <p:cNvPr id="4" name="Content Placeholder 3"/>
          <p:cNvSpPr>
            <a:spLocks noGrp="1"/>
          </p:cNvSpPr>
          <p:nvPr>
            <p:ph sz="quarter" idx="14"/>
          </p:nvPr>
        </p:nvSpPr>
        <p:spPr/>
        <p:txBody>
          <a:bodyPr/>
          <a:lstStyle/>
          <a:p>
            <a:pPr indent="0">
              <a:buNone/>
            </a:pPr>
            <a:r>
              <a:rPr lang="en-US" dirty="0" smtClean="0"/>
              <a:t>The Responsibility:</a:t>
            </a:r>
          </a:p>
          <a:p>
            <a:r>
              <a:rPr lang="en-US" dirty="0" smtClean="0"/>
              <a:t>To seek information and use it to make decisions</a:t>
            </a:r>
          </a:p>
          <a:p>
            <a:r>
              <a:rPr lang="en-US" dirty="0" smtClean="0"/>
              <a:t>Choose appropriately</a:t>
            </a:r>
            <a:endParaRPr lang="en-US" dirty="0"/>
          </a:p>
        </p:txBody>
      </p:sp>
    </p:spTree>
    <p:extLst>
      <p:ext uri="{BB962C8B-B14F-4D97-AF65-F5344CB8AC3E}">
        <p14:creationId xmlns:p14="http://schemas.microsoft.com/office/powerpoint/2010/main" val="275354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1295400"/>
            <a:ext cx="7112000" cy="685800"/>
          </a:xfrm>
        </p:spPr>
        <p:txBody>
          <a:bodyPr>
            <a:normAutofit fontScale="90000"/>
          </a:bodyPr>
          <a:lstStyle/>
          <a:p>
            <a:r>
              <a:rPr lang="en-US" dirty="0" smtClean="0"/>
              <a:t>The Right to be informed</a:t>
            </a:r>
            <a:endParaRPr lang="en-US" dirty="0"/>
          </a:p>
        </p:txBody>
      </p:sp>
      <p:sp>
        <p:nvSpPr>
          <p:cNvPr id="3" name="Content Placeholder 2"/>
          <p:cNvSpPr>
            <a:spLocks noGrp="1"/>
          </p:cNvSpPr>
          <p:nvPr>
            <p:ph idx="1"/>
          </p:nvPr>
        </p:nvSpPr>
        <p:spPr>
          <a:xfrm>
            <a:off x="809625" y="2270125"/>
            <a:ext cx="7492999" cy="3460749"/>
          </a:xfrm>
        </p:spPr>
        <p:txBody>
          <a:bodyPr>
            <a:normAutofit fontScale="92500" lnSpcReduction="10000"/>
          </a:bodyPr>
          <a:lstStyle/>
          <a:p>
            <a:pPr indent="0" algn="ctr">
              <a:buNone/>
            </a:pPr>
            <a:r>
              <a:rPr lang="en-US" sz="2800" dirty="0"/>
              <a:t>Much of the responsibility here falls on the consumer. It is up to the consumer to seek information and use it to make wise decisions. Consumers need to understand that a claim that sounds too good to be true, probably is. Also, to remember that nothing is free; somehow it will be paid for, by you, the consumer. </a:t>
            </a:r>
          </a:p>
          <a:p>
            <a:pPr indent="0">
              <a:buNone/>
            </a:pPr>
            <a:endParaRPr lang="en-US" dirty="0"/>
          </a:p>
        </p:txBody>
      </p:sp>
    </p:spTree>
    <p:extLst>
      <p:ext uri="{BB962C8B-B14F-4D97-AF65-F5344CB8AC3E}">
        <p14:creationId xmlns:p14="http://schemas.microsoft.com/office/powerpoint/2010/main" val="212901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The Right:</a:t>
            </a:r>
          </a:p>
          <a:p>
            <a:r>
              <a:rPr lang="en-US" dirty="0" smtClean="0"/>
              <a:t>A variety of products </a:t>
            </a:r>
          </a:p>
          <a:p>
            <a:r>
              <a:rPr lang="en-US" dirty="0" smtClean="0"/>
              <a:t>Competitive prices </a:t>
            </a:r>
          </a:p>
          <a:p>
            <a:r>
              <a:rPr lang="en-US" dirty="0" smtClean="0"/>
              <a:t>No monopolies </a:t>
            </a:r>
          </a:p>
          <a:p>
            <a:endParaRPr lang="en-US" dirty="0"/>
          </a:p>
        </p:txBody>
      </p:sp>
      <p:sp>
        <p:nvSpPr>
          <p:cNvPr id="3" name="Title 2"/>
          <p:cNvSpPr>
            <a:spLocks noGrp="1"/>
          </p:cNvSpPr>
          <p:nvPr>
            <p:ph type="title"/>
          </p:nvPr>
        </p:nvSpPr>
        <p:spPr/>
        <p:txBody>
          <a:bodyPr/>
          <a:lstStyle/>
          <a:p>
            <a:r>
              <a:rPr lang="en-US" dirty="0" smtClean="0"/>
              <a:t>The right to choose </a:t>
            </a:r>
            <a:endParaRPr lang="en-US" dirty="0"/>
          </a:p>
        </p:txBody>
      </p:sp>
      <p:sp>
        <p:nvSpPr>
          <p:cNvPr id="4" name="Content Placeholder 3"/>
          <p:cNvSpPr>
            <a:spLocks noGrp="1"/>
          </p:cNvSpPr>
          <p:nvPr>
            <p:ph sz="quarter" idx="14"/>
          </p:nvPr>
        </p:nvSpPr>
        <p:spPr/>
        <p:txBody>
          <a:bodyPr/>
          <a:lstStyle/>
          <a:p>
            <a:pPr indent="0">
              <a:buNone/>
            </a:pPr>
            <a:r>
              <a:rPr lang="en-US" dirty="0" smtClean="0"/>
              <a:t>The Responsibility:</a:t>
            </a:r>
          </a:p>
          <a:p>
            <a:r>
              <a:rPr lang="en-US" dirty="0" smtClean="0"/>
              <a:t>Choose goods and services carefully </a:t>
            </a:r>
          </a:p>
          <a:p>
            <a:r>
              <a:rPr lang="en-US" dirty="0" smtClean="0"/>
              <a:t>Shop a variety of places </a:t>
            </a:r>
          </a:p>
          <a:p>
            <a:r>
              <a:rPr lang="en-US" dirty="0" smtClean="0"/>
              <a:t>Use consumer magazines </a:t>
            </a:r>
            <a:endParaRPr lang="en-US" dirty="0"/>
          </a:p>
        </p:txBody>
      </p:sp>
    </p:spTree>
    <p:extLst>
      <p:ext uri="{BB962C8B-B14F-4D97-AF65-F5344CB8AC3E}">
        <p14:creationId xmlns:p14="http://schemas.microsoft.com/office/powerpoint/2010/main" val="52233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choose</a:t>
            </a:r>
            <a:endParaRPr lang="en-US" dirty="0"/>
          </a:p>
        </p:txBody>
      </p:sp>
      <p:sp>
        <p:nvSpPr>
          <p:cNvPr id="3" name="Content Placeholder 2"/>
          <p:cNvSpPr>
            <a:spLocks noGrp="1"/>
          </p:cNvSpPr>
          <p:nvPr>
            <p:ph idx="1"/>
          </p:nvPr>
        </p:nvSpPr>
        <p:spPr>
          <a:xfrm>
            <a:off x="777875" y="2270126"/>
            <a:ext cx="7540625" cy="3476624"/>
          </a:xfrm>
        </p:spPr>
        <p:txBody>
          <a:bodyPr>
            <a:normAutofit/>
          </a:bodyPr>
          <a:lstStyle/>
          <a:p>
            <a:r>
              <a:rPr lang="en-US" sz="2000" dirty="0"/>
              <a:t>Along with this right, the consumer has the responsibility to choose goods and services carefully. </a:t>
            </a:r>
            <a:endParaRPr lang="en-US" sz="2000" dirty="0" smtClean="0"/>
          </a:p>
          <a:p>
            <a:r>
              <a:rPr lang="en-US" sz="2000" dirty="0" smtClean="0"/>
              <a:t>Consumers </a:t>
            </a:r>
            <a:r>
              <a:rPr lang="en-US" sz="2000" dirty="0"/>
              <a:t>should shop around and give their business to the stores that are willing to provide the best quality at the lowest price</a:t>
            </a:r>
            <a:r>
              <a:rPr lang="en-US" sz="2000" dirty="0" smtClean="0"/>
              <a:t>.</a:t>
            </a:r>
          </a:p>
          <a:p>
            <a:r>
              <a:rPr lang="en-US" sz="2000" dirty="0" smtClean="0"/>
              <a:t> </a:t>
            </a:r>
            <a:r>
              <a:rPr lang="en-US" sz="2000" dirty="0"/>
              <a:t>It is also important for consumers to support reputable businesses. In that way, an establishment with bad business tactics would be forced to change their tactics or discontinue doing business. </a:t>
            </a:r>
          </a:p>
          <a:p>
            <a:endParaRPr lang="en-US" sz="2000" dirty="0"/>
          </a:p>
        </p:txBody>
      </p:sp>
    </p:spTree>
    <p:extLst>
      <p:ext uri="{BB962C8B-B14F-4D97-AF65-F5344CB8AC3E}">
        <p14:creationId xmlns:p14="http://schemas.microsoft.com/office/powerpoint/2010/main" val="30923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The Right:</a:t>
            </a:r>
          </a:p>
          <a:p>
            <a:r>
              <a:rPr lang="en-US" dirty="0" smtClean="0"/>
              <a:t>Complain </a:t>
            </a:r>
          </a:p>
          <a:p>
            <a:r>
              <a:rPr lang="en-US" dirty="0" smtClean="0"/>
              <a:t>BBB </a:t>
            </a:r>
          </a:p>
          <a:p>
            <a:r>
              <a:rPr lang="en-US" dirty="0" smtClean="0"/>
              <a:t>Consumer Protection Agency </a:t>
            </a:r>
          </a:p>
        </p:txBody>
      </p:sp>
      <p:sp>
        <p:nvSpPr>
          <p:cNvPr id="3" name="Title 2"/>
          <p:cNvSpPr>
            <a:spLocks noGrp="1"/>
          </p:cNvSpPr>
          <p:nvPr>
            <p:ph type="title"/>
          </p:nvPr>
        </p:nvSpPr>
        <p:spPr/>
        <p:txBody>
          <a:bodyPr>
            <a:normAutofit fontScale="90000"/>
          </a:bodyPr>
          <a:lstStyle/>
          <a:p>
            <a:r>
              <a:rPr lang="en-US" dirty="0" smtClean="0"/>
              <a:t>The right to be heard </a:t>
            </a:r>
            <a:endParaRPr lang="en-US" dirty="0"/>
          </a:p>
        </p:txBody>
      </p:sp>
      <p:sp>
        <p:nvSpPr>
          <p:cNvPr id="4" name="Content Placeholder 3"/>
          <p:cNvSpPr>
            <a:spLocks noGrp="1"/>
          </p:cNvSpPr>
          <p:nvPr>
            <p:ph sz="quarter" idx="14"/>
          </p:nvPr>
        </p:nvSpPr>
        <p:spPr/>
        <p:txBody>
          <a:bodyPr/>
          <a:lstStyle/>
          <a:p>
            <a:pPr indent="0">
              <a:buNone/>
            </a:pPr>
            <a:r>
              <a:rPr lang="en-US" dirty="0" smtClean="0"/>
              <a:t>The Responsibility:</a:t>
            </a:r>
          </a:p>
          <a:p>
            <a:r>
              <a:rPr lang="en-US" dirty="0" smtClean="0"/>
              <a:t>To speak up and let likes and dislikes be known </a:t>
            </a:r>
          </a:p>
          <a:p>
            <a:r>
              <a:rPr lang="en-US" dirty="0" smtClean="0"/>
              <a:t>Complaint letters </a:t>
            </a:r>
          </a:p>
          <a:p>
            <a:r>
              <a:rPr lang="en-US" dirty="0" smtClean="0"/>
              <a:t>Support reputable businesses </a:t>
            </a:r>
            <a:endParaRPr lang="en-US" dirty="0"/>
          </a:p>
        </p:txBody>
      </p:sp>
    </p:spTree>
    <p:extLst>
      <p:ext uri="{BB962C8B-B14F-4D97-AF65-F5344CB8AC3E}">
        <p14:creationId xmlns:p14="http://schemas.microsoft.com/office/powerpoint/2010/main" val="296470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right to be heard</a:t>
            </a:r>
            <a:endParaRPr lang="en-US" dirty="0"/>
          </a:p>
        </p:txBody>
      </p:sp>
      <p:sp>
        <p:nvSpPr>
          <p:cNvPr id="3" name="Content Placeholder 2"/>
          <p:cNvSpPr>
            <a:spLocks noGrp="1"/>
          </p:cNvSpPr>
          <p:nvPr>
            <p:ph idx="1"/>
          </p:nvPr>
        </p:nvSpPr>
        <p:spPr>
          <a:xfrm>
            <a:off x="777875" y="2301876"/>
            <a:ext cx="7524749" cy="3381374"/>
          </a:xfrm>
        </p:spPr>
        <p:txBody>
          <a:bodyPr>
            <a:normAutofit lnSpcReduction="10000"/>
          </a:bodyPr>
          <a:lstStyle/>
          <a:p>
            <a:r>
              <a:rPr lang="en-US" sz="2000" dirty="0"/>
              <a:t>When a product or service is not satisfactory, the consumer has the right to complain. </a:t>
            </a:r>
            <a:endParaRPr lang="en-US" sz="2000" dirty="0" smtClean="0"/>
          </a:p>
          <a:p>
            <a:r>
              <a:rPr lang="en-US" sz="2000" dirty="0" smtClean="0"/>
              <a:t>In </a:t>
            </a:r>
            <a:r>
              <a:rPr lang="en-US" sz="2000" dirty="0"/>
              <a:t>the majority of cases the seller or the manufacturer can correct the problem. Many companies have a consumer complaint department established for the very purpose of satisfying customers</a:t>
            </a:r>
            <a:r>
              <a:rPr lang="en-US" sz="2000" dirty="0" smtClean="0"/>
              <a:t>.</a:t>
            </a:r>
          </a:p>
          <a:p>
            <a:r>
              <a:rPr lang="en-US" sz="2000" dirty="0" smtClean="0"/>
              <a:t> </a:t>
            </a:r>
            <a:r>
              <a:rPr lang="en-US" sz="2000" dirty="0"/>
              <a:t>If a complaint is not settled at this level, the consumer can move on to higher management for additional help. </a:t>
            </a:r>
          </a:p>
          <a:p>
            <a:endParaRPr lang="en-US" dirty="0"/>
          </a:p>
        </p:txBody>
      </p:sp>
    </p:spTree>
    <p:extLst>
      <p:ext uri="{BB962C8B-B14F-4D97-AF65-F5344CB8AC3E}">
        <p14:creationId xmlns:p14="http://schemas.microsoft.com/office/powerpoint/2010/main" val="107942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Consumer complaints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316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 Complaints</a:t>
            </a:r>
            <a:endParaRPr lang="en-US" dirty="0"/>
          </a:p>
        </p:txBody>
      </p:sp>
      <p:sp>
        <p:nvSpPr>
          <p:cNvPr id="3" name="Content Placeholder 2"/>
          <p:cNvSpPr>
            <a:spLocks noGrp="1"/>
          </p:cNvSpPr>
          <p:nvPr>
            <p:ph idx="1"/>
          </p:nvPr>
        </p:nvSpPr>
        <p:spPr>
          <a:xfrm>
            <a:off x="793750" y="2238376"/>
            <a:ext cx="7524750" cy="3492500"/>
          </a:xfrm>
        </p:spPr>
        <p:txBody>
          <a:bodyPr>
            <a:normAutofit fontScale="92500" lnSpcReduction="10000"/>
          </a:bodyPr>
          <a:lstStyle/>
          <a:p>
            <a:pPr>
              <a:lnSpc>
                <a:spcPct val="120000"/>
              </a:lnSpc>
            </a:pPr>
            <a:r>
              <a:rPr lang="en-US" sz="2500" dirty="0"/>
              <a:t>It is imperative whenever a consumer complains that </a:t>
            </a:r>
            <a:r>
              <a:rPr lang="en-US" sz="2500" b="1" dirty="0"/>
              <a:t>the complaint be done promptly. </a:t>
            </a:r>
            <a:endParaRPr lang="en-US" sz="2500" b="1" dirty="0" smtClean="0"/>
          </a:p>
          <a:p>
            <a:pPr>
              <a:lnSpc>
                <a:spcPct val="120000"/>
              </a:lnSpc>
            </a:pPr>
            <a:r>
              <a:rPr lang="en-US" sz="2500" dirty="0" smtClean="0"/>
              <a:t>It </a:t>
            </a:r>
            <a:r>
              <a:rPr lang="en-US" sz="2500" dirty="0"/>
              <a:t>is also important that the complaint be </a:t>
            </a:r>
            <a:r>
              <a:rPr lang="en-US" sz="2500" b="1" dirty="0"/>
              <a:t>directed to the appropriate person</a:t>
            </a:r>
            <a:r>
              <a:rPr lang="en-US" sz="2500" dirty="0"/>
              <a:t> or the person with the authority to handle the situation</a:t>
            </a:r>
            <a:r>
              <a:rPr lang="en-US" sz="2500" dirty="0" smtClean="0"/>
              <a:t>.</a:t>
            </a:r>
          </a:p>
          <a:p>
            <a:pPr>
              <a:lnSpc>
                <a:spcPct val="120000"/>
              </a:lnSpc>
            </a:pPr>
            <a:r>
              <a:rPr lang="en-US" sz="2500" b="1" dirty="0" smtClean="0"/>
              <a:t>It </a:t>
            </a:r>
            <a:r>
              <a:rPr lang="en-US" sz="2500" b="1" dirty="0"/>
              <a:t>is senseless to complain to a salesclerk over company policy </a:t>
            </a:r>
            <a:r>
              <a:rPr lang="en-US" sz="2500" dirty="0"/>
              <a:t>because the salesclerk has no more control over the company policy than the consumer does. </a:t>
            </a:r>
            <a:endParaRPr lang="en-US" sz="2500" dirty="0" smtClean="0"/>
          </a:p>
          <a:p>
            <a:endParaRPr lang="en-US" dirty="0"/>
          </a:p>
        </p:txBody>
      </p:sp>
    </p:spTree>
    <p:extLst>
      <p:ext uri="{BB962C8B-B14F-4D97-AF65-F5344CB8AC3E}">
        <p14:creationId xmlns:p14="http://schemas.microsoft.com/office/powerpoint/2010/main" val="412175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 complaints</a:t>
            </a:r>
            <a:endParaRPr lang="en-US" dirty="0"/>
          </a:p>
        </p:txBody>
      </p:sp>
      <p:sp>
        <p:nvSpPr>
          <p:cNvPr id="3" name="Content Placeholder 2"/>
          <p:cNvSpPr>
            <a:spLocks noGrp="1"/>
          </p:cNvSpPr>
          <p:nvPr>
            <p:ph idx="1"/>
          </p:nvPr>
        </p:nvSpPr>
        <p:spPr>
          <a:xfrm>
            <a:off x="809625" y="2254250"/>
            <a:ext cx="7508875" cy="3524250"/>
          </a:xfrm>
        </p:spPr>
        <p:txBody>
          <a:bodyPr>
            <a:normAutofit fontScale="92500"/>
          </a:bodyPr>
          <a:lstStyle/>
          <a:p>
            <a:r>
              <a:rPr lang="en-US" sz="2400" dirty="0"/>
              <a:t>When writing a </a:t>
            </a:r>
            <a:r>
              <a:rPr lang="en-US" sz="2400" b="1" dirty="0"/>
              <a:t>complaint letter, type it, </a:t>
            </a:r>
            <a:r>
              <a:rPr lang="en-US" sz="2400" dirty="0"/>
              <a:t>if possible. </a:t>
            </a:r>
            <a:endParaRPr lang="en-US" sz="2400" dirty="0" smtClean="0"/>
          </a:p>
          <a:p>
            <a:r>
              <a:rPr lang="en-US" sz="2400" dirty="0" smtClean="0"/>
              <a:t>If </a:t>
            </a:r>
            <a:r>
              <a:rPr lang="en-US" sz="2400" dirty="0"/>
              <a:t>it is handwritten, make sure that it is neat and easy to read. </a:t>
            </a:r>
            <a:endParaRPr lang="en-US" sz="2400" dirty="0" smtClean="0"/>
          </a:p>
          <a:p>
            <a:r>
              <a:rPr lang="en-US" sz="2400" dirty="0" smtClean="0"/>
              <a:t>It </a:t>
            </a:r>
            <a:r>
              <a:rPr lang="en-US" sz="2400" dirty="0"/>
              <a:t>is not in your best interest </a:t>
            </a:r>
            <a:r>
              <a:rPr lang="en-US" sz="2400" b="1" dirty="0"/>
              <a:t>to write an angry, sarcastic, or threatening letter. </a:t>
            </a:r>
            <a:r>
              <a:rPr lang="en-US" sz="2400" b="1" dirty="0" smtClean="0"/>
              <a:t>–don’t</a:t>
            </a:r>
          </a:p>
          <a:p>
            <a:r>
              <a:rPr lang="en-US" sz="2400" dirty="0" smtClean="0"/>
              <a:t>Most </a:t>
            </a:r>
            <a:r>
              <a:rPr lang="en-US" sz="2400" dirty="0"/>
              <a:t>likely, the person reading your letter was not responsible for your problem, but does have authority to deal with it. </a:t>
            </a:r>
          </a:p>
          <a:p>
            <a:pPr indent="0">
              <a:buNone/>
            </a:pPr>
            <a:endParaRPr lang="en-US" dirty="0"/>
          </a:p>
        </p:txBody>
      </p:sp>
    </p:spTree>
    <p:extLst>
      <p:ext uri="{BB962C8B-B14F-4D97-AF65-F5344CB8AC3E}">
        <p14:creationId xmlns:p14="http://schemas.microsoft.com/office/powerpoint/2010/main" val="205100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letter</a:t>
            </a:r>
            <a:endParaRPr lang="en-US" dirty="0"/>
          </a:p>
        </p:txBody>
      </p:sp>
      <p:sp>
        <p:nvSpPr>
          <p:cNvPr id="3" name="Content Placeholder 2"/>
          <p:cNvSpPr>
            <a:spLocks noGrp="1"/>
          </p:cNvSpPr>
          <p:nvPr>
            <p:ph idx="1"/>
          </p:nvPr>
        </p:nvSpPr>
        <p:spPr>
          <a:xfrm>
            <a:off x="793750" y="2286000"/>
            <a:ext cx="7524750" cy="3397250"/>
          </a:xfrm>
        </p:spPr>
        <p:txBody>
          <a:bodyPr>
            <a:normAutofit/>
          </a:bodyPr>
          <a:lstStyle/>
          <a:p>
            <a:r>
              <a:rPr lang="en-US" dirty="0"/>
              <a:t>Include your name, address, home and work telephone numbers and account number where applicable. </a:t>
            </a:r>
          </a:p>
          <a:p>
            <a:pPr lvl="1"/>
            <a:r>
              <a:rPr lang="en-US" i="1" dirty="0"/>
              <a:t>(Many complaint letters have been written that a company would like to deal with, but the consumer has left no address or phone number </a:t>
            </a:r>
            <a:r>
              <a:rPr lang="en-US" i="1" dirty="0" smtClean="0"/>
              <a:t>to</a:t>
            </a:r>
            <a:r>
              <a:rPr lang="en-US" i="1" dirty="0"/>
              <a:t> </a:t>
            </a:r>
            <a:r>
              <a:rPr lang="en-US" i="1" dirty="0" smtClean="0"/>
              <a:t>enable </a:t>
            </a:r>
            <a:r>
              <a:rPr lang="en-US" i="1" dirty="0"/>
              <a:t>the company to locate them. If you want your letter to be answered, you must provide them with the means to do it.) </a:t>
            </a:r>
            <a:endParaRPr lang="en-US" dirty="0"/>
          </a:p>
          <a:p>
            <a:r>
              <a:rPr lang="en-US" dirty="0"/>
              <a:t>The name of the person(s) you are writing to, their title, the company name and address. </a:t>
            </a:r>
          </a:p>
          <a:p>
            <a:pPr lvl="1"/>
            <a:r>
              <a:rPr lang="en-US" i="1" dirty="0"/>
              <a:t>(As you decide to whom to send your complaint, be sure that the person has the necessary authority to address your concerns.) </a:t>
            </a:r>
            <a:endParaRPr lang="en-US" dirty="0"/>
          </a:p>
          <a:p>
            <a:pPr indent="0">
              <a:buNone/>
            </a:pPr>
            <a:endParaRPr lang="en-US" dirty="0"/>
          </a:p>
        </p:txBody>
      </p:sp>
    </p:spTree>
    <p:extLst>
      <p:ext uri="{BB962C8B-B14F-4D97-AF65-F5344CB8AC3E}">
        <p14:creationId xmlns:p14="http://schemas.microsoft.com/office/powerpoint/2010/main" val="10319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a:bodyPr>
          <a:lstStyle/>
          <a:p>
            <a:r>
              <a:rPr lang="en-US" sz="2400" dirty="0" smtClean="0"/>
              <a:t>Explain the purposes and features of consumer protection laws. </a:t>
            </a:r>
          </a:p>
          <a:p>
            <a:r>
              <a:rPr lang="en-US" sz="2400" dirty="0" smtClean="0"/>
              <a:t>Identify federal and state entities that exist to protect consumers from forms of fraud and abuse. </a:t>
            </a:r>
            <a:endParaRPr lang="en-US" sz="2400" dirty="0"/>
          </a:p>
        </p:txBody>
      </p:sp>
    </p:spTree>
    <p:extLst>
      <p:ext uri="{BB962C8B-B14F-4D97-AF65-F5344CB8AC3E}">
        <p14:creationId xmlns:p14="http://schemas.microsoft.com/office/powerpoint/2010/main" val="93395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Letter</a:t>
            </a:r>
            <a:endParaRPr lang="en-US" dirty="0"/>
          </a:p>
        </p:txBody>
      </p:sp>
      <p:sp>
        <p:nvSpPr>
          <p:cNvPr id="3" name="Content Placeholder 2"/>
          <p:cNvSpPr>
            <a:spLocks noGrp="1"/>
          </p:cNvSpPr>
          <p:nvPr>
            <p:ph idx="1"/>
          </p:nvPr>
        </p:nvSpPr>
        <p:spPr>
          <a:xfrm>
            <a:off x="761999" y="2286000"/>
            <a:ext cx="7540625" cy="3444875"/>
          </a:xfrm>
        </p:spPr>
        <p:txBody>
          <a:bodyPr>
            <a:normAutofit lnSpcReduction="10000"/>
          </a:bodyPr>
          <a:lstStyle/>
          <a:p>
            <a:r>
              <a:rPr lang="en-US" dirty="0"/>
              <a:t>Important facts about the purchase. The date and place of the purchase and all product information such as model or serial number, size, color, and any other important information. </a:t>
            </a:r>
          </a:p>
          <a:p>
            <a:pPr lvl="1"/>
            <a:r>
              <a:rPr lang="en-US" i="1" dirty="0"/>
              <a:t>(Keep your letter brief and to the point. Make sure that all important facts concerning your purchase are included. Be sure to include all necessary information about the product you purchased.) </a:t>
            </a:r>
            <a:endParaRPr lang="en-US" dirty="0"/>
          </a:p>
          <a:p>
            <a:r>
              <a:rPr lang="en-US" dirty="0"/>
              <a:t>If you are writing to complain about a service, describe the service which you received. </a:t>
            </a:r>
          </a:p>
          <a:p>
            <a:pPr lvl="1"/>
            <a:r>
              <a:rPr lang="en-US" i="1" dirty="0"/>
              <a:t>(If you are writing to complain about a service you received, describe the service in detail and include the name of the person who performed the service.) </a:t>
            </a:r>
            <a:endParaRPr lang="en-US" dirty="0"/>
          </a:p>
          <a:p>
            <a:endParaRPr lang="en-US" dirty="0"/>
          </a:p>
        </p:txBody>
      </p:sp>
    </p:spTree>
    <p:extLst>
      <p:ext uri="{BB962C8B-B14F-4D97-AF65-F5344CB8AC3E}">
        <p14:creationId xmlns:p14="http://schemas.microsoft.com/office/powerpoint/2010/main" val="2308966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letter</a:t>
            </a:r>
            <a:endParaRPr lang="en-US" dirty="0"/>
          </a:p>
        </p:txBody>
      </p:sp>
      <p:sp>
        <p:nvSpPr>
          <p:cNvPr id="3" name="Content Placeholder 2"/>
          <p:cNvSpPr>
            <a:spLocks noGrp="1"/>
          </p:cNvSpPr>
          <p:nvPr>
            <p:ph idx="1"/>
          </p:nvPr>
        </p:nvSpPr>
        <p:spPr>
          <a:xfrm>
            <a:off x="777875" y="2254250"/>
            <a:ext cx="7540625" cy="3476625"/>
          </a:xfrm>
        </p:spPr>
        <p:txBody>
          <a:bodyPr>
            <a:normAutofit fontScale="92500" lnSpcReduction="20000"/>
          </a:bodyPr>
          <a:lstStyle/>
          <a:p>
            <a:r>
              <a:rPr lang="en-US" sz="2400" dirty="0"/>
              <a:t>Clarify the subject of the complaint. Clearly describe the problem. </a:t>
            </a:r>
          </a:p>
          <a:p>
            <a:pPr lvl="1"/>
            <a:r>
              <a:rPr lang="en-US" sz="2400" i="1" dirty="0"/>
              <a:t>(Be very specific in describing the problem. How was the product defective, was there a problem in billing, conduct of personnel, etc.) </a:t>
            </a:r>
            <a:endParaRPr lang="en-US" sz="2400" dirty="0"/>
          </a:p>
          <a:p>
            <a:r>
              <a:rPr lang="en-US" sz="2400" dirty="0"/>
              <a:t>State your expectations. What do you want done about the problem and how long are you willing to wait to have it resolved? </a:t>
            </a:r>
          </a:p>
          <a:p>
            <a:pPr lvl="1"/>
            <a:r>
              <a:rPr lang="en-US" sz="2400" i="1" dirty="0"/>
              <a:t>(What will it take to make you happy? Be reasonable in your expectations. State exactly what you want done about the problem and how long you are willing to wait to have it resolved.) </a:t>
            </a:r>
            <a:endParaRPr lang="en-US" sz="2400" dirty="0"/>
          </a:p>
          <a:p>
            <a:endParaRPr lang="en-US" dirty="0"/>
          </a:p>
        </p:txBody>
      </p:sp>
    </p:spTree>
    <p:extLst>
      <p:ext uri="{BB962C8B-B14F-4D97-AF65-F5344CB8AC3E}">
        <p14:creationId xmlns:p14="http://schemas.microsoft.com/office/powerpoint/2010/main" val="212946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Letter</a:t>
            </a:r>
            <a:endParaRPr lang="en-US" dirty="0"/>
          </a:p>
        </p:txBody>
      </p:sp>
      <p:sp>
        <p:nvSpPr>
          <p:cNvPr id="3" name="Content Placeholder 2"/>
          <p:cNvSpPr>
            <a:spLocks noGrp="1"/>
          </p:cNvSpPr>
          <p:nvPr>
            <p:ph idx="1"/>
          </p:nvPr>
        </p:nvSpPr>
        <p:spPr/>
        <p:txBody>
          <a:bodyPr/>
          <a:lstStyle/>
          <a:p>
            <a:r>
              <a:rPr lang="en-US" sz="2200" dirty="0"/>
              <a:t>Include copies of all important documents: bills, sales receipts, etc. </a:t>
            </a:r>
          </a:p>
          <a:p>
            <a:pPr lvl="1"/>
            <a:r>
              <a:rPr lang="en-US" sz="2200" i="1" dirty="0" smtClean="0"/>
              <a:t>(Be </a:t>
            </a:r>
            <a:r>
              <a:rPr lang="en-US" sz="2200" i="1" dirty="0"/>
              <a:t>sure to include copies of all documents regarding the problem. Do not send any original documents, only copies of the original. Keep a copy of all letters to and from the company. Whenever copies of documents are being included with the complaint letter, be sure to mention it in the letter.) </a:t>
            </a:r>
            <a:endParaRPr lang="en-US" sz="2200" dirty="0"/>
          </a:p>
          <a:p>
            <a:endParaRPr lang="en-US" dirty="0"/>
          </a:p>
        </p:txBody>
      </p:sp>
    </p:spTree>
    <p:extLst>
      <p:ext uri="{BB962C8B-B14F-4D97-AF65-F5344CB8AC3E}">
        <p14:creationId xmlns:p14="http://schemas.microsoft.com/office/powerpoint/2010/main" val="31683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letters</a:t>
            </a:r>
            <a:endParaRPr lang="en-US" dirty="0"/>
          </a:p>
        </p:txBody>
      </p:sp>
      <p:sp>
        <p:nvSpPr>
          <p:cNvPr id="3" name="Content Placeholder 2"/>
          <p:cNvSpPr>
            <a:spLocks noGrp="1"/>
          </p:cNvSpPr>
          <p:nvPr>
            <p:ph idx="1"/>
          </p:nvPr>
        </p:nvSpPr>
        <p:spPr>
          <a:xfrm>
            <a:off x="809625" y="2286000"/>
            <a:ext cx="7477125" cy="3397250"/>
          </a:xfrm>
        </p:spPr>
        <p:txBody>
          <a:bodyPr>
            <a:normAutofit/>
          </a:bodyPr>
          <a:lstStyle/>
          <a:p>
            <a:r>
              <a:rPr lang="en-US" sz="2000" dirty="0"/>
              <a:t>Sometimes results from a complaint letter do not come quickly. Be persistent, continue writing two, three, or four times if necessary to get the results that you want</a:t>
            </a:r>
            <a:r>
              <a:rPr lang="en-US" sz="2000" dirty="0" smtClean="0"/>
              <a:t>.</a:t>
            </a:r>
          </a:p>
          <a:p>
            <a:r>
              <a:rPr lang="en-US" sz="2000" dirty="0" smtClean="0"/>
              <a:t> </a:t>
            </a:r>
            <a:r>
              <a:rPr lang="en-US" sz="2000" dirty="0"/>
              <a:t>If you find that you have directed the letter to someone who seems to be unable to assist you, then redirect the letter to someone else who can better assist you. </a:t>
            </a:r>
          </a:p>
          <a:p>
            <a:endParaRPr lang="en-US" sz="2000" dirty="0"/>
          </a:p>
        </p:txBody>
      </p:sp>
    </p:spTree>
    <p:extLst>
      <p:ext uri="{BB962C8B-B14F-4D97-AF65-F5344CB8AC3E}">
        <p14:creationId xmlns:p14="http://schemas.microsoft.com/office/powerpoint/2010/main" val="114536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Information</a:t>
            </a:r>
            <a:endParaRPr lang="en-US" dirty="0"/>
          </a:p>
        </p:txBody>
      </p:sp>
      <p:sp>
        <p:nvSpPr>
          <p:cNvPr id="3" name="Content Placeholder 2"/>
          <p:cNvSpPr>
            <a:spLocks noGrp="1"/>
          </p:cNvSpPr>
          <p:nvPr>
            <p:ph idx="1"/>
          </p:nvPr>
        </p:nvSpPr>
        <p:spPr/>
        <p:txBody>
          <a:bodyPr/>
          <a:lstStyle/>
          <a:p>
            <a:r>
              <a:rPr lang="en-US" sz="2000" dirty="0"/>
              <a:t>C</a:t>
            </a:r>
            <a:r>
              <a:rPr lang="en-US" sz="2000" dirty="0" smtClean="0"/>
              <a:t>onsider sources of information from: </a:t>
            </a:r>
          </a:p>
          <a:p>
            <a:pPr lvl="1"/>
            <a:r>
              <a:rPr lang="en-US" sz="2000" dirty="0" smtClean="0"/>
              <a:t>Family and Friends</a:t>
            </a:r>
          </a:p>
          <a:p>
            <a:pPr lvl="1"/>
            <a:r>
              <a:rPr lang="en-US" sz="2000" dirty="0" smtClean="0"/>
              <a:t>Advertising</a:t>
            </a:r>
          </a:p>
          <a:p>
            <a:pPr lvl="1"/>
            <a:r>
              <a:rPr lang="en-US" sz="2000" dirty="0" smtClean="0"/>
              <a:t>Sales and informational brochures</a:t>
            </a:r>
          </a:p>
          <a:p>
            <a:pPr lvl="1"/>
            <a:r>
              <a:rPr lang="en-US" sz="2000" dirty="0" smtClean="0"/>
              <a:t>Catalogues</a:t>
            </a:r>
          </a:p>
          <a:p>
            <a:pPr lvl="1"/>
            <a:r>
              <a:rPr lang="en-US" sz="2000" dirty="0" smtClean="0"/>
              <a:t>Magazine/newspapers</a:t>
            </a:r>
          </a:p>
          <a:p>
            <a:pPr lvl="1"/>
            <a:r>
              <a:rPr lang="en-US" sz="2000" dirty="0" smtClean="0"/>
              <a:t>Consumer/product testing organizations</a:t>
            </a:r>
          </a:p>
          <a:p>
            <a:endParaRPr lang="en-US" dirty="0"/>
          </a:p>
        </p:txBody>
      </p:sp>
    </p:spTree>
    <p:extLst>
      <p:ext uri="{BB962C8B-B14F-4D97-AF65-F5344CB8AC3E}">
        <p14:creationId xmlns:p14="http://schemas.microsoft.com/office/powerpoint/2010/main" val="156856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consumers</a:t>
            </a:r>
            <a:endParaRPr lang="en-US" dirty="0"/>
          </a:p>
        </p:txBody>
      </p:sp>
      <p:sp>
        <p:nvSpPr>
          <p:cNvPr id="3" name="Content Placeholder 2"/>
          <p:cNvSpPr>
            <a:spLocks noGrp="1"/>
          </p:cNvSpPr>
          <p:nvPr>
            <p:ph idx="1"/>
          </p:nvPr>
        </p:nvSpPr>
        <p:spPr>
          <a:xfrm>
            <a:off x="1371600" y="2147373"/>
            <a:ext cx="6400800" cy="3048001"/>
          </a:xfrm>
        </p:spPr>
        <p:txBody>
          <a:bodyPr>
            <a:noAutofit/>
          </a:bodyPr>
          <a:lstStyle/>
          <a:p>
            <a:r>
              <a:rPr lang="en-US" sz="2400" dirty="0" smtClean="0"/>
              <a:t>Think about what you need before you buy. (Think about specific features and requirements that are important to you.)</a:t>
            </a:r>
          </a:p>
          <a:p>
            <a:r>
              <a:rPr lang="en-US" sz="2400" dirty="0" smtClean="0"/>
              <a:t>Compare stores </a:t>
            </a:r>
          </a:p>
          <a:p>
            <a:r>
              <a:rPr lang="en-US" sz="2400" dirty="0" smtClean="0"/>
              <a:t>Compare brands </a:t>
            </a:r>
          </a:p>
          <a:p>
            <a:r>
              <a:rPr lang="en-US" sz="2400" dirty="0" smtClean="0"/>
              <a:t>Check for any extra charges </a:t>
            </a:r>
            <a:endParaRPr lang="en-US" sz="2400" dirty="0"/>
          </a:p>
        </p:txBody>
      </p:sp>
    </p:spTree>
    <p:extLst>
      <p:ext uri="{BB962C8B-B14F-4D97-AF65-F5344CB8AC3E}">
        <p14:creationId xmlns:p14="http://schemas.microsoft.com/office/powerpoint/2010/main" val="394583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consumers</a:t>
            </a:r>
            <a:endParaRPr lang="en-US" dirty="0"/>
          </a:p>
        </p:txBody>
      </p:sp>
      <p:sp>
        <p:nvSpPr>
          <p:cNvPr id="3" name="Content Placeholder 2"/>
          <p:cNvSpPr>
            <a:spLocks noGrp="1"/>
          </p:cNvSpPr>
          <p:nvPr>
            <p:ph idx="1"/>
          </p:nvPr>
        </p:nvSpPr>
        <p:spPr>
          <a:xfrm>
            <a:off x="1371600" y="2147373"/>
            <a:ext cx="6400800" cy="3048001"/>
          </a:xfrm>
        </p:spPr>
        <p:txBody>
          <a:bodyPr>
            <a:noAutofit/>
          </a:bodyPr>
          <a:lstStyle/>
          <a:p>
            <a:r>
              <a:rPr lang="en-US" sz="2400" dirty="0" smtClean="0"/>
              <a:t>Read and understand the warranty. </a:t>
            </a:r>
          </a:p>
          <a:p>
            <a:r>
              <a:rPr lang="en-US" sz="2400" dirty="0" smtClean="0"/>
              <a:t>Read the contract terms carefully. </a:t>
            </a:r>
          </a:p>
          <a:p>
            <a:r>
              <a:rPr lang="en-US" sz="2400" dirty="0" smtClean="0"/>
              <a:t>Read and follow the use and care guidelines. </a:t>
            </a:r>
          </a:p>
          <a:p>
            <a:r>
              <a:rPr lang="en-US" sz="2400" dirty="0" smtClean="0"/>
              <a:t>Keep all sales receipts, warranties, and instructions. </a:t>
            </a:r>
            <a:endParaRPr lang="en-US" sz="2400" dirty="0"/>
          </a:p>
        </p:txBody>
      </p:sp>
    </p:spTree>
    <p:extLst>
      <p:ext uri="{BB962C8B-B14F-4D97-AF65-F5344CB8AC3E}">
        <p14:creationId xmlns:p14="http://schemas.microsoft.com/office/powerpoint/2010/main" val="88448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consumers</a:t>
            </a:r>
            <a:endParaRPr lang="en-US" dirty="0"/>
          </a:p>
        </p:txBody>
      </p:sp>
      <p:sp>
        <p:nvSpPr>
          <p:cNvPr id="3" name="Content Placeholder 2"/>
          <p:cNvSpPr>
            <a:spLocks noGrp="1"/>
          </p:cNvSpPr>
          <p:nvPr>
            <p:ph idx="1"/>
          </p:nvPr>
        </p:nvSpPr>
        <p:spPr>
          <a:xfrm>
            <a:off x="1371600" y="2147373"/>
            <a:ext cx="6400800" cy="3048001"/>
          </a:xfrm>
        </p:spPr>
        <p:txBody>
          <a:bodyPr>
            <a:noAutofit/>
          </a:bodyPr>
          <a:lstStyle/>
          <a:p>
            <a:r>
              <a:rPr lang="en-US" sz="2400" dirty="0" smtClean="0"/>
              <a:t>Understand the store’s refund or exchange policy. </a:t>
            </a:r>
          </a:p>
          <a:p>
            <a:r>
              <a:rPr lang="en-US" sz="2400" dirty="0" smtClean="0"/>
              <a:t>Buy within your budget. </a:t>
            </a:r>
          </a:p>
          <a:p>
            <a:r>
              <a:rPr lang="en-US" sz="2400" dirty="0" smtClean="0"/>
              <a:t>Check your bill for accuracy. </a:t>
            </a:r>
          </a:p>
          <a:p>
            <a:r>
              <a:rPr lang="en-US" sz="2400" dirty="0" smtClean="0"/>
              <a:t>Exercise the right to protest. </a:t>
            </a:r>
            <a:endParaRPr lang="en-US" sz="2400" dirty="0"/>
          </a:p>
        </p:txBody>
      </p:sp>
    </p:spTree>
    <p:extLst>
      <p:ext uri="{BB962C8B-B14F-4D97-AF65-F5344CB8AC3E}">
        <p14:creationId xmlns:p14="http://schemas.microsoft.com/office/powerpoint/2010/main" val="199845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4768"/>
            <a:ext cx="6400800" cy="685800"/>
          </a:xfrm>
        </p:spPr>
        <p:txBody>
          <a:bodyPr>
            <a:normAutofit fontScale="90000"/>
          </a:bodyPr>
          <a:lstStyle/>
          <a:p>
            <a:r>
              <a:rPr lang="en-US" dirty="0" smtClean="0"/>
              <a:t>Consumer rights and responsibilities </a:t>
            </a:r>
            <a:endParaRPr lang="en-US" dirty="0"/>
          </a:p>
        </p:txBody>
      </p:sp>
      <p:sp>
        <p:nvSpPr>
          <p:cNvPr id="3" name="Content Placeholder 2"/>
          <p:cNvSpPr>
            <a:spLocks noGrp="1"/>
          </p:cNvSpPr>
          <p:nvPr>
            <p:ph idx="1"/>
          </p:nvPr>
        </p:nvSpPr>
        <p:spPr>
          <a:xfrm>
            <a:off x="809625" y="2286000"/>
            <a:ext cx="7508875" cy="3413125"/>
          </a:xfrm>
        </p:spPr>
        <p:txBody>
          <a:bodyPr>
            <a:normAutofit/>
          </a:bodyPr>
          <a:lstStyle/>
          <a:p>
            <a:pPr indent="0" algn="ctr">
              <a:buNone/>
            </a:pPr>
            <a:r>
              <a:rPr lang="en-US" sz="2400" dirty="0"/>
              <a:t>In 1962 President Kennedy presented four basic consumer rights in a message to Congress. These four basic rights have been a basis for government action and legislation aimed at protecting consumer interests. Along with each right, the consumer has a certain responsibility to act within the bounds of that right. </a:t>
            </a:r>
          </a:p>
          <a:p>
            <a:endParaRPr lang="en-US" dirty="0"/>
          </a:p>
        </p:txBody>
      </p:sp>
    </p:spTree>
    <p:extLst>
      <p:ext uri="{BB962C8B-B14F-4D97-AF65-F5344CB8AC3E}">
        <p14:creationId xmlns:p14="http://schemas.microsoft.com/office/powerpoint/2010/main" val="371398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 Rights and Responsibilities </a:t>
            </a:r>
            <a:endParaRPr lang="en-US" dirty="0"/>
          </a:p>
        </p:txBody>
      </p:sp>
      <p:graphicFrame>
        <p:nvGraphicFramePr>
          <p:cNvPr id="4" name="Content Placeholder 3" title="Rights and Respon"/>
          <p:cNvGraphicFramePr>
            <a:graphicFrameLocks noGrp="1"/>
          </p:cNvGraphicFramePr>
          <p:nvPr>
            <p:ph idx="1"/>
            <p:extLst>
              <p:ext uri="{D42A27DB-BD31-4B8C-83A1-F6EECF244321}">
                <p14:modId xmlns:p14="http://schemas.microsoft.com/office/powerpoint/2010/main" val="4161954343"/>
              </p:ext>
            </p:extLst>
          </p:nvPr>
        </p:nvGraphicFramePr>
        <p:xfrm>
          <a:off x="1371600" y="2306115"/>
          <a:ext cx="6400800" cy="3383280"/>
        </p:xfrm>
        <a:graphic>
          <a:graphicData uri="http://schemas.openxmlformats.org/drawingml/2006/table">
            <a:tbl>
              <a:tblPr firstRow="1" bandRow="1">
                <a:tableStyleId>{35758FB7-9AC5-4552-8A53-C91805E547FA}</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ctr"/>
                      <a:r>
                        <a:rPr lang="en-US" sz="2400" dirty="0" smtClean="0"/>
                        <a:t>Rights </a:t>
                      </a:r>
                      <a:endParaRPr lang="en-US" sz="2400" dirty="0"/>
                    </a:p>
                  </a:txBody>
                  <a:tcPr anchor="ctr"/>
                </a:tc>
                <a:tc>
                  <a:txBody>
                    <a:bodyPr/>
                    <a:lstStyle/>
                    <a:p>
                      <a:pPr algn="ctr"/>
                      <a:r>
                        <a:rPr lang="en-US" sz="2400" dirty="0" smtClean="0"/>
                        <a:t>Responsibilities</a:t>
                      </a:r>
                      <a:r>
                        <a:rPr lang="en-US" sz="2400" baseline="0" dirty="0" smtClean="0"/>
                        <a:t> </a:t>
                      </a:r>
                      <a:endParaRPr lang="en-US" sz="2400" dirty="0"/>
                    </a:p>
                  </a:txBody>
                  <a:tcPr anchor="ctr"/>
                </a:tc>
                <a:extLst>
                  <a:ext uri="{0D108BD9-81ED-4DB2-BD59-A6C34878D82A}">
                    <a16:rowId xmlns:a16="http://schemas.microsoft.com/office/drawing/2014/main" val="10000"/>
                  </a:ext>
                </a:extLst>
              </a:tr>
              <a:tr h="370840">
                <a:tc>
                  <a:txBody>
                    <a:bodyPr/>
                    <a:lstStyle/>
                    <a:p>
                      <a:pPr algn="ctr"/>
                      <a:r>
                        <a:rPr lang="en-US" sz="2400" dirty="0" smtClean="0"/>
                        <a:t>To Safety </a:t>
                      </a:r>
                      <a:endParaRPr lang="en-US" sz="2400" dirty="0"/>
                    </a:p>
                  </a:txBody>
                  <a:tcPr anchor="ctr"/>
                </a:tc>
                <a:tc>
                  <a:txBody>
                    <a:bodyPr/>
                    <a:lstStyle/>
                    <a:p>
                      <a:pPr algn="ctr"/>
                      <a:r>
                        <a:rPr lang="en-US" sz="2400" dirty="0" smtClean="0"/>
                        <a:t>To</a:t>
                      </a:r>
                      <a:r>
                        <a:rPr lang="en-US" sz="2400" baseline="0" dirty="0" smtClean="0"/>
                        <a:t> use products safely </a:t>
                      </a:r>
                      <a:endParaRPr lang="en-US" sz="2400" dirty="0"/>
                    </a:p>
                  </a:txBody>
                  <a:tcPr anchor="ctr"/>
                </a:tc>
                <a:extLst>
                  <a:ext uri="{0D108BD9-81ED-4DB2-BD59-A6C34878D82A}">
                    <a16:rowId xmlns:a16="http://schemas.microsoft.com/office/drawing/2014/main" val="10001"/>
                  </a:ext>
                </a:extLst>
              </a:tr>
              <a:tr h="370840">
                <a:tc>
                  <a:txBody>
                    <a:bodyPr/>
                    <a:lstStyle/>
                    <a:p>
                      <a:pPr algn="ctr"/>
                      <a:r>
                        <a:rPr lang="en-US" sz="2400" dirty="0" smtClean="0"/>
                        <a:t>To be</a:t>
                      </a:r>
                      <a:r>
                        <a:rPr lang="en-US" sz="2400" baseline="0" dirty="0" smtClean="0"/>
                        <a:t> Informed </a:t>
                      </a:r>
                      <a:endParaRPr lang="en-US" sz="2400" dirty="0"/>
                    </a:p>
                  </a:txBody>
                  <a:tcPr anchor="ctr"/>
                </a:tc>
                <a:tc>
                  <a:txBody>
                    <a:bodyPr/>
                    <a:lstStyle/>
                    <a:p>
                      <a:pPr algn="ctr"/>
                      <a:r>
                        <a:rPr lang="en-US" sz="2400" dirty="0" smtClean="0"/>
                        <a:t>To see information</a:t>
                      </a:r>
                      <a:r>
                        <a:rPr lang="en-US" sz="2400" baseline="0" dirty="0" smtClean="0"/>
                        <a:t> and use it to make decisions </a:t>
                      </a:r>
                      <a:endParaRPr lang="en-US" sz="2400" dirty="0"/>
                    </a:p>
                  </a:txBody>
                  <a:tcPr anchor="ctr"/>
                </a:tc>
                <a:extLst>
                  <a:ext uri="{0D108BD9-81ED-4DB2-BD59-A6C34878D82A}">
                    <a16:rowId xmlns:a16="http://schemas.microsoft.com/office/drawing/2014/main" val="10002"/>
                  </a:ext>
                </a:extLst>
              </a:tr>
              <a:tr h="370840">
                <a:tc>
                  <a:txBody>
                    <a:bodyPr/>
                    <a:lstStyle/>
                    <a:p>
                      <a:pPr algn="ctr"/>
                      <a:r>
                        <a:rPr lang="en-US" sz="2400" dirty="0" smtClean="0"/>
                        <a:t>To Choose </a:t>
                      </a:r>
                      <a:endParaRPr lang="en-US" sz="2400" dirty="0"/>
                    </a:p>
                  </a:txBody>
                  <a:tcPr anchor="ctr"/>
                </a:tc>
                <a:tc>
                  <a:txBody>
                    <a:bodyPr/>
                    <a:lstStyle/>
                    <a:p>
                      <a:pPr algn="ctr"/>
                      <a:r>
                        <a:rPr lang="en-US" sz="2400" dirty="0" smtClean="0"/>
                        <a:t>To choose goods and services carefully </a:t>
                      </a:r>
                      <a:endParaRPr lang="en-US" sz="2400" dirty="0"/>
                    </a:p>
                  </a:txBody>
                  <a:tcPr anchor="ctr"/>
                </a:tc>
                <a:extLst>
                  <a:ext uri="{0D108BD9-81ED-4DB2-BD59-A6C34878D82A}">
                    <a16:rowId xmlns:a16="http://schemas.microsoft.com/office/drawing/2014/main" val="10003"/>
                  </a:ext>
                </a:extLst>
              </a:tr>
              <a:tr h="370840">
                <a:tc>
                  <a:txBody>
                    <a:bodyPr/>
                    <a:lstStyle/>
                    <a:p>
                      <a:pPr algn="ctr"/>
                      <a:r>
                        <a:rPr lang="en-US" sz="2400" dirty="0" smtClean="0"/>
                        <a:t>To be Heard</a:t>
                      </a:r>
                      <a:r>
                        <a:rPr lang="en-US" sz="2400" baseline="0" dirty="0" smtClean="0"/>
                        <a:t> </a:t>
                      </a:r>
                      <a:endParaRPr lang="en-US" sz="2400" dirty="0"/>
                    </a:p>
                  </a:txBody>
                  <a:tcPr anchor="ctr"/>
                </a:tc>
                <a:tc>
                  <a:txBody>
                    <a:bodyPr/>
                    <a:lstStyle/>
                    <a:p>
                      <a:pPr algn="ctr"/>
                      <a:r>
                        <a:rPr lang="en-US" sz="2400" dirty="0" smtClean="0"/>
                        <a:t>To speak up</a:t>
                      </a:r>
                      <a:r>
                        <a:rPr lang="en-US" sz="2400" baseline="0" dirty="0" smtClean="0"/>
                        <a:t> and let likes and dislikes be known. </a:t>
                      </a:r>
                      <a:endParaRPr lang="en-US" sz="240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462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The Right:</a:t>
            </a:r>
          </a:p>
          <a:p>
            <a:r>
              <a:rPr lang="en-US" dirty="0" smtClean="0"/>
              <a:t>Government protection </a:t>
            </a:r>
          </a:p>
          <a:p>
            <a:r>
              <a:rPr lang="en-US" dirty="0" smtClean="0"/>
              <a:t>Food and Drug Administration (FDA)</a:t>
            </a:r>
          </a:p>
          <a:p>
            <a:r>
              <a:rPr lang="en-US" dirty="0" smtClean="0"/>
              <a:t>Consumer Product Safety Commission (CPSC)</a:t>
            </a:r>
            <a:endParaRPr lang="en-US" dirty="0"/>
          </a:p>
        </p:txBody>
      </p:sp>
      <p:sp>
        <p:nvSpPr>
          <p:cNvPr id="3" name="Title 2"/>
          <p:cNvSpPr>
            <a:spLocks noGrp="1"/>
          </p:cNvSpPr>
          <p:nvPr>
            <p:ph type="title"/>
          </p:nvPr>
        </p:nvSpPr>
        <p:spPr/>
        <p:txBody>
          <a:bodyPr/>
          <a:lstStyle/>
          <a:p>
            <a:r>
              <a:rPr lang="en-US" dirty="0" smtClean="0"/>
              <a:t>The right to be safe</a:t>
            </a:r>
            <a:endParaRPr lang="en-US" dirty="0"/>
          </a:p>
        </p:txBody>
      </p:sp>
      <p:sp>
        <p:nvSpPr>
          <p:cNvPr id="4" name="Content Placeholder 3"/>
          <p:cNvSpPr>
            <a:spLocks noGrp="1"/>
          </p:cNvSpPr>
          <p:nvPr>
            <p:ph sz="quarter" idx="14"/>
          </p:nvPr>
        </p:nvSpPr>
        <p:spPr/>
        <p:txBody>
          <a:bodyPr/>
          <a:lstStyle/>
          <a:p>
            <a:pPr indent="0">
              <a:buNone/>
            </a:pPr>
            <a:r>
              <a:rPr lang="en-US" dirty="0" smtClean="0"/>
              <a:t>The Responsibility:</a:t>
            </a:r>
          </a:p>
          <a:p>
            <a:r>
              <a:rPr lang="en-US" dirty="0" smtClean="0"/>
              <a:t>To use products safely. </a:t>
            </a:r>
          </a:p>
          <a:p>
            <a:r>
              <a:rPr lang="en-US" dirty="0" smtClean="0"/>
              <a:t>Read information about the product</a:t>
            </a:r>
          </a:p>
          <a:p>
            <a:r>
              <a:rPr lang="en-US" dirty="0" smtClean="0"/>
              <a:t>Use care booklets</a:t>
            </a:r>
            <a:endParaRPr lang="en-US" dirty="0"/>
          </a:p>
        </p:txBody>
      </p:sp>
    </p:spTree>
    <p:extLst>
      <p:ext uri="{BB962C8B-B14F-4D97-AF65-F5344CB8AC3E}">
        <p14:creationId xmlns:p14="http://schemas.microsoft.com/office/powerpoint/2010/main" val="967289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1109</TotalTime>
  <Words>3267</Words>
  <Application>Microsoft Office PowerPoint</Application>
  <PresentationFormat>On-screen Show (4:3)</PresentationFormat>
  <Paragraphs>168</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Wingdings</vt:lpstr>
      <vt:lpstr>Couture</vt:lpstr>
      <vt:lpstr>Consumer rights and responsibilities </vt:lpstr>
      <vt:lpstr>Learning objective</vt:lpstr>
      <vt:lpstr>Sources of Information</vt:lpstr>
      <vt:lpstr>Guidelines for consumers</vt:lpstr>
      <vt:lpstr>Guidelines for consumers</vt:lpstr>
      <vt:lpstr>Guidelines for consumers</vt:lpstr>
      <vt:lpstr>Consumer rights and responsibilities </vt:lpstr>
      <vt:lpstr>Consumer Rights and Responsibilities </vt:lpstr>
      <vt:lpstr>The right to be safe</vt:lpstr>
      <vt:lpstr>The right to be informed</vt:lpstr>
      <vt:lpstr>The Right to be informed</vt:lpstr>
      <vt:lpstr>The right to choose </vt:lpstr>
      <vt:lpstr>The right to choose</vt:lpstr>
      <vt:lpstr>The right to be heard </vt:lpstr>
      <vt:lpstr>The right to be heard</vt:lpstr>
      <vt:lpstr>Consumer complaints</vt:lpstr>
      <vt:lpstr>Consumer Complaints</vt:lpstr>
      <vt:lpstr>Consumer complaints</vt:lpstr>
      <vt:lpstr>Complaint letter</vt:lpstr>
      <vt:lpstr>Complaint Letter</vt:lpstr>
      <vt:lpstr>Complaint letter</vt:lpstr>
      <vt:lpstr>Complaint Letter</vt:lpstr>
      <vt:lpstr>Complaint letters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rights and responsibilities </dc:title>
  <dc:creator>Jessica  Cox </dc:creator>
  <cp:lastModifiedBy>admin</cp:lastModifiedBy>
  <cp:revision>28</cp:revision>
  <dcterms:created xsi:type="dcterms:W3CDTF">2016-11-30T23:28:06Z</dcterms:created>
  <dcterms:modified xsi:type="dcterms:W3CDTF">2018-02-26T16:17:07Z</dcterms:modified>
</cp:coreProperties>
</file>