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5" r:id="rId4"/>
    <p:sldId id="292" r:id="rId5"/>
    <p:sldId id="277" r:id="rId6"/>
    <p:sldId id="278" r:id="rId7"/>
    <p:sldId id="280" r:id="rId8"/>
    <p:sldId id="282" r:id="rId9"/>
    <p:sldId id="290" r:id="rId10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44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80328" autoAdjust="0"/>
  </p:normalViewPr>
  <p:slideViewPr>
    <p:cSldViewPr>
      <p:cViewPr varScale="1">
        <p:scale>
          <a:sx n="92" d="100"/>
          <a:sy n="92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71488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71488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pPr>
              <a:defRPr/>
            </a:pPr>
            <a:fld id="{7B89A56C-F30E-4ECC-B8FE-D06883B0F3DB}" type="datetimeFigureOut">
              <a:rPr lang="en-US"/>
              <a:pPr>
                <a:defRPr/>
              </a:pPr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71487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71487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pPr>
              <a:defRPr/>
            </a:pPr>
            <a:fld id="{226FF708-046C-4CAD-AF89-1F770F952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53A344-BA10-49F9-AC61-D460FAFE81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04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B735-C00C-4E85-AD9B-E02AAAA61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40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2EE5F-4A55-4021-9D9F-D13D134D3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75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C3ECD-5942-4CEA-8860-D490B87295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061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AD75E-0E46-494E-A209-E13D86D448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84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097E2-6858-4C48-A261-2EB3965FA8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19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F0DD1-B51F-4661-B252-56ACEDCA7B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68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8CEA4-1354-4A23-983C-7B7DEA8408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50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BA99A-B31D-4ABF-ACF2-462C00E30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53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0D270-C4BD-4AC7-8C5C-9519946B60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11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BE714-9DEE-4246-80FC-FE1D1C130F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90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F0CA-A187-4118-AE06-8B8BD5E6C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30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E2EFE-1835-4075-9135-A1A9EAF83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9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198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2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202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202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202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02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02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F4A4E9A-166D-4E20-8608-A6116F29C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01875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Identity Theft &amp; Consumer Protection</a:t>
            </a:r>
          </a:p>
        </p:txBody>
      </p:sp>
      <p:pic>
        <p:nvPicPr>
          <p:cNvPr id="5123" name="Picture 6" descr="logo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85800"/>
            <a:ext cx="33655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Consumer </a:t>
            </a:r>
            <a:r>
              <a:rPr lang="en-US" altLang="en-US" dirty="0" smtClean="0"/>
              <a:t>Rights &amp; Responsibilities</a:t>
            </a:r>
          </a:p>
        </p:txBody>
      </p:sp>
      <p:graphicFrame>
        <p:nvGraphicFramePr>
          <p:cNvPr id="5148" name="Group 28" title="Rights and Responsibilities 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21233466"/>
              </p:ext>
            </p:extLst>
          </p:nvPr>
        </p:nvGraphicFramePr>
        <p:xfrm>
          <a:off x="457200" y="1600200"/>
          <a:ext cx="8229600" cy="4200526"/>
        </p:xfrm>
        <a:graphic>
          <a:graphicData uri="http://schemas.openxmlformats.org/drawingml/2006/table">
            <a:tbl>
              <a:tblPr first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15294231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112209386"/>
                    </a:ext>
                  </a:extLst>
                </a:gridCol>
              </a:tblGrid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RIGHTS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RESPONSIBILITIES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521943"/>
                  </a:ext>
                </a:extLst>
              </a:tr>
              <a:tr h="746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Safety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Use Products Safely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512814"/>
                  </a:ext>
                </a:extLst>
              </a:tr>
              <a:tr h="903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Be Informed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Seek Information and Use it to make Decisions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529936"/>
                  </a:ext>
                </a:extLst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Choose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Choose Goods and Services Carefully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479534"/>
                  </a:ext>
                </a:extLst>
              </a:tr>
              <a:tr h="903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Be Heard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Speak Up and Let Likes and Dislikes Be 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585155"/>
                  </a:ext>
                </a:extLst>
              </a:tr>
            </a:tbl>
          </a:graphicData>
        </a:graphic>
      </p:graphicFrame>
      <p:sp>
        <p:nvSpPr>
          <p:cNvPr id="6167" name="Text Box 25"/>
          <p:cNvSpPr txBox="1">
            <a:spLocks noChangeArrowheads="1"/>
          </p:cNvSpPr>
          <p:nvPr/>
        </p:nvSpPr>
        <p:spPr bwMode="auto">
          <a:xfrm>
            <a:off x="1371600" y="5819775"/>
            <a:ext cx="7467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Gill Sans MT Condensed" panose="020B0506020104020203" pitchFamily="34" charset="0"/>
              </a:rPr>
              <a:t>Consumer Bill of Rights (State of the Union Address of 1962, President John F. Kennedy)                                      Source: Thomson South-Western, </a:t>
            </a:r>
            <a:r>
              <a:rPr lang="en-US" altLang="en-US" sz="1600" i="1">
                <a:latin typeface="Gill Sans MT Condensed" panose="020B0506020104020203" pitchFamily="34" charset="0"/>
              </a:rPr>
              <a:t>Economic Education for Consumers</a:t>
            </a:r>
            <a:r>
              <a:rPr lang="en-US" altLang="en-US" sz="1600">
                <a:latin typeface="Gill Sans MT Condensed" panose="020B0506020104020203" pitchFamily="34" charset="0"/>
              </a:rPr>
              <a:t>; USOE Adult Roles &amp;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010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Identity Theft</a:t>
            </a:r>
            <a:br>
              <a:rPr lang="en-US" altLang="en-US" dirty="0" smtClean="0"/>
            </a:br>
            <a:r>
              <a:rPr lang="en-US" altLang="en-US" dirty="0" smtClean="0"/>
              <a:t>“True-name Fraud”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Someone wrongfully acquires and uses a consumer’s personal identification, credit, or account information without your permission.</a:t>
            </a:r>
          </a:p>
          <a:p>
            <a:pPr eaLnBrk="1" hangingPunct="1">
              <a:defRPr/>
            </a:pPr>
            <a:r>
              <a:rPr lang="en-US" altLang="en-US" sz="2800" smtClean="0"/>
              <a:t>This information may include:</a:t>
            </a:r>
          </a:p>
          <a:p>
            <a:pPr lvl="1" eaLnBrk="1" hangingPunct="1">
              <a:defRPr/>
            </a:pPr>
            <a:r>
              <a:rPr lang="en-US" altLang="en-US" sz="2400" smtClean="0"/>
              <a:t>Social Security Numbers</a:t>
            </a:r>
          </a:p>
          <a:p>
            <a:pPr lvl="1" eaLnBrk="1" hangingPunct="1">
              <a:defRPr/>
            </a:pPr>
            <a:r>
              <a:rPr lang="en-US" altLang="en-US" sz="2400" smtClean="0"/>
              <a:t>Name</a:t>
            </a:r>
          </a:p>
          <a:p>
            <a:pPr lvl="1" eaLnBrk="1" hangingPunct="1">
              <a:defRPr/>
            </a:pPr>
            <a:r>
              <a:rPr lang="en-US" altLang="en-US" sz="2400" smtClean="0"/>
              <a:t>Address</a:t>
            </a:r>
          </a:p>
          <a:p>
            <a:pPr lvl="1" eaLnBrk="1" hangingPunct="1">
              <a:defRPr/>
            </a:pPr>
            <a:r>
              <a:rPr lang="en-US" altLang="en-US" sz="2400" smtClean="0"/>
              <a:t>Date of Birth</a:t>
            </a:r>
          </a:p>
          <a:p>
            <a:pPr lvl="1" eaLnBrk="1" hangingPunct="1">
              <a:defRPr/>
            </a:pPr>
            <a:r>
              <a:rPr lang="en-US" altLang="en-US" sz="2400" smtClean="0"/>
              <a:t>Mother’s Maiden Name</a:t>
            </a:r>
          </a:p>
          <a:p>
            <a:pPr lvl="1" eaLnBrk="1" hangingPunct="1">
              <a:defRPr/>
            </a:pPr>
            <a:r>
              <a:rPr lang="en-US" altLang="en-US" sz="2400" smtClean="0"/>
              <a:t>Passwords</a:t>
            </a:r>
          </a:p>
          <a:p>
            <a:pPr lvl="1" eaLnBrk="1" hangingPunct="1">
              <a:defRPr/>
            </a:pPr>
            <a:r>
              <a:rPr lang="en-US" altLang="en-US" sz="2400" smtClean="0"/>
              <a:t>PINs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Ways to Avoid Identity Theft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Monitor your credit report.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Don’t give out personal information to unknown people or companies.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Protect your credit and debit cards.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Protect your mailbox.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Protect your wallet.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Use passwords and PINs that cannot be easily guessed.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Use anti-virus software on your computer.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Notify your bank when you change your address or phone number.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6939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Understanding Financial Contracts</a:t>
            </a:r>
            <a:br>
              <a:rPr lang="en-US" altLang="en-US" dirty="0" smtClean="0"/>
            </a:br>
            <a:r>
              <a:rPr lang="en-US" altLang="en-US" dirty="0" smtClean="0"/>
              <a:t>Disclosure Information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229600" cy="27781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Provides full information about a financial institution’s policies, such as electronic funds transfer policies, lending policies, interest crediting, and compliance with banking regulations.  These statements are required by law.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 title="Grace Period "/>
          <p:cNvSpPr>
            <a:spLocks noChangeArrowheads="1"/>
          </p:cNvSpPr>
          <p:nvPr/>
        </p:nvSpPr>
        <p:spPr bwMode="auto">
          <a:xfrm>
            <a:off x="-304800" y="0"/>
            <a:ext cx="9906000" cy="6858000"/>
          </a:xfrm>
          <a:prstGeom prst="rect">
            <a:avLst/>
          </a:prstGeom>
          <a:solidFill>
            <a:srgbClr val="3448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Grace Period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5356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The time between the billing date and the payment due date when no interest is charged.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dirty="0" smtClean="0">
                <a:solidFill>
                  <a:schemeClr val="tx2"/>
                </a:solidFill>
              </a:rPr>
              <a:t>Late Payment Penalties</a:t>
            </a:r>
          </a:p>
          <a:p>
            <a:pPr eaLnBrk="1" hangingPunct="1">
              <a:defRPr/>
            </a:pPr>
            <a:r>
              <a:rPr lang="en-US" altLang="en-US" dirty="0" smtClean="0"/>
              <a:t>Late Fees</a:t>
            </a:r>
          </a:p>
          <a:p>
            <a:pPr eaLnBrk="1" hangingPunct="1">
              <a:defRPr/>
            </a:pPr>
            <a:r>
              <a:rPr lang="en-US" altLang="en-US" dirty="0" smtClean="0"/>
              <a:t>Finance Charges</a:t>
            </a:r>
          </a:p>
          <a:p>
            <a:pPr eaLnBrk="1" hangingPunct="1">
              <a:defRPr/>
            </a:pPr>
            <a:r>
              <a:rPr lang="en-US" altLang="en-US" dirty="0" smtClean="0"/>
              <a:t>Increased Interest Rate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Method of Interest Calculation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Average daily balance excluding new purchases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Average daily balance including new purchases with a grace period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Average daily balance including new purchases with no grace period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Two-cycle average daily balance including new purchases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Tips To Help Dump Debt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19238"/>
            <a:ext cx="7772400" cy="39671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>
                <a:solidFill>
                  <a:srgbClr val="FF9933"/>
                </a:solidFill>
              </a:rPr>
              <a:t>Write it down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smtClean="0"/>
              <a:t>Make a list of how much money you owe and the interest rate.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>
                <a:solidFill>
                  <a:srgbClr val="FF9933"/>
                </a:solidFill>
              </a:rPr>
              <a:t>Start the snowball rolling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smtClean="0"/>
              <a:t>Pick the debt with the highest interest rate and put extra cash toward that balance.  Negotiate a repayment schedule.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>
                <a:solidFill>
                  <a:srgbClr val="FF9933"/>
                </a:solidFill>
              </a:rPr>
              <a:t>Cut it out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smtClean="0"/>
              <a:t>Select an activity and stop it for a month or two, put it toward the debt. Or, sell assets.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>
                <a:solidFill>
                  <a:srgbClr val="FF9933"/>
                </a:solidFill>
              </a:rPr>
              <a:t>Don’t forget to save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smtClean="0"/>
              <a:t>Start saving, even if it’s a small amount every week.</a:t>
            </a:r>
            <a:r>
              <a:rPr lang="en-US" altLang="en-US" sz="1800" smtClean="0"/>
              <a:t>                             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934200" y="5881688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Gill Sans MT Condensed" panose="020B0506020104020203" pitchFamily="34" charset="0"/>
              </a:rPr>
              <a:t>Source: NEFE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</a:t>
            </a:r>
            <a:endParaRPr lang="en-US" dirty="0"/>
          </a:p>
        </p:txBody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Once in debt, interest is your companion every minute of the day and night; you cannot shun it or slip away from it; you cannot dismiss it; it yields neither to entreaties, demands, or orders, and whenever you get in its way or cross its course or fail to meet its demands it crushes you.</a:t>
            </a:r>
          </a:p>
          <a:p>
            <a:r>
              <a:rPr lang="en-US" altLang="en-US" dirty="0" smtClean="0"/>
              <a:t>~ J. Ruben Clark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 autoUpdateAnimBg="0"/>
    </p:bldLst>
  </p:timing>
</p:sld>
</file>

<file path=ppt/theme/theme1.xml><?xml version="1.0" encoding="utf-8"?>
<a:theme xmlns:a="http://schemas.openxmlformats.org/drawingml/2006/main" name="Balance">
  <a:themeElements>
    <a:clrScheme name="Balance 3">
      <a:dk1>
        <a:srgbClr val="003300"/>
      </a:dk1>
      <a:lt1>
        <a:srgbClr val="FFFFFF"/>
      </a:lt1>
      <a:dk2>
        <a:srgbClr val="4D6A2A"/>
      </a:dk2>
      <a:lt2>
        <a:srgbClr val="CCFF99"/>
      </a:lt2>
      <a:accent1>
        <a:srgbClr val="2EB62E"/>
      </a:accent1>
      <a:accent2>
        <a:srgbClr val="527C3A"/>
      </a:accent2>
      <a:accent3>
        <a:srgbClr val="B2B9AC"/>
      </a:accent3>
      <a:accent4>
        <a:srgbClr val="DADADA"/>
      </a:accent4>
      <a:accent5>
        <a:srgbClr val="ADD7AD"/>
      </a:accent5>
      <a:accent6>
        <a:srgbClr val="497034"/>
      </a:accent6>
      <a:hlink>
        <a:srgbClr val="DDD800"/>
      </a:hlink>
      <a:folHlink>
        <a:srgbClr val="009999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272</TotalTime>
  <Words>432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Gill Sans MT Condensed</vt:lpstr>
      <vt:lpstr>Tahoma</vt:lpstr>
      <vt:lpstr>Wingdings</vt:lpstr>
      <vt:lpstr>Balance</vt:lpstr>
      <vt:lpstr>Identity Theft &amp; Consumer Protection</vt:lpstr>
      <vt:lpstr>Consumer Rights &amp; Responsibilities</vt:lpstr>
      <vt:lpstr> Identity Theft “True-name Fraud”</vt:lpstr>
      <vt:lpstr> Ways to Avoid Identity Theft</vt:lpstr>
      <vt:lpstr> Understanding Financial Contracts Disclosure Information</vt:lpstr>
      <vt:lpstr> Grace Period</vt:lpstr>
      <vt:lpstr> Method of Interest Calculation</vt:lpstr>
      <vt:lpstr> Tips To Help Dump Debt</vt:lpstr>
      <vt:lpstr>Quote </vt:lpstr>
    </vt:vector>
  </TitlesOfParts>
  <Company>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admin</cp:lastModifiedBy>
  <cp:revision>26</cp:revision>
  <cp:lastPrinted>2017-10-23T19:48:26Z</cp:lastPrinted>
  <dcterms:created xsi:type="dcterms:W3CDTF">2007-11-15T22:10:35Z</dcterms:created>
  <dcterms:modified xsi:type="dcterms:W3CDTF">2018-02-26T15:36:47Z</dcterms:modified>
</cp:coreProperties>
</file>