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73" r:id="rId13"/>
    <p:sldId id="267" r:id="rId14"/>
    <p:sldId id="272" r:id="rId15"/>
    <p:sldId id="268" r:id="rId16"/>
    <p:sldId id="269" r:id="rId17"/>
    <p:sldId id="270" r:id="rId18"/>
    <p:sldId id="271" r:id="rId19"/>
    <p:sldId id="274"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7D1E4B7-135D-4707-88C9-5DCDDF5D022D}" type="datetimeFigureOut">
              <a:rPr lang="en-US" smtClean="0"/>
              <a:t>1/21/2016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24E403F-1740-4B83-AEC6-90E0A6C3757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D1E4B7-135D-4707-88C9-5DCDDF5D02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D1E4B7-135D-4707-88C9-5DCDDF5D02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D1E4B7-135D-4707-88C9-5DCDDF5D02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D1E4B7-135D-4707-88C9-5DCDDF5D02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24E403F-1740-4B83-AEC6-90E0A6C375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D1E4B7-135D-4707-88C9-5DCDDF5D02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D1E4B7-135D-4707-88C9-5DCDDF5D02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D1E4B7-135D-4707-88C9-5DCDDF5D02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1E4B7-135D-4707-88C9-5DCDDF5D02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D1E4B7-135D-4707-88C9-5DCDDF5D02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D1E4B7-135D-4707-88C9-5DCDDF5D02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E403F-1740-4B83-AEC6-90E0A6C375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D1E4B7-135D-4707-88C9-5DCDDF5D022D}" type="datetimeFigureOut">
              <a:rPr lang="en-US" smtClean="0"/>
              <a:t>1/21/2016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4E403F-1740-4B83-AEC6-90E0A6C375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solidFill>
                  <a:schemeClr val="accent5">
                    <a:lumMod val="60000"/>
                    <a:lumOff val="40000"/>
                  </a:schemeClr>
                </a:solidFill>
              </a:rPr>
              <a:t>Kitchen safety!</a:t>
            </a:r>
            <a:endParaRPr lang="en-US" sz="6000" dirty="0">
              <a:solidFill>
                <a:schemeClr val="accent5">
                  <a:lumMod val="60000"/>
                  <a:lumOff val="40000"/>
                </a:schemeClr>
              </a:solidFill>
            </a:endParaRPr>
          </a:p>
        </p:txBody>
      </p:sp>
      <p:sp>
        <p:nvSpPr>
          <p:cNvPr id="3" name="Subtitle 2"/>
          <p:cNvSpPr>
            <a:spLocks noGrp="1"/>
          </p:cNvSpPr>
          <p:nvPr>
            <p:ph type="subTitle" idx="1"/>
          </p:nvPr>
        </p:nvSpPr>
        <p:spPr/>
        <p:txBody>
          <a:bodyPr/>
          <a:lstStyle/>
          <a:p>
            <a:r>
              <a:rPr lang="en-US" dirty="0" smtClean="0"/>
              <a:t>Standard 1</a:t>
            </a:r>
          </a:p>
          <a:p>
            <a:r>
              <a:rPr lang="en-US" dirty="0" smtClean="0"/>
              <a:t>Objective 1-5</a:t>
            </a:r>
          </a:p>
          <a:p>
            <a:endParaRPr lang="en-US" dirty="0" smtClean="0"/>
          </a:p>
        </p:txBody>
      </p:sp>
    </p:spTree>
    <p:extLst>
      <p:ext uri="{BB962C8B-B14F-4D97-AF65-F5344CB8AC3E}">
        <p14:creationId xmlns:p14="http://schemas.microsoft.com/office/powerpoint/2010/main" val="2712617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Best Knife?</a:t>
            </a:r>
            <a:endParaRPr lang="en-US" dirty="0"/>
          </a:p>
        </p:txBody>
      </p:sp>
      <p:sp>
        <p:nvSpPr>
          <p:cNvPr id="3" name="Content Placeholder 2"/>
          <p:cNvSpPr>
            <a:spLocks noGrp="1"/>
          </p:cNvSpPr>
          <p:nvPr>
            <p:ph idx="1"/>
          </p:nvPr>
        </p:nvSpPr>
        <p:spPr/>
        <p:txBody>
          <a:bodyPr/>
          <a:lstStyle/>
          <a:p>
            <a:pPr marL="137160" indent="0">
              <a:buNone/>
            </a:pPr>
            <a:r>
              <a:rPr lang="en-US" dirty="0" smtClean="0"/>
              <a:t>Always use a SHARP knife!</a:t>
            </a:r>
          </a:p>
          <a:p>
            <a:pPr marL="137160" indent="0">
              <a:buNone/>
            </a:pPr>
            <a:endParaRPr lang="en-US" dirty="0"/>
          </a:p>
          <a:p>
            <a:pPr>
              <a:buFont typeface="Wingdings" panose="05000000000000000000" pitchFamily="2" charset="2"/>
              <a:buChar char="v"/>
            </a:pPr>
            <a:r>
              <a:rPr lang="en-US" dirty="0" smtClean="0"/>
              <a:t>More efficient</a:t>
            </a:r>
          </a:p>
          <a:p>
            <a:pPr>
              <a:buFont typeface="Wingdings" panose="05000000000000000000" pitchFamily="2" charset="2"/>
              <a:buChar char="v"/>
            </a:pPr>
            <a:r>
              <a:rPr lang="en-US" dirty="0" smtClean="0"/>
              <a:t>Dull knives are dangerous!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3800"/>
            <a:ext cx="4392386" cy="291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168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Food-Borne Illness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 </a:t>
            </a:r>
            <a:r>
              <a:rPr lang="en-US" u="sng" dirty="0" smtClean="0"/>
              <a:t>food-borne illness</a:t>
            </a:r>
            <a:r>
              <a:rPr lang="en-US" dirty="0" smtClean="0"/>
              <a:t> is an illness caused by infected food.</a:t>
            </a:r>
          </a:p>
          <a:p>
            <a:r>
              <a:rPr lang="en-US" u="sng" dirty="0" smtClean="0"/>
              <a:t>Eating contaminated foods</a:t>
            </a:r>
            <a:r>
              <a:rPr lang="en-US" dirty="0" smtClean="0"/>
              <a:t> containing poisonous toxins can cause food borne illness</a:t>
            </a:r>
          </a:p>
          <a:p>
            <a:r>
              <a:rPr lang="en-US" u="sng" dirty="0" smtClean="0"/>
              <a:t>The best prevention of food-borne illness</a:t>
            </a:r>
            <a:r>
              <a:rPr lang="en-US" dirty="0" smtClean="0"/>
              <a:t> is WASHING YOUR HANDS!</a:t>
            </a:r>
            <a:endParaRPr lang="en-US" u="sng" dirty="0"/>
          </a:p>
        </p:txBody>
      </p:sp>
    </p:spTree>
    <p:extLst>
      <p:ext uri="{BB962C8B-B14F-4D97-AF65-F5344CB8AC3E}">
        <p14:creationId xmlns:p14="http://schemas.microsoft.com/office/powerpoint/2010/main" val="152173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GROWTH</a:t>
            </a:r>
            <a:endParaRPr lang="en-US" dirty="0"/>
          </a:p>
        </p:txBody>
      </p:sp>
      <p:sp>
        <p:nvSpPr>
          <p:cNvPr id="3" name="Content Placeholder 2"/>
          <p:cNvSpPr>
            <a:spLocks noGrp="1"/>
          </p:cNvSpPr>
          <p:nvPr>
            <p:ph idx="1"/>
          </p:nvPr>
        </p:nvSpPr>
        <p:spPr/>
        <p:txBody>
          <a:bodyPr/>
          <a:lstStyle/>
          <a:p>
            <a:r>
              <a:rPr lang="en-US" dirty="0" smtClean="0"/>
              <a:t>Bacteria reproduce through a process called </a:t>
            </a:r>
            <a:r>
              <a:rPr lang="en-US" u="sng" dirty="0" smtClean="0"/>
              <a:t>binary fission</a:t>
            </a:r>
            <a:r>
              <a:rPr lang="en-US" dirty="0" smtClean="0"/>
              <a:t>. This occurs rapidly when food is left in the </a:t>
            </a:r>
            <a:r>
              <a:rPr lang="en-US" i="1" dirty="0" smtClean="0"/>
              <a:t>danger zone.</a:t>
            </a:r>
          </a:p>
          <a:p>
            <a:r>
              <a:rPr lang="en-US" i="1" dirty="0" smtClean="0"/>
              <a:t>Bacteria need 6 things to grow:</a:t>
            </a:r>
          </a:p>
          <a:p>
            <a:pPr lvl="1"/>
            <a:r>
              <a:rPr lang="en-US" i="1" dirty="0" smtClean="0">
                <a:latin typeface="Arial Black" panose="020B0A04020102020204" pitchFamily="34" charset="0"/>
              </a:rPr>
              <a:t>F= </a:t>
            </a:r>
            <a:r>
              <a:rPr lang="en-US" dirty="0" smtClean="0">
                <a:latin typeface="Arial Black" panose="020B0A04020102020204" pitchFamily="34" charset="0"/>
              </a:rPr>
              <a:t>Food source </a:t>
            </a:r>
            <a:r>
              <a:rPr lang="en-US" dirty="0" smtClean="0"/>
              <a:t>(especially high </a:t>
            </a:r>
            <a:r>
              <a:rPr lang="en-US" smtClean="0"/>
              <a:t>protein foods)</a:t>
            </a:r>
            <a:endParaRPr lang="en-US" i="1" dirty="0" smtClean="0">
              <a:latin typeface="Arial Black" panose="020B0A04020102020204" pitchFamily="34" charset="0"/>
            </a:endParaRPr>
          </a:p>
          <a:p>
            <a:pPr lvl="1"/>
            <a:r>
              <a:rPr lang="en-US" i="1" dirty="0" smtClean="0">
                <a:latin typeface="Arial Black" panose="020B0A04020102020204" pitchFamily="34" charset="0"/>
              </a:rPr>
              <a:t>A= </a:t>
            </a:r>
            <a:r>
              <a:rPr lang="en-US" dirty="0" smtClean="0">
                <a:latin typeface="Arial Black" panose="020B0A04020102020204" pitchFamily="34" charset="0"/>
              </a:rPr>
              <a:t>Acidity (low acid, over 4.6 pH)</a:t>
            </a:r>
            <a:endParaRPr lang="en-US" i="1" dirty="0" smtClean="0">
              <a:latin typeface="Arial Black" panose="020B0A04020102020204" pitchFamily="34" charset="0"/>
            </a:endParaRPr>
          </a:p>
          <a:p>
            <a:pPr lvl="1"/>
            <a:r>
              <a:rPr lang="en-US" i="1" dirty="0" smtClean="0">
                <a:latin typeface="Arial Black" panose="020B0A04020102020204" pitchFamily="34" charset="0"/>
              </a:rPr>
              <a:t>T= </a:t>
            </a:r>
            <a:r>
              <a:rPr lang="en-US" dirty="0" smtClean="0">
                <a:latin typeface="Arial Black" panose="020B0A04020102020204" pitchFamily="34" charset="0"/>
              </a:rPr>
              <a:t>Time </a:t>
            </a:r>
            <a:endParaRPr lang="en-US" i="1" dirty="0" smtClean="0">
              <a:latin typeface="Arial Black" panose="020B0A04020102020204" pitchFamily="34" charset="0"/>
            </a:endParaRPr>
          </a:p>
          <a:p>
            <a:pPr lvl="1"/>
            <a:r>
              <a:rPr lang="en-US" i="1" dirty="0" smtClean="0">
                <a:latin typeface="Arial Black" panose="020B0A04020102020204" pitchFamily="34" charset="0"/>
              </a:rPr>
              <a:t>T= </a:t>
            </a:r>
            <a:r>
              <a:rPr lang="en-US" dirty="0" smtClean="0">
                <a:latin typeface="Arial Black" panose="020B0A04020102020204" pitchFamily="34" charset="0"/>
              </a:rPr>
              <a:t>Temperature (danger zone)</a:t>
            </a:r>
            <a:endParaRPr lang="en-US" i="1" dirty="0" smtClean="0">
              <a:latin typeface="Arial Black" panose="020B0A04020102020204" pitchFamily="34" charset="0"/>
            </a:endParaRPr>
          </a:p>
          <a:p>
            <a:pPr lvl="1"/>
            <a:r>
              <a:rPr lang="en-US" i="1" dirty="0" smtClean="0">
                <a:latin typeface="Arial Black" panose="020B0A04020102020204" pitchFamily="34" charset="0"/>
              </a:rPr>
              <a:t>O= </a:t>
            </a:r>
            <a:r>
              <a:rPr lang="en-US" dirty="0" smtClean="0">
                <a:latin typeface="Arial Black" panose="020B0A04020102020204" pitchFamily="34" charset="0"/>
              </a:rPr>
              <a:t>Oxygen (though some are anaerobic)</a:t>
            </a:r>
            <a:endParaRPr lang="en-US" i="1" dirty="0" smtClean="0">
              <a:latin typeface="Arial Black" panose="020B0A04020102020204" pitchFamily="34" charset="0"/>
            </a:endParaRPr>
          </a:p>
          <a:p>
            <a:pPr lvl="1"/>
            <a:r>
              <a:rPr lang="en-US" i="1" dirty="0" smtClean="0">
                <a:latin typeface="Arial Black" panose="020B0A04020102020204" pitchFamily="34" charset="0"/>
              </a:rPr>
              <a:t>M= </a:t>
            </a:r>
            <a:r>
              <a:rPr lang="en-US" b="1" dirty="0" smtClean="0">
                <a:latin typeface="Arial Black" panose="020B0A04020102020204" pitchFamily="34" charset="0"/>
              </a:rPr>
              <a:t>Moisture</a:t>
            </a:r>
            <a:endParaRPr lang="en-US" dirty="0">
              <a:latin typeface="Arial Black" panose="020B0A04020102020204" pitchFamily="34" charset="0"/>
            </a:endParaRPr>
          </a:p>
        </p:txBody>
      </p:sp>
    </p:spTree>
    <p:extLst>
      <p:ext uri="{BB962C8B-B14F-4D97-AF65-F5344CB8AC3E}">
        <p14:creationId xmlns:p14="http://schemas.microsoft.com/office/powerpoint/2010/main" val="238895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VOCABULARY</a:t>
            </a:r>
            <a:endParaRPr lang="en-US" dirty="0">
              <a:solidFill>
                <a:srgbClr val="FFFF00"/>
              </a:solidFill>
            </a:endParaRPr>
          </a:p>
        </p:txBody>
      </p:sp>
      <p:sp>
        <p:nvSpPr>
          <p:cNvPr id="3" name="Content Placeholder 2"/>
          <p:cNvSpPr>
            <a:spLocks noGrp="1"/>
          </p:cNvSpPr>
          <p:nvPr>
            <p:ph idx="1"/>
          </p:nvPr>
        </p:nvSpPr>
        <p:spPr/>
        <p:txBody>
          <a:bodyPr/>
          <a:lstStyle/>
          <a:p>
            <a:r>
              <a:rPr lang="en-US" u="sng" dirty="0" smtClean="0"/>
              <a:t>Microbes: </a:t>
            </a:r>
            <a:r>
              <a:rPr lang="en-US" dirty="0" smtClean="0"/>
              <a:t>anything too small to be visible to the naked eye. The 3 types of microbes in food are:</a:t>
            </a:r>
          </a:p>
          <a:p>
            <a:pPr lvl="1"/>
            <a:r>
              <a:rPr lang="en-US" dirty="0" smtClean="0"/>
              <a:t>Bacteria</a:t>
            </a:r>
          </a:p>
          <a:p>
            <a:pPr lvl="1"/>
            <a:r>
              <a:rPr lang="en-US" dirty="0" smtClean="0"/>
              <a:t>Viruses</a:t>
            </a:r>
          </a:p>
          <a:p>
            <a:pPr lvl="1"/>
            <a:r>
              <a:rPr lang="en-US" dirty="0" smtClean="0"/>
              <a:t>Fungi (yeast and mold)</a:t>
            </a:r>
          </a:p>
        </p:txBody>
      </p:sp>
      <p:pic>
        <p:nvPicPr>
          <p:cNvPr id="3074" name="Picture 2" descr="Image result for micro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23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NDV’s= </a:t>
            </a:r>
            <a:r>
              <a:rPr lang="en-US" dirty="0" smtClean="0">
                <a:solidFill>
                  <a:srgbClr val="FFFF00"/>
                </a:solidFill>
              </a:rPr>
              <a:t>the common symptoms of most food-borne illness</a:t>
            </a:r>
            <a:endParaRPr lang="en-US" dirty="0">
              <a:solidFill>
                <a:srgbClr val="FFFF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3183445"/>
            <a:ext cx="4524375" cy="348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1295400"/>
            <a:ext cx="3344185"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NAUSEA</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rot="786988">
            <a:off x="4238927" y="1791612"/>
            <a:ext cx="435728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DIARRHEA</a:t>
            </a:r>
            <a:endParaRPr lang="en-US" sz="5400" b="1" cap="none" spc="0" dirty="0">
              <a:ln/>
              <a:solidFill>
                <a:schemeClr val="accent3"/>
              </a:solidFill>
              <a:effectLst/>
            </a:endParaRPr>
          </a:p>
        </p:txBody>
      </p:sp>
      <p:sp>
        <p:nvSpPr>
          <p:cNvPr id="6" name="Rectangle 5"/>
          <p:cNvSpPr/>
          <p:nvPr/>
        </p:nvSpPr>
        <p:spPr>
          <a:xfrm rot="21026620">
            <a:off x="302025" y="2477707"/>
            <a:ext cx="42226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VOMITING</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7618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FBI’s: the most UNWANTED</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31597"/>
              </p:ext>
            </p:extLst>
          </p:nvPr>
        </p:nvGraphicFramePr>
        <p:xfrm>
          <a:off x="457200" y="1600200"/>
          <a:ext cx="8229600" cy="4089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FBI</a:t>
                      </a:r>
                      <a:endParaRPr lang="en-US" dirty="0"/>
                    </a:p>
                  </a:txBody>
                  <a:tcPr/>
                </a:tc>
                <a:tc>
                  <a:txBody>
                    <a:bodyPr/>
                    <a:lstStyle/>
                    <a:p>
                      <a:r>
                        <a:rPr lang="en-US" dirty="0" smtClean="0"/>
                        <a:t>Source</a:t>
                      </a:r>
                      <a:endParaRPr lang="en-US" dirty="0"/>
                    </a:p>
                  </a:txBody>
                  <a:tcPr/>
                </a:tc>
                <a:tc>
                  <a:txBody>
                    <a:bodyPr/>
                    <a:lstStyle/>
                    <a:p>
                      <a:r>
                        <a:rPr lang="en-US" dirty="0" smtClean="0"/>
                        <a:t>Symptom</a:t>
                      </a:r>
                      <a:endParaRPr lang="en-US" dirty="0"/>
                    </a:p>
                  </a:txBody>
                  <a:tcPr/>
                </a:tc>
              </a:tr>
              <a:tr h="370840">
                <a:tc>
                  <a:txBody>
                    <a:bodyPr/>
                    <a:lstStyle/>
                    <a:p>
                      <a:r>
                        <a:rPr lang="en-US" sz="2000" dirty="0" smtClean="0"/>
                        <a:t>Botulism</a:t>
                      </a:r>
                      <a:endParaRPr lang="en-US" sz="2000" dirty="0"/>
                    </a:p>
                  </a:txBody>
                  <a:tcPr/>
                </a:tc>
                <a:tc>
                  <a:txBody>
                    <a:bodyPr/>
                    <a:lstStyle/>
                    <a:p>
                      <a:r>
                        <a:rPr lang="en-US" sz="2000" dirty="0" smtClean="0"/>
                        <a:t>Improperly canned food (low-acid)</a:t>
                      </a:r>
                    </a:p>
                    <a:p>
                      <a:endParaRPr lang="en-US" sz="2000" dirty="0" smtClean="0"/>
                    </a:p>
                    <a:p>
                      <a:r>
                        <a:rPr lang="en-US" sz="2000" dirty="0" smtClean="0"/>
                        <a:t>*Honey = babies</a:t>
                      </a:r>
                      <a:endParaRPr lang="en-US" sz="2000" dirty="0"/>
                    </a:p>
                  </a:txBody>
                  <a:tcPr/>
                </a:tc>
                <a:tc>
                  <a:txBody>
                    <a:bodyPr/>
                    <a:lstStyle/>
                    <a:p>
                      <a:r>
                        <a:rPr lang="en-US" sz="2000" dirty="0" smtClean="0"/>
                        <a:t>Lockjaw</a:t>
                      </a:r>
                    </a:p>
                    <a:p>
                      <a:r>
                        <a:rPr lang="en-US" sz="2000" dirty="0" smtClean="0"/>
                        <a:t>Neurotoxin</a:t>
                      </a:r>
                      <a:r>
                        <a:rPr lang="en-US" sz="2000" baseline="0" dirty="0" smtClean="0"/>
                        <a:t> </a:t>
                      </a:r>
                    </a:p>
                    <a:p>
                      <a:r>
                        <a:rPr lang="en-US" sz="2000" baseline="0" dirty="0" smtClean="0"/>
                        <a:t>Blurry vision</a:t>
                      </a:r>
                    </a:p>
                    <a:p>
                      <a:r>
                        <a:rPr lang="en-US" sz="2000" baseline="0" dirty="0" smtClean="0"/>
                        <a:t>Slurred speech</a:t>
                      </a:r>
                    </a:p>
                  </a:txBody>
                  <a:tcPr/>
                </a:tc>
              </a:tr>
              <a:tr h="370840">
                <a:tc>
                  <a:txBody>
                    <a:bodyPr/>
                    <a:lstStyle/>
                    <a:p>
                      <a:r>
                        <a:rPr lang="en-US" sz="2000" dirty="0" smtClean="0"/>
                        <a:t>E-Coli</a:t>
                      </a:r>
                      <a:endParaRPr lang="en-US" sz="2000" dirty="0"/>
                    </a:p>
                  </a:txBody>
                  <a:tcPr/>
                </a:tc>
                <a:tc>
                  <a:txBody>
                    <a:bodyPr/>
                    <a:lstStyle/>
                    <a:p>
                      <a:r>
                        <a:rPr lang="en-US" sz="2000" dirty="0" smtClean="0"/>
                        <a:t>Undercooked ground beef</a:t>
                      </a:r>
                    </a:p>
                    <a:p>
                      <a:r>
                        <a:rPr lang="en-US" sz="2000" dirty="0" smtClean="0"/>
                        <a:t>Unpasteurized</a:t>
                      </a:r>
                      <a:r>
                        <a:rPr lang="en-US" sz="2000" baseline="0" dirty="0" smtClean="0"/>
                        <a:t> milk and juice</a:t>
                      </a:r>
                      <a:endParaRPr lang="en-US" sz="2000" dirty="0"/>
                    </a:p>
                  </a:txBody>
                  <a:tcPr/>
                </a:tc>
                <a:tc>
                  <a:txBody>
                    <a:bodyPr/>
                    <a:lstStyle/>
                    <a:p>
                      <a:r>
                        <a:rPr lang="en-US" sz="2000" baseline="0" dirty="0" smtClean="0"/>
                        <a:t>NDV’s</a:t>
                      </a:r>
                    </a:p>
                  </a:txBody>
                  <a:tcPr/>
                </a:tc>
              </a:tr>
              <a:tr h="370840">
                <a:tc>
                  <a:txBody>
                    <a:bodyPr/>
                    <a:lstStyle/>
                    <a:p>
                      <a:r>
                        <a:rPr lang="en-US" sz="2000" dirty="0" smtClean="0"/>
                        <a:t>Hepatitis</a:t>
                      </a:r>
                      <a:r>
                        <a:rPr lang="en-US" sz="2000" baseline="0" dirty="0" smtClean="0"/>
                        <a:t> A</a:t>
                      </a:r>
                      <a:endParaRPr lang="en-US" sz="2000" dirty="0"/>
                    </a:p>
                  </a:txBody>
                  <a:tcPr/>
                </a:tc>
                <a:tc>
                  <a:txBody>
                    <a:bodyPr/>
                    <a:lstStyle/>
                    <a:p>
                      <a:r>
                        <a:rPr lang="en-US" sz="2000" dirty="0" smtClean="0"/>
                        <a:t>Human</a:t>
                      </a:r>
                      <a:r>
                        <a:rPr lang="en-US" sz="2000" baseline="0" dirty="0" smtClean="0"/>
                        <a:t> fecal matter</a:t>
                      </a:r>
                      <a:endParaRPr lang="en-US" sz="2000" dirty="0" smtClean="0"/>
                    </a:p>
                  </a:txBody>
                  <a:tcPr/>
                </a:tc>
                <a:tc>
                  <a:txBody>
                    <a:bodyPr/>
                    <a:lstStyle/>
                    <a:p>
                      <a:r>
                        <a:rPr lang="en-US" sz="2000" baseline="0" dirty="0" smtClean="0"/>
                        <a:t>Jaundice</a:t>
                      </a:r>
                    </a:p>
                    <a:p>
                      <a:r>
                        <a:rPr lang="en-US" sz="2000" baseline="0" dirty="0" smtClean="0"/>
                        <a:t>NDV’s</a:t>
                      </a:r>
                    </a:p>
                  </a:txBody>
                  <a:tcPr/>
                </a:tc>
              </a:tr>
              <a:tr h="370840">
                <a:tc>
                  <a:txBody>
                    <a:bodyPr/>
                    <a:lstStyle/>
                    <a:p>
                      <a:r>
                        <a:rPr lang="en-US" sz="2000" dirty="0" smtClean="0"/>
                        <a:t>Salmonella</a:t>
                      </a:r>
                      <a:endParaRPr lang="en-US" sz="2000" dirty="0"/>
                    </a:p>
                  </a:txBody>
                  <a:tcPr/>
                </a:tc>
                <a:tc>
                  <a:txBody>
                    <a:bodyPr/>
                    <a:lstStyle/>
                    <a:p>
                      <a:r>
                        <a:rPr lang="en-US" sz="2000" dirty="0" smtClean="0"/>
                        <a:t>Raw poultry</a:t>
                      </a:r>
                      <a:r>
                        <a:rPr lang="en-US" sz="2000" baseline="0" dirty="0" smtClean="0"/>
                        <a:t> and eggs</a:t>
                      </a:r>
                      <a:endParaRPr lang="en-US" sz="2000" dirty="0" smtClean="0"/>
                    </a:p>
                  </a:txBody>
                  <a:tcPr/>
                </a:tc>
                <a:tc>
                  <a:txBody>
                    <a:bodyPr/>
                    <a:lstStyle/>
                    <a:p>
                      <a:r>
                        <a:rPr lang="en-US" sz="2000" baseline="0" dirty="0" smtClean="0"/>
                        <a:t>NDV’s</a:t>
                      </a:r>
                    </a:p>
                  </a:txBody>
                  <a:tcPr/>
                </a:tc>
              </a:tr>
            </a:tbl>
          </a:graphicData>
        </a:graphic>
      </p:graphicFrame>
    </p:spTree>
    <p:extLst>
      <p:ext uri="{BB962C8B-B14F-4D97-AF65-F5344CB8AC3E}">
        <p14:creationId xmlns:p14="http://schemas.microsoft.com/office/powerpoint/2010/main" val="2480605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FBI’s: the most UNWANTED</a:t>
            </a: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5561841"/>
              </p:ext>
            </p:extLst>
          </p:nvPr>
        </p:nvGraphicFramePr>
        <p:xfrm>
          <a:off x="457200" y="1295400"/>
          <a:ext cx="8229600" cy="5308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FBI</a:t>
                      </a:r>
                      <a:endParaRPr lang="en-US" dirty="0"/>
                    </a:p>
                  </a:txBody>
                  <a:tcPr/>
                </a:tc>
                <a:tc>
                  <a:txBody>
                    <a:bodyPr/>
                    <a:lstStyle/>
                    <a:p>
                      <a:r>
                        <a:rPr lang="en-US" dirty="0" smtClean="0"/>
                        <a:t>Source</a:t>
                      </a:r>
                      <a:endParaRPr lang="en-US" dirty="0"/>
                    </a:p>
                  </a:txBody>
                  <a:tcPr/>
                </a:tc>
                <a:tc>
                  <a:txBody>
                    <a:bodyPr/>
                    <a:lstStyle/>
                    <a:p>
                      <a:r>
                        <a:rPr lang="en-US" dirty="0" smtClean="0"/>
                        <a:t>Symptom</a:t>
                      </a:r>
                      <a:endParaRPr lang="en-US" dirty="0"/>
                    </a:p>
                  </a:txBody>
                  <a:tcPr/>
                </a:tc>
              </a:tr>
              <a:tr h="370840">
                <a:tc>
                  <a:txBody>
                    <a:bodyPr/>
                    <a:lstStyle/>
                    <a:p>
                      <a:r>
                        <a:rPr lang="en-US" sz="2000" dirty="0" smtClean="0"/>
                        <a:t>Staphylococci </a:t>
                      </a:r>
                    </a:p>
                    <a:p>
                      <a:r>
                        <a:rPr lang="en-US" sz="2000" dirty="0" smtClean="0"/>
                        <a:t>(Staph)</a:t>
                      </a:r>
                      <a:endParaRPr lang="en-US" sz="2000" dirty="0"/>
                    </a:p>
                  </a:txBody>
                  <a:tcPr/>
                </a:tc>
                <a:tc>
                  <a:txBody>
                    <a:bodyPr/>
                    <a:lstStyle/>
                    <a:p>
                      <a:r>
                        <a:rPr lang="en-US" sz="2000" dirty="0" smtClean="0"/>
                        <a:t>Human</a:t>
                      </a:r>
                      <a:r>
                        <a:rPr lang="en-US" sz="2000" baseline="0" dirty="0" smtClean="0"/>
                        <a:t> mucous contact on food</a:t>
                      </a:r>
                      <a:endParaRPr lang="en-US" sz="2000" dirty="0"/>
                    </a:p>
                  </a:txBody>
                  <a:tcPr/>
                </a:tc>
                <a:tc>
                  <a:txBody>
                    <a:bodyPr/>
                    <a:lstStyle/>
                    <a:p>
                      <a:r>
                        <a:rPr lang="en-US" sz="2000" baseline="0" dirty="0" smtClean="0"/>
                        <a:t>Flu-like </a:t>
                      </a:r>
                      <a:r>
                        <a:rPr lang="en-US" sz="2000" baseline="0" dirty="0" err="1" smtClean="0"/>
                        <a:t>symtoms</a:t>
                      </a:r>
                      <a:endParaRPr lang="en-US" sz="2000" baseline="0" dirty="0" smtClean="0"/>
                    </a:p>
                    <a:p>
                      <a:r>
                        <a:rPr lang="en-US" sz="2000" baseline="0" dirty="0" smtClean="0"/>
                        <a:t>NDV’s</a:t>
                      </a:r>
                    </a:p>
                  </a:txBody>
                  <a:tcPr/>
                </a:tc>
              </a:tr>
              <a:tr h="370840">
                <a:tc>
                  <a:txBody>
                    <a:bodyPr/>
                    <a:lstStyle/>
                    <a:p>
                      <a:r>
                        <a:rPr lang="en-US" sz="2000" dirty="0" smtClean="0"/>
                        <a:t>Norovirus</a:t>
                      </a:r>
                      <a:endParaRPr lang="en-US" sz="2000" dirty="0"/>
                    </a:p>
                  </a:txBody>
                  <a:tcPr/>
                </a:tc>
                <a:tc>
                  <a:txBody>
                    <a:bodyPr/>
                    <a:lstStyle/>
                    <a:p>
                      <a:r>
                        <a:rPr lang="en-US" sz="2000" dirty="0" smtClean="0"/>
                        <a:t>Raw produce, contaminated water, foods in contact with an infected handler</a:t>
                      </a:r>
                      <a:endParaRPr lang="en-US" sz="2000" dirty="0"/>
                    </a:p>
                  </a:txBody>
                  <a:tcPr/>
                </a:tc>
                <a:tc>
                  <a:txBody>
                    <a:bodyPr/>
                    <a:lstStyle/>
                    <a:p>
                      <a:r>
                        <a:rPr lang="en-US" sz="2000" baseline="0" dirty="0" smtClean="0"/>
                        <a:t>NDV’s</a:t>
                      </a:r>
                    </a:p>
                    <a:p>
                      <a:r>
                        <a:rPr lang="en-US" sz="2000" baseline="0" dirty="0" smtClean="0"/>
                        <a:t>Muscle pain</a:t>
                      </a:r>
                    </a:p>
                    <a:p>
                      <a:r>
                        <a:rPr lang="en-US" sz="2000" baseline="0" dirty="0" smtClean="0"/>
                        <a:t>Fever</a:t>
                      </a:r>
                    </a:p>
                  </a:txBody>
                  <a:tcPr/>
                </a:tc>
              </a:tr>
              <a:tr h="370840">
                <a:tc>
                  <a:txBody>
                    <a:bodyPr/>
                    <a:lstStyle/>
                    <a:p>
                      <a:r>
                        <a:rPr lang="en-US" sz="2000" dirty="0" smtClean="0"/>
                        <a:t>Clostridium</a:t>
                      </a:r>
                      <a:r>
                        <a:rPr lang="en-US" sz="2000" baseline="0" dirty="0" smtClean="0"/>
                        <a:t> </a:t>
                      </a:r>
                      <a:r>
                        <a:rPr lang="en-US" sz="2000" baseline="0" dirty="0" err="1" smtClean="0"/>
                        <a:t>perfringens</a:t>
                      </a:r>
                      <a:endParaRPr lang="en-US" sz="2000" dirty="0"/>
                    </a:p>
                  </a:txBody>
                  <a:tcPr/>
                </a:tc>
                <a:tc>
                  <a:txBody>
                    <a:bodyPr/>
                    <a:lstStyle/>
                    <a:p>
                      <a:r>
                        <a:rPr lang="en-US" sz="2000" dirty="0" smtClean="0"/>
                        <a:t>Meats,</a:t>
                      </a:r>
                      <a:r>
                        <a:rPr lang="en-US" sz="2000" baseline="0" dirty="0" smtClean="0"/>
                        <a:t> poultry, gravy </a:t>
                      </a:r>
                    </a:p>
                    <a:p>
                      <a:r>
                        <a:rPr lang="en-US" sz="2000" b="1" baseline="0" dirty="0" smtClean="0"/>
                        <a:t>TIME/TEMP-ABUSED foods</a:t>
                      </a:r>
                      <a:endParaRPr lang="en-US" sz="2000" b="1" dirty="0" smtClean="0"/>
                    </a:p>
                  </a:txBody>
                  <a:tcPr/>
                </a:tc>
                <a:tc>
                  <a:txBody>
                    <a:bodyPr/>
                    <a:lstStyle/>
                    <a:p>
                      <a:r>
                        <a:rPr lang="en-US" sz="2000" baseline="0" dirty="0" smtClean="0"/>
                        <a:t>Abdominal pain</a:t>
                      </a:r>
                    </a:p>
                    <a:p>
                      <a:r>
                        <a:rPr lang="en-US" sz="2000" baseline="0" dirty="0" smtClean="0"/>
                        <a:t>Diarrhea</a:t>
                      </a:r>
                    </a:p>
                    <a:p>
                      <a:r>
                        <a:rPr lang="en-US" sz="2000" baseline="0" dirty="0" smtClean="0"/>
                        <a:t>Nausea</a:t>
                      </a:r>
                    </a:p>
                    <a:p>
                      <a:r>
                        <a:rPr lang="en-US" sz="2000" baseline="0" dirty="0" smtClean="0"/>
                        <a:t>*rarely fatal</a:t>
                      </a:r>
                    </a:p>
                  </a:txBody>
                  <a:tcPr/>
                </a:tc>
              </a:tr>
              <a:tr h="370840">
                <a:tc>
                  <a:txBody>
                    <a:bodyPr/>
                    <a:lstStyle/>
                    <a:p>
                      <a:r>
                        <a:rPr lang="en-US" sz="2000" dirty="0" smtClean="0"/>
                        <a:t>Campylobacter</a:t>
                      </a:r>
                      <a:r>
                        <a:rPr lang="en-US" sz="2000" baseline="0" dirty="0" smtClean="0"/>
                        <a:t> SPP</a:t>
                      </a:r>
                    </a:p>
                    <a:p>
                      <a:r>
                        <a:rPr lang="en-US" sz="2000" baseline="0" dirty="0" smtClean="0"/>
                        <a:t>(</a:t>
                      </a:r>
                      <a:r>
                        <a:rPr lang="en-US" sz="2000" baseline="0" dirty="0" err="1" smtClean="0"/>
                        <a:t>spp</a:t>
                      </a:r>
                      <a:r>
                        <a:rPr lang="en-US" sz="2000" baseline="0" dirty="0" smtClean="0"/>
                        <a:t>=species)</a:t>
                      </a:r>
                      <a:endParaRPr lang="en-US" sz="2000" dirty="0"/>
                    </a:p>
                  </a:txBody>
                  <a:tcPr/>
                </a:tc>
                <a:tc>
                  <a:txBody>
                    <a:bodyPr/>
                    <a:lstStyle/>
                    <a:p>
                      <a:r>
                        <a:rPr lang="en-US" sz="2000" dirty="0" smtClean="0"/>
                        <a:t>Unpasteurized</a:t>
                      </a:r>
                      <a:r>
                        <a:rPr lang="en-US" sz="2000" baseline="0" dirty="0" smtClean="0"/>
                        <a:t> (raw) milk</a:t>
                      </a:r>
                    </a:p>
                    <a:p>
                      <a:r>
                        <a:rPr lang="en-US" sz="2000" baseline="0" dirty="0" smtClean="0"/>
                        <a:t>Contaminated water</a:t>
                      </a:r>
                    </a:p>
                    <a:p>
                      <a:r>
                        <a:rPr lang="en-US" sz="2000" baseline="0" dirty="0" smtClean="0"/>
                        <a:t>Raw and undercooked poultry</a:t>
                      </a:r>
                    </a:p>
                  </a:txBody>
                  <a:tcPr/>
                </a:tc>
                <a:tc>
                  <a:txBody>
                    <a:bodyPr/>
                    <a:lstStyle/>
                    <a:p>
                      <a:r>
                        <a:rPr lang="en-US" sz="2000" baseline="0" dirty="0" smtClean="0"/>
                        <a:t>Diarrhea (w/blood)</a:t>
                      </a:r>
                    </a:p>
                    <a:p>
                      <a:r>
                        <a:rPr lang="en-US" sz="2000" baseline="0" dirty="0" smtClean="0"/>
                        <a:t>Abdominal pain</a:t>
                      </a:r>
                    </a:p>
                    <a:p>
                      <a:r>
                        <a:rPr lang="en-US" sz="2000" baseline="0" dirty="0" smtClean="0"/>
                        <a:t>Fever</a:t>
                      </a:r>
                    </a:p>
                    <a:p>
                      <a:r>
                        <a:rPr lang="en-US" sz="2000" baseline="0" dirty="0" smtClean="0"/>
                        <a:t>NDV’s</a:t>
                      </a:r>
                    </a:p>
                  </a:txBody>
                  <a:tcPr/>
                </a:tc>
              </a:tr>
            </a:tbl>
          </a:graphicData>
        </a:graphic>
      </p:graphicFrame>
    </p:spTree>
    <p:extLst>
      <p:ext uri="{BB962C8B-B14F-4D97-AF65-F5344CB8AC3E}">
        <p14:creationId xmlns:p14="http://schemas.microsoft.com/office/powerpoint/2010/main" val="260109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75000"/>
                  </a:schemeClr>
                </a:solidFill>
              </a:rPr>
              <a:t>Can I get a Food-Borne Illness?</a:t>
            </a:r>
            <a:endParaRPr lang="en-US" dirty="0">
              <a:solidFill>
                <a:schemeClr val="accent3">
                  <a:lumMod val="75000"/>
                </a:schemeClr>
              </a:solidFill>
            </a:endParaRPr>
          </a:p>
        </p:txBody>
      </p:sp>
      <p:sp>
        <p:nvSpPr>
          <p:cNvPr id="3" name="Content Placeholder 2"/>
          <p:cNvSpPr>
            <a:spLocks noGrp="1"/>
          </p:cNvSpPr>
          <p:nvPr>
            <p:ph idx="1"/>
          </p:nvPr>
        </p:nvSpPr>
        <p:spPr/>
        <p:txBody>
          <a:bodyPr/>
          <a:lstStyle/>
          <a:p>
            <a:r>
              <a:rPr lang="en-US" dirty="0" smtClean="0"/>
              <a:t>Anyone could be susceptible to food-borne illness, particularly if your immune system is weak. But there are </a:t>
            </a:r>
            <a:r>
              <a:rPr lang="en-US" u="sng" dirty="0" smtClean="0"/>
              <a:t>special populations</a:t>
            </a:r>
            <a:r>
              <a:rPr lang="en-US" dirty="0" smtClean="0"/>
              <a:t> of people who are most </a:t>
            </a:r>
            <a:r>
              <a:rPr lang="en-US" u="sng" dirty="0" smtClean="0"/>
              <a:t>vulnerable</a:t>
            </a:r>
            <a:r>
              <a:rPr lang="en-US" dirty="0" smtClean="0"/>
              <a:t> to FBI’s:</a:t>
            </a:r>
          </a:p>
          <a:p>
            <a:pPr marL="13716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81400"/>
            <a:ext cx="1790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Image result for pregnant 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1"/>
            <a:ext cx="174307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Image result for people with compromised immune systems anem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81400"/>
            <a:ext cx="174307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Image result for children under 5"/>
          <p:cNvPicPr>
            <a:picLocks noChangeAspect="1" noChangeArrowheads="1"/>
          </p:cNvPicPr>
          <p:nvPr/>
        </p:nvPicPr>
        <p:blipFill rotWithShape="1">
          <a:blip r:embed="rId5">
            <a:extLst>
              <a:ext uri="{28A0092B-C50C-407E-A947-70E740481C1C}">
                <a14:useLocalDpi xmlns:a14="http://schemas.microsoft.com/office/drawing/2010/main" val="0"/>
              </a:ext>
            </a:extLst>
          </a:blip>
          <a:srcRect l="21870" r="21610"/>
          <a:stretch/>
        </p:blipFill>
        <p:spPr bwMode="auto">
          <a:xfrm>
            <a:off x="304800" y="3581398"/>
            <a:ext cx="1973943" cy="2552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200774"/>
            <a:ext cx="1973943" cy="600164"/>
          </a:xfrm>
          <a:prstGeom prst="rect">
            <a:avLst/>
          </a:prstGeom>
          <a:noFill/>
        </p:spPr>
        <p:txBody>
          <a:bodyPr wrap="square" rtlCol="0">
            <a:spAutoFit/>
          </a:bodyPr>
          <a:lstStyle/>
          <a:p>
            <a:r>
              <a:rPr lang="en-US" b="1" dirty="0" smtClean="0"/>
              <a:t>Y= Young</a:t>
            </a:r>
          </a:p>
          <a:p>
            <a:r>
              <a:rPr lang="en-US" sz="1500" b="1" dirty="0" smtClean="0"/>
              <a:t>(</a:t>
            </a:r>
            <a:r>
              <a:rPr lang="en-US" sz="1500" dirty="0" smtClean="0"/>
              <a:t>children under 5)</a:t>
            </a:r>
            <a:endParaRPr lang="en-US" sz="1500" b="1" dirty="0"/>
          </a:p>
        </p:txBody>
      </p:sp>
      <p:sp>
        <p:nvSpPr>
          <p:cNvPr id="10" name="TextBox 9"/>
          <p:cNvSpPr txBox="1"/>
          <p:nvPr/>
        </p:nvSpPr>
        <p:spPr>
          <a:xfrm>
            <a:off x="2590800" y="6205492"/>
            <a:ext cx="1973943" cy="600164"/>
          </a:xfrm>
          <a:prstGeom prst="rect">
            <a:avLst/>
          </a:prstGeom>
          <a:noFill/>
        </p:spPr>
        <p:txBody>
          <a:bodyPr wrap="square" rtlCol="0">
            <a:spAutoFit/>
          </a:bodyPr>
          <a:lstStyle/>
          <a:p>
            <a:r>
              <a:rPr lang="en-US" b="1" dirty="0" smtClean="0"/>
              <a:t>O= Old </a:t>
            </a:r>
          </a:p>
          <a:p>
            <a:r>
              <a:rPr lang="en-US" sz="1500" dirty="0" smtClean="0"/>
              <a:t>(over age 65)</a:t>
            </a:r>
            <a:endParaRPr lang="en-US" sz="1500" dirty="0"/>
          </a:p>
        </p:txBody>
      </p:sp>
      <p:sp>
        <p:nvSpPr>
          <p:cNvPr id="11" name="TextBox 10"/>
          <p:cNvSpPr txBox="1"/>
          <p:nvPr/>
        </p:nvSpPr>
        <p:spPr>
          <a:xfrm>
            <a:off x="4724400" y="6196355"/>
            <a:ext cx="1973943" cy="369332"/>
          </a:xfrm>
          <a:prstGeom prst="rect">
            <a:avLst/>
          </a:prstGeom>
          <a:noFill/>
        </p:spPr>
        <p:txBody>
          <a:bodyPr wrap="square" rtlCol="0">
            <a:spAutoFit/>
          </a:bodyPr>
          <a:lstStyle/>
          <a:p>
            <a:r>
              <a:rPr lang="en-US" b="1" dirty="0" smtClean="0"/>
              <a:t>P=Pregnant</a:t>
            </a:r>
          </a:p>
        </p:txBody>
      </p:sp>
      <p:sp>
        <p:nvSpPr>
          <p:cNvPr id="12" name="TextBox 11"/>
          <p:cNvSpPr txBox="1"/>
          <p:nvPr/>
        </p:nvSpPr>
        <p:spPr>
          <a:xfrm>
            <a:off x="6696075" y="6057855"/>
            <a:ext cx="2676525" cy="769441"/>
          </a:xfrm>
          <a:prstGeom prst="rect">
            <a:avLst/>
          </a:prstGeom>
          <a:noFill/>
        </p:spPr>
        <p:txBody>
          <a:bodyPr wrap="square" rtlCol="0">
            <a:spAutoFit/>
          </a:bodyPr>
          <a:lstStyle/>
          <a:p>
            <a:r>
              <a:rPr lang="en-US" sz="1500" b="1" dirty="0" smtClean="0"/>
              <a:t>I=Immuno-compromised</a:t>
            </a:r>
          </a:p>
          <a:p>
            <a:r>
              <a:rPr lang="en-US" sz="1400" dirty="0" smtClean="0"/>
              <a:t>(allergies, chronic illness, etc…)</a:t>
            </a:r>
            <a:endParaRPr lang="en-US" sz="1400" dirty="0"/>
          </a:p>
        </p:txBody>
      </p:sp>
    </p:spTree>
    <p:extLst>
      <p:ext uri="{BB962C8B-B14F-4D97-AF65-F5344CB8AC3E}">
        <p14:creationId xmlns:p14="http://schemas.microsoft.com/office/powerpoint/2010/main" val="1739524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 ZONE</a:t>
            </a:r>
            <a:endParaRPr lang="en-US" dirty="0"/>
          </a:p>
        </p:txBody>
      </p:sp>
      <p:pic>
        <p:nvPicPr>
          <p:cNvPr id="6152" name="Picture 8" descr="C:\Users\mmilburn\AppData\Local\Microsoft\Windows\Temporary Internet Files\Content.IE5\S1DBEA8I\Thermometer_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2" y="1840468"/>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p:cNvSpPr/>
          <p:nvPr/>
        </p:nvSpPr>
        <p:spPr>
          <a:xfrm>
            <a:off x="3148444" y="3189553"/>
            <a:ext cx="1295400" cy="1118755"/>
          </a:xfrm>
          <a:prstGeom prst="rightBrace">
            <a:avLst>
              <a:gd name="adj1" fmla="val 8333"/>
              <a:gd name="adj2" fmla="val 4876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TextBox 5"/>
          <p:cNvSpPr txBox="1"/>
          <p:nvPr/>
        </p:nvSpPr>
        <p:spPr>
          <a:xfrm>
            <a:off x="4513118" y="3394987"/>
            <a:ext cx="3048000" cy="707886"/>
          </a:xfrm>
          <a:prstGeom prst="rect">
            <a:avLst/>
          </a:prstGeom>
          <a:noFill/>
        </p:spPr>
        <p:txBody>
          <a:bodyPr wrap="square" rtlCol="0">
            <a:spAutoFit/>
          </a:bodyPr>
          <a:lstStyle/>
          <a:p>
            <a:r>
              <a:rPr lang="en-US" sz="2000" dirty="0" smtClean="0">
                <a:latin typeface="Arial Black" panose="020B0A04020102020204" pitchFamily="34" charset="0"/>
                <a:cs typeface="Aharoni" panose="02010803020104030203" pitchFamily="2" charset="-79"/>
              </a:rPr>
              <a:t>DANGER ZONE</a:t>
            </a:r>
          </a:p>
          <a:p>
            <a:r>
              <a:rPr lang="en-US" sz="2000" dirty="0" smtClean="0">
                <a:latin typeface="Arial Black" panose="020B0A04020102020204" pitchFamily="34" charset="0"/>
                <a:cs typeface="Aharoni" panose="02010803020104030203" pitchFamily="2" charset="-79"/>
              </a:rPr>
              <a:t>41-135˚F</a:t>
            </a:r>
            <a:endParaRPr lang="en-US" sz="2000" dirty="0">
              <a:latin typeface="Arial Black" panose="020B0A04020102020204" pitchFamily="34" charset="0"/>
              <a:cs typeface="Aharoni" panose="02010803020104030203" pitchFamily="2" charset="-79"/>
            </a:endParaRPr>
          </a:p>
        </p:txBody>
      </p:sp>
      <p:sp>
        <p:nvSpPr>
          <p:cNvPr id="7" name="Right Arrow 6"/>
          <p:cNvSpPr/>
          <p:nvPr/>
        </p:nvSpPr>
        <p:spPr>
          <a:xfrm>
            <a:off x="3144981" y="2833254"/>
            <a:ext cx="1600200" cy="228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p:cNvSpPr txBox="1"/>
          <p:nvPr/>
        </p:nvSpPr>
        <p:spPr>
          <a:xfrm>
            <a:off x="4852554" y="2833254"/>
            <a:ext cx="2895600" cy="369332"/>
          </a:xfrm>
          <a:prstGeom prst="rect">
            <a:avLst/>
          </a:prstGeom>
          <a:noFill/>
          <a:ln>
            <a:solidFill>
              <a:srgbClr val="FFFF00"/>
            </a:solidFill>
          </a:ln>
        </p:spPr>
        <p:txBody>
          <a:bodyPr wrap="square" rtlCol="0">
            <a:spAutoFit/>
          </a:bodyPr>
          <a:lstStyle/>
          <a:p>
            <a:r>
              <a:rPr lang="en-US" dirty="0" smtClean="0"/>
              <a:t>145</a:t>
            </a:r>
            <a:r>
              <a:rPr lang="en-US" dirty="0" smtClean="0">
                <a:cs typeface="Aharoni" panose="02010803020104030203" pitchFamily="2" charset="-79"/>
              </a:rPr>
              <a:t>˚F=Seafood, solid cuts</a:t>
            </a:r>
            <a:endParaRPr lang="en-US" dirty="0"/>
          </a:p>
        </p:txBody>
      </p:sp>
      <p:sp>
        <p:nvSpPr>
          <p:cNvPr id="16" name="Right Arrow 15"/>
          <p:cNvSpPr/>
          <p:nvPr/>
        </p:nvSpPr>
        <p:spPr>
          <a:xfrm>
            <a:off x="3124200" y="2393373"/>
            <a:ext cx="1600200" cy="228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extBox 16"/>
          <p:cNvSpPr txBox="1"/>
          <p:nvPr/>
        </p:nvSpPr>
        <p:spPr>
          <a:xfrm>
            <a:off x="4852554" y="2268866"/>
            <a:ext cx="2895600" cy="369332"/>
          </a:xfrm>
          <a:prstGeom prst="rect">
            <a:avLst/>
          </a:prstGeom>
          <a:noFill/>
          <a:ln>
            <a:solidFill>
              <a:srgbClr val="FFFF00"/>
            </a:solidFill>
          </a:ln>
        </p:spPr>
        <p:txBody>
          <a:bodyPr wrap="square" rtlCol="0">
            <a:spAutoFit/>
          </a:bodyPr>
          <a:lstStyle/>
          <a:p>
            <a:r>
              <a:rPr lang="en-US" dirty="0" smtClean="0"/>
              <a:t>155</a:t>
            </a:r>
            <a:r>
              <a:rPr lang="en-US" dirty="0" smtClean="0">
                <a:cs typeface="Aharoni" panose="02010803020104030203" pitchFamily="2" charset="-79"/>
              </a:rPr>
              <a:t> ˚F=Ground meats</a:t>
            </a:r>
            <a:endParaRPr lang="en-US" dirty="0"/>
          </a:p>
        </p:txBody>
      </p:sp>
      <p:sp>
        <p:nvSpPr>
          <p:cNvPr id="19" name="Right Arrow 18"/>
          <p:cNvSpPr/>
          <p:nvPr/>
        </p:nvSpPr>
        <p:spPr>
          <a:xfrm>
            <a:off x="3124200" y="1981200"/>
            <a:ext cx="1600200" cy="228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p:cNvSpPr txBox="1"/>
          <p:nvPr/>
        </p:nvSpPr>
        <p:spPr>
          <a:xfrm>
            <a:off x="4816270" y="1796534"/>
            <a:ext cx="2895600" cy="369332"/>
          </a:xfrm>
          <a:prstGeom prst="rect">
            <a:avLst/>
          </a:prstGeom>
          <a:noFill/>
          <a:ln>
            <a:solidFill>
              <a:srgbClr val="FFFF00"/>
            </a:solidFill>
          </a:ln>
        </p:spPr>
        <p:txBody>
          <a:bodyPr wrap="square" rtlCol="0">
            <a:spAutoFit/>
          </a:bodyPr>
          <a:lstStyle/>
          <a:p>
            <a:r>
              <a:rPr lang="en-US" dirty="0" smtClean="0"/>
              <a:t>165</a:t>
            </a:r>
            <a:r>
              <a:rPr lang="en-US" dirty="0" smtClean="0">
                <a:cs typeface="Aharoni" panose="02010803020104030203" pitchFamily="2" charset="-79"/>
              </a:rPr>
              <a:t> ˚F=Poultry, leftovers</a:t>
            </a:r>
            <a:endParaRPr lang="en-US" dirty="0"/>
          </a:p>
        </p:txBody>
      </p:sp>
      <p:sp>
        <p:nvSpPr>
          <p:cNvPr id="21" name="Right Arrow 20"/>
          <p:cNvSpPr/>
          <p:nvPr/>
        </p:nvSpPr>
        <p:spPr>
          <a:xfrm>
            <a:off x="3124200" y="4423064"/>
            <a:ext cx="1600200" cy="228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TextBox 21"/>
          <p:cNvSpPr txBox="1"/>
          <p:nvPr/>
        </p:nvSpPr>
        <p:spPr>
          <a:xfrm>
            <a:off x="4824844" y="4321707"/>
            <a:ext cx="2895600" cy="646331"/>
          </a:xfrm>
          <a:prstGeom prst="rect">
            <a:avLst/>
          </a:prstGeom>
          <a:noFill/>
          <a:ln>
            <a:solidFill>
              <a:srgbClr val="FFFF00"/>
            </a:solidFill>
          </a:ln>
        </p:spPr>
        <p:txBody>
          <a:bodyPr wrap="square" rtlCol="0">
            <a:spAutoFit/>
          </a:bodyPr>
          <a:lstStyle/>
          <a:p>
            <a:r>
              <a:rPr lang="en-US" dirty="0" smtClean="0"/>
              <a:t>40</a:t>
            </a:r>
            <a:r>
              <a:rPr lang="en-US" dirty="0" smtClean="0">
                <a:cs typeface="Aharoni" panose="02010803020104030203" pitchFamily="2" charset="-79"/>
              </a:rPr>
              <a:t>˚F and below=cold storage</a:t>
            </a:r>
            <a:endParaRPr lang="en-US" dirty="0"/>
          </a:p>
        </p:txBody>
      </p:sp>
      <p:sp>
        <p:nvSpPr>
          <p:cNvPr id="23" name="Right Arrow 22"/>
          <p:cNvSpPr/>
          <p:nvPr/>
        </p:nvSpPr>
        <p:spPr>
          <a:xfrm>
            <a:off x="3106879" y="5295900"/>
            <a:ext cx="1600200" cy="228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TextBox 23"/>
          <p:cNvSpPr txBox="1"/>
          <p:nvPr/>
        </p:nvSpPr>
        <p:spPr>
          <a:xfrm>
            <a:off x="4779817" y="5225534"/>
            <a:ext cx="2985655" cy="369332"/>
          </a:xfrm>
          <a:prstGeom prst="rect">
            <a:avLst/>
          </a:prstGeom>
          <a:noFill/>
          <a:ln>
            <a:solidFill>
              <a:srgbClr val="FFFF00"/>
            </a:solidFill>
          </a:ln>
        </p:spPr>
        <p:txBody>
          <a:bodyPr wrap="square" rtlCol="0">
            <a:spAutoFit/>
          </a:bodyPr>
          <a:lstStyle/>
          <a:p>
            <a:r>
              <a:rPr lang="en-US" dirty="0" smtClean="0"/>
              <a:t>0</a:t>
            </a:r>
            <a:r>
              <a:rPr lang="en-US" dirty="0" smtClean="0">
                <a:cs typeface="Aharoni" panose="02010803020104030203" pitchFamily="2" charset="-79"/>
              </a:rPr>
              <a:t>˚F = Freezer temperature</a:t>
            </a:r>
            <a:endParaRPr lang="en-US" dirty="0"/>
          </a:p>
        </p:txBody>
      </p:sp>
      <p:pic>
        <p:nvPicPr>
          <p:cNvPr id="6153" name="Picture 9" descr="C:\Users\mmilburn\AppData\Local\Microsoft\Windows\Temporary Internet Files\Content.IE5\SM0FAEIE\ice-cube-150355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745" y="5410200"/>
            <a:ext cx="1371600" cy="73937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mmilburn\AppData\Local\Microsoft\Windows\Temporary Internet Files\Content.IE5\E759CAYX\lgi01a2013102713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448" y="4159474"/>
            <a:ext cx="792697" cy="125072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mmilburn\AppData\Local\Microsoft\Windows\Temporary Internet Files\Content.IE5\SM0FAEIE\cartoon-steak-00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727" y="3136530"/>
            <a:ext cx="852381" cy="545524"/>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mmilburn\AppData\Local\Microsoft\Windows\Temporary Internet Files\Content.IE5\89BPTYUV\16806-illustration-of-a-cartoon-blue-fish-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8154" y="2737557"/>
            <a:ext cx="1248405" cy="79621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mmilburn\AppData\Local\Microsoft\Windows\Temporary Internet Files\Content.IE5\E759CAYX\hamburger%20shape[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99578" y="2059343"/>
            <a:ext cx="1206936" cy="958577"/>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C:\Users\mmilburn\AppData\Local\Microsoft\Windows\Temporary Internet Files\Content.IE5\S1DBEA8I\chicken_ITle_canstockphoto11513845[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20444" y="993492"/>
            <a:ext cx="889871" cy="110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95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Handwashing!</a:t>
            </a:r>
            <a:endParaRPr lang="en-US" dirty="0">
              <a:solidFill>
                <a:srgbClr val="FFFF00"/>
              </a:solidFill>
            </a:endParaRPr>
          </a:p>
        </p:txBody>
      </p:sp>
      <p:sp>
        <p:nvSpPr>
          <p:cNvPr id="3" name="Content Placeholder 2"/>
          <p:cNvSpPr>
            <a:spLocks noGrp="1"/>
          </p:cNvSpPr>
          <p:nvPr>
            <p:ph idx="1"/>
          </p:nvPr>
        </p:nvSpPr>
        <p:spPr>
          <a:xfrm>
            <a:off x="457200" y="5510212"/>
            <a:ext cx="8229600" cy="799147"/>
          </a:xfrm>
        </p:spPr>
        <p:txBody>
          <a:bodyPr/>
          <a:lstStyle/>
          <a:p>
            <a:pPr marL="137160" indent="0" algn="ctr">
              <a:buNone/>
            </a:pPr>
            <a:r>
              <a:rPr lang="en-US" b="1" dirty="0" smtClean="0"/>
              <a:t>CLEAN HANDS SAVE LIVES!</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1347788"/>
            <a:ext cx="738187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33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Avoiding Kitchen Accidents</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84991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Handwashing</a:t>
            </a:r>
            <a:endParaRPr lang="en-US" dirty="0">
              <a:solidFill>
                <a:srgbClr val="FFFF00"/>
              </a:solidFill>
            </a:endParaRPr>
          </a:p>
        </p:txBody>
      </p:sp>
      <p:sp>
        <p:nvSpPr>
          <p:cNvPr id="3" name="Content Placeholder 2"/>
          <p:cNvSpPr>
            <a:spLocks noGrp="1"/>
          </p:cNvSpPr>
          <p:nvPr>
            <p:ph idx="1"/>
          </p:nvPr>
        </p:nvSpPr>
        <p:spPr>
          <a:xfrm>
            <a:off x="304800" y="1998518"/>
            <a:ext cx="8229600" cy="4709160"/>
          </a:xfrm>
        </p:spPr>
        <p:txBody>
          <a:bodyPr/>
          <a:lstStyle/>
          <a:p>
            <a:r>
              <a:rPr lang="en-US" dirty="0" smtClean="0">
                <a:latin typeface="Aharoni" panose="02010803020104030203" pitchFamily="2" charset="-79"/>
                <a:cs typeface="Aharoni" panose="02010803020104030203" pitchFamily="2" charset="-79"/>
              </a:rPr>
              <a:t>20 seconds</a:t>
            </a:r>
          </a:p>
          <a:p>
            <a:r>
              <a:rPr lang="en-US" dirty="0" smtClean="0">
                <a:latin typeface="Aharoni" panose="02010803020104030203" pitchFamily="2" charset="-79"/>
                <a:cs typeface="Aharoni" panose="02010803020104030203" pitchFamily="2" charset="-79"/>
              </a:rPr>
              <a:t>Hot, soapy water</a:t>
            </a:r>
          </a:p>
          <a:p>
            <a:pPr marL="137160" indent="0">
              <a:buNone/>
            </a:pPr>
            <a:r>
              <a:rPr lang="en-US" i="1" dirty="0" smtClean="0">
                <a:latin typeface="Aharoni" panose="02010803020104030203" pitchFamily="2" charset="-79"/>
                <a:cs typeface="Aharoni" panose="02010803020104030203" pitchFamily="2" charset="-79"/>
              </a:rPr>
              <a:t>Hot, soapy water is essential because:</a:t>
            </a:r>
          </a:p>
          <a:p>
            <a:pPr>
              <a:buFont typeface="Wingdings" panose="05000000000000000000" pitchFamily="2" charset="2"/>
              <a:buChar char="v"/>
            </a:pPr>
            <a:r>
              <a:rPr lang="en-US" dirty="0" smtClean="0"/>
              <a:t>“Using </a:t>
            </a:r>
            <a:r>
              <a:rPr lang="en-US" dirty="0"/>
              <a:t>soap to wash hands is more effective than using water alone because the surfactants in soap lift soil and microbes from skin, and people tend to scrub hands more thoroughly when using soap, which further removes </a:t>
            </a:r>
            <a:r>
              <a:rPr lang="en-US" dirty="0" smtClean="0"/>
              <a:t>germs”</a:t>
            </a:r>
            <a:endParaRPr lang="en-US" i="1" dirty="0" smtClean="0">
              <a:latin typeface="Aharoni" panose="02010803020104030203" pitchFamily="2" charset="-79"/>
              <a:cs typeface="Aharoni" panose="02010803020104030203" pitchFamily="2" charset="-79"/>
            </a:endParaRPr>
          </a:p>
          <a:p>
            <a:pPr marL="137160" indent="0">
              <a:buNone/>
            </a:pPr>
            <a:r>
              <a:rPr lang="en-US" sz="1200" dirty="0"/>
              <a:t>http://www.cdc.gov/handwashing/show-me-the-science-handwashing.html</a:t>
            </a:r>
          </a:p>
        </p:txBody>
      </p:sp>
      <p:pic>
        <p:nvPicPr>
          <p:cNvPr id="2052" name="Picture 4" descr="Image result for handwa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198"/>
            <a:ext cx="4038600" cy="195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3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ndwa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79764"/>
            <a:ext cx="4713768"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2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Dishwashing</a:t>
            </a:r>
            <a:endParaRPr lang="en-US" dirty="0">
              <a:solidFill>
                <a:srgbClr val="FFC000"/>
              </a:solidFill>
            </a:endParaRPr>
          </a:p>
        </p:txBody>
      </p:sp>
      <p:sp>
        <p:nvSpPr>
          <p:cNvPr id="3" name="Content Placeholder 2"/>
          <p:cNvSpPr>
            <a:spLocks noGrp="1"/>
          </p:cNvSpPr>
          <p:nvPr>
            <p:ph idx="1"/>
          </p:nvPr>
        </p:nvSpPr>
        <p:spPr>
          <a:xfrm>
            <a:off x="381000" y="1184226"/>
            <a:ext cx="8229600" cy="4709160"/>
          </a:xfrm>
        </p:spPr>
        <p:txBody>
          <a:bodyPr/>
          <a:lstStyle/>
          <a:p>
            <a:r>
              <a:rPr lang="en-US" dirty="0" smtClean="0"/>
              <a:t>Use hot, soapy water</a:t>
            </a:r>
          </a:p>
          <a:p>
            <a:r>
              <a:rPr lang="en-US" dirty="0" smtClean="0"/>
              <a:t>Follow an order:</a:t>
            </a:r>
          </a:p>
          <a:p>
            <a:pPr lvl="1"/>
            <a:r>
              <a:rPr lang="en-US" dirty="0" smtClean="0"/>
              <a:t>Glassware is first, then silverware</a:t>
            </a:r>
          </a:p>
          <a:p>
            <a:pPr lvl="1"/>
            <a:r>
              <a:rPr lang="en-US" dirty="0" smtClean="0"/>
              <a:t>Plates, bowls, serving tools</a:t>
            </a:r>
          </a:p>
          <a:p>
            <a:pPr lvl="1"/>
            <a:r>
              <a:rPr lang="en-US" dirty="0" smtClean="0"/>
              <a:t>Mixing and cooking tools</a:t>
            </a:r>
          </a:p>
          <a:p>
            <a:pPr lvl="1"/>
            <a:r>
              <a:rPr lang="en-US" dirty="0" smtClean="0"/>
              <a:t>Pots, pans and baking sheets</a:t>
            </a:r>
          </a:p>
          <a:p>
            <a:pPr lvl="1"/>
            <a:r>
              <a:rPr lang="en-US" dirty="0" smtClean="0"/>
              <a:t>Cutting boards</a:t>
            </a:r>
            <a:endParaRPr lang="en-US" dirty="0"/>
          </a:p>
          <a:p>
            <a:pPr marL="585216" lvl="1" indent="0">
              <a:buNone/>
            </a:pPr>
            <a:r>
              <a:rPr lang="en-US" dirty="0" smtClean="0"/>
              <a:t>ALWAYS WASH KNIVES SEPARATELY!</a:t>
            </a:r>
            <a:endParaRPr lang="en-US" dirty="0"/>
          </a:p>
        </p:txBody>
      </p:sp>
      <p:pic>
        <p:nvPicPr>
          <p:cNvPr id="4098" name="Picture 2" descr="Image result for dishwa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776373"/>
            <a:ext cx="4572000" cy="192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ELECTRIC SHOCK</a:t>
            </a:r>
            <a:endParaRPr lang="en-US"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5059583"/>
              </p:ext>
            </p:extLst>
          </p:nvPr>
        </p:nvGraphicFramePr>
        <p:xfrm>
          <a:off x="457200" y="1600200"/>
          <a:ext cx="8077200" cy="3657600"/>
        </p:xfrm>
        <a:graphic>
          <a:graphicData uri="http://schemas.openxmlformats.org/drawingml/2006/table">
            <a:tbl>
              <a:tblPr firstRow="1" bandRow="1">
                <a:tableStyleId>{5C22544A-7EE6-4342-B048-85BDC9FD1C3A}</a:tableStyleId>
              </a:tblPr>
              <a:tblGrid>
                <a:gridCol w="2692400"/>
                <a:gridCol w="2692400"/>
                <a:gridCol w="2692400"/>
              </a:tblGrid>
              <a:tr h="457200">
                <a:tc>
                  <a:txBody>
                    <a:bodyPr/>
                    <a:lstStyle/>
                    <a:p>
                      <a:r>
                        <a:rPr lang="en-US" dirty="0" smtClean="0"/>
                        <a:t>Prevention</a:t>
                      </a:r>
                      <a:endParaRPr lang="en-US" dirty="0"/>
                    </a:p>
                  </a:txBody>
                  <a:tcPr/>
                </a:tc>
                <a:tc>
                  <a:txBody>
                    <a:bodyPr/>
                    <a:lstStyle/>
                    <a:p>
                      <a:r>
                        <a:rPr lang="en-US" dirty="0" smtClean="0"/>
                        <a:t>First Aid</a:t>
                      </a:r>
                      <a:endParaRPr lang="en-US" dirty="0"/>
                    </a:p>
                  </a:txBody>
                  <a:tcPr/>
                </a:tc>
                <a:tc>
                  <a:txBody>
                    <a:bodyPr/>
                    <a:lstStyle/>
                    <a:p>
                      <a:r>
                        <a:rPr lang="en-US" dirty="0" smtClean="0"/>
                        <a:t>Extra Notes</a:t>
                      </a:r>
                      <a:endParaRPr lang="en-US" dirty="0"/>
                    </a:p>
                  </a:txBody>
                  <a:tcPr/>
                </a:tc>
              </a:tr>
              <a:tr h="457200">
                <a:tc>
                  <a:txBody>
                    <a:bodyPr/>
                    <a:lstStyle/>
                    <a:p>
                      <a:r>
                        <a:rPr lang="en-US" dirty="0" smtClean="0"/>
                        <a:t>NO WATER!</a:t>
                      </a:r>
                    </a:p>
                  </a:txBody>
                  <a:tcPr/>
                </a:tc>
                <a:tc rowSpan="5">
                  <a:txBody>
                    <a:bodyPr/>
                    <a:lstStyle/>
                    <a:p>
                      <a:pPr marL="285750" indent="-285750">
                        <a:buFont typeface="Arial" panose="020B0604020202020204" pitchFamily="34" charset="0"/>
                        <a:buChar char="•"/>
                      </a:pPr>
                      <a:r>
                        <a:rPr lang="en-US" dirty="0" smtClean="0"/>
                        <a:t>Disconnect main power source before helping person </a:t>
                      </a:r>
                      <a:endParaRPr lang="en-US" dirty="0"/>
                    </a:p>
                    <a:p>
                      <a:pPr marL="285750" indent="-285750">
                        <a:buFont typeface="Arial" panose="020B0604020202020204" pitchFamily="34" charset="0"/>
                        <a:buChar char="•"/>
                      </a:pPr>
                      <a:r>
                        <a:rPr lang="en-US" dirty="0" smtClean="0"/>
                        <a:t>Check</a:t>
                      </a:r>
                      <a:r>
                        <a:rPr lang="en-US" baseline="0" dirty="0" smtClean="0"/>
                        <a:t> for breathing and heart beat (begin compressions if necessary)</a:t>
                      </a:r>
                      <a:endParaRPr lang="en-US" dirty="0"/>
                    </a:p>
                    <a:p>
                      <a:pPr marL="285750" indent="-285750">
                        <a:buFont typeface="Arial" panose="020B0604020202020204" pitchFamily="34" charset="0"/>
                        <a:buChar char="•"/>
                      </a:pPr>
                      <a:r>
                        <a:rPr lang="en-US" dirty="0" smtClean="0"/>
                        <a:t>911!</a:t>
                      </a:r>
                      <a:endParaRPr lang="en-US" dirty="0"/>
                    </a:p>
                  </a:txBody>
                  <a:tcPr/>
                </a:tc>
                <a:tc rowSpan="5">
                  <a:txBody>
                    <a:bodyPr/>
                    <a:lstStyle/>
                    <a:p>
                      <a:endParaRPr lang="en-US" dirty="0" smtClean="0"/>
                    </a:p>
                    <a:p>
                      <a:r>
                        <a:rPr lang="en-US" sz="4000" dirty="0" smtClean="0"/>
                        <a:t>Don’t be stupid </a:t>
                      </a:r>
                      <a:r>
                        <a:rPr lang="en-US" sz="4000" dirty="0" smtClean="0">
                          <a:sym typeface="Wingdings" panose="05000000000000000000" pitchFamily="2" charset="2"/>
                        </a:rPr>
                        <a:t></a:t>
                      </a:r>
                    </a:p>
                    <a:p>
                      <a:endParaRPr lang="en-US" dirty="0"/>
                    </a:p>
                  </a:txBody>
                  <a:tcPr/>
                </a:tc>
              </a:tr>
              <a:tr h="457200">
                <a:tc>
                  <a:txBody>
                    <a:bodyPr/>
                    <a:lstStyle/>
                    <a:p>
                      <a:r>
                        <a:rPr lang="en-US" dirty="0" smtClean="0"/>
                        <a:t>Dry hands </a:t>
                      </a:r>
                      <a:endParaRPr lang="en-US" dirty="0"/>
                    </a:p>
                  </a:txBody>
                  <a:tcPr/>
                </a:tc>
                <a:tc vMerge="1">
                  <a:txBody>
                    <a:bodyPr/>
                    <a:lstStyle/>
                    <a:p>
                      <a:endParaRPr lang="en-US" dirty="0"/>
                    </a:p>
                  </a:txBody>
                  <a:tcPr/>
                </a:tc>
                <a:tc vMerge="1">
                  <a:txBody>
                    <a:bodyPr/>
                    <a:lstStyle/>
                    <a:p>
                      <a:endParaRPr lang="en-US" dirty="0"/>
                    </a:p>
                  </a:txBody>
                  <a:tcPr/>
                </a:tc>
              </a:tr>
              <a:tr h="457200">
                <a:tc>
                  <a:txBody>
                    <a:bodyPr/>
                    <a:lstStyle/>
                    <a:p>
                      <a:r>
                        <a:rPr lang="en-US" dirty="0" smtClean="0"/>
                        <a:t>Stand on a</a:t>
                      </a:r>
                      <a:r>
                        <a:rPr lang="en-US" baseline="0" dirty="0" smtClean="0"/>
                        <a:t> dry floor</a:t>
                      </a:r>
                      <a:endParaRPr lang="en-US" dirty="0"/>
                    </a:p>
                  </a:txBody>
                  <a:tcPr/>
                </a:tc>
                <a:tc vMerge="1">
                  <a:txBody>
                    <a:bodyPr/>
                    <a:lstStyle/>
                    <a:p>
                      <a:endParaRPr lang="en-US" dirty="0"/>
                    </a:p>
                  </a:txBody>
                  <a:tcPr/>
                </a:tc>
                <a:tc vMerge="1">
                  <a:txBody>
                    <a:bodyPr/>
                    <a:lstStyle/>
                    <a:p>
                      <a:endParaRPr lang="en-US" dirty="0"/>
                    </a:p>
                  </a:txBody>
                  <a:tcPr/>
                </a:tc>
              </a:tr>
              <a:tr h="457200">
                <a:tc>
                  <a:txBody>
                    <a:bodyPr/>
                    <a:lstStyle/>
                    <a:p>
                      <a:r>
                        <a:rPr lang="en-US" dirty="0" smtClean="0"/>
                        <a:t>Attach accessories before plugging into the wall</a:t>
                      </a:r>
                      <a:endParaRPr lang="en-US" dirty="0"/>
                    </a:p>
                  </a:txBody>
                  <a:tcPr/>
                </a:tc>
                <a:tc vMerge="1">
                  <a:txBody>
                    <a:bodyPr/>
                    <a:lstStyle/>
                    <a:p>
                      <a:endParaRPr lang="en-US" dirty="0"/>
                    </a:p>
                  </a:txBody>
                  <a:tcPr/>
                </a:tc>
                <a:tc vMerge="1">
                  <a:txBody>
                    <a:bodyPr/>
                    <a:lstStyle/>
                    <a:p>
                      <a:endParaRPr lang="en-US" dirty="0"/>
                    </a:p>
                  </a:txBody>
                  <a:tcPr/>
                </a:tc>
              </a:tr>
              <a:tr h="457200">
                <a:tc>
                  <a:txBody>
                    <a:bodyPr/>
                    <a:lstStyle/>
                    <a:p>
                      <a:r>
                        <a:rPr lang="en-US" dirty="0" smtClean="0"/>
                        <a:t>Plug cord into appliance before plugging into power source</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396023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CUTS</a:t>
            </a:r>
            <a:endParaRPr lang="en-US"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6027309"/>
              </p:ext>
            </p:extLst>
          </p:nvPr>
        </p:nvGraphicFramePr>
        <p:xfrm>
          <a:off x="457200" y="1600200"/>
          <a:ext cx="8077200" cy="2011680"/>
        </p:xfrm>
        <a:graphic>
          <a:graphicData uri="http://schemas.openxmlformats.org/drawingml/2006/table">
            <a:tbl>
              <a:tblPr firstRow="1" bandRow="1">
                <a:tableStyleId>{5C22544A-7EE6-4342-B048-85BDC9FD1C3A}</a:tableStyleId>
              </a:tblPr>
              <a:tblGrid>
                <a:gridCol w="2692400"/>
                <a:gridCol w="2692400"/>
                <a:gridCol w="2692400"/>
              </a:tblGrid>
              <a:tr h="457200">
                <a:tc>
                  <a:txBody>
                    <a:bodyPr/>
                    <a:lstStyle/>
                    <a:p>
                      <a:r>
                        <a:rPr lang="en-US" dirty="0" smtClean="0"/>
                        <a:t>Prevention</a:t>
                      </a:r>
                      <a:endParaRPr lang="en-US" dirty="0"/>
                    </a:p>
                  </a:txBody>
                  <a:tcPr/>
                </a:tc>
                <a:tc>
                  <a:txBody>
                    <a:bodyPr/>
                    <a:lstStyle/>
                    <a:p>
                      <a:r>
                        <a:rPr lang="en-US" dirty="0" smtClean="0"/>
                        <a:t>First Aid</a:t>
                      </a:r>
                      <a:endParaRPr lang="en-US" dirty="0"/>
                    </a:p>
                  </a:txBody>
                  <a:tcPr/>
                </a:tc>
                <a:tc>
                  <a:txBody>
                    <a:bodyPr/>
                    <a:lstStyle/>
                    <a:p>
                      <a:r>
                        <a:rPr lang="en-US" dirty="0" smtClean="0"/>
                        <a:t>Extra Notes</a:t>
                      </a:r>
                      <a:endParaRPr lang="en-US" dirty="0"/>
                    </a:p>
                  </a:txBody>
                  <a:tcPr/>
                </a:tc>
              </a:tr>
              <a:tr h="457200">
                <a:tc>
                  <a:txBody>
                    <a:bodyPr/>
                    <a:lstStyle/>
                    <a:p>
                      <a:r>
                        <a:rPr lang="en-US" dirty="0" smtClean="0"/>
                        <a:t>Knife</a:t>
                      </a:r>
                      <a:r>
                        <a:rPr lang="en-US" baseline="0" dirty="0" smtClean="0"/>
                        <a:t> handling </a:t>
                      </a:r>
                      <a:endParaRPr lang="en-US" dirty="0" smtClean="0"/>
                    </a:p>
                  </a:txBody>
                  <a:tcPr/>
                </a:tc>
                <a:tc rowSpan="3">
                  <a:txBody>
                    <a:bodyPr/>
                    <a:lstStyle/>
                    <a:p>
                      <a:pPr marL="285750" indent="-285750">
                        <a:buFont typeface="Arial" panose="020B0604020202020204" pitchFamily="34" charset="0"/>
                        <a:buChar char="•"/>
                      </a:pPr>
                      <a:r>
                        <a:rPr lang="en-US" dirty="0" smtClean="0"/>
                        <a:t>Wash</a:t>
                      </a:r>
                      <a:r>
                        <a:rPr lang="en-US" baseline="0" dirty="0" smtClean="0"/>
                        <a:t> it</a:t>
                      </a:r>
                    </a:p>
                    <a:p>
                      <a:pPr marL="285750" indent="-285750">
                        <a:buFont typeface="Arial" panose="020B0604020202020204" pitchFamily="34" charset="0"/>
                        <a:buChar char="•"/>
                      </a:pPr>
                      <a:r>
                        <a:rPr lang="en-US" sz="2500" baseline="0" dirty="0" smtClean="0"/>
                        <a:t>APPLY PRESSURE!</a:t>
                      </a:r>
                      <a:endParaRPr lang="en-US" sz="2500" dirty="0"/>
                    </a:p>
                  </a:txBody>
                  <a:tcPr/>
                </a:tc>
                <a:tc rowSpan="3">
                  <a:txBody>
                    <a:bodyPr/>
                    <a:lstStyle/>
                    <a:p>
                      <a:endParaRPr lang="en-US" dirty="0" smtClean="0"/>
                    </a:p>
                    <a:p>
                      <a:pPr marL="285750" indent="-285750">
                        <a:buFont typeface="Arial" panose="020B0604020202020204" pitchFamily="34" charset="0"/>
                        <a:buChar char="•"/>
                      </a:pPr>
                      <a:r>
                        <a:rPr lang="en-US" dirty="0" smtClean="0"/>
                        <a:t>If</a:t>
                      </a:r>
                      <a:r>
                        <a:rPr lang="en-US" baseline="0" dirty="0" smtClean="0"/>
                        <a:t> the sight of blood makes you faint, make sure you sit down!</a:t>
                      </a:r>
                      <a:endParaRPr lang="en-US" dirty="0"/>
                    </a:p>
                  </a:txBody>
                  <a:tcPr/>
                </a:tc>
              </a:tr>
              <a:tr h="457200">
                <a:tc>
                  <a:txBody>
                    <a:bodyPr/>
                    <a:lstStyle/>
                    <a:p>
                      <a:r>
                        <a:rPr lang="en-US" dirty="0" smtClean="0"/>
                        <a:t>Sharp</a:t>
                      </a:r>
                      <a:r>
                        <a:rPr lang="en-US" baseline="0" dirty="0" smtClean="0"/>
                        <a:t> knives only</a:t>
                      </a:r>
                      <a:endParaRPr lang="en-US" dirty="0"/>
                    </a:p>
                  </a:txBody>
                  <a:tcPr/>
                </a:tc>
                <a:tc vMerge="1">
                  <a:txBody>
                    <a:bodyPr/>
                    <a:lstStyle/>
                    <a:p>
                      <a:endParaRPr lang="en-US" dirty="0"/>
                    </a:p>
                  </a:txBody>
                  <a:tcPr/>
                </a:tc>
                <a:tc vMerge="1">
                  <a:txBody>
                    <a:bodyPr/>
                    <a:lstStyle/>
                    <a:p>
                      <a:endParaRPr lang="en-US" dirty="0"/>
                    </a:p>
                  </a:txBody>
                  <a:tcPr/>
                </a:tc>
              </a:tr>
              <a:tr h="457200">
                <a:tc>
                  <a:txBody>
                    <a:bodyPr/>
                    <a:lstStyle/>
                    <a:p>
                      <a:r>
                        <a:rPr lang="en-US" dirty="0" smtClean="0"/>
                        <a:t>Remove</a:t>
                      </a:r>
                      <a:r>
                        <a:rPr lang="en-US" baseline="0" dirty="0" smtClean="0"/>
                        <a:t> and discard can lids properly</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264637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SPILLS/FALLS</a:t>
            </a:r>
            <a:endParaRPr lang="en-US"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4854940"/>
              </p:ext>
            </p:extLst>
          </p:nvPr>
        </p:nvGraphicFramePr>
        <p:xfrm>
          <a:off x="457200" y="1600200"/>
          <a:ext cx="8077200" cy="2194560"/>
        </p:xfrm>
        <a:graphic>
          <a:graphicData uri="http://schemas.openxmlformats.org/drawingml/2006/table">
            <a:tbl>
              <a:tblPr firstRow="1" bandRow="1">
                <a:tableStyleId>{5C22544A-7EE6-4342-B048-85BDC9FD1C3A}</a:tableStyleId>
              </a:tblPr>
              <a:tblGrid>
                <a:gridCol w="2692400"/>
                <a:gridCol w="2692400"/>
                <a:gridCol w="2692400"/>
              </a:tblGrid>
              <a:tr h="457200">
                <a:tc>
                  <a:txBody>
                    <a:bodyPr/>
                    <a:lstStyle/>
                    <a:p>
                      <a:r>
                        <a:rPr lang="en-US" dirty="0" smtClean="0"/>
                        <a:t>Prevention</a:t>
                      </a:r>
                      <a:endParaRPr lang="en-US" dirty="0"/>
                    </a:p>
                  </a:txBody>
                  <a:tcPr/>
                </a:tc>
                <a:tc>
                  <a:txBody>
                    <a:bodyPr/>
                    <a:lstStyle/>
                    <a:p>
                      <a:r>
                        <a:rPr lang="en-US" dirty="0" smtClean="0"/>
                        <a:t>First Aid</a:t>
                      </a:r>
                      <a:endParaRPr lang="en-US" dirty="0"/>
                    </a:p>
                  </a:txBody>
                  <a:tcPr/>
                </a:tc>
                <a:tc>
                  <a:txBody>
                    <a:bodyPr/>
                    <a:lstStyle/>
                    <a:p>
                      <a:r>
                        <a:rPr lang="en-US" dirty="0" smtClean="0"/>
                        <a:t>Extra Notes</a:t>
                      </a:r>
                      <a:endParaRPr lang="en-US" dirty="0"/>
                    </a:p>
                  </a:txBody>
                  <a:tcPr/>
                </a:tc>
              </a:tr>
              <a:tr h="457200">
                <a:tc>
                  <a:txBody>
                    <a:bodyPr/>
                    <a:lstStyle/>
                    <a:p>
                      <a:r>
                        <a:rPr lang="en-US" dirty="0" smtClean="0"/>
                        <a:t>Clean up spills immediately</a:t>
                      </a:r>
                      <a:endParaRPr lang="en-US" dirty="0"/>
                    </a:p>
                  </a:txBody>
                  <a:tcPr/>
                </a:tc>
                <a:tc rowSpan="2">
                  <a:txBody>
                    <a:bodyPr/>
                    <a:lstStyle/>
                    <a:p>
                      <a:pPr marL="285750" indent="-285750">
                        <a:buFont typeface="Arial" panose="020B0604020202020204" pitchFamily="34" charset="0"/>
                        <a:buChar char="•"/>
                      </a:pPr>
                      <a:r>
                        <a:rPr lang="en-US" dirty="0" smtClean="0"/>
                        <a:t>Pick up</a:t>
                      </a:r>
                      <a:r>
                        <a:rPr lang="en-US" baseline="0" dirty="0" smtClean="0"/>
                        <a:t> a person who falls</a:t>
                      </a:r>
                    </a:p>
                    <a:p>
                      <a:pPr marL="285750" indent="-285750">
                        <a:buFont typeface="Arial" panose="020B0604020202020204" pitchFamily="34" charset="0"/>
                        <a:buChar char="•"/>
                      </a:pPr>
                      <a:r>
                        <a:rPr lang="en-US" baseline="0" dirty="0" smtClean="0"/>
                        <a:t>Unless they hit their head…..then get help first! (head/neck injuries)</a:t>
                      </a:r>
                      <a:endParaRPr lang="en-US" dirty="0"/>
                    </a:p>
                  </a:txBody>
                  <a:tcPr/>
                </a:tc>
                <a:tc rowSpan="2">
                  <a:txBody>
                    <a:bodyPr/>
                    <a:lstStyle/>
                    <a:p>
                      <a:endParaRPr lang="en-US" dirty="0" smtClean="0"/>
                    </a:p>
                    <a:p>
                      <a:r>
                        <a:rPr lang="en-US" sz="2000" dirty="0" smtClean="0"/>
                        <a:t>Oil spills can only be cleaned</a:t>
                      </a:r>
                      <a:r>
                        <a:rPr lang="en-US" sz="2000" baseline="0" dirty="0" smtClean="0"/>
                        <a:t> with </a:t>
                      </a:r>
                      <a:r>
                        <a:rPr lang="en-US" sz="2000" u="sng" baseline="0" dirty="0" smtClean="0"/>
                        <a:t>soap and</a:t>
                      </a:r>
                      <a:r>
                        <a:rPr lang="en-US" sz="2000" u="none" baseline="0" dirty="0" smtClean="0"/>
                        <a:t> water (surfactants!)</a:t>
                      </a:r>
                      <a:endParaRPr lang="en-US" sz="2000" dirty="0" smtClean="0">
                        <a:sym typeface="Wingdings" panose="05000000000000000000" pitchFamily="2" charset="2"/>
                      </a:endParaRPr>
                    </a:p>
                    <a:p>
                      <a:endParaRPr lang="en-US" dirty="0"/>
                    </a:p>
                  </a:txBody>
                  <a:tcPr/>
                </a:tc>
              </a:tr>
              <a:tr h="457200">
                <a:tc>
                  <a:txBody>
                    <a:bodyPr/>
                    <a:lstStyle/>
                    <a:p>
                      <a:r>
                        <a:rPr lang="en-US" dirty="0" smtClean="0"/>
                        <a:t>Use a</a:t>
                      </a:r>
                      <a:r>
                        <a:rPr lang="en-US" baseline="0" dirty="0" smtClean="0"/>
                        <a:t> step stool for high objects</a:t>
                      </a:r>
                      <a:endParaRPr lang="en-US" dirty="0"/>
                    </a:p>
                  </a:txBody>
                  <a:tcPr/>
                </a:tc>
                <a:tc vMerge="1">
                  <a:txBody>
                    <a:bodyPr/>
                    <a:lstStyle/>
                    <a:p>
                      <a:pPr marL="0" indent="0">
                        <a:buFont typeface="Arial" panose="020B0604020202020204" pitchFamily="34" charset="0"/>
                        <a:buNone/>
                      </a:pPr>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264637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BURNS</a:t>
            </a:r>
            <a:endParaRPr lang="en-US"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999372"/>
              </p:ext>
            </p:extLst>
          </p:nvPr>
        </p:nvGraphicFramePr>
        <p:xfrm>
          <a:off x="457200" y="1600200"/>
          <a:ext cx="8077200" cy="2926080"/>
        </p:xfrm>
        <a:graphic>
          <a:graphicData uri="http://schemas.openxmlformats.org/drawingml/2006/table">
            <a:tbl>
              <a:tblPr firstRow="1" bandRow="1">
                <a:tableStyleId>{5C22544A-7EE6-4342-B048-85BDC9FD1C3A}</a:tableStyleId>
              </a:tblPr>
              <a:tblGrid>
                <a:gridCol w="2692400"/>
                <a:gridCol w="2692400"/>
                <a:gridCol w="2692400"/>
              </a:tblGrid>
              <a:tr h="457200">
                <a:tc>
                  <a:txBody>
                    <a:bodyPr/>
                    <a:lstStyle/>
                    <a:p>
                      <a:r>
                        <a:rPr lang="en-US" dirty="0" smtClean="0"/>
                        <a:t>Prevention</a:t>
                      </a:r>
                      <a:endParaRPr lang="en-US" dirty="0"/>
                    </a:p>
                  </a:txBody>
                  <a:tcPr/>
                </a:tc>
                <a:tc>
                  <a:txBody>
                    <a:bodyPr/>
                    <a:lstStyle/>
                    <a:p>
                      <a:r>
                        <a:rPr lang="en-US" dirty="0" smtClean="0"/>
                        <a:t>First Aid</a:t>
                      </a:r>
                      <a:endParaRPr lang="en-US" dirty="0"/>
                    </a:p>
                  </a:txBody>
                  <a:tcPr/>
                </a:tc>
                <a:tc>
                  <a:txBody>
                    <a:bodyPr/>
                    <a:lstStyle/>
                    <a:p>
                      <a:r>
                        <a:rPr lang="en-US" dirty="0" smtClean="0"/>
                        <a:t>Extra Notes</a:t>
                      </a:r>
                      <a:endParaRPr lang="en-US" dirty="0"/>
                    </a:p>
                  </a:txBody>
                  <a:tcPr/>
                </a:tc>
              </a:tr>
              <a:tr h="457200">
                <a:tc>
                  <a:txBody>
                    <a:bodyPr/>
                    <a:lstStyle/>
                    <a:p>
                      <a:r>
                        <a:rPr lang="en-US" dirty="0" smtClean="0"/>
                        <a:t>Turn</a:t>
                      </a:r>
                      <a:r>
                        <a:rPr lang="en-US" baseline="0" dirty="0" smtClean="0"/>
                        <a:t> handles away from the  front of the range</a:t>
                      </a:r>
                      <a:endParaRPr lang="en-US" dirty="0" smtClean="0"/>
                    </a:p>
                  </a:txBody>
                  <a:tcPr/>
                </a:tc>
                <a:tc rowSpan="4">
                  <a:txBody>
                    <a:bodyPr/>
                    <a:lstStyle/>
                    <a:p>
                      <a:pPr marL="285750" indent="-285750">
                        <a:buFont typeface="Arial" panose="020B0604020202020204" pitchFamily="34" charset="0"/>
                        <a:buChar char="•"/>
                      </a:pPr>
                      <a:r>
                        <a:rPr lang="en-US" dirty="0" smtClean="0"/>
                        <a:t>Cool</a:t>
                      </a:r>
                      <a:r>
                        <a:rPr lang="en-US" baseline="0" dirty="0" smtClean="0"/>
                        <a:t> running water</a:t>
                      </a:r>
                    </a:p>
                    <a:p>
                      <a:pPr marL="285750" indent="-285750">
                        <a:buFont typeface="Arial" panose="020B0604020202020204" pitchFamily="34" charset="0"/>
                        <a:buChar char="•"/>
                      </a:pPr>
                      <a:r>
                        <a:rPr lang="en-US" baseline="0" dirty="0" smtClean="0"/>
                        <a:t>Cool damp cloth</a:t>
                      </a:r>
                      <a:endParaRPr lang="en-US" dirty="0"/>
                    </a:p>
                  </a:txBody>
                  <a:tcPr/>
                </a:tc>
                <a:tc rowSpan="4">
                  <a:txBody>
                    <a:bodyPr/>
                    <a:lstStyle/>
                    <a:p>
                      <a:endParaRPr lang="en-US" dirty="0" smtClean="0"/>
                    </a:p>
                    <a:p>
                      <a:r>
                        <a:rPr lang="en-US" sz="2000" dirty="0" smtClean="0"/>
                        <a:t>Loose clothing/jewelry should be removed or secured</a:t>
                      </a:r>
                    </a:p>
                    <a:p>
                      <a:endParaRPr lang="en-US" sz="2000" dirty="0" smtClean="0">
                        <a:sym typeface="Wingdings" panose="05000000000000000000" pitchFamily="2" charset="2"/>
                      </a:endParaRPr>
                    </a:p>
                    <a:p>
                      <a:r>
                        <a:rPr lang="en-US" sz="2000" dirty="0" smtClean="0">
                          <a:sym typeface="Wingdings" panose="05000000000000000000" pitchFamily="2" charset="2"/>
                        </a:rPr>
                        <a:t>No ice!</a:t>
                      </a:r>
                    </a:p>
                    <a:p>
                      <a:endParaRPr lang="en-US" dirty="0"/>
                    </a:p>
                  </a:txBody>
                  <a:tcPr/>
                </a:tc>
              </a:tr>
              <a:tr h="457200">
                <a:tc>
                  <a:txBody>
                    <a:bodyPr/>
                    <a:lstStyle/>
                    <a:p>
                      <a:r>
                        <a:rPr lang="en-US" dirty="0" smtClean="0"/>
                        <a:t>Lift lids away from you</a:t>
                      </a:r>
                      <a:endParaRPr lang="en-US" dirty="0"/>
                    </a:p>
                  </a:txBody>
                  <a:tcPr/>
                </a:tc>
                <a:tc vMerge="1">
                  <a:txBody>
                    <a:bodyPr/>
                    <a:lstStyle/>
                    <a:p>
                      <a:endParaRPr lang="en-US" dirty="0"/>
                    </a:p>
                  </a:txBody>
                  <a:tcPr/>
                </a:tc>
                <a:tc vMerge="1">
                  <a:txBody>
                    <a:bodyPr/>
                    <a:lstStyle/>
                    <a:p>
                      <a:endParaRPr lang="en-US" dirty="0"/>
                    </a:p>
                  </a:txBody>
                  <a:tcPr/>
                </a:tc>
              </a:tr>
              <a:tr h="457200">
                <a:tc>
                  <a:txBody>
                    <a:bodyPr/>
                    <a:lstStyle/>
                    <a:p>
                      <a:r>
                        <a:rPr lang="en-US" dirty="0" smtClean="0"/>
                        <a:t>Oven</a:t>
                      </a:r>
                      <a:r>
                        <a:rPr lang="en-US" baseline="0" dirty="0" smtClean="0"/>
                        <a:t> mitts/ hot pads</a:t>
                      </a:r>
                      <a:endParaRPr lang="en-US" dirty="0"/>
                    </a:p>
                  </a:txBody>
                  <a:tcPr/>
                </a:tc>
                <a:tc vMerge="1">
                  <a:txBody>
                    <a:bodyPr/>
                    <a:lstStyle/>
                    <a:p>
                      <a:endParaRPr lang="en-US" dirty="0"/>
                    </a:p>
                  </a:txBody>
                  <a:tcPr/>
                </a:tc>
                <a:tc vMerge="1">
                  <a:txBody>
                    <a:bodyPr/>
                    <a:lstStyle/>
                    <a:p>
                      <a:endParaRPr lang="en-US" dirty="0"/>
                    </a:p>
                  </a:txBody>
                  <a:tcPr/>
                </a:tc>
              </a:tr>
              <a:tr h="457200">
                <a:tc>
                  <a:txBody>
                    <a:bodyPr/>
                    <a:lstStyle/>
                    <a:p>
                      <a:r>
                        <a:rPr lang="en-US" dirty="0" smtClean="0"/>
                        <a:t>Keep</a:t>
                      </a:r>
                      <a:r>
                        <a:rPr lang="en-US" baseline="0" dirty="0" smtClean="0"/>
                        <a:t> clothing away from direct heat</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264637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LIFTING TECHNIQUES</a:t>
            </a:r>
            <a:endParaRPr lang="en-US"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4796739"/>
              </p:ext>
            </p:extLst>
          </p:nvPr>
        </p:nvGraphicFramePr>
        <p:xfrm>
          <a:off x="457200" y="1600200"/>
          <a:ext cx="8077200" cy="1554480"/>
        </p:xfrm>
        <a:graphic>
          <a:graphicData uri="http://schemas.openxmlformats.org/drawingml/2006/table">
            <a:tbl>
              <a:tblPr firstRow="1" bandRow="1">
                <a:tableStyleId>{5C22544A-7EE6-4342-B048-85BDC9FD1C3A}</a:tableStyleId>
              </a:tblPr>
              <a:tblGrid>
                <a:gridCol w="2692400"/>
                <a:gridCol w="2692400"/>
                <a:gridCol w="2692400"/>
              </a:tblGrid>
              <a:tr h="457200">
                <a:tc>
                  <a:txBody>
                    <a:bodyPr/>
                    <a:lstStyle/>
                    <a:p>
                      <a:r>
                        <a:rPr lang="en-US" dirty="0" smtClean="0"/>
                        <a:t>Prevention</a:t>
                      </a:r>
                      <a:endParaRPr lang="en-US" dirty="0"/>
                    </a:p>
                  </a:txBody>
                  <a:tcPr/>
                </a:tc>
                <a:tc>
                  <a:txBody>
                    <a:bodyPr/>
                    <a:lstStyle/>
                    <a:p>
                      <a:endParaRPr lang="en-US" dirty="0"/>
                    </a:p>
                  </a:txBody>
                  <a:tcPr/>
                </a:tc>
                <a:tc>
                  <a:txBody>
                    <a:bodyPr/>
                    <a:lstStyle/>
                    <a:p>
                      <a:r>
                        <a:rPr lang="en-US" dirty="0" smtClean="0"/>
                        <a:t>Extra Notes</a:t>
                      </a:r>
                      <a:endParaRPr lang="en-US" dirty="0"/>
                    </a:p>
                  </a:txBody>
                  <a:tcPr/>
                </a:tc>
              </a:tr>
              <a:tr h="457200">
                <a:tc>
                  <a:txBody>
                    <a:bodyPr/>
                    <a:lstStyle/>
                    <a:p>
                      <a:r>
                        <a:rPr lang="en-US" dirty="0" smtClean="0"/>
                        <a:t>Lift with your knees!</a:t>
                      </a:r>
                      <a:endParaRPr lang="en-US" dirty="0"/>
                    </a:p>
                  </a:txBody>
                  <a:tcPr/>
                </a:tc>
                <a:tc rowSpan="2">
                  <a:txBody>
                    <a:bodyPr/>
                    <a:lstStyle/>
                    <a:p>
                      <a:pPr marL="0" indent="0">
                        <a:buFont typeface="Arial" panose="020B0604020202020204" pitchFamily="34" charset="0"/>
                        <a:buNone/>
                      </a:pPr>
                      <a:endParaRPr lang="en-US" dirty="0"/>
                    </a:p>
                  </a:txBody>
                  <a:tcPr/>
                </a:tc>
                <a:tc rowSpan="2">
                  <a:txBody>
                    <a:bodyPr/>
                    <a:lstStyle/>
                    <a:p>
                      <a:r>
                        <a:rPr lang="en-US" dirty="0" smtClean="0"/>
                        <a:t>Ask for help!</a:t>
                      </a:r>
                      <a:endParaRPr lang="en-US" sz="4000" dirty="0" smtClean="0">
                        <a:sym typeface="Wingdings" panose="05000000000000000000" pitchFamily="2" charset="2"/>
                      </a:endParaRPr>
                    </a:p>
                    <a:p>
                      <a:endParaRPr lang="en-US" dirty="0"/>
                    </a:p>
                  </a:txBody>
                  <a:tcPr/>
                </a:tc>
              </a:tr>
              <a:tr h="457200">
                <a:tc>
                  <a:txBody>
                    <a:bodyPr/>
                    <a:lstStyle/>
                    <a:p>
                      <a:r>
                        <a:rPr lang="en-US" dirty="0" smtClean="0"/>
                        <a:t>Store heavy items on lower shelves</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280605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60000"/>
                    <a:lumOff val="40000"/>
                  </a:schemeClr>
                </a:solidFill>
              </a:rPr>
              <a:t>CHEMICAL STORAGE</a:t>
            </a:r>
            <a:endParaRPr lang="en-US"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0451170"/>
              </p:ext>
            </p:extLst>
          </p:nvPr>
        </p:nvGraphicFramePr>
        <p:xfrm>
          <a:off x="457200" y="1600200"/>
          <a:ext cx="8077200" cy="2468880"/>
        </p:xfrm>
        <a:graphic>
          <a:graphicData uri="http://schemas.openxmlformats.org/drawingml/2006/table">
            <a:tbl>
              <a:tblPr firstRow="1" bandRow="1">
                <a:tableStyleId>{5C22544A-7EE6-4342-B048-85BDC9FD1C3A}</a:tableStyleId>
              </a:tblPr>
              <a:tblGrid>
                <a:gridCol w="2692400"/>
                <a:gridCol w="2692400"/>
                <a:gridCol w="2692400"/>
              </a:tblGrid>
              <a:tr h="457200">
                <a:tc>
                  <a:txBody>
                    <a:bodyPr/>
                    <a:lstStyle/>
                    <a:p>
                      <a:r>
                        <a:rPr lang="en-US" dirty="0" smtClean="0"/>
                        <a:t>Prevention</a:t>
                      </a:r>
                      <a:endParaRPr lang="en-US" dirty="0"/>
                    </a:p>
                  </a:txBody>
                  <a:tcPr/>
                </a:tc>
                <a:tc>
                  <a:txBody>
                    <a:bodyPr/>
                    <a:lstStyle/>
                    <a:p>
                      <a:r>
                        <a:rPr lang="en-US" dirty="0" smtClean="0"/>
                        <a:t>First Aid</a:t>
                      </a:r>
                      <a:endParaRPr lang="en-US" dirty="0"/>
                    </a:p>
                  </a:txBody>
                  <a:tcPr/>
                </a:tc>
                <a:tc>
                  <a:txBody>
                    <a:bodyPr/>
                    <a:lstStyle/>
                    <a:p>
                      <a:r>
                        <a:rPr lang="en-US" dirty="0" smtClean="0"/>
                        <a:t>Extra Notes</a:t>
                      </a:r>
                      <a:endParaRPr lang="en-US" dirty="0"/>
                    </a:p>
                  </a:txBody>
                  <a:tcPr/>
                </a:tc>
              </a:tr>
              <a:tr h="457200">
                <a:tc>
                  <a:txBody>
                    <a:bodyPr/>
                    <a:lstStyle/>
                    <a:p>
                      <a:r>
                        <a:rPr lang="en-US" dirty="0" smtClean="0"/>
                        <a:t>Do not mix chlorine (bleach) and ammonia= toxic fumes!</a:t>
                      </a:r>
                      <a:endParaRPr lang="en-US" dirty="0"/>
                    </a:p>
                  </a:txBody>
                  <a:tcPr/>
                </a:tc>
                <a:tc rowSpan="3">
                  <a:txBody>
                    <a:bodyPr/>
                    <a:lstStyle/>
                    <a:p>
                      <a:pPr marL="285750" indent="-285750">
                        <a:buFont typeface="Arial" panose="020B0604020202020204" pitchFamily="34" charset="0"/>
                        <a:buChar char="•"/>
                      </a:pPr>
                      <a:r>
                        <a:rPr lang="en-US" dirty="0" smtClean="0"/>
                        <a:t>If chemicals touch skin, rinse thoroughly with water</a:t>
                      </a:r>
                    </a:p>
                    <a:p>
                      <a:pPr marL="285750" indent="-285750">
                        <a:buFont typeface="Arial" panose="020B0604020202020204" pitchFamily="34" charset="0"/>
                        <a:buChar char="•"/>
                      </a:pPr>
                      <a:r>
                        <a:rPr lang="en-US" dirty="0" smtClean="0"/>
                        <a:t>Call poison control</a:t>
                      </a:r>
                      <a:endParaRPr lang="en-US" dirty="0"/>
                    </a:p>
                  </a:txBody>
                  <a:tcPr/>
                </a:tc>
                <a:tc rowSpan="3">
                  <a:txBody>
                    <a:bodyPr/>
                    <a:lstStyle/>
                    <a:p>
                      <a:endParaRPr lang="en-US" dirty="0" smtClean="0"/>
                    </a:p>
                    <a:p>
                      <a:r>
                        <a:rPr lang="en-US" sz="2000" dirty="0" smtClean="0"/>
                        <a:t>READ</a:t>
                      </a:r>
                      <a:r>
                        <a:rPr lang="en-US" sz="2000" baseline="0" dirty="0" smtClean="0"/>
                        <a:t> THE LABELS!!!</a:t>
                      </a:r>
                      <a:endParaRPr lang="en-US" sz="2000" dirty="0"/>
                    </a:p>
                  </a:txBody>
                  <a:tcPr/>
                </a:tc>
              </a:tr>
              <a:tr h="457200">
                <a:tc>
                  <a:txBody>
                    <a:bodyPr/>
                    <a:lstStyle/>
                    <a:p>
                      <a:r>
                        <a:rPr lang="en-US" dirty="0" smtClean="0"/>
                        <a:t>Cleaning</a:t>
                      </a:r>
                      <a:r>
                        <a:rPr lang="en-US" baseline="0" dirty="0" smtClean="0"/>
                        <a:t> supplies = away from food</a:t>
                      </a:r>
                      <a:endParaRPr lang="en-US" dirty="0"/>
                    </a:p>
                  </a:txBody>
                  <a:tcPr/>
                </a:tc>
                <a:tc vMerge="1">
                  <a:txBody>
                    <a:bodyPr/>
                    <a:lstStyle/>
                    <a:p>
                      <a:endParaRPr lang="en-US" dirty="0"/>
                    </a:p>
                  </a:txBody>
                  <a:tcPr/>
                </a:tc>
                <a:tc vMerge="1">
                  <a:txBody>
                    <a:bodyPr/>
                    <a:lstStyle/>
                    <a:p>
                      <a:endParaRPr lang="en-US" dirty="0"/>
                    </a:p>
                  </a:txBody>
                  <a:tcPr/>
                </a:tc>
              </a:tr>
              <a:tr h="457200">
                <a:tc>
                  <a:txBody>
                    <a:bodyPr/>
                    <a:lstStyle/>
                    <a:p>
                      <a:r>
                        <a:rPr lang="en-US" dirty="0" smtClean="0"/>
                        <a:t>Use gloves</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280605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7457"/>
            <a:ext cx="6400800" cy="1325562"/>
          </a:xfrm>
        </p:spPr>
        <p:txBody>
          <a:bodyPr/>
          <a:lstStyle/>
          <a:p>
            <a:r>
              <a:rPr lang="en-US" dirty="0" smtClean="0">
                <a:solidFill>
                  <a:schemeClr val="accent6"/>
                </a:solidFill>
              </a:rPr>
              <a:t>KNIFE HANDLING</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The Claw &amp; Flat Hand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773171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7457"/>
            <a:ext cx="300375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249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388</TotalTime>
  <Words>772</Words>
  <Application>Microsoft Office PowerPoint</Application>
  <PresentationFormat>On-screen Show (4:3)</PresentationFormat>
  <Paragraphs>186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Kitchen safety!</vt:lpstr>
      <vt:lpstr>Avoiding Kitchen Accidents</vt:lpstr>
      <vt:lpstr>ELECTRIC SHOCK</vt:lpstr>
      <vt:lpstr>CUTS</vt:lpstr>
      <vt:lpstr>SPILLS/FALLS</vt:lpstr>
      <vt:lpstr>BURNS</vt:lpstr>
      <vt:lpstr>LIFTING TECHNIQUES</vt:lpstr>
      <vt:lpstr>CHEMICAL STORAGE</vt:lpstr>
      <vt:lpstr>KNIFE HANDLING</vt:lpstr>
      <vt:lpstr>What’s the Best Knife?</vt:lpstr>
      <vt:lpstr>Food-Borne Illness</vt:lpstr>
      <vt:lpstr>BACTERIAL GROWTH</vt:lpstr>
      <vt:lpstr>VOCABULARY</vt:lpstr>
      <vt:lpstr>NDV’s= the common symptoms of most food-borne illness</vt:lpstr>
      <vt:lpstr>FBI’s: the most UNWANTED</vt:lpstr>
      <vt:lpstr>FBI’s: the most UNWANTED</vt:lpstr>
      <vt:lpstr>Can I get a Food-Borne Illness?</vt:lpstr>
      <vt:lpstr>The DANGER ZONE</vt:lpstr>
      <vt:lpstr>Handwashing!</vt:lpstr>
      <vt:lpstr>Handwashing</vt:lpstr>
      <vt:lpstr>PowerPoint Presentation</vt:lpstr>
      <vt:lpstr>Dishwashing</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Kitchen safety!</dc:title>
  <dc:creator>Monica Milburn</dc:creator>
  <cp:lastModifiedBy>Monica Milburn</cp:lastModifiedBy>
  <cp:revision>18</cp:revision>
  <dcterms:created xsi:type="dcterms:W3CDTF">2015-08-24T19:47:47Z</dcterms:created>
  <dcterms:modified xsi:type="dcterms:W3CDTF">2016-01-21T18:56:47Z</dcterms:modified>
</cp:coreProperties>
</file>