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722635"/>
            <a:ext cx="9068586" cy="1707851"/>
          </a:xfrm>
        </p:spPr>
        <p:txBody>
          <a:bodyPr/>
          <a:lstStyle/>
          <a:p>
            <a:r>
              <a:rPr lang="en-US" sz="11500" b="1" dirty="0" smtClean="0"/>
              <a:t>Types of </a:t>
            </a:r>
            <a:r>
              <a:rPr lang="en-US" sz="11500" b="1" dirty="0" err="1" smtClean="0"/>
              <a:t>FAtTY</a:t>
            </a:r>
            <a:r>
              <a:rPr lang="en-US" sz="11500" b="1" dirty="0" smtClean="0"/>
              <a:t> ACIDS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89104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65518"/>
            <a:ext cx="11569148" cy="1484378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tx1"/>
                </a:solidFill>
              </a:rPr>
              <a:t>TRANS-FATTY ACID</a:t>
            </a:r>
            <a:endParaRPr lang="en-US" sz="8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88" y="1649896"/>
            <a:ext cx="7560362" cy="4830417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en-US" sz="4200" b="1" dirty="0" smtClean="0"/>
              <a:t>Hydrogenation creates a new type of fatty acid called </a:t>
            </a:r>
            <a:r>
              <a:rPr lang="en-US" altLang="en-US" sz="4200" b="1" u="sng" dirty="0" smtClean="0"/>
              <a:t>trans-fatty</a:t>
            </a:r>
            <a:r>
              <a:rPr lang="en-US" altLang="en-US" sz="4200" b="1" dirty="0" smtClean="0"/>
              <a:t> acid or “man-made” fat. </a:t>
            </a:r>
          </a:p>
          <a:p>
            <a:pPr>
              <a:buClrTx/>
            </a:pPr>
            <a:r>
              <a:rPr lang="en-US" altLang="en-US" sz="4200" b="1" dirty="0" smtClean="0"/>
              <a:t>Trans-fatty acid have many of the same properties as  </a:t>
            </a:r>
            <a:r>
              <a:rPr lang="en-US" altLang="en-US" sz="4200" b="1" u="sng" dirty="0" smtClean="0"/>
              <a:t>saturated</a:t>
            </a:r>
            <a:r>
              <a:rPr lang="en-US" altLang="en-US" sz="4200" b="1" dirty="0" smtClean="0"/>
              <a:t> fats.  </a:t>
            </a:r>
            <a:endParaRPr lang="en-US" altLang="en-US" sz="3500" b="1" dirty="0"/>
          </a:p>
        </p:txBody>
      </p:sp>
      <p:pic>
        <p:nvPicPr>
          <p:cNvPr id="10" name="Picture 4" descr="Fats - Meet Trans (button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58" y="1468921"/>
            <a:ext cx="4627860" cy="39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7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65518"/>
            <a:ext cx="11569148" cy="1484378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tx1"/>
                </a:solidFill>
              </a:rPr>
              <a:t>VISIBLE FAT</a:t>
            </a:r>
            <a:endParaRPr lang="en-US" sz="8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3" y="1510750"/>
            <a:ext cx="11178205" cy="4830417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en-US" sz="7000" b="1" dirty="0"/>
              <a:t>Fat that is easily seen</a:t>
            </a:r>
          </a:p>
          <a:p>
            <a:pPr marL="914400" indent="-914400">
              <a:buClrTx/>
              <a:buNone/>
            </a:pPr>
            <a:r>
              <a:rPr lang="en-US" altLang="en-US" sz="4200" b="1" dirty="0" smtClean="0"/>
              <a:t>Examples</a:t>
            </a:r>
            <a:r>
              <a:rPr lang="en-US" altLang="en-US" sz="4200" b="1" dirty="0"/>
              <a:t>:  Butter on a baked potato, layer of fat around a pork chop, etc.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933700" y="4088295"/>
            <a:ext cx="6324600" cy="2332038"/>
            <a:chOff x="1248" y="2688"/>
            <a:chExt cx="3984" cy="1469"/>
          </a:xfrm>
        </p:grpSpPr>
        <p:pic>
          <p:nvPicPr>
            <p:cNvPr id="6" name="Picture 5" descr="nomarblingstea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16982" r="5661" b="12578"/>
            <a:stretch>
              <a:fillRect/>
            </a:stretch>
          </p:blipFill>
          <p:spPr bwMode="auto">
            <a:xfrm>
              <a:off x="2928" y="2688"/>
              <a:ext cx="2304" cy="1344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utte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2979" r="4968" b="7660"/>
            <a:stretch>
              <a:fillRect/>
            </a:stretch>
          </p:blipFill>
          <p:spPr bwMode="auto">
            <a:xfrm>
              <a:off x="1248" y="2880"/>
              <a:ext cx="1824" cy="1277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10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65518"/>
            <a:ext cx="11569148" cy="1484378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tx1"/>
                </a:solidFill>
              </a:rPr>
              <a:t>INVISIBLE FAT</a:t>
            </a:r>
            <a:endParaRPr lang="en-US" sz="8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3" y="1351725"/>
            <a:ext cx="11178205" cy="4830417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en-US" sz="7000" b="1" dirty="0"/>
              <a:t>Fat that </a:t>
            </a:r>
            <a:r>
              <a:rPr lang="en-US" altLang="en-US" sz="7000" b="1" dirty="0" smtClean="0"/>
              <a:t>cannot be seen</a:t>
            </a:r>
            <a:endParaRPr lang="en-US" altLang="en-US" sz="7000" b="1" dirty="0"/>
          </a:p>
          <a:p>
            <a:pPr marL="914400" indent="-914400">
              <a:buClrTx/>
              <a:buNone/>
            </a:pPr>
            <a:r>
              <a:rPr lang="en-US" altLang="en-US" sz="4200" b="1" dirty="0" smtClean="0"/>
              <a:t>Examples</a:t>
            </a:r>
            <a:r>
              <a:rPr lang="en-US" altLang="en-US" sz="4200" b="1" dirty="0"/>
              <a:t>:  </a:t>
            </a:r>
            <a:r>
              <a:rPr lang="en-US" altLang="en-US" sz="4200" b="1" dirty="0" smtClean="0"/>
              <a:t>whole milk, some cheese, egg yolks, nuts, avocados, etc. </a:t>
            </a:r>
            <a:endParaRPr lang="en-US" altLang="en-US" sz="4200" b="1" dirty="0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2982430" y="3918917"/>
            <a:ext cx="6227141" cy="2521640"/>
            <a:chOff x="1066" y="2394"/>
            <a:chExt cx="4310" cy="1824"/>
          </a:xfrm>
        </p:grpSpPr>
        <p:pic>
          <p:nvPicPr>
            <p:cNvPr id="9" name="Picture 6" descr="Mil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/>
            <a:stretch>
              <a:fillRect/>
            </a:stretch>
          </p:blipFill>
          <p:spPr bwMode="auto">
            <a:xfrm>
              <a:off x="1066" y="2682"/>
              <a:ext cx="1430" cy="153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natural_chee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0" b="853"/>
            <a:stretch>
              <a:fillRect/>
            </a:stretch>
          </p:blipFill>
          <p:spPr bwMode="auto">
            <a:xfrm>
              <a:off x="3643" y="2394"/>
              <a:ext cx="1733" cy="1824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Nuts_And_Seed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" y="2744"/>
              <a:ext cx="1392" cy="1267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84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642594"/>
            <a:ext cx="11569148" cy="1371600"/>
          </a:xfrm>
        </p:spPr>
        <p:txBody>
          <a:bodyPr>
            <a:noAutofit/>
          </a:bodyPr>
          <a:lstStyle/>
          <a:p>
            <a:pPr algn="ctr"/>
            <a:r>
              <a:rPr lang="en-US" sz="10000" b="1" u="sng" dirty="0" smtClean="0">
                <a:solidFill>
                  <a:schemeClr val="tx1"/>
                </a:solidFill>
              </a:rPr>
              <a:t>FATTY ACIDS</a:t>
            </a:r>
            <a:endParaRPr lang="en-US" sz="10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Organic acid units that </a:t>
            </a:r>
            <a:r>
              <a:rPr lang="en-US" sz="8000" b="1" u="sng" dirty="0" smtClean="0"/>
              <a:t>make up fat</a:t>
            </a:r>
            <a:r>
              <a:rPr lang="en-US" sz="8000" b="1" dirty="0" smtClean="0"/>
              <a:t>.  There are 3 types.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64530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642594"/>
            <a:ext cx="11569148" cy="1371600"/>
          </a:xfrm>
        </p:spPr>
        <p:txBody>
          <a:bodyPr>
            <a:noAutofit/>
          </a:bodyPr>
          <a:lstStyle/>
          <a:p>
            <a:pPr algn="ctr"/>
            <a:r>
              <a:rPr lang="en-US" sz="10000" b="1" u="sng" dirty="0" smtClean="0">
                <a:solidFill>
                  <a:schemeClr val="tx1"/>
                </a:solidFill>
              </a:rPr>
              <a:t>THREE TYPES</a:t>
            </a:r>
            <a:endParaRPr lang="en-US" sz="10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Saturated</a:t>
            </a:r>
          </a:p>
          <a:p>
            <a:r>
              <a:rPr lang="en-US" sz="8000" b="1" dirty="0" smtClean="0"/>
              <a:t>Polyunsaturated </a:t>
            </a:r>
          </a:p>
          <a:p>
            <a:r>
              <a:rPr lang="en-US" sz="8000" b="1" dirty="0" smtClean="0"/>
              <a:t>Monounsaturated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58555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65518"/>
            <a:ext cx="11569148" cy="1371600"/>
          </a:xfrm>
        </p:spPr>
        <p:txBody>
          <a:bodyPr>
            <a:noAutofit/>
          </a:bodyPr>
          <a:lstStyle/>
          <a:p>
            <a:pPr algn="ctr"/>
            <a:r>
              <a:rPr lang="en-US" sz="10000" b="1" u="sng" dirty="0" smtClean="0">
                <a:solidFill>
                  <a:schemeClr val="tx1"/>
                </a:solidFill>
              </a:rPr>
              <a:t>Saturated</a:t>
            </a:r>
            <a:endParaRPr lang="en-US" sz="10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20" y="1586285"/>
            <a:ext cx="10058400" cy="4735003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en-US" sz="4500" b="1" u="sng" dirty="0"/>
              <a:t>Raises</a:t>
            </a:r>
            <a:r>
              <a:rPr lang="en-US" altLang="en-US" sz="4500" b="1" dirty="0"/>
              <a:t> HDL’s</a:t>
            </a:r>
          </a:p>
          <a:p>
            <a:pPr marL="0" indent="0">
              <a:buClrTx/>
              <a:buNone/>
            </a:pPr>
            <a:r>
              <a:rPr lang="en-US" altLang="en-US" sz="4500" b="1" u="sng" dirty="0"/>
              <a:t>Raises</a:t>
            </a:r>
            <a:r>
              <a:rPr lang="en-US" altLang="en-US" sz="4500" b="1" dirty="0"/>
              <a:t> LDL’s</a:t>
            </a:r>
          </a:p>
          <a:p>
            <a:pPr marL="990600" lvl="1" indent="-533400"/>
            <a:r>
              <a:rPr lang="en-US" altLang="en-US" sz="3300" b="1" u="sng" dirty="0"/>
              <a:t>Food Sources:</a:t>
            </a:r>
            <a:r>
              <a:rPr lang="en-US" altLang="en-US" sz="3300" b="1" dirty="0"/>
              <a:t> </a:t>
            </a:r>
          </a:p>
          <a:p>
            <a:pPr marL="1390650" lvl="2" indent="-296863"/>
            <a:r>
              <a:rPr lang="en-US" altLang="en-US" sz="3000" b="1" dirty="0"/>
              <a:t>Meat / Animal Sources</a:t>
            </a:r>
          </a:p>
          <a:p>
            <a:pPr marL="1390650" lvl="2" indent="-296863"/>
            <a:r>
              <a:rPr lang="en-US" altLang="en-US" sz="3000" b="1" dirty="0"/>
              <a:t>Poultry Skin</a:t>
            </a:r>
          </a:p>
          <a:p>
            <a:pPr marL="1390650" lvl="2" indent="-296863"/>
            <a:r>
              <a:rPr lang="en-US" altLang="en-US" sz="3000" b="1" dirty="0"/>
              <a:t>Whole Milk &amp; Dairy Products</a:t>
            </a:r>
          </a:p>
          <a:p>
            <a:pPr marL="1390650" lvl="2" indent="-296863"/>
            <a:r>
              <a:rPr lang="en-US" altLang="en-US" sz="3000" b="1" dirty="0"/>
              <a:t>Butter</a:t>
            </a:r>
          </a:p>
          <a:p>
            <a:pPr marL="1390650" lvl="2" indent="-296863"/>
            <a:r>
              <a:rPr lang="en-US" altLang="en-US" sz="3000" b="1" dirty="0"/>
              <a:t>Shortening </a:t>
            </a:r>
          </a:p>
        </p:txBody>
      </p:sp>
      <p:cxnSp>
        <p:nvCxnSpPr>
          <p:cNvPr id="4" name="Straight Arrow Connector 2"/>
          <p:cNvCxnSpPr>
            <a:cxnSpLocks noChangeShapeType="1"/>
          </p:cNvCxnSpPr>
          <p:nvPr/>
        </p:nvCxnSpPr>
        <p:spPr bwMode="auto">
          <a:xfrm flipV="1">
            <a:off x="4055164" y="1699595"/>
            <a:ext cx="0" cy="64008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6"/>
          <p:cNvCxnSpPr>
            <a:cxnSpLocks noChangeShapeType="1"/>
          </p:cNvCxnSpPr>
          <p:nvPr/>
        </p:nvCxnSpPr>
        <p:spPr bwMode="auto">
          <a:xfrm flipV="1">
            <a:off x="4055164" y="2449032"/>
            <a:ext cx="0" cy="64008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4" descr="Fats - Meet Sat (button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17" y="1660892"/>
            <a:ext cx="5604856" cy="40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2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65518"/>
            <a:ext cx="11569148" cy="1371600"/>
          </a:xfrm>
        </p:spPr>
        <p:txBody>
          <a:bodyPr>
            <a:noAutofit/>
          </a:bodyPr>
          <a:lstStyle/>
          <a:p>
            <a:pPr algn="ctr"/>
            <a:r>
              <a:rPr lang="en-US" sz="10000" b="1" u="sng" dirty="0" smtClean="0">
                <a:solidFill>
                  <a:schemeClr val="tx1"/>
                </a:solidFill>
              </a:rPr>
              <a:t>Polyunsaturated</a:t>
            </a:r>
            <a:endParaRPr lang="en-US" sz="10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20" y="1586285"/>
            <a:ext cx="10058400" cy="4735003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en-US" sz="4500" b="1" u="sng" dirty="0" smtClean="0"/>
              <a:t>Lowers</a:t>
            </a:r>
            <a:r>
              <a:rPr lang="en-US" altLang="en-US" sz="4500" b="1" dirty="0" smtClean="0"/>
              <a:t> </a:t>
            </a:r>
            <a:r>
              <a:rPr lang="en-US" altLang="en-US" sz="4500" b="1" dirty="0"/>
              <a:t>HDL’s</a:t>
            </a:r>
          </a:p>
          <a:p>
            <a:pPr marL="0" indent="0">
              <a:buClrTx/>
              <a:buNone/>
            </a:pPr>
            <a:r>
              <a:rPr lang="en-US" altLang="en-US" sz="4500" b="1" u="sng" dirty="0" smtClean="0"/>
              <a:t>Lowers</a:t>
            </a:r>
            <a:r>
              <a:rPr lang="en-US" altLang="en-US" sz="4500" b="1" dirty="0" smtClean="0"/>
              <a:t> </a:t>
            </a:r>
            <a:r>
              <a:rPr lang="en-US" altLang="en-US" sz="4500" b="1" dirty="0"/>
              <a:t>LDL’s</a:t>
            </a:r>
          </a:p>
          <a:p>
            <a:pPr marL="990600" lvl="1" indent="-533400"/>
            <a:r>
              <a:rPr lang="en-US" altLang="en-US" sz="3300" b="1" u="sng" dirty="0"/>
              <a:t>Food Sources:</a:t>
            </a:r>
            <a:r>
              <a:rPr lang="en-US" altLang="en-US" sz="3300" b="1" dirty="0"/>
              <a:t> </a:t>
            </a:r>
          </a:p>
          <a:p>
            <a:pPr marL="1390650" lvl="2" indent="-296863"/>
            <a:r>
              <a:rPr lang="en-US" altLang="en-US" sz="3000" b="1" dirty="0" smtClean="0"/>
              <a:t>Most Vegetable Oils</a:t>
            </a:r>
          </a:p>
          <a:p>
            <a:pPr marL="1390650" lvl="2" indent="-296863"/>
            <a:r>
              <a:rPr lang="en-US" altLang="en-US" sz="3000" b="1" dirty="0" smtClean="0"/>
              <a:t>Corn Oil</a:t>
            </a:r>
          </a:p>
          <a:p>
            <a:pPr marL="1390650" lvl="2" indent="-296863"/>
            <a:r>
              <a:rPr lang="en-US" altLang="en-US" sz="3000" b="1" dirty="0" smtClean="0"/>
              <a:t>Soybean Oil</a:t>
            </a:r>
          </a:p>
          <a:p>
            <a:pPr marL="1390650" lvl="2" indent="-296863"/>
            <a:r>
              <a:rPr lang="en-US" altLang="en-US" sz="3000" b="1" dirty="0" smtClean="0"/>
              <a:t>Safflower Oil</a:t>
            </a:r>
            <a:endParaRPr lang="en-US" altLang="en-US" sz="3000" b="1" dirty="0"/>
          </a:p>
        </p:txBody>
      </p:sp>
      <p:cxnSp>
        <p:nvCxnSpPr>
          <p:cNvPr id="4" name="Straight Arrow Connector 2"/>
          <p:cNvCxnSpPr>
            <a:cxnSpLocks noChangeShapeType="1"/>
          </p:cNvCxnSpPr>
          <p:nvPr/>
        </p:nvCxnSpPr>
        <p:spPr bwMode="auto">
          <a:xfrm>
            <a:off x="4174432" y="1699595"/>
            <a:ext cx="0" cy="64008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6"/>
          <p:cNvCxnSpPr>
            <a:cxnSpLocks noChangeShapeType="1"/>
          </p:cNvCxnSpPr>
          <p:nvPr/>
        </p:nvCxnSpPr>
        <p:spPr bwMode="auto">
          <a:xfrm>
            <a:off x="4174432" y="2449032"/>
            <a:ext cx="0" cy="64008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4" descr="Fats - Meet Poly (button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80" y="1699595"/>
            <a:ext cx="5615629" cy="491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1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65518"/>
            <a:ext cx="11569148" cy="1371600"/>
          </a:xfrm>
        </p:spPr>
        <p:txBody>
          <a:bodyPr>
            <a:noAutofit/>
          </a:bodyPr>
          <a:lstStyle/>
          <a:p>
            <a:pPr algn="ctr"/>
            <a:r>
              <a:rPr lang="en-US" sz="10000" b="1" u="sng" dirty="0" smtClean="0">
                <a:solidFill>
                  <a:schemeClr val="tx1"/>
                </a:solidFill>
              </a:rPr>
              <a:t>Monounsaturated</a:t>
            </a:r>
            <a:endParaRPr lang="en-US" sz="10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20" y="1586285"/>
            <a:ext cx="10058400" cy="4735003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en-US" sz="4500" b="1" u="sng" dirty="0" smtClean="0"/>
              <a:t>Raises</a:t>
            </a:r>
            <a:r>
              <a:rPr lang="en-US" altLang="en-US" sz="4500" b="1" dirty="0" smtClean="0"/>
              <a:t> </a:t>
            </a:r>
            <a:r>
              <a:rPr lang="en-US" altLang="en-US" sz="4500" b="1" dirty="0"/>
              <a:t>HDL’s</a:t>
            </a:r>
          </a:p>
          <a:p>
            <a:pPr marL="0" indent="0">
              <a:buClrTx/>
              <a:buNone/>
            </a:pPr>
            <a:r>
              <a:rPr lang="en-US" altLang="en-US" sz="4500" b="1" u="sng" dirty="0" smtClean="0"/>
              <a:t>Lowers</a:t>
            </a:r>
            <a:r>
              <a:rPr lang="en-US" altLang="en-US" sz="4500" b="1" dirty="0" smtClean="0"/>
              <a:t> </a:t>
            </a:r>
            <a:r>
              <a:rPr lang="en-US" altLang="en-US" sz="4500" b="1" dirty="0"/>
              <a:t>LDL’s</a:t>
            </a:r>
          </a:p>
          <a:p>
            <a:pPr marL="990600" lvl="1" indent="-533400"/>
            <a:r>
              <a:rPr lang="en-US" altLang="en-US" sz="3300" b="1" u="sng" dirty="0"/>
              <a:t>Food Sources:</a:t>
            </a:r>
            <a:r>
              <a:rPr lang="en-US" altLang="en-US" sz="3300" b="1" dirty="0"/>
              <a:t> </a:t>
            </a:r>
          </a:p>
          <a:p>
            <a:pPr marL="1390650" lvl="2" indent="-296863"/>
            <a:r>
              <a:rPr lang="en-US" altLang="en-US" sz="3000" b="1" dirty="0" smtClean="0"/>
              <a:t>Olives / Olive Oil</a:t>
            </a:r>
          </a:p>
          <a:p>
            <a:pPr marL="1390650" lvl="2" indent="-296863"/>
            <a:r>
              <a:rPr lang="en-US" altLang="en-US" sz="3000" b="1" dirty="0" smtClean="0"/>
              <a:t>Avocados</a:t>
            </a:r>
          </a:p>
          <a:p>
            <a:pPr marL="1390650" lvl="2" indent="-296863"/>
            <a:r>
              <a:rPr lang="en-US" altLang="en-US" sz="3000" b="1" dirty="0" smtClean="0"/>
              <a:t>Peanuts / Peanut Oil</a:t>
            </a:r>
          </a:p>
          <a:p>
            <a:pPr marL="1390650" lvl="2" indent="-296863"/>
            <a:r>
              <a:rPr lang="en-US" altLang="en-US" sz="3000" b="1" dirty="0" smtClean="0"/>
              <a:t>Canola Oil</a:t>
            </a:r>
            <a:endParaRPr lang="en-US" altLang="en-US" sz="3000" b="1" dirty="0"/>
          </a:p>
        </p:txBody>
      </p:sp>
      <p:cxnSp>
        <p:nvCxnSpPr>
          <p:cNvPr id="4" name="Straight Arrow Connector 2"/>
          <p:cNvCxnSpPr>
            <a:cxnSpLocks noChangeShapeType="1"/>
          </p:cNvCxnSpPr>
          <p:nvPr/>
        </p:nvCxnSpPr>
        <p:spPr bwMode="auto">
          <a:xfrm flipV="1">
            <a:off x="4174432" y="1699595"/>
            <a:ext cx="0" cy="64008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6"/>
          <p:cNvCxnSpPr>
            <a:cxnSpLocks noChangeShapeType="1"/>
          </p:cNvCxnSpPr>
          <p:nvPr/>
        </p:nvCxnSpPr>
        <p:spPr bwMode="auto">
          <a:xfrm>
            <a:off x="4174432" y="2449032"/>
            <a:ext cx="0" cy="64008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4" descr="Fats - Meet Mon (button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2724"/>
            <a:ext cx="5604900" cy="500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65518"/>
            <a:ext cx="11569148" cy="2418656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tx1"/>
                </a:solidFill>
              </a:rPr>
              <a:t>FATTY ACIDS &amp; CHOLESTEROL LEVELS</a:t>
            </a:r>
            <a:endParaRPr lang="en-US" sz="8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4" y="2759104"/>
            <a:ext cx="5432508" cy="3204373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en-US" sz="4500" b="1" dirty="0" smtClean="0"/>
              <a:t>Each type of fatty acid has a </a:t>
            </a:r>
            <a:r>
              <a:rPr lang="en-US" altLang="en-US" sz="4500" b="1" u="sng" dirty="0" smtClean="0"/>
              <a:t>different effect </a:t>
            </a:r>
            <a:r>
              <a:rPr lang="en-US" altLang="en-US" sz="4500" b="1" dirty="0" smtClean="0"/>
              <a:t>on cholesterol levels. </a:t>
            </a:r>
            <a:endParaRPr lang="en-US" altLang="en-US" sz="3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32525" r="59542" b="18241"/>
          <a:stretch/>
        </p:blipFill>
        <p:spPr bwMode="auto">
          <a:xfrm>
            <a:off x="7394713" y="2554357"/>
            <a:ext cx="4015410" cy="38998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65518"/>
            <a:ext cx="11569148" cy="134523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tx1"/>
                </a:solidFill>
              </a:rPr>
              <a:t>GOOD RULE OF THUMB</a:t>
            </a:r>
            <a:endParaRPr lang="en-US" sz="8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19" y="1510748"/>
            <a:ext cx="7248056" cy="490993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en-US" sz="4000" b="1" dirty="0" smtClean="0"/>
              <a:t>Fats that are </a:t>
            </a:r>
            <a:r>
              <a:rPr lang="en-US" altLang="en-US" sz="4000" b="1" u="sng" dirty="0" smtClean="0"/>
              <a:t>solid</a:t>
            </a:r>
            <a:r>
              <a:rPr lang="en-US" altLang="en-US" sz="4000" b="1" dirty="0" smtClean="0"/>
              <a:t> at room temperature are made up mainly of </a:t>
            </a:r>
            <a:r>
              <a:rPr lang="en-US" altLang="en-US" sz="4000" b="1" u="sng" dirty="0" smtClean="0"/>
              <a:t>saturated</a:t>
            </a:r>
            <a:r>
              <a:rPr lang="en-US" altLang="en-US" sz="4000" b="1" dirty="0" smtClean="0"/>
              <a:t> fatty acids. </a:t>
            </a:r>
          </a:p>
          <a:p>
            <a:pPr>
              <a:buClrTx/>
            </a:pPr>
            <a:r>
              <a:rPr lang="en-US" altLang="en-US" sz="4000" b="1" dirty="0" smtClean="0"/>
              <a:t>Fats that are </a:t>
            </a:r>
            <a:r>
              <a:rPr lang="en-US" altLang="en-US" sz="4000" b="1" u="sng" dirty="0" smtClean="0"/>
              <a:t>liquid</a:t>
            </a:r>
            <a:r>
              <a:rPr lang="en-US" altLang="en-US" sz="4000" b="1" dirty="0" smtClean="0"/>
              <a:t> at room temperature are made up mainly of </a:t>
            </a:r>
            <a:r>
              <a:rPr lang="en-US" altLang="en-US" sz="4000" b="1" u="sng" dirty="0" smtClean="0"/>
              <a:t>unsaturated</a:t>
            </a:r>
            <a:r>
              <a:rPr lang="en-US" altLang="en-US" sz="4000" b="1" dirty="0" smtClean="0"/>
              <a:t> fatty acids. </a:t>
            </a:r>
            <a:endParaRPr lang="en-US" altLang="en-US" sz="4000" b="1" dirty="0"/>
          </a:p>
        </p:txBody>
      </p:sp>
      <p:pic>
        <p:nvPicPr>
          <p:cNvPr id="1026" name="Picture 2" descr="http://ashtonderoy.com/wp-content/uploads/2015/03/Thumbs-up-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7" y="1853224"/>
            <a:ext cx="4390079" cy="40605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" y="165518"/>
            <a:ext cx="11569148" cy="1484378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tx1"/>
                </a:solidFill>
              </a:rPr>
              <a:t>HYDROGENATION</a:t>
            </a:r>
            <a:endParaRPr lang="en-US" sz="8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3" y="1649896"/>
            <a:ext cx="11158327" cy="3204373"/>
          </a:xfrm>
        </p:spPr>
        <p:txBody>
          <a:bodyPr>
            <a:noAutofit/>
          </a:bodyPr>
          <a:lstStyle/>
          <a:p>
            <a:pPr marL="0" indent="0" algn="ctr">
              <a:buClrTx/>
              <a:buNone/>
            </a:pPr>
            <a:r>
              <a:rPr lang="en-US" altLang="en-US" sz="4200" b="1" dirty="0" smtClean="0"/>
              <a:t>When </a:t>
            </a:r>
            <a:r>
              <a:rPr lang="en-US" altLang="en-US" sz="4200" b="1" u="sng" dirty="0" smtClean="0"/>
              <a:t>hydrogen atoms </a:t>
            </a:r>
            <a:r>
              <a:rPr lang="en-US" altLang="en-US" sz="4200" b="1" dirty="0" smtClean="0"/>
              <a:t>are added to an unsaturated fat to make it </a:t>
            </a:r>
            <a:r>
              <a:rPr lang="en-US" altLang="en-US" sz="4200" b="1" u="sng" dirty="0" smtClean="0"/>
              <a:t>firmer</a:t>
            </a:r>
            <a:r>
              <a:rPr lang="en-US" altLang="en-US" sz="4200" b="1" dirty="0" smtClean="0"/>
              <a:t> in texture.</a:t>
            </a:r>
          </a:p>
          <a:p>
            <a:pPr marL="0" indent="0" algn="ctr">
              <a:buClrTx/>
              <a:buNone/>
            </a:pPr>
            <a:r>
              <a:rPr lang="en-US" altLang="en-US" sz="2800" b="1" dirty="0" smtClean="0"/>
              <a:t>(It turns liquid oil into solid fat like shortening or margarine.)</a:t>
            </a:r>
            <a:endParaRPr lang="en-US" alt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329896" y="3603171"/>
            <a:ext cx="5532208" cy="2890838"/>
            <a:chOff x="2471057" y="3657600"/>
            <a:chExt cx="5823857" cy="30432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3" r="27011"/>
            <a:stretch>
              <a:fillRect/>
            </a:stretch>
          </p:blipFill>
          <p:spPr bwMode="auto">
            <a:xfrm>
              <a:off x="2471057" y="3657600"/>
              <a:ext cx="1271327" cy="304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3657600" y="5178425"/>
              <a:ext cx="2286000" cy="1588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071" r="100000">
                          <a14:foregroundMark x1="23571" y1="8929" x2="23571" y2="8929"/>
                          <a14:foregroundMark x1="15357" y1="8214" x2="15357" y2="8214"/>
                          <a14:foregroundMark x1="40714" y1="10000" x2="40714" y2="10000"/>
                          <a14:foregroundMark x1="86071" y1="9286" x2="86071" y2="9286"/>
                          <a14:backgroundMark x1="60714" y1="3214" x2="60714" y2="3214"/>
                          <a14:backgroundMark x1="76786" y1="2500" x2="76786" y2="2500"/>
                          <a14:backgroundMark x1="27857" y1="1786" x2="27857" y2="1786"/>
                          <a14:backgroundMark x1="22857" y1="3571" x2="22857" y2="3571"/>
                          <a14:backgroundMark x1="48929" y1="3214" x2="48929" y2="3214"/>
                          <a14:backgroundMark x1="33571" y1="1429" x2="33571" y2="1429"/>
                          <a14:backgroundMark x1="42857" y1="1071" x2="42857" y2="1071"/>
                          <a14:backgroundMark x1="52500" y1="714" x2="52500" y2="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914" y="3845719"/>
              <a:ext cx="2667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westernfamily.com/wp-content/uploads/product-images/00386WF16ozMargarineSticks-1024x59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95" y1="16303" x2="91504" y2="3697"/>
                        <a14:foregroundMark x1="93652" y1="3697" x2="96387" y2="75630"/>
                        <a14:foregroundMark x1="88965" y1="76134" x2="11426" y2="97311"/>
                        <a14:foregroundMark x1="8301" y1="94958" x2="879" y2="12269"/>
                        <a14:foregroundMark x1="10938" y1="35966" x2="25000" y2="10756"/>
                        <a14:foregroundMark x1="6641" y1="58992" x2="34375" y2="25546"/>
                        <a14:foregroundMark x1="19824" y1="29916" x2="39941" y2="41345"/>
                        <a14:foregroundMark x1="77441" y1="9076" x2="87500" y2="16807"/>
                        <a14:foregroundMark x1="88965" y1="79328" x2="96680" y2="77647"/>
                        <a14:foregroundMark x1="95996" y1="4706" x2="98047" y2="9748"/>
                        <a14:foregroundMark x1="25879" y1="44034" x2="30859" y2="38824"/>
                        <a14:backgroundMark x1="97559" y1="1681" x2="97559" y2="1681"/>
                        <a14:backgroundMark x1="99316" y1="75294" x2="99316" y2="75294"/>
                        <a14:backgroundMark x1="99316" y1="66723" x2="99316" y2="66723"/>
                        <a14:backgroundMark x1="99316" y1="53445" x2="99316" y2="53445"/>
                        <a14:backgroundMark x1="99316" y1="37311" x2="99316" y2="37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155" y="4404640"/>
            <a:ext cx="2213891" cy="128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140</TotalTime>
  <Words>245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Savon</vt:lpstr>
      <vt:lpstr>Types of FAtTY ACIDS</vt:lpstr>
      <vt:lpstr>FATTY ACIDS</vt:lpstr>
      <vt:lpstr>THREE TYPES</vt:lpstr>
      <vt:lpstr>Saturated</vt:lpstr>
      <vt:lpstr>Polyunsaturated</vt:lpstr>
      <vt:lpstr>Monounsaturated</vt:lpstr>
      <vt:lpstr>FATTY ACIDS &amp; CHOLESTEROL LEVELS</vt:lpstr>
      <vt:lpstr>GOOD RULE OF THUMB</vt:lpstr>
      <vt:lpstr>HYDROGENATION</vt:lpstr>
      <vt:lpstr>TRANS-FATTY ACID</vt:lpstr>
      <vt:lpstr>VISIBLE FAT</vt:lpstr>
      <vt:lpstr>INVISIBLE FAT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27</cp:revision>
  <dcterms:created xsi:type="dcterms:W3CDTF">2015-06-12T03:54:21Z</dcterms:created>
  <dcterms:modified xsi:type="dcterms:W3CDTF">2015-07-28T20:50:52Z</dcterms:modified>
</cp:coreProperties>
</file>