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92" r:id="rId4"/>
    <p:sldId id="304" r:id="rId5"/>
    <p:sldId id="259" r:id="rId6"/>
    <p:sldId id="305" r:id="rId7"/>
    <p:sldId id="308" r:id="rId8"/>
    <p:sldId id="313" r:id="rId9"/>
    <p:sldId id="309" r:id="rId10"/>
    <p:sldId id="306" r:id="rId11"/>
    <p:sldId id="271" r:id="rId12"/>
    <p:sldId id="286" r:id="rId13"/>
    <p:sldId id="287" r:id="rId14"/>
    <p:sldId id="265" r:id="rId15"/>
    <p:sldId id="291" r:id="rId16"/>
    <p:sldId id="269" r:id="rId17"/>
    <p:sldId id="281" r:id="rId18"/>
    <p:sldId id="282" r:id="rId19"/>
    <p:sldId id="283" r:id="rId20"/>
    <p:sldId id="284" r:id="rId21"/>
    <p:sldId id="261" r:id="rId22"/>
    <p:sldId id="285" r:id="rId23"/>
    <p:sldId id="272" r:id="rId24"/>
    <p:sldId id="293" r:id="rId25"/>
    <p:sldId id="294" r:id="rId26"/>
    <p:sldId id="274" r:id="rId27"/>
    <p:sldId id="296" r:id="rId28"/>
    <p:sldId id="301" r:id="rId29"/>
    <p:sldId id="302" r:id="rId30"/>
  </p:sldIdLst>
  <p:sldSz cx="96012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6B0"/>
    <a:srgbClr val="F8F284"/>
    <a:srgbClr val="CDC40D"/>
    <a:srgbClr val="FEFDF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5371" autoAdjust="0"/>
  </p:normalViewPr>
  <p:slideViewPr>
    <p:cSldViewPr>
      <p:cViewPr varScale="1">
        <p:scale>
          <a:sx n="62" d="100"/>
          <a:sy n="62" d="100"/>
        </p:scale>
        <p:origin x="60" y="258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1E3221F-3C10-4D96-9549-4454F2B2D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77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85800"/>
            <a:ext cx="4502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1C3620A-F7F9-425C-A3C2-758BD465F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1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48F0F-AA54-438B-8675-D5DD36D753C0}" type="slidenum">
              <a:rPr lang="en-US" altLang="en-US" smtClean="0">
                <a:ea typeface="ＭＳ Ｐゴシック"/>
                <a:cs typeface="ＭＳ Ｐゴシック"/>
              </a:rPr>
              <a:pPr/>
              <a:t>1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7593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2D549-CB9B-407D-ABF8-C056D4E38D10}" type="slidenum">
              <a:rPr lang="en-US" altLang="en-US" smtClean="0">
                <a:ea typeface="ＭＳ Ｐゴシック"/>
                <a:cs typeface="ＭＳ Ｐゴシック"/>
              </a:rPr>
              <a:pPr/>
              <a:t>21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69119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8C6BF-EE76-49C8-8ED9-EF435B17AA69}" type="slidenum">
              <a:rPr lang="en-US" altLang="en-US" smtClean="0">
                <a:ea typeface="ＭＳ Ｐゴシック"/>
                <a:cs typeface="ＭＳ Ｐゴシック"/>
              </a:rPr>
              <a:pPr/>
              <a:t>23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27067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C29CD-7787-40B3-A2CC-2B9FD6FB6DF7}" type="slidenum">
              <a:rPr lang="en-US" altLang="en-US" smtClean="0">
                <a:ea typeface="ＭＳ Ｐゴシック"/>
                <a:cs typeface="ＭＳ Ｐゴシック"/>
              </a:rPr>
              <a:pPr/>
              <a:t>24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18999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8C2B9-AF6C-4EED-8C6A-6AEF47DFCB72}" type="slidenum">
              <a:rPr lang="en-US" altLang="en-US" smtClean="0">
                <a:ea typeface="ＭＳ Ｐゴシック"/>
                <a:cs typeface="ＭＳ Ｐゴシック"/>
              </a:rPr>
              <a:pPr/>
              <a:t>26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28011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4BC4D-441C-424C-A751-693D7773C656}" type="slidenum">
              <a:rPr lang="en-US" altLang="en-US" smtClean="0">
                <a:ea typeface="ＭＳ Ｐゴシック"/>
                <a:cs typeface="ＭＳ Ｐゴシック"/>
              </a:rPr>
              <a:pPr/>
              <a:t>28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3911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E3DD3E-B4C6-4F37-8B9B-DB2452084A9C}" type="slidenum">
              <a:rPr lang="en-US" altLang="en-US" smtClean="0">
                <a:ea typeface="ＭＳ Ｐゴシック"/>
                <a:cs typeface="ＭＳ Ｐゴシック"/>
              </a:rPr>
              <a:pPr/>
              <a:t>2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5639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73C8F-FDE3-4251-8562-7FD7BBA19325}" type="slidenum">
              <a:rPr lang="en-US" altLang="en-US" smtClean="0">
                <a:ea typeface="ＭＳ Ｐゴシック"/>
                <a:cs typeface="ＭＳ Ｐゴシック"/>
              </a:rPr>
              <a:pPr/>
              <a:t>3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572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1D2D140-0326-4EC2-9860-BE08CC8331D8}" type="slidenum">
              <a:rPr lang="en-US" altLang="en-US" sz="1200">
                <a:cs typeface="ＭＳ Ｐゴシック"/>
              </a:rPr>
              <a:pPr algn="r" eaLnBrk="0" hangingPunct="0"/>
              <a:t>4</a:t>
            </a:fld>
            <a:endParaRPr lang="en-US" altLang="en-US" sz="1200">
              <a:cs typeface="ＭＳ Ｐゴシック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90975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3EA53-44A6-4184-BDAF-188212919069}" type="slidenum">
              <a:rPr lang="en-US" altLang="en-US" smtClean="0">
                <a:ea typeface="ＭＳ Ｐゴシック"/>
                <a:cs typeface="ＭＳ Ｐゴシック"/>
              </a:rPr>
              <a:pPr/>
              <a:t>5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38638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3620A-F7F9-425C-A3C2-758BD465F8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3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710CB-4B8D-4711-84E1-B84CD22BB1C4}" type="slidenum">
              <a:rPr lang="en-US" altLang="en-US" smtClean="0">
                <a:ea typeface="ＭＳ Ｐゴシック"/>
                <a:cs typeface="ＭＳ Ｐゴシック"/>
              </a:rPr>
              <a:pPr/>
              <a:t>11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89368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EE122-2A0E-4B75-AE7F-17EA2F733351}" type="slidenum">
              <a:rPr lang="en-US" altLang="en-US" smtClean="0">
                <a:ea typeface="ＭＳ Ｐゴシック"/>
                <a:cs typeface="ＭＳ Ｐゴシック"/>
              </a:rPr>
              <a:pPr/>
              <a:t>14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3371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DD887-CB9B-4B54-8011-5BD75EA6FF7F}" type="slidenum">
              <a:rPr lang="en-US" altLang="en-US" smtClean="0">
                <a:ea typeface="ＭＳ Ｐゴシック"/>
                <a:cs typeface="ＭＳ Ｐゴシック"/>
              </a:rPr>
              <a:pPr/>
              <a:t>16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075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2508"/>
            <a:ext cx="9521190" cy="7348558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88C04-76F4-4104-9A63-FFF647454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2032000"/>
            <a:ext cx="5200650" cy="3332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194560"/>
            <a:ext cx="5041464" cy="3009054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" y="2272454"/>
            <a:ext cx="4640580" cy="1707015"/>
          </a:xfrm>
        </p:spPr>
        <p:txBody>
          <a:bodyPr anchor="b">
            <a:normAutofit/>
          </a:bodyPr>
          <a:lstStyle>
            <a:lvl1pPr algn="l">
              <a:defRPr sz="3800" b="1" cap="none" spc="42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" y="3982720"/>
            <a:ext cx="4640580" cy="1137920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rgbClr val="FFFFFF"/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80A3D-9C90-4868-B59E-A243B263F9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25681-1C71-487E-AC00-702F3551A4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48694-3270-46CD-B51E-C9302BB765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2510"/>
            <a:ext cx="9521189" cy="5169408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598579"/>
            <a:ext cx="9601200" cy="203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679859"/>
            <a:ext cx="9601200" cy="16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547605"/>
            <a:ext cx="9601200" cy="16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5996122"/>
            <a:ext cx="8721090" cy="442292"/>
          </a:xfrm>
        </p:spPr>
        <p:txBody>
          <a:bodyPr anchor="t"/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80060" y="4761139"/>
            <a:ext cx="872109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6A7DC-D985-40F9-8389-F6067CB30A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40DFD-876E-47CD-99FC-EC61166424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 algn="ctr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 algn="ctr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CCB9-5014-4184-B849-5972E95BB1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EA657-35A4-4999-B584-9C4DB53D7E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572DA-E2B9-49F6-802C-EBC3B12C14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20" y="291254"/>
            <a:ext cx="5760720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2ACA9-1324-4E0C-A291-31E01FB78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667866"/>
            <a:ext cx="2899562" cy="35340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59419" y="3436101"/>
            <a:ext cx="3218688" cy="83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827174"/>
            <a:ext cx="2784348" cy="16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5049114"/>
            <a:ext cx="2784348" cy="16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2028749"/>
            <a:ext cx="2496312" cy="1463040"/>
          </a:xfrm>
        </p:spPr>
        <p:txBody>
          <a:bodyPr anchor="b">
            <a:normAutofit/>
          </a:bodyPr>
          <a:lstStyle>
            <a:lvl1pPr algn="l" defTabSz="966612" rtl="0" eaLnBrk="1" latinLnBrk="0" hangingPunct="1">
              <a:spcBef>
                <a:spcPct val="0"/>
              </a:spcBef>
              <a:buNone/>
              <a:tabLst>
                <a:tab pos="4049367" algn="l"/>
              </a:tabLst>
              <a:defRPr lang="en-US" sz="2700" b="1" kern="1200" cap="none" spc="21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" y="3491789"/>
            <a:ext cx="2496312" cy="146304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0420" y="406400"/>
            <a:ext cx="5840730" cy="601472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E9A8E-82E0-4CF4-8F4F-ED3930011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667866"/>
            <a:ext cx="2899562" cy="35340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59419" y="3436101"/>
            <a:ext cx="3218688" cy="83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827174"/>
            <a:ext cx="2784348" cy="16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5049114"/>
            <a:ext cx="2784348" cy="16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20" y="2032000"/>
            <a:ext cx="2496312" cy="1463040"/>
          </a:xfrm>
        </p:spPr>
        <p:txBody>
          <a:bodyPr anchor="b">
            <a:normAutofit/>
          </a:bodyPr>
          <a:lstStyle>
            <a:lvl1pPr algn="l">
              <a:defRPr sz="2700" b="1" cap="none" spc="21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" y="3495040"/>
            <a:ext cx="2496312" cy="146304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56820" y="146304"/>
            <a:ext cx="9313164" cy="7022592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33236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2679" y="6733236"/>
            <a:ext cx="3655842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33236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595B7D-FE97-4614-8B1D-8C2BA7030A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6612" rtl="0" eaLnBrk="1" latinLnBrk="0" hangingPunct="1">
        <a:spcBef>
          <a:spcPct val="0"/>
        </a:spcBef>
        <a:buNone/>
        <a:tabLst>
          <a:tab pos="4049367" algn="l"/>
        </a:tabLst>
        <a:defRPr sz="3800" b="1" kern="1200" cap="none" spc="53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89984" indent="-289984" algn="l" defTabSz="966612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579967" indent="-193322" algn="l" defTabSz="966612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indent="-241653" algn="l" defTabSz="96661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56596" indent="-241653" algn="l" defTabSz="96661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580" indent="-241653" algn="l" defTabSz="96661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88233" indent="-193322" algn="l" defTabSz="966612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29886" indent="-193322" algn="l" defTabSz="966612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271539" indent="-193322" algn="l" defTabSz="96661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513192" indent="-193322" algn="l" defTabSz="966612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5" y="1981200"/>
            <a:ext cx="48013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/>
              <a:t>Water, </a:t>
            </a:r>
          </a:p>
          <a:p>
            <a:pPr algn="ctr"/>
            <a:r>
              <a:rPr lang="en-US" sz="7200" dirty="0" smtClean="0"/>
              <a:t>Vitamins,</a:t>
            </a:r>
          </a:p>
          <a:p>
            <a:pPr algn="ctr"/>
            <a:r>
              <a:rPr lang="en-US" sz="7200" dirty="0" smtClean="0"/>
              <a:t>&amp; Minerals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pe0058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35" y="2209800"/>
            <a:ext cx="3012865" cy="38515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06880"/>
            <a:ext cx="5943600" cy="53035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short duration (less than 60 min)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good choice to drink before, during and after exercise.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moderate to high intensity activities (more than 60 min.),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drinks</a:t>
            </a:r>
            <a:r>
              <a:rPr lang="en-US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help replace carbohydrate loss and electrolyte balance.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 according to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thirst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 the day and include fluids with meals.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8-20 oz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of water an hour before exercise.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drinking water during exercise, up to 16-24 oz. of fluid per hour (4-6 oz. every 15 min.).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144000" cy="12926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900" b="1" dirty="0" smtClean="0">
                <a:latin typeface="Tahoma" pitchFamily="34" charset="0"/>
                <a:cs typeface="ＭＳ Ｐゴシック"/>
              </a:rPr>
              <a:t>Hydration Before, During and After Physical Fitness</a:t>
            </a:r>
            <a:endParaRPr lang="en-US" altLang="en-US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66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" y="5029200"/>
            <a:ext cx="8721090" cy="1219200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10000" dirty="0" smtClean="0"/>
              <a:t>VITAMINS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9067800" cy="865188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en-US" sz="6000" b="1" dirty="0" smtClean="0"/>
              <a:t>Water-Soluble Vitamins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05425" y="2743200"/>
            <a:ext cx="3810000" cy="2971800"/>
          </a:xfrm>
        </p:spPr>
        <p:txBody>
          <a:bodyPr>
            <a:noAutofit/>
          </a:bodyPr>
          <a:lstStyle/>
          <a:p>
            <a:r>
              <a:rPr lang="en-US" altLang="en-US" sz="3600" i="1" dirty="0" smtClean="0">
                <a:solidFill>
                  <a:schemeClr val="tx1"/>
                </a:solidFill>
              </a:rPr>
              <a:t>Water-soluble</a:t>
            </a:r>
            <a:r>
              <a:rPr lang="en-US" altLang="en-US" sz="3600" dirty="0" smtClean="0">
                <a:solidFill>
                  <a:schemeClr val="tx1"/>
                </a:solidFill>
              </a:rPr>
              <a:t> means these vitamins dissolve in </a:t>
            </a:r>
            <a:r>
              <a:rPr lang="en-US" altLang="en-US" sz="3600" i="1" dirty="0" smtClean="0">
                <a:solidFill>
                  <a:schemeClr val="tx1"/>
                </a:solidFill>
              </a:rPr>
              <a:t>and</a:t>
            </a:r>
            <a:r>
              <a:rPr lang="en-US" altLang="en-US" sz="3600" dirty="0" smtClean="0">
                <a:solidFill>
                  <a:schemeClr val="tx1"/>
                </a:solidFill>
              </a:rPr>
              <a:t> are carried by water</a:t>
            </a:r>
          </a:p>
        </p:txBody>
      </p:sp>
      <p:sp>
        <p:nvSpPr>
          <p:cNvPr id="37892" name="TextBox 12"/>
          <p:cNvSpPr txBox="1">
            <a:spLocks noChangeArrowheads="1"/>
          </p:cNvSpPr>
          <p:nvPr/>
        </p:nvSpPr>
        <p:spPr bwMode="auto">
          <a:xfrm>
            <a:off x="5905500" y="2667000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 dirty="0">
                <a:cs typeface="ＭＳ Ｐゴシック"/>
              </a:rPr>
              <a:t>C</a:t>
            </a:r>
          </a:p>
        </p:txBody>
      </p:sp>
      <p:sp>
        <p:nvSpPr>
          <p:cNvPr id="37896" name="TextBox 16"/>
          <p:cNvSpPr txBox="1">
            <a:spLocks noChangeArrowheads="1"/>
          </p:cNvSpPr>
          <p:nvPr/>
        </p:nvSpPr>
        <p:spPr bwMode="auto">
          <a:xfrm>
            <a:off x="5905500" y="5464175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>
                <a:cs typeface="ＭＳ Ｐゴシック"/>
              </a:rPr>
              <a:t>B9</a:t>
            </a:r>
          </a:p>
        </p:txBody>
      </p:sp>
      <p:sp>
        <p:nvSpPr>
          <p:cNvPr id="37900" name="TextBox 20"/>
          <p:cNvSpPr txBox="1">
            <a:spLocks noChangeArrowheads="1"/>
          </p:cNvSpPr>
          <p:nvPr/>
        </p:nvSpPr>
        <p:spPr bwMode="auto">
          <a:xfrm>
            <a:off x="5448300" y="6172200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 dirty="0">
                <a:cs typeface="ＭＳ Ｐゴシック"/>
              </a:rPr>
              <a:t>Folate</a:t>
            </a:r>
          </a:p>
        </p:txBody>
      </p:sp>
      <p:sp>
        <p:nvSpPr>
          <p:cNvPr id="37901" name="TextBox 21"/>
          <p:cNvSpPr txBox="1">
            <a:spLocks noChangeArrowheads="1"/>
          </p:cNvSpPr>
          <p:nvPr/>
        </p:nvSpPr>
        <p:spPr bwMode="auto">
          <a:xfrm>
            <a:off x="4419600" y="2008187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 dirty="0">
                <a:cs typeface="ＭＳ Ｐゴシック"/>
              </a:rPr>
              <a:t>Ascorbic Acid</a:t>
            </a:r>
          </a:p>
        </p:txBody>
      </p:sp>
      <p:sp>
        <p:nvSpPr>
          <p:cNvPr id="2" name="Flowchart: Collate 1"/>
          <p:cNvSpPr/>
          <p:nvPr/>
        </p:nvSpPr>
        <p:spPr>
          <a:xfrm>
            <a:off x="4267200" y="2008187"/>
            <a:ext cx="4114800" cy="4876800"/>
          </a:xfrm>
          <a:prstGeom prst="flowChartCollat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902" name="TextBox 22"/>
          <p:cNvSpPr txBox="1">
            <a:spLocks noChangeArrowheads="1"/>
          </p:cNvSpPr>
          <p:nvPr/>
        </p:nvSpPr>
        <p:spPr bwMode="auto">
          <a:xfrm>
            <a:off x="5330825" y="4092574"/>
            <a:ext cx="1987550" cy="7080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chemeClr val="bg1"/>
                </a:solidFill>
                <a:cs typeface="ＭＳ Ｐゴシック"/>
              </a:rPr>
              <a:t>Water-Soluble Vitamins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07475" cy="838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en-US" sz="5400" b="1" dirty="0" smtClean="0"/>
              <a:t>Vitamin C (</a:t>
            </a:r>
            <a:r>
              <a:rPr lang="en-US" altLang="en-US" sz="6000" b="1" i="1" dirty="0" smtClean="0"/>
              <a:t>Ascorbic Acid)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60065"/>
              </p:ext>
            </p:extLst>
          </p:nvPr>
        </p:nvGraphicFramePr>
        <p:xfrm>
          <a:off x="685800" y="1765433"/>
          <a:ext cx="4572000" cy="4863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743200"/>
              </a:tblGrid>
              <a:tr h="1043359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Function: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Protects the body against infection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6442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Food Source: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Citrus fruits, strawberries,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broccoli and tomatoes</a:t>
                      </a: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688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Deficiency: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Scurvy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(Breakdown of collagen, bleeding gums and skin hemorrhages)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92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Toxicity: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Kidney stones, interferes with Vitamin E.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8928" name="Picture 4" descr="http://t3.gstatic.com/images?q=tbn:ANd9GcTpwUzEQ03IzzgTHmdcztBHHam6fgg80_z42bF5CqNr2QxMPv0Z:images.sodahead.com/polls/002718665/1630112130_bandaids_x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368616"/>
            <a:ext cx="3673475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2324100" y="212725"/>
            <a:ext cx="495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000" b="1" dirty="0">
                <a:cs typeface="ＭＳ Ｐゴシック"/>
              </a:rPr>
              <a:t>Scurvy</a:t>
            </a:r>
            <a:endParaRPr lang="en-US" altLang="en-US" dirty="0">
              <a:cs typeface="ＭＳ Ｐゴシック"/>
            </a:endParaRPr>
          </a:p>
        </p:txBody>
      </p:sp>
      <p:pic>
        <p:nvPicPr>
          <p:cNvPr id="39938" name="Picture 5" descr="Scurvy-Tee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5257800" cy="3505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9939" name="Picture 6" descr="Scurvy-Skin"/>
          <p:cNvPicPr>
            <a:picLocks noChangeAspect="1" noChangeArrowheads="1"/>
          </p:cNvPicPr>
          <p:nvPr/>
        </p:nvPicPr>
        <p:blipFill>
          <a:blip r:embed="rId4"/>
          <a:srcRect l="3540" t="2614" r="4425" b="8496"/>
          <a:stretch>
            <a:fillRect/>
          </a:stretch>
        </p:blipFill>
        <p:spPr bwMode="auto">
          <a:xfrm>
            <a:off x="5943600" y="1905000"/>
            <a:ext cx="3087688" cy="403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304800" y="1295400"/>
            <a:ext cx="533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cs typeface="ＭＳ Ｐゴシック"/>
              </a:rPr>
              <a:t>Swollen and Bleeding Gums</a:t>
            </a:r>
            <a:endParaRPr lang="en-US" altLang="en-US">
              <a:cs typeface="ＭＳ Ｐゴシック"/>
            </a:endParaRP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5943600" y="6019800"/>
            <a:ext cx="297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cs typeface="ＭＳ Ｐゴシック"/>
              </a:rPr>
              <a:t>Spots on Skin</a:t>
            </a:r>
            <a:endParaRPr lang="en-US" altLang="en-US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991600" cy="914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en-US" sz="4800" b="1" dirty="0" smtClean="0"/>
              <a:t>B9 (</a:t>
            </a:r>
            <a:r>
              <a:rPr lang="en-US" altLang="en-US" sz="5400" b="1" i="1" dirty="0" smtClean="0"/>
              <a:t>Folate/Folic </a:t>
            </a:r>
            <a:r>
              <a:rPr lang="en-US" altLang="en-US" sz="5400" i="1" dirty="0"/>
              <a:t>A</a:t>
            </a:r>
            <a:r>
              <a:rPr lang="en-US" altLang="en-US" sz="5400" b="1" i="1" dirty="0" smtClean="0"/>
              <a:t>cid)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31688"/>
              </p:ext>
            </p:extLst>
          </p:nvPr>
        </p:nvGraphicFramePr>
        <p:xfrm>
          <a:off x="533400" y="1586717"/>
          <a:ext cx="5105400" cy="5347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76600"/>
              </a:tblGrid>
              <a:tr h="74852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Function: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Helps</a:t>
                      </a:r>
                      <a:r>
                        <a:rPr lang="en-US" sz="2200" b="1" baseline="0" dirty="0" smtClean="0">
                          <a:solidFill>
                            <a:srgbClr val="C00000"/>
                          </a:solidFill>
                        </a:rPr>
                        <a:t> the body make new cells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043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Food Source: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Dark green leafy vegetables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2443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Deficiency: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</a:rPr>
                        <a:t>Spina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Bifida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(Neural tube defect that affects the spinal cord during fetal development)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60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Toxicity: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Masks B12 Deficiency 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7120" name="Picture 5" descr="Spina Bifida"/>
          <p:cNvPicPr>
            <a:picLocks noChangeAspect="1" noChangeArrowheads="1"/>
          </p:cNvPicPr>
          <p:nvPr/>
        </p:nvPicPr>
        <p:blipFill>
          <a:blip r:embed="rId2"/>
          <a:srcRect t="1823" r="50000"/>
          <a:stretch>
            <a:fillRect/>
          </a:stretch>
        </p:blipFill>
        <p:spPr bwMode="auto">
          <a:xfrm>
            <a:off x="5943600" y="1850633"/>
            <a:ext cx="3200400" cy="4819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2362200" y="212725"/>
            <a:ext cx="495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000" b="1" dirty="0" err="1">
                <a:cs typeface="ＭＳ Ｐゴシック"/>
              </a:rPr>
              <a:t>Spina</a:t>
            </a:r>
            <a:r>
              <a:rPr lang="en-US" altLang="en-US" sz="5000" b="1" dirty="0">
                <a:cs typeface="ＭＳ Ｐゴシック"/>
              </a:rPr>
              <a:t> Bifida</a:t>
            </a:r>
            <a:endParaRPr lang="en-US" altLang="en-US" dirty="0">
              <a:cs typeface="ＭＳ Ｐゴシック"/>
            </a:endParaRPr>
          </a:p>
        </p:txBody>
      </p:sp>
      <p:pic>
        <p:nvPicPr>
          <p:cNvPr id="48130" name="Picture 5" descr="Spina Bifida"/>
          <p:cNvPicPr>
            <a:picLocks noChangeAspect="1" noChangeArrowheads="1"/>
          </p:cNvPicPr>
          <p:nvPr/>
        </p:nvPicPr>
        <p:blipFill rotWithShape="1">
          <a:blip r:embed="rId3"/>
          <a:srcRect l="52466"/>
          <a:stretch/>
        </p:blipFill>
        <p:spPr bwMode="auto">
          <a:xfrm>
            <a:off x="5410200" y="1444625"/>
            <a:ext cx="3259899" cy="5260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762000" y="2209800"/>
            <a:ext cx="4191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cs typeface="ＭＳ Ｐゴシック"/>
              </a:rPr>
              <a:t>The spinal cord begins to develop within the first 28 days of pregnancy.  Since folate makes new cells, it is vital that the mother’s body already has a supply of folate in her system to prevent this tragic condition.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991600" cy="914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en-US" sz="6000" b="1" dirty="0" smtClean="0"/>
              <a:t>Fat-Soluble Vitamins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0" y="2334179"/>
            <a:ext cx="4760912" cy="3820319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Remember, </a:t>
            </a:r>
            <a:r>
              <a:rPr lang="en-US" altLang="en-US" sz="3600" i="1" dirty="0" smtClean="0"/>
              <a:t>fat-soluble</a:t>
            </a:r>
            <a:r>
              <a:rPr lang="en-US" altLang="en-US" sz="3600" dirty="0" smtClean="0"/>
              <a:t> means these vitamins dissolve in </a:t>
            </a:r>
            <a:r>
              <a:rPr lang="en-US" altLang="en-US" sz="3600" i="1" dirty="0" smtClean="0"/>
              <a:t>and</a:t>
            </a:r>
            <a:r>
              <a:rPr lang="en-US" altLang="en-US" sz="3600" dirty="0" smtClean="0"/>
              <a:t> are carried by fat</a:t>
            </a:r>
          </a:p>
          <a:p>
            <a:r>
              <a:rPr lang="en-US" altLang="en-US" sz="3600" dirty="0" smtClean="0"/>
              <a:t>Remember KADE?...</a:t>
            </a:r>
          </a:p>
        </p:txBody>
      </p:sp>
      <p:pic>
        <p:nvPicPr>
          <p:cNvPr id="30722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3" l="7670" r="95455">
                        <a14:foregroundMark x1="52557" y1="13311" x2="52557" y2="13311"/>
                        <a14:foregroundMark x1="40057" y1="3328" x2="50000" y2="1664"/>
                        <a14:backgroundMark x1="21023" y1="19634" x2="21023" y2="19634"/>
                        <a14:backgroundMark x1="86364" y1="22130" x2="86364" y2="22130"/>
                        <a14:backgroundMark x1="82386" y1="13810" x2="82386" y2="13810"/>
                        <a14:backgroundMark x1="78977" y1="4659" x2="78977" y2="4659"/>
                        <a14:backgroundMark x1="86080" y1="7155" x2="86080" y2="7155"/>
                        <a14:backgroundMark x1="88920" y1="9817" x2="89773" y2="22296"/>
                        <a14:backgroundMark x1="44602" y1="14476" x2="44602" y2="14476"/>
                        <a14:backgroundMark x1="46023" y1="8486" x2="49148" y2="14809"/>
                        <a14:backgroundMark x1="52557" y1="30449" x2="49716" y2="40433"/>
                        <a14:backgroundMark x1="52273" y1="46090" x2="52557" y2="53910"/>
                        <a14:backgroundMark x1="46591" y1="60067" x2="40057" y2="70715"/>
                        <a14:backgroundMark x1="58239" y1="65225" x2="67330" y2="84526"/>
                        <a14:backgroundMark x1="28409" y1="89517" x2="36364" y2="772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78388" y="1219200"/>
            <a:ext cx="37338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495800" y="3512898"/>
            <a:ext cx="83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6000" b="1">
                <a:cs typeface="ＭＳ Ｐゴシック"/>
              </a:rPr>
              <a:t>K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800600" y="6154498"/>
            <a:ext cx="83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6000" b="1">
                <a:cs typeface="ＭＳ Ｐゴシック"/>
              </a:rPr>
              <a:t>A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8001000" y="6154498"/>
            <a:ext cx="83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6000" b="1">
                <a:cs typeface="ＭＳ Ｐゴシック"/>
              </a:rPr>
              <a:t>D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8229600" y="3512898"/>
            <a:ext cx="83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6000" b="1">
                <a:cs typeface="ＭＳ Ｐゴシック"/>
              </a:rPr>
              <a:t>E</a:t>
            </a: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5797550" y="1661873"/>
            <a:ext cx="1987550" cy="7080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 dirty="0">
                <a:solidFill>
                  <a:schemeClr val="bg1"/>
                </a:solidFill>
                <a:cs typeface="ＭＳ Ｐゴシック"/>
              </a:rPr>
              <a:t>Fat-Soluble Vitamins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991600" cy="838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en-US" sz="5400" b="1" dirty="0" smtClean="0"/>
              <a:t>Vitamin 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558380"/>
              </p:ext>
            </p:extLst>
          </p:nvPr>
        </p:nvGraphicFramePr>
        <p:xfrm>
          <a:off x="457200" y="1524000"/>
          <a:ext cx="4724400" cy="5171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939"/>
                <a:gridCol w="3028461"/>
              </a:tblGrid>
              <a:tr h="78821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Function: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Helps blood clot normally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5721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Food Source: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Dark green leafy vegetables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(spinach,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kale, collard greens, parsley, etc.)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366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Deficiency: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Bleeding and Bruising 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366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Toxicity: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Jaundice-breakage of red blood cells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17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24000"/>
            <a:ext cx="3463234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839200" cy="1066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en-US" sz="5400" b="1" smtClean="0"/>
              <a:t>Vitamin 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74009"/>
              </p:ext>
            </p:extLst>
          </p:nvPr>
        </p:nvGraphicFramePr>
        <p:xfrm>
          <a:off x="457200" y="1600200"/>
          <a:ext cx="4343400" cy="503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667000"/>
              </a:tblGrid>
              <a:tr h="129540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Function: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Promotes good vision,</a:t>
                      </a:r>
                      <a:r>
                        <a:rPr lang="en-US" sz="2200" b="1" baseline="0" dirty="0" smtClean="0">
                          <a:solidFill>
                            <a:srgbClr val="C00000"/>
                          </a:solidFill>
                        </a:rPr>
                        <a:t> hair and skin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4505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Food Source: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Red, orange and dark green vegetables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3403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Deficiency: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Night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Blindness 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Toxicity: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Loss of appetite, blurred vision, joint pain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2784" name="Picture 4" descr="http://t2.gstatic.com/images?q=tbn:ANd9GcQBrbWCRWuLH275FGnho5vEeiWnmbtsT6HvCIphJWkfQDt4cLwLSw:content.mycutegraphics.com/graphics/health/blue-ey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242228"/>
            <a:ext cx="4092575" cy="13297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52400" y="1144587"/>
            <a:ext cx="9296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b="1" dirty="0">
                <a:cs typeface="ＭＳ Ｐゴシック"/>
              </a:rPr>
              <a:t>1.  What is the main function of vitamins and minerals?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</a:t>
            </a:r>
            <a:r>
              <a:rPr lang="en-US" altLang="en-US" u="sng" dirty="0">
                <a:cs typeface="ＭＳ Ｐゴシック"/>
              </a:rPr>
              <a:t>To regulate body functions</a:t>
            </a:r>
          </a:p>
          <a:p>
            <a:pPr eaLnBrk="0" hangingPunct="0"/>
            <a:endParaRPr lang="en-US" altLang="en-US" dirty="0">
              <a:cs typeface="ＭＳ Ｐゴシック"/>
            </a:endParaRPr>
          </a:p>
          <a:p>
            <a:pPr eaLnBrk="0" hangingPunct="0"/>
            <a:r>
              <a:rPr lang="en-US" altLang="en-US" b="1" dirty="0">
                <a:cs typeface="ＭＳ Ｐゴシック"/>
              </a:rPr>
              <a:t>2.  What foods are many of the vitamins and minerals we </a:t>
            </a:r>
          </a:p>
          <a:p>
            <a:pPr eaLnBrk="0" hangingPunct="0"/>
            <a:r>
              <a:rPr lang="en-US" altLang="en-US" b="1" dirty="0">
                <a:cs typeface="ＭＳ Ｐゴシック"/>
              </a:rPr>
              <a:t>	need found in?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</a:t>
            </a:r>
            <a:r>
              <a:rPr lang="en-US" altLang="en-US" u="sng" dirty="0">
                <a:cs typeface="ＭＳ Ｐゴシック"/>
              </a:rPr>
              <a:t>Fruits and Vegetables</a:t>
            </a:r>
          </a:p>
        </p:txBody>
      </p:sp>
      <p:pic>
        <p:nvPicPr>
          <p:cNvPr id="17411" name="Picture 10" descr="http://blog.famousfootwear.com/wp-content/uploads/2013/01/fruits-and-vegetables-580x333.jpg"/>
          <p:cNvPicPr>
            <a:picLocks noChangeAspect="1" noChangeArrowheads="1"/>
          </p:cNvPicPr>
          <p:nvPr/>
        </p:nvPicPr>
        <p:blipFill>
          <a:blip r:embed="rId3"/>
          <a:srcRect l="2995" t="6934" r="3094" b="7240"/>
          <a:stretch>
            <a:fillRect/>
          </a:stretch>
        </p:blipFill>
        <p:spPr bwMode="auto">
          <a:xfrm>
            <a:off x="2713037" y="3516133"/>
            <a:ext cx="6659563" cy="34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9144000" cy="6924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900" b="1" dirty="0">
                <a:latin typeface="Tahoma" pitchFamily="34" charset="0"/>
                <a:cs typeface="ＭＳ Ｐゴシック"/>
              </a:rPr>
              <a:t>Intro to </a:t>
            </a:r>
            <a:r>
              <a:rPr lang="en-US" altLang="en-US" sz="3900" b="1" dirty="0" smtClean="0">
                <a:latin typeface="Tahoma" pitchFamily="34" charset="0"/>
                <a:cs typeface="ＭＳ Ｐゴシック"/>
              </a:rPr>
              <a:t>Water, Vitamins</a:t>
            </a:r>
            <a:r>
              <a:rPr lang="en-US" altLang="en-US" sz="3900" b="1" dirty="0">
                <a:latin typeface="Tahoma" pitchFamily="34" charset="0"/>
                <a:cs typeface="ＭＳ Ｐゴシック"/>
              </a:rPr>
              <a:t> </a:t>
            </a:r>
            <a:r>
              <a:rPr lang="en-US" altLang="en-US" sz="3900" b="1" dirty="0" smtClean="0">
                <a:latin typeface="Tahoma" pitchFamily="34" charset="0"/>
                <a:cs typeface="ＭＳ Ｐゴシック"/>
              </a:rPr>
              <a:t>&amp; </a:t>
            </a:r>
            <a:r>
              <a:rPr lang="en-US" altLang="en-US" sz="3900" b="1" dirty="0">
                <a:latin typeface="Tahoma" pitchFamily="34" charset="0"/>
                <a:cs typeface="ＭＳ Ｐゴシック"/>
              </a:rPr>
              <a:t>Minerals </a:t>
            </a:r>
            <a:endParaRPr lang="en-US" altLang="en-US" dirty="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839200" cy="838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en-US" sz="5400" b="1" dirty="0" smtClean="0"/>
              <a:t>Vitamin D </a:t>
            </a:r>
            <a:r>
              <a:rPr lang="en-US" altLang="en-US" sz="3600" b="1" dirty="0" smtClean="0"/>
              <a:t>(“The Sunshine Vitamin”)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92138"/>
              </p:ext>
            </p:extLst>
          </p:nvPr>
        </p:nvGraphicFramePr>
        <p:xfrm>
          <a:off x="457200" y="1639241"/>
          <a:ext cx="4800600" cy="52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971800"/>
              </a:tblGrid>
              <a:tr h="11983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Function: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Builds</a:t>
                      </a:r>
                      <a:r>
                        <a:rPr lang="en-US" sz="2200" b="1" baseline="0" dirty="0" smtClean="0">
                          <a:solidFill>
                            <a:srgbClr val="C00000"/>
                          </a:solidFill>
                        </a:rPr>
                        <a:t> and maintains bones and teeth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83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Food Source: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Milk/Dairy Products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&amp; Sunlight</a:t>
                      </a: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0451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Deficiency: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Rickets</a:t>
                      </a:r>
                      <a:endParaRPr lang="en-US" sz="2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(Bowed Legs)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Toxicity: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Nausea and vomiting, kidney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damage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408665" y="2171868"/>
            <a:ext cx="3863492" cy="3847932"/>
            <a:chOff x="5408664" y="1668240"/>
            <a:chExt cx="4376647" cy="438065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81" l="22567" r="100000">
                          <a14:foregroundMark x1="55800" y1="36706" x2="55800" y2="36706"/>
                          <a14:foregroundMark x1="78133" y1="34112" x2="78133" y2="34112"/>
                          <a14:foregroundMark x1="62833" y1="58841" x2="62833" y2="588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6"/>
            <a:stretch/>
          </p:blipFill>
          <p:spPr bwMode="auto">
            <a:xfrm>
              <a:off x="5408664" y="1668240"/>
              <a:ext cx="3911498" cy="38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809" b="78210" l="200" r="200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99" r="79920" b="21776"/>
            <a:stretch/>
          </p:blipFill>
          <p:spPr bwMode="auto">
            <a:xfrm rot="21108150" flipH="1">
              <a:off x="8759002" y="4276248"/>
              <a:ext cx="1026309" cy="1766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3151" l="0" r="96400">
                          <a14:foregroundMark x1="51000" y1="44423" x2="51000" y2="44423"/>
                          <a14:foregroundMark x1="61200" y1="31115" x2="61200" y2="31115"/>
                          <a14:foregroundMark x1="54400" y1="33464" x2="82000" y2="43640"/>
                          <a14:foregroundMark x1="55000" y1="55382" x2="78400" y2="71820"/>
                          <a14:foregroundMark x1="39400" y1="42074" x2="40200" y2="71037"/>
                          <a14:foregroundMark x1="37800" y1="83953" x2="36200" y2="79256"/>
                          <a14:foregroundMark x1="11200" y1="5479" x2="22800" y2="7045"/>
                          <a14:foregroundMark x1="28600" y1="11350" x2="40000" y2="31898"/>
                          <a14:foregroundMark x1="51600" y1="21526" x2="67200" y2="20744"/>
                          <a14:foregroundMark x1="46000" y1="27593" x2="50000" y2="24070"/>
                          <a14:foregroundMark x1="58000" y1="86497" x2="79400" y2="86888"/>
                          <a14:foregroundMark x1="86800" y1="80431" x2="73600" y2="49315"/>
                          <a14:backgroundMark x1="17000" y1="82975" x2="37600" y2="92368"/>
                          <a14:backgroundMark x1="25000" y1="77104" x2="45200" y2="935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603">
              <a:off x="7444084" y="4004823"/>
              <a:ext cx="1838113" cy="204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Rickets-X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220" y="1219200"/>
            <a:ext cx="391538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 descr="Ricke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957" y="1219200"/>
            <a:ext cx="379329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2324100" y="212725"/>
            <a:ext cx="495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000" b="1" dirty="0">
                <a:cs typeface="ＭＳ Ｐゴシック"/>
              </a:rPr>
              <a:t>Rickets</a:t>
            </a:r>
            <a:endParaRPr lang="en-US" altLang="en-US" dirty="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9017000" cy="914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en-US" sz="5400" b="1" smtClean="0"/>
              <a:t>Vitamin E</a:t>
            </a:r>
            <a:endParaRPr lang="en-US" altLang="en-US" sz="4400" b="1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71960"/>
              </p:ext>
            </p:extLst>
          </p:nvPr>
        </p:nvGraphicFramePr>
        <p:xfrm>
          <a:off x="457200" y="1447800"/>
          <a:ext cx="4724400" cy="545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743200"/>
              </a:tblGrid>
              <a:tr h="1431612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Function: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Protects the membranes of white and red blood cells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6555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Food Source: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Vegetable Oils, Fruits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and Vegetables</a:t>
                      </a:r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663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Deficiency: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Poor nerve connection and neurological problems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Toxicity: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Headaches,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brain hemorrhages, muscle weakness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6880" name="Picture 6" descr="http://ecx.images-amazon.com/images/I/51Wa4pOgUwL._SX3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514600"/>
            <a:ext cx="3759200" cy="2819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" y="5105400"/>
            <a:ext cx="8721090" cy="1219200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10000" dirty="0" smtClean="0"/>
              <a:t>MINERALS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915400" cy="101758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6000" b="1" dirty="0" smtClean="0"/>
              <a:t>Macro/Micro Minerals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533400" y="5575300"/>
            <a:ext cx="4648200" cy="1968500"/>
          </a:xfrm>
        </p:spPr>
        <p:txBody>
          <a:bodyPr>
            <a:normAutofit/>
          </a:bodyPr>
          <a:lstStyle/>
          <a:p>
            <a:r>
              <a:rPr lang="en-US" altLang="en-US" sz="3000" i="1" dirty="0" smtClean="0"/>
              <a:t>Macro</a:t>
            </a:r>
            <a:r>
              <a:rPr lang="en-US" altLang="en-US" sz="3000" dirty="0" smtClean="0"/>
              <a:t> means you need a large amount of these minerals</a:t>
            </a:r>
          </a:p>
        </p:txBody>
      </p:sp>
      <p:sp>
        <p:nvSpPr>
          <p:cNvPr id="52229" name="TextBox 21"/>
          <p:cNvSpPr txBox="1">
            <a:spLocks noChangeArrowheads="1"/>
          </p:cNvSpPr>
          <p:nvPr/>
        </p:nvSpPr>
        <p:spPr bwMode="auto">
          <a:xfrm>
            <a:off x="699654" y="3657600"/>
            <a:ext cx="38100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5500" b="1" dirty="0">
                <a:cs typeface="ＭＳ Ｐゴシック"/>
              </a:rPr>
              <a:t>Calcium</a:t>
            </a:r>
          </a:p>
        </p:txBody>
      </p:sp>
      <p:sp>
        <p:nvSpPr>
          <p:cNvPr id="52230" name="TextBox 22"/>
          <p:cNvSpPr txBox="1">
            <a:spLocks noChangeArrowheads="1"/>
          </p:cNvSpPr>
          <p:nvPr/>
        </p:nvSpPr>
        <p:spPr bwMode="auto">
          <a:xfrm>
            <a:off x="1382279" y="2305021"/>
            <a:ext cx="244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000" b="1" dirty="0">
                <a:cs typeface="ＭＳ Ｐゴシック"/>
              </a:rPr>
              <a:t>Macro-Minerals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0" y="1873758"/>
            <a:ext cx="4572000" cy="205740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>
            <a:lvl1pPr marL="289984" indent="-289984" algn="l" defTabSz="966612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9967" indent="-193322" algn="l" defTabSz="966612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indent="-241653" algn="l" defTabSz="966612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6596" indent="-241653" algn="l" defTabSz="966612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580" indent="-241653" algn="l" defTabSz="966612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7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8233" indent="-193322" algn="l" defTabSz="966612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9886" indent="-193322" algn="l" defTabSz="966612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71539" indent="-193322" algn="l" defTabSz="966612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3192" indent="-193322" algn="l" defTabSz="966612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3000" i="1" dirty="0" smtClean="0"/>
              <a:t>Micro/Trace</a:t>
            </a:r>
            <a:r>
              <a:rPr lang="en-US" altLang="en-US" sz="3000" dirty="0" smtClean="0"/>
              <a:t> means you need a small amount of these minerals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5911849" y="4953000"/>
            <a:ext cx="23622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5500" b="1" dirty="0">
                <a:cs typeface="ＭＳ Ｐゴシック"/>
              </a:rPr>
              <a:t>Iron</a:t>
            </a: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5870574" y="3962400"/>
            <a:ext cx="244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000" b="1" dirty="0">
                <a:cs typeface="ＭＳ Ｐゴシック"/>
              </a:rPr>
              <a:t>Micro/Trace-Minerals</a:t>
            </a:r>
          </a:p>
        </p:txBody>
      </p:sp>
      <p:sp>
        <p:nvSpPr>
          <p:cNvPr id="3" name="Oval 2"/>
          <p:cNvSpPr/>
          <p:nvPr/>
        </p:nvSpPr>
        <p:spPr>
          <a:xfrm>
            <a:off x="637309" y="1676400"/>
            <a:ext cx="3934691" cy="398303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97104" y="3408364"/>
            <a:ext cx="2791691" cy="276383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915400" cy="838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en-US" sz="5400" b="1" dirty="0" smtClean="0"/>
              <a:t>Calcium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25657"/>
              </p:ext>
            </p:extLst>
          </p:nvPr>
        </p:nvGraphicFramePr>
        <p:xfrm>
          <a:off x="304800" y="1600200"/>
          <a:ext cx="50292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354"/>
                <a:gridCol w="3223846"/>
              </a:tblGrid>
              <a:tr h="831676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Function: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Strengthens bones and teeth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35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Food Source: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Milk/Dairy Products, Whole Grains, Dark Green Leafy Vegetables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717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Deficiency: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Osteoporosis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(Bones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become weak and brittle due to mineral loss)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Toxicity: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-Kidney stones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31" b="100000" l="10000" r="90000">
                        <a14:backgroundMark x1="53111" y1="99110" x2="53111" y2="97626"/>
                        <a14:backgroundMark x1="56889" y1="78635" x2="56889" y2="74777"/>
                        <a14:backgroundMark x1="56222" y1="80119" x2="56222" y2="80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382">
            <a:off x="6262226" y="3988557"/>
            <a:ext cx="3933874" cy="294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7" b="100000" l="8250" r="90000">
                        <a14:foregroundMark x1="12250" y1="7333" x2="12250" y2="7333"/>
                        <a14:foregroundMark x1="15750" y1="14167" x2="15750" y2="14167"/>
                        <a14:backgroundMark x1="51375" y1="71833" x2="51375" y2="71833"/>
                        <a14:backgroundMark x1="50250" y1="69667" x2="50250" y2="69667"/>
                        <a14:backgroundMark x1="53000" y1="73833" x2="55000" y2="75000"/>
                        <a14:backgroundMark x1="45750" y1="92000" x2="45750" y2="92000"/>
                        <a14:backgroundMark x1="40875" y1="98667" x2="40875" y2="98667"/>
                        <a14:backgroundMark x1="41750" y1="98667" x2="47375" y2="98667"/>
                        <a14:backgroundMark x1="53500" y1="89833" x2="55500" y2="86667"/>
                        <a14:backgroundMark x1="50250" y1="96833" x2="50500" y2="99667"/>
                        <a14:backgroundMark x1="55375" y1="98667" x2="55375" y2="97000"/>
                        <a14:backgroundMark x1="62500" y1="45667" x2="63750" y2="46833"/>
                        <a14:backgroundMark x1="66625" y1="48500" x2="66625" y2="48500"/>
                        <a14:backgroundMark x1="43000" y1="87500" x2="43000" y2="87500"/>
                        <a14:backgroundMark x1="47500" y1="76000" x2="47500" y2="76000"/>
                        <a14:backgroundMark x1="42125" y1="85833" x2="42125" y2="8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3716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osteoporosis"/>
          <p:cNvPicPr>
            <a:picLocks noChangeAspect="1" noChangeArrowheads="1"/>
          </p:cNvPicPr>
          <p:nvPr/>
        </p:nvPicPr>
        <p:blipFill>
          <a:blip r:embed="rId3"/>
          <a:srcRect l="40637" t="8301" r="313" b="3955"/>
          <a:stretch>
            <a:fillRect/>
          </a:stretch>
        </p:blipFill>
        <p:spPr bwMode="auto">
          <a:xfrm>
            <a:off x="1828800" y="1044575"/>
            <a:ext cx="6057900" cy="58648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2362200" y="136525"/>
            <a:ext cx="495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000" b="1" dirty="0">
                <a:cs typeface="ＭＳ Ｐゴシック"/>
              </a:rPr>
              <a:t>Osteoporosis</a:t>
            </a:r>
            <a:endParaRPr lang="en-US" altLang="en-US" dirty="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839200" cy="9906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en-US" sz="5400" b="1" smtClean="0"/>
              <a:t>Iron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296212"/>
              </p:ext>
            </p:extLst>
          </p:nvPr>
        </p:nvGraphicFramePr>
        <p:xfrm>
          <a:off x="457200" y="1828801"/>
          <a:ext cx="4724400" cy="510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939"/>
                <a:gridCol w="3028461"/>
              </a:tblGrid>
              <a:tr h="1477145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Function: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Helps make red blood</a:t>
                      </a:r>
                      <a:r>
                        <a:rPr lang="en-US" sz="2200" b="1" baseline="0" dirty="0" smtClean="0">
                          <a:solidFill>
                            <a:srgbClr val="C00000"/>
                          </a:solidFill>
                        </a:rPr>
                        <a:t> cells, h</a:t>
                      </a: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elps our muscles store and use oxygen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143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Food Source: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Animal products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, meat, dark green leafy vegetables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82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Deficiency: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Anemia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(Low red blood cell formation)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Toxicity: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Heart disease, elevated LDLs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9408" name="Picture 4" descr="http://photos2.fotosearch.com/bthumb/CSP/CSP156/k1564224.jpg"/>
          <p:cNvPicPr>
            <a:picLocks noChangeAspect="1" noChangeArrowheads="1"/>
          </p:cNvPicPr>
          <p:nvPr/>
        </p:nvPicPr>
        <p:blipFill>
          <a:blip r:embed="rId2"/>
          <a:srcRect t="22903"/>
          <a:stretch>
            <a:fillRect/>
          </a:stretch>
        </p:blipFill>
        <p:spPr bwMode="auto">
          <a:xfrm>
            <a:off x="5486400" y="2057400"/>
            <a:ext cx="3865563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991600" cy="914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en-US" sz="6000" b="1" smtClean="0"/>
              <a:t>Electrolytes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152400" y="1231900"/>
            <a:ext cx="9296400" cy="1524000"/>
          </a:xfrm>
        </p:spPr>
        <p:txBody>
          <a:bodyPr/>
          <a:lstStyle/>
          <a:p>
            <a:r>
              <a:rPr lang="en-US" altLang="en-US" sz="3000" i="1" dirty="0" smtClean="0"/>
              <a:t>Electrolytes</a:t>
            </a:r>
            <a:r>
              <a:rPr lang="en-US" altLang="en-US" sz="3000" dirty="0" smtClean="0"/>
              <a:t> helps maintain fluid balance in the body</a:t>
            </a:r>
          </a:p>
        </p:txBody>
      </p:sp>
      <p:sp>
        <p:nvSpPr>
          <p:cNvPr id="66563" name="TextBox 21"/>
          <p:cNvSpPr txBox="1">
            <a:spLocks noChangeArrowheads="1"/>
          </p:cNvSpPr>
          <p:nvPr/>
        </p:nvSpPr>
        <p:spPr bwMode="auto">
          <a:xfrm>
            <a:off x="2923309" y="4191000"/>
            <a:ext cx="3810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500" b="1" dirty="0" smtClean="0">
                <a:cs typeface="ＭＳ Ｐゴシック"/>
              </a:rPr>
              <a:t>Sodium</a:t>
            </a:r>
          </a:p>
          <a:p>
            <a:pPr algn="ctr" eaLnBrk="0" hangingPunct="0"/>
            <a:r>
              <a:rPr lang="en-US" altLang="en-US" sz="3500" b="1" dirty="0" smtClean="0">
                <a:cs typeface="ＭＳ Ｐゴシック"/>
              </a:rPr>
              <a:t>&amp;</a:t>
            </a:r>
          </a:p>
          <a:p>
            <a:pPr algn="ctr" eaLnBrk="0" hangingPunct="0"/>
            <a:r>
              <a:rPr lang="en-US" altLang="en-US" sz="3500" b="1" dirty="0" smtClean="0">
                <a:cs typeface="ＭＳ Ｐゴシック"/>
              </a:rPr>
              <a:t>Potassium</a:t>
            </a:r>
            <a:endParaRPr lang="en-US" altLang="en-US" sz="3500" b="1" dirty="0">
              <a:cs typeface="ＭＳ Ｐゴシック"/>
            </a:endParaRPr>
          </a:p>
        </p:txBody>
      </p:sp>
      <p:sp>
        <p:nvSpPr>
          <p:cNvPr id="66564" name="TextBox 22"/>
          <p:cNvSpPr txBox="1">
            <a:spLocks noChangeArrowheads="1"/>
          </p:cNvSpPr>
          <p:nvPr/>
        </p:nvSpPr>
        <p:spPr bwMode="auto">
          <a:xfrm>
            <a:off x="3578225" y="1981200"/>
            <a:ext cx="2444750" cy="5540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000" b="1" dirty="0">
                <a:solidFill>
                  <a:schemeClr val="bg1"/>
                </a:solidFill>
                <a:cs typeface="ＭＳ Ｐゴシック"/>
              </a:rPr>
              <a:t>Electrolytes</a:t>
            </a:r>
          </a:p>
        </p:txBody>
      </p:sp>
      <p:sp>
        <p:nvSpPr>
          <p:cNvPr id="6" name="Teardrop 5"/>
          <p:cNvSpPr/>
          <p:nvPr/>
        </p:nvSpPr>
        <p:spPr bwMode="auto">
          <a:xfrm rot="18963985">
            <a:off x="3216963" y="3617610"/>
            <a:ext cx="3185518" cy="3280067"/>
          </a:xfrm>
          <a:prstGeom prst="teardrop">
            <a:avLst>
              <a:gd name="adj" fmla="val 115169"/>
            </a:avLst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915400" cy="838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en-US" sz="5400" b="1" dirty="0" smtClean="0"/>
              <a:t>Sodium</a:t>
            </a:r>
            <a:r>
              <a:rPr lang="en-US" altLang="en-US" sz="5400" dirty="0"/>
              <a:t> </a:t>
            </a:r>
            <a:r>
              <a:rPr lang="en-US" altLang="en-US" sz="5400" b="1" dirty="0" smtClean="0"/>
              <a:t>&amp; Potassium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63299"/>
              </p:ext>
            </p:extLst>
          </p:nvPr>
        </p:nvGraphicFramePr>
        <p:xfrm>
          <a:off x="457200" y="1600200"/>
          <a:ext cx="4724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939"/>
                <a:gridCol w="3028461"/>
              </a:tblGrid>
              <a:tr h="878072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Function: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Maintains fluid balance</a:t>
                      </a:r>
                      <a:r>
                        <a:rPr lang="en-US" sz="2200" b="1" baseline="0" dirty="0" smtClean="0">
                          <a:solidFill>
                            <a:srgbClr val="C00000"/>
                          </a:solidFill>
                        </a:rPr>
                        <a:t> in the body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0129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Food Source: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Salt, fruits and vegetables 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399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Deficiency: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Muscle cramps, irregular heart beat, seizures 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Toxicity: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High blood pressure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257800" y="1905000"/>
            <a:ext cx="4110038" cy="4163291"/>
            <a:chOff x="5257800" y="1905000"/>
            <a:chExt cx="4110038" cy="4163291"/>
          </a:xfrm>
        </p:grpSpPr>
        <p:pic>
          <p:nvPicPr>
            <p:cNvPr id="68624" name="Picture 2" descr="http://www.clipartbest.com/cliparts/aiq/bby/aiqbby7iM.jpe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 b="2435"/>
            <a:stretch/>
          </p:blipFill>
          <p:spPr bwMode="auto">
            <a:xfrm>
              <a:off x="5257800" y="1905000"/>
              <a:ext cx="4110038" cy="4163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5" name="Picture 6" descr="http://openclipart.org/image/2400px/svg_to_png/175574/1362589065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0" y="3535363"/>
              <a:ext cx="601663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6" name="Picture 6" descr="http://openclipart.org/image/2400px/svg_to_png/175574/1362589065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85163" y="3535363"/>
              <a:ext cx="601662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28599" y="1219200"/>
            <a:ext cx="89757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b="1" dirty="0">
                <a:cs typeface="ＭＳ Ｐゴシック"/>
              </a:rPr>
              <a:t>3.  Because different fruits and vegetables have different   </a:t>
            </a:r>
          </a:p>
          <a:p>
            <a:pPr eaLnBrk="0" hangingPunct="0"/>
            <a:r>
              <a:rPr lang="en-US" altLang="en-US" b="1" dirty="0">
                <a:cs typeface="ＭＳ Ｐゴシック"/>
              </a:rPr>
              <a:t>     vitamins and minerals, how can we ensure that we get all </a:t>
            </a:r>
          </a:p>
          <a:p>
            <a:pPr eaLnBrk="0" hangingPunct="0"/>
            <a:r>
              <a:rPr lang="en-US" altLang="en-US" b="1" dirty="0">
                <a:cs typeface="ＭＳ Ｐゴシック"/>
              </a:rPr>
              <a:t>     the different vitamins and minerals that we need?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</a:t>
            </a:r>
            <a:r>
              <a:rPr lang="en-US" altLang="en-US" u="sng" dirty="0">
                <a:cs typeface="ＭＳ Ｐゴシック"/>
              </a:rPr>
              <a:t>Eat a variety of fruits and vegetables</a:t>
            </a:r>
          </a:p>
        </p:txBody>
      </p:sp>
      <p:pic>
        <p:nvPicPr>
          <p:cNvPr id="19459" name="Picture 2" descr="http://www.norcalepiscopal.org/Websites/newnorcalepiscopal/images/Resource%20Centers/AdminandFinance/Wellness/veggies_heart.jpg"/>
          <p:cNvPicPr>
            <a:picLocks noChangeAspect="1" noChangeArrowheads="1"/>
          </p:cNvPicPr>
          <p:nvPr/>
        </p:nvPicPr>
        <p:blipFill>
          <a:blip r:embed="rId3"/>
          <a:srcRect l="5731" t="8517" r="5563" b="4875"/>
          <a:stretch>
            <a:fillRect/>
          </a:stretch>
        </p:blipFill>
        <p:spPr bwMode="auto">
          <a:xfrm>
            <a:off x="5453063" y="3276600"/>
            <a:ext cx="39957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3535363"/>
            <a:ext cx="65532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 startAt="4"/>
              <a:defRPr/>
            </a:pPr>
            <a:r>
              <a:rPr lang="en-US" b="1" dirty="0">
                <a:ea typeface="ＭＳ Ｐゴシック" pitchFamily="1" charset="-128"/>
                <a:cs typeface="+mn-cs"/>
              </a:rPr>
              <a:t>Which vegetables have the most vitamins and minerals?</a:t>
            </a:r>
          </a:p>
          <a:p>
            <a:pPr eaLnBrk="0" hangingPunct="0">
              <a:defRPr/>
            </a:pPr>
            <a:r>
              <a:rPr lang="en-US" dirty="0">
                <a:ea typeface="ＭＳ Ｐゴシック" pitchFamily="1" charset="-128"/>
                <a:cs typeface="+mn-cs"/>
              </a:rPr>
              <a:t>	</a:t>
            </a:r>
          </a:p>
          <a:p>
            <a:pPr eaLnBrk="0" hangingPunct="0">
              <a:defRPr/>
            </a:pPr>
            <a:r>
              <a:rPr lang="en-US" dirty="0">
                <a:solidFill>
                  <a:srgbClr val="C00000"/>
                </a:solidFill>
                <a:ea typeface="ＭＳ Ｐゴシック" pitchFamily="1" charset="-128"/>
                <a:cs typeface="+mn-cs"/>
              </a:rPr>
              <a:t>	</a:t>
            </a:r>
            <a:r>
              <a:rPr lang="en-US" u="sng" dirty="0">
                <a:ea typeface="ＭＳ Ｐゴシック" pitchFamily="1" charset="-128"/>
                <a:cs typeface="+mn-cs"/>
              </a:rPr>
              <a:t>Red, Orange and Dark Green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9144000" cy="6924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900" b="1" dirty="0">
                <a:latin typeface="Tahoma" pitchFamily="34" charset="0"/>
                <a:cs typeface="ＭＳ Ｐゴシック"/>
              </a:rPr>
              <a:t>Intro to </a:t>
            </a:r>
            <a:r>
              <a:rPr lang="en-US" altLang="en-US" sz="3900" b="1" dirty="0" smtClean="0">
                <a:latin typeface="Tahoma" pitchFamily="34" charset="0"/>
                <a:cs typeface="ＭＳ Ｐゴシック"/>
              </a:rPr>
              <a:t>Water, Vitamins</a:t>
            </a:r>
            <a:r>
              <a:rPr lang="en-US" altLang="en-US" sz="3900" b="1" dirty="0">
                <a:latin typeface="Tahoma" pitchFamily="34" charset="0"/>
                <a:cs typeface="ＭＳ Ｐゴシック"/>
              </a:rPr>
              <a:t> </a:t>
            </a:r>
            <a:r>
              <a:rPr lang="en-US" altLang="en-US" sz="3900" b="1" dirty="0" smtClean="0">
                <a:latin typeface="Tahoma" pitchFamily="34" charset="0"/>
                <a:cs typeface="ＭＳ Ｐゴシック"/>
              </a:rPr>
              <a:t>&amp; </a:t>
            </a:r>
            <a:r>
              <a:rPr lang="en-US" altLang="en-US" sz="3900" b="1" dirty="0">
                <a:latin typeface="Tahoma" pitchFamily="34" charset="0"/>
                <a:cs typeface="ＭＳ Ｐゴシック"/>
              </a:rPr>
              <a:t>Minerals </a:t>
            </a:r>
            <a:endParaRPr lang="en-US" altLang="en-US" dirty="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0"/>
          <p:cNvSpPr txBox="1">
            <a:spLocks noChangeArrowheads="1"/>
          </p:cNvSpPr>
          <p:nvPr/>
        </p:nvSpPr>
        <p:spPr bwMode="auto">
          <a:xfrm>
            <a:off x="228600" y="1190625"/>
            <a:ext cx="9296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b="1" dirty="0">
                <a:cs typeface="ＭＳ Ｐゴシック"/>
              </a:rPr>
              <a:t>5</a:t>
            </a:r>
            <a:r>
              <a:rPr lang="en-US" altLang="en-US" b="1" dirty="0" smtClean="0">
                <a:cs typeface="ＭＳ Ｐゴシック"/>
              </a:rPr>
              <a:t>.  </a:t>
            </a:r>
            <a:r>
              <a:rPr lang="en-US" altLang="en-US" b="1" u="sng" dirty="0">
                <a:cs typeface="ＭＳ Ｐゴシック"/>
              </a:rPr>
              <a:t>How many calories are in </a:t>
            </a:r>
            <a:r>
              <a:rPr lang="en-US" altLang="en-US" b="1" u="sng" dirty="0" smtClean="0">
                <a:cs typeface="ＭＳ Ｐゴシック"/>
              </a:rPr>
              <a:t>Water, Vitamins and Minerals?</a:t>
            </a:r>
            <a:endParaRPr lang="en-US" altLang="en-US" sz="1000" b="1" u="sng" dirty="0">
              <a:cs typeface="ＭＳ Ｐゴシック"/>
            </a:endParaRPr>
          </a:p>
          <a:p>
            <a:pPr eaLnBrk="0" hangingPunct="0"/>
            <a:r>
              <a:rPr lang="en-US" altLang="en-US" sz="1000" dirty="0">
                <a:cs typeface="ＭＳ Ｐゴシック"/>
              </a:rPr>
              <a:t>	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ZERO!  They may not provide any energy, but they are 	ESSENTIAL in keeping our bodies running!</a:t>
            </a:r>
          </a:p>
          <a:p>
            <a:pPr eaLnBrk="0" hangingPunct="0"/>
            <a:endParaRPr lang="en-US" altLang="en-US" dirty="0">
              <a:cs typeface="ＭＳ Ｐゴシック"/>
            </a:endParaRPr>
          </a:p>
          <a:p>
            <a:pPr algn="ctr" eaLnBrk="0" hangingPunct="0"/>
            <a:r>
              <a:rPr lang="en-US" altLang="en-US" sz="3000" b="1" u="sng" dirty="0">
                <a:cs typeface="ＭＳ Ｐゴシック"/>
              </a:rPr>
              <a:t>Quick Review of Nutrients:</a:t>
            </a:r>
            <a:endParaRPr lang="en-US" altLang="en-US" sz="3000" b="1" dirty="0">
              <a:cs typeface="ＭＳ Ｐゴシック"/>
            </a:endParaRPr>
          </a:p>
        </p:txBody>
      </p:sp>
      <p:graphicFrame>
        <p:nvGraphicFramePr>
          <p:cNvPr id="23591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848355"/>
              </p:ext>
            </p:extLst>
          </p:nvPr>
        </p:nvGraphicFramePr>
        <p:xfrm>
          <a:off x="1676400" y="3581400"/>
          <a:ext cx="6324600" cy="3200400"/>
        </p:xfrm>
        <a:graphic>
          <a:graphicData uri="http://schemas.openxmlformats.org/drawingml/2006/table">
            <a:tbl>
              <a:tblPr/>
              <a:tblGrid>
                <a:gridCol w="3162300"/>
                <a:gridCol w="3162300"/>
              </a:tblGrid>
              <a:tr h="454680"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Nutrient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Calories Per 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09"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Carbohydrates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09"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Fat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09"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Protein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09"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Vitamins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09"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Minerals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09"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9144000" cy="6924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900" b="1" dirty="0">
                <a:latin typeface="Tahoma" pitchFamily="34" charset="0"/>
                <a:cs typeface="ＭＳ Ｐゴシック"/>
              </a:rPr>
              <a:t>Intro to </a:t>
            </a:r>
            <a:r>
              <a:rPr lang="en-US" altLang="en-US" sz="3900" b="1" dirty="0" smtClean="0">
                <a:latin typeface="Tahoma" pitchFamily="34" charset="0"/>
                <a:cs typeface="ＭＳ Ｐゴシック"/>
              </a:rPr>
              <a:t>Water, Vitamins</a:t>
            </a:r>
            <a:r>
              <a:rPr lang="en-US" altLang="en-US" sz="3900" b="1" dirty="0">
                <a:latin typeface="Tahoma" pitchFamily="34" charset="0"/>
                <a:cs typeface="ＭＳ Ｐゴシック"/>
              </a:rPr>
              <a:t> </a:t>
            </a:r>
            <a:r>
              <a:rPr lang="en-US" altLang="en-US" sz="3900" b="1" dirty="0" smtClean="0">
                <a:latin typeface="Tahoma" pitchFamily="34" charset="0"/>
                <a:cs typeface="ＭＳ Ｐゴシック"/>
              </a:rPr>
              <a:t>&amp; </a:t>
            </a:r>
            <a:r>
              <a:rPr lang="en-US" altLang="en-US" sz="3900" b="1" dirty="0">
                <a:latin typeface="Tahoma" pitchFamily="34" charset="0"/>
                <a:cs typeface="ＭＳ Ｐゴシック"/>
              </a:rPr>
              <a:t>Minerals </a:t>
            </a:r>
            <a:endParaRPr lang="en-US" altLang="en-US" dirty="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991600" cy="6924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900" b="1">
                <a:latin typeface="Tahoma" pitchFamily="34" charset="0"/>
                <a:cs typeface="ＭＳ Ｐゴシック"/>
              </a:rPr>
              <a:t>Vocabulary</a:t>
            </a:r>
            <a:endParaRPr lang="en-US" altLang="en-US">
              <a:cs typeface="ＭＳ Ｐゴシック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2514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 b="1" dirty="0">
                <a:cs typeface="ＭＳ Ｐゴシック"/>
              </a:rPr>
              <a:t>1.  Deficiency:</a:t>
            </a:r>
            <a:endParaRPr lang="en-US" altLang="en-US" b="1" dirty="0">
              <a:cs typeface="ＭＳ Ｐゴシック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28600" y="2172229"/>
            <a:ext cx="2057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 b="1" dirty="0">
                <a:cs typeface="ＭＳ Ｐゴシック"/>
              </a:rPr>
              <a:t>2.  Toxicity:</a:t>
            </a:r>
            <a:endParaRPr lang="en-US" altLang="en-US" b="1" dirty="0">
              <a:cs typeface="ＭＳ Ｐゴシック"/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28600" y="320040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 b="1" dirty="0">
                <a:cs typeface="ＭＳ Ｐゴシック"/>
              </a:rPr>
              <a:t>3.  Water-Soluble:</a:t>
            </a:r>
            <a:endParaRPr lang="en-US" altLang="en-US" b="1" dirty="0">
              <a:cs typeface="ＭＳ Ｐゴシック"/>
            </a:endParaRP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228600" y="4001029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 b="1" dirty="0">
                <a:cs typeface="ＭＳ Ｐゴシック"/>
              </a:rPr>
              <a:t>4.  Fat-Soluble:</a:t>
            </a:r>
            <a:endParaRPr lang="en-US" altLang="en-US" b="1" dirty="0">
              <a:cs typeface="ＭＳ Ｐゴシック"/>
            </a:endParaRP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228600" y="480165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 b="1" dirty="0">
                <a:cs typeface="ＭＳ Ｐゴシック"/>
              </a:rPr>
              <a:t>5.  Macro:</a:t>
            </a:r>
            <a:endParaRPr lang="en-US" altLang="en-US" b="1" dirty="0">
              <a:cs typeface="ＭＳ Ｐゴシック"/>
            </a:endParaRP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228600" y="5564717"/>
            <a:ext cx="320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 b="1" dirty="0">
                <a:cs typeface="ＭＳ Ｐゴシック"/>
              </a:rPr>
              <a:t>6.  Micro or Trace:</a:t>
            </a:r>
            <a:endParaRPr lang="en-US" altLang="en-US" b="1" dirty="0">
              <a:cs typeface="ＭＳ Ｐゴシック"/>
            </a:endParaRPr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228600" y="6332537"/>
            <a:ext cx="320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 b="1" dirty="0">
                <a:cs typeface="ＭＳ Ｐゴシック"/>
              </a:rPr>
              <a:t>7.  Electrolyte:</a:t>
            </a:r>
            <a:endParaRPr lang="en-US" altLang="en-US" b="1" dirty="0">
              <a:cs typeface="ＭＳ Ｐゴシック"/>
            </a:endParaRPr>
          </a:p>
        </p:txBody>
      </p:sp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3657600" y="13716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u="sng" dirty="0">
                <a:cs typeface="ＭＳ Ｐゴシック"/>
              </a:rPr>
              <a:t>Not enough of something (shortage)</a:t>
            </a:r>
            <a:endParaRPr lang="en-US" altLang="en-US" b="1" u="sng" dirty="0">
              <a:cs typeface="ＭＳ Ｐゴシック"/>
            </a:endParaRPr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3657600" y="2057400"/>
            <a:ext cx="57403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u="sng" dirty="0">
                <a:cs typeface="ＭＳ Ｐゴシック"/>
              </a:rPr>
              <a:t>Too much of something (can become toxic/poisonous)</a:t>
            </a:r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auto">
          <a:xfrm>
            <a:off x="3657600" y="3200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u="sng" dirty="0">
                <a:cs typeface="ＭＳ Ｐゴシック"/>
              </a:rPr>
              <a:t>Dissolves in water</a:t>
            </a:r>
          </a:p>
        </p:txBody>
      </p:sp>
      <p:sp>
        <p:nvSpPr>
          <p:cNvPr id="25612" name="Text Box 16"/>
          <p:cNvSpPr txBox="1">
            <a:spLocks noChangeArrowheads="1"/>
          </p:cNvSpPr>
          <p:nvPr/>
        </p:nvSpPr>
        <p:spPr bwMode="auto">
          <a:xfrm>
            <a:off x="3657600" y="4001029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u="sng" dirty="0">
                <a:cs typeface="ＭＳ Ｐゴシック"/>
              </a:rPr>
              <a:t>Dissolves in fat</a:t>
            </a:r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3657600" y="4801658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u="sng" dirty="0">
                <a:cs typeface="ＭＳ Ｐゴシック"/>
              </a:rPr>
              <a:t>Large / Big amount</a:t>
            </a:r>
          </a:p>
        </p:txBody>
      </p:sp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3657600" y="5564717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u="sng" dirty="0">
                <a:cs typeface="ＭＳ Ｐゴシック"/>
              </a:rPr>
              <a:t>Small / Tiny amount</a:t>
            </a:r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3657600" y="6332537"/>
            <a:ext cx="5664189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u="sng" dirty="0">
                <a:cs typeface="ＭＳ Ｐゴシック"/>
              </a:rPr>
              <a:t>Minerals that help maintain fluid balance in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80060" y="5029200"/>
            <a:ext cx="8721090" cy="1219200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vert="horz" lIns="96661" tIns="48331" rIns="96661" bIns="48331" rtlCol="0" anchor="b">
            <a:normAutofit fontScale="90000" lnSpcReduction="20000"/>
          </a:bodyPr>
          <a:lstStyle>
            <a:lvl1pPr algn="l" defTabSz="966612" rtl="0" eaLnBrk="1" latinLnBrk="0" hangingPunct="1">
              <a:spcBef>
                <a:spcPct val="0"/>
              </a:spcBef>
              <a:buNone/>
              <a:tabLst>
                <a:tab pos="4049367" algn="l"/>
              </a:tabLst>
              <a:defRPr sz="3800" b="1" kern="1200" cap="none" spc="53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10000" dirty="0" smtClean="0"/>
              <a:t>WATER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93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9144000" cy="6924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900" b="1" dirty="0" smtClean="0">
                <a:latin typeface="Tahoma" pitchFamily="34" charset="0"/>
                <a:cs typeface="ＭＳ Ｐゴシック"/>
              </a:rPr>
              <a:t>Functions of Water</a:t>
            </a:r>
            <a:endParaRPr lang="en-US" altLang="en-US" dirty="0">
              <a:cs typeface="ＭＳ Ｐゴシック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52400" y="1084263"/>
            <a:ext cx="57912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b="1" dirty="0">
                <a:cs typeface="ＭＳ Ｐゴシック"/>
              </a:rPr>
              <a:t>1</a:t>
            </a:r>
            <a:r>
              <a:rPr lang="en-US" altLang="en-US" b="1" dirty="0" smtClean="0">
                <a:cs typeface="ＭＳ Ｐゴシック"/>
              </a:rPr>
              <a:t>.  </a:t>
            </a:r>
            <a:r>
              <a:rPr lang="en-US" altLang="en-US" b="1" u="sng" dirty="0" smtClean="0">
                <a:cs typeface="ＭＳ Ｐゴシック"/>
              </a:rPr>
              <a:t>Functions of Water:</a:t>
            </a:r>
            <a:endParaRPr lang="en-US" altLang="en-US" sz="1000" b="1" u="sng" dirty="0">
              <a:cs typeface="ＭＳ Ｐゴシック"/>
            </a:endParaRPr>
          </a:p>
          <a:p>
            <a:pPr eaLnBrk="0" hangingPunct="0"/>
            <a:r>
              <a:rPr lang="en-US" altLang="en-US" sz="1000" dirty="0">
                <a:cs typeface="ＭＳ Ｐゴシック"/>
              </a:rPr>
              <a:t>	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</a:t>
            </a:r>
            <a:r>
              <a:rPr lang="en-US" altLang="en-US" dirty="0" smtClean="0">
                <a:cs typeface="ＭＳ Ｐゴシック"/>
              </a:rPr>
              <a:t>a.  </a:t>
            </a:r>
            <a:r>
              <a:rPr lang="en-US" altLang="en-US" dirty="0">
                <a:cs typeface="ＭＳ Ｐゴシック"/>
              </a:rPr>
              <a:t>Carries water soluble vitamins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</a:t>
            </a:r>
            <a:r>
              <a:rPr lang="en-US" altLang="en-US" dirty="0" smtClean="0">
                <a:cs typeface="ＭＳ Ｐゴシック"/>
              </a:rPr>
              <a:t>b.  </a:t>
            </a:r>
            <a:r>
              <a:rPr lang="en-US" altLang="en-US" dirty="0">
                <a:cs typeface="ＭＳ Ｐゴシック"/>
              </a:rPr>
              <a:t>Regulated body temperature 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	through perspiration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</a:t>
            </a:r>
            <a:r>
              <a:rPr lang="en-US" altLang="en-US" dirty="0" smtClean="0">
                <a:cs typeface="ＭＳ Ｐゴシック"/>
              </a:rPr>
              <a:t>c.  </a:t>
            </a:r>
            <a:r>
              <a:rPr lang="en-US" altLang="en-US" dirty="0">
                <a:cs typeface="ＭＳ Ｐゴシック"/>
              </a:rPr>
              <a:t>Carries waste products 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	through and out of the body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</a:t>
            </a:r>
            <a:r>
              <a:rPr lang="en-US" altLang="en-US" dirty="0" smtClean="0">
                <a:cs typeface="ＭＳ Ｐゴシック"/>
              </a:rPr>
              <a:t>d.  </a:t>
            </a:r>
            <a:r>
              <a:rPr lang="en-US" altLang="en-US" dirty="0">
                <a:cs typeface="ＭＳ Ｐゴシック"/>
              </a:rPr>
              <a:t>Prevents dehydration</a:t>
            </a:r>
          </a:p>
          <a:p>
            <a:pPr eaLnBrk="0" hangingPunct="0"/>
            <a:endParaRPr lang="en-US" altLang="en-US" b="1" dirty="0">
              <a:cs typeface="ＭＳ Ｐゴシック"/>
            </a:endParaRPr>
          </a:p>
          <a:p>
            <a:pPr eaLnBrk="0" hangingPunct="0"/>
            <a:r>
              <a:rPr lang="en-US" altLang="en-US" b="1" dirty="0">
                <a:cs typeface="ＭＳ Ｐゴシック"/>
              </a:rPr>
              <a:t>2</a:t>
            </a:r>
            <a:r>
              <a:rPr lang="en-US" altLang="en-US" b="1" dirty="0" smtClean="0">
                <a:cs typeface="ＭＳ Ｐゴシック"/>
              </a:rPr>
              <a:t>.  </a:t>
            </a:r>
            <a:r>
              <a:rPr lang="en-US" altLang="en-US" b="1" u="sng" dirty="0">
                <a:cs typeface="ＭＳ Ｐゴシック"/>
              </a:rPr>
              <a:t>How much water should we drink  </a:t>
            </a:r>
          </a:p>
          <a:p>
            <a:pPr eaLnBrk="0" hangingPunct="0"/>
            <a:r>
              <a:rPr lang="en-US" altLang="en-US" b="1" dirty="0">
                <a:cs typeface="ＭＳ Ｐゴシック"/>
              </a:rPr>
              <a:t>     </a:t>
            </a:r>
            <a:r>
              <a:rPr lang="en-US" altLang="en-US" b="1" u="sng" dirty="0">
                <a:cs typeface="ＭＳ Ｐゴシック"/>
              </a:rPr>
              <a:t>every day</a:t>
            </a:r>
            <a:r>
              <a:rPr lang="en-US" altLang="en-US" b="1" u="sng" dirty="0" smtClean="0">
                <a:cs typeface="ＭＳ Ｐゴシック"/>
              </a:rPr>
              <a:t>?</a:t>
            </a:r>
            <a:endParaRPr lang="en-US" altLang="en-US" dirty="0">
              <a:cs typeface="ＭＳ Ｐゴシック"/>
            </a:endParaRPr>
          </a:p>
          <a:p>
            <a:pPr eaLnBrk="0" hangingPunct="0"/>
            <a:r>
              <a:rPr lang="en-US" altLang="en-US" dirty="0">
                <a:cs typeface="ＭＳ Ｐゴシック"/>
              </a:rPr>
              <a:t>	At least 8 cups a day (or 64 fl. oz.)</a:t>
            </a:r>
          </a:p>
          <a:p>
            <a:pPr eaLnBrk="0" hangingPunct="0"/>
            <a:endParaRPr lang="en-US" altLang="en-US" dirty="0">
              <a:cs typeface="ＭＳ Ｐゴシック"/>
            </a:endParaRPr>
          </a:p>
          <a:p>
            <a:pPr eaLnBrk="0" hangingPunct="0"/>
            <a:r>
              <a:rPr lang="en-US" altLang="en-US" dirty="0">
                <a:cs typeface="ＭＳ Ｐゴシック"/>
              </a:rPr>
              <a:t>	*Water is the MOST important 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nutrient our body needs!  If you’re </a:t>
            </a:r>
          </a:p>
          <a:p>
            <a:pPr eaLnBrk="0" hangingPunct="0"/>
            <a:r>
              <a:rPr lang="en-US" altLang="en-US" dirty="0">
                <a:cs typeface="ＭＳ Ｐゴシック"/>
              </a:rPr>
              <a:t>	thirsty, you’re already dehydrated!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222365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0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88357" y="990600"/>
            <a:ext cx="9184243" cy="632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Autofit/>
          </a:bodyPr>
          <a:lstStyle/>
          <a:p>
            <a:pPr marL="403225" indent="-403225">
              <a:lnSpc>
                <a:spcPct val="90000"/>
              </a:lnSpc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altLang="en-US" sz="25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Dehydration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happens when the water in your body drops </a:t>
            </a:r>
            <a:r>
              <a:rPr lang="en-US" altLang="en-US" sz="25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level needed for normal body functions. 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Common causes of dehydration:</a:t>
            </a:r>
            <a:endParaRPr lang="en-US" alt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5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diarrhea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-Excessive </a:t>
            </a: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-Excessive </a:t>
            </a:r>
            <a:r>
              <a:rPr lang="en-US" altLang="en-US" sz="25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sweating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-Fever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Signs </a:t>
            </a: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dehydration: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5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thirst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-Sluggishness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-Dry mouth			-Fainting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-Swollen tongue		-Inability to sweat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altLang="en-US" sz="25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-Heart palpitations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-Dizziness			-</a:t>
            </a:r>
            <a:r>
              <a:rPr lang="en-US" altLang="en-US" sz="25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urine output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-Confusion			-</a:t>
            </a:r>
            <a:r>
              <a:rPr lang="en-US" altLang="en-US" sz="25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urine</a:t>
            </a:r>
            <a:endParaRPr lang="en-US" altLang="en-US" sz="25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144000" cy="6924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900" b="1" smtClean="0">
                <a:latin typeface="Tahoma" pitchFamily="34" charset="0"/>
                <a:cs typeface="ＭＳ Ｐゴシック"/>
              </a:rPr>
              <a:t>Dehydration</a:t>
            </a:r>
            <a:endParaRPr lang="en-US" altLang="en-US" dirty="0">
              <a:cs typeface="ＭＳ Ｐゴシック"/>
            </a:endParaRPr>
          </a:p>
        </p:txBody>
      </p:sp>
      <p:pic>
        <p:nvPicPr>
          <p:cNvPr id="1026" name="Picture 2" descr="https://dineonysus.files.wordpress.com/2012/08/kids-dehydrate-as-they-hardly-drink-during-breakfast-1336163586-9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904999"/>
            <a:ext cx="4009030" cy="300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7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Are </a:t>
            </a:r>
            <a:r>
              <a:rPr lang="en-US" sz="7200" u="sng" dirty="0" smtClean="0"/>
              <a:t>YOU</a:t>
            </a:r>
            <a:r>
              <a:rPr lang="en-US" sz="7200" dirty="0" smtClean="0"/>
              <a:t> Hydrated?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752600"/>
            <a:ext cx="586740" cy="4827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</a:t>
            </a:r>
          </a:p>
          <a:p>
            <a:pPr marL="0" indent="0">
              <a:buNone/>
            </a:pPr>
            <a:r>
              <a:rPr lang="en-US" sz="3200" dirty="0" smtClean="0"/>
              <a:t>2</a:t>
            </a:r>
          </a:p>
          <a:p>
            <a:pPr marL="0" indent="0">
              <a:buNone/>
            </a:pPr>
            <a:r>
              <a:rPr lang="en-US" sz="3200" dirty="0" smtClean="0"/>
              <a:t>3</a:t>
            </a:r>
          </a:p>
          <a:p>
            <a:pPr marL="0" indent="0">
              <a:buNone/>
            </a:pPr>
            <a:r>
              <a:rPr lang="en-US" sz="3200" dirty="0" smtClean="0"/>
              <a:t>4</a:t>
            </a:r>
          </a:p>
          <a:p>
            <a:pPr marL="0" indent="0">
              <a:buNone/>
            </a:pPr>
            <a:r>
              <a:rPr lang="en-US" sz="3200" dirty="0" smtClean="0"/>
              <a:t>5</a:t>
            </a:r>
          </a:p>
          <a:p>
            <a:pPr marL="0" indent="0">
              <a:buNone/>
            </a:pPr>
            <a:r>
              <a:rPr lang="en-US" sz="3200" dirty="0" smtClean="0"/>
              <a:t>6</a:t>
            </a:r>
          </a:p>
          <a:p>
            <a:pPr marL="0" indent="0">
              <a:buNone/>
            </a:pPr>
            <a:r>
              <a:rPr lang="en-US" sz="3200" dirty="0" smtClean="0"/>
              <a:t>7</a:t>
            </a:r>
          </a:p>
          <a:p>
            <a:pPr marL="0" indent="0">
              <a:buNone/>
            </a:pPr>
            <a:r>
              <a:rPr lang="en-US" sz="3200" dirty="0"/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752600"/>
            <a:ext cx="1371600" cy="457200"/>
          </a:xfrm>
          <a:prstGeom prst="rect">
            <a:avLst/>
          </a:prstGeom>
          <a:solidFill>
            <a:srgbClr val="FEFD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0" y="2362200"/>
            <a:ext cx="13716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04855" y="2957945"/>
            <a:ext cx="1371600" cy="457200"/>
          </a:xfrm>
          <a:prstGeom prst="rect">
            <a:avLst/>
          </a:prstGeom>
          <a:solidFill>
            <a:srgbClr val="FAF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4855" y="3505200"/>
            <a:ext cx="1371600" cy="457200"/>
          </a:xfrm>
          <a:prstGeom prst="rect">
            <a:avLst/>
          </a:prstGeom>
          <a:solidFill>
            <a:srgbClr val="F8F2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32565" y="4724400"/>
            <a:ext cx="1371600" cy="457200"/>
          </a:xfrm>
          <a:prstGeom prst="rect">
            <a:avLst/>
          </a:prstGeom>
          <a:solidFill>
            <a:srgbClr val="CDC4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04855" y="4114800"/>
            <a:ext cx="1371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32565" y="5320145"/>
            <a:ext cx="13716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32565" y="5929745"/>
            <a:ext cx="13716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3415145"/>
            <a:ext cx="2286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38200" y="1752600"/>
            <a:ext cx="0" cy="15240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8200" y="3474027"/>
            <a:ext cx="0" cy="295794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19455" y="1716099"/>
            <a:ext cx="19812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If your urine matches the colors numbered 1, 2, or 3, you are HYDRATED!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0237" y="4330465"/>
            <a:ext cx="1981200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If your urine matches the colors numbered 4 to 8 you are DEHYDRATED and need to drink more fluid!!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upload.wikimedia.org/wikipedia/commons/thumb/3/37/Frowny.svg/600px-Frown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43865"/>
            <a:ext cx="1699735" cy="16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adiesloot.com/wp-content/uploads/2015/05/smiley-face-1-4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1664"/>
            <a:ext cx="1641763" cy="16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671205" y="6629400"/>
            <a:ext cx="62535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FYI: Hyponatremia is over-hydration. Balance in all things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27187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4032</TotalTime>
  <Words>890</Words>
  <Application>Microsoft Office PowerPoint</Application>
  <PresentationFormat>Custom</PresentationFormat>
  <Paragraphs>244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Tahoma</vt:lpstr>
      <vt:lpstr>Tw Cen MT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Hydrated?</vt:lpstr>
      <vt:lpstr>PowerPoint Presentation</vt:lpstr>
      <vt:lpstr>VITAMINS</vt:lpstr>
      <vt:lpstr>Water-Soluble Vitamins</vt:lpstr>
      <vt:lpstr>Vitamin C (Ascorbic Acid)</vt:lpstr>
      <vt:lpstr>PowerPoint Presentation</vt:lpstr>
      <vt:lpstr>B9 (Folate/Folic Acid)</vt:lpstr>
      <vt:lpstr>PowerPoint Presentation</vt:lpstr>
      <vt:lpstr>Fat-Soluble Vitamins</vt:lpstr>
      <vt:lpstr>Vitamin K</vt:lpstr>
      <vt:lpstr>Vitamin A</vt:lpstr>
      <vt:lpstr>Vitamin D (“The Sunshine Vitamin”)</vt:lpstr>
      <vt:lpstr>PowerPoint Presentation</vt:lpstr>
      <vt:lpstr>Vitamin E</vt:lpstr>
      <vt:lpstr>MINERALS</vt:lpstr>
      <vt:lpstr>Macro/Micro Minerals</vt:lpstr>
      <vt:lpstr>Calcium</vt:lpstr>
      <vt:lpstr>PowerPoint Presentation</vt:lpstr>
      <vt:lpstr>Iron</vt:lpstr>
      <vt:lpstr>Electrolytes</vt:lpstr>
      <vt:lpstr>Sodium &amp; Potassium</vt:lpstr>
    </vt:vector>
  </TitlesOfParts>
  <Company>K Langston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Langston</dc:creator>
  <cp:lastModifiedBy>Owner</cp:lastModifiedBy>
  <cp:revision>181</cp:revision>
  <cp:lastPrinted>2007-04-24T23:47:50Z</cp:lastPrinted>
  <dcterms:created xsi:type="dcterms:W3CDTF">2007-04-24T17:45:59Z</dcterms:created>
  <dcterms:modified xsi:type="dcterms:W3CDTF">2015-08-11T00:41:44Z</dcterms:modified>
</cp:coreProperties>
</file>