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58" r:id="rId4"/>
    <p:sldId id="260" r:id="rId5"/>
    <p:sldId id="294" r:id="rId6"/>
    <p:sldId id="261" r:id="rId7"/>
    <p:sldId id="262" r:id="rId8"/>
    <p:sldId id="292" r:id="rId9"/>
    <p:sldId id="284" r:id="rId10"/>
    <p:sldId id="263" r:id="rId11"/>
    <p:sldId id="267" r:id="rId12"/>
    <p:sldId id="268" r:id="rId13"/>
    <p:sldId id="269" r:id="rId14"/>
    <p:sldId id="275" r:id="rId15"/>
    <p:sldId id="274" r:id="rId16"/>
    <p:sldId id="277" r:id="rId17"/>
    <p:sldId id="283" r:id="rId18"/>
    <p:sldId id="295" r:id="rId19"/>
    <p:sldId id="297" r:id="rId20"/>
    <p:sldId id="296" r:id="rId21"/>
    <p:sldId id="298" r:id="rId22"/>
    <p:sldId id="299" r:id="rId23"/>
    <p:sldId id="300" r:id="rId24"/>
    <p:sldId id="301" r:id="rId25"/>
    <p:sldId id="302" r:id="rId26"/>
    <p:sldId id="287" r:id="rId27"/>
    <p:sldId id="288" r:id="rId28"/>
    <p:sldId id="285" r:id="rId29"/>
    <p:sldId id="290" r:id="rId30"/>
    <p:sldId id="29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4" d="100"/>
          <a:sy n="44" d="100"/>
        </p:scale>
        <p:origin x="-47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C71B5-ACDB-45A3-B8AC-555577805410}" type="datetimeFigureOut">
              <a:rPr lang="en-US" smtClean="0"/>
              <a:t>10/16/2013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EF7596-8CB5-4BD1-A33B-5B2B812573C5}" type="slidenum">
              <a:rPr lang="en-US" smtClean="0"/>
              <a:t>‹#›</a:t>
            </a:fld>
            <a:endParaRPr lang="en-US"/>
          </a:p>
        </p:txBody>
      </p:sp>
    </p:spTree>
    <p:extLst>
      <p:ext uri="{BB962C8B-B14F-4D97-AF65-F5344CB8AC3E}">
        <p14:creationId xmlns:p14="http://schemas.microsoft.com/office/powerpoint/2010/main" val="248147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17675-0E17-4A93-B19F-91D42E745D42}" type="slidenum">
              <a:rPr lang="en-US"/>
              <a:pPr/>
              <a:t>4</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a:t>Oils are fats that are liquid at room temperature, like the vegetable oils used in cooking.  Oils come from many different plants and from fish. What are some of the common vegetable oils you use in cooking? (wait for responses, then go onto the next slide)</a:t>
            </a:r>
          </a:p>
          <a:p>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do not have an “oils”</a:t>
            </a:r>
            <a:r>
              <a:rPr lang="en-US" baseline="0" dirty="0" smtClean="0"/>
              <a:t> group because “oils” are not a food group. We cook with them, they naturally occur in the food and we don’t have a “daily allowance” of them.</a:t>
            </a:r>
            <a:endParaRPr lang="en-US" dirty="0"/>
          </a:p>
        </p:txBody>
      </p:sp>
      <p:sp>
        <p:nvSpPr>
          <p:cNvPr id="4" name="Slide Number Placeholder 3"/>
          <p:cNvSpPr>
            <a:spLocks noGrp="1"/>
          </p:cNvSpPr>
          <p:nvPr>
            <p:ph type="sldNum" sz="quarter" idx="10"/>
          </p:nvPr>
        </p:nvSpPr>
        <p:spPr/>
        <p:txBody>
          <a:bodyPr/>
          <a:lstStyle/>
          <a:p>
            <a:fld id="{01EF7596-8CB5-4BD1-A33B-5B2B812573C5}" type="slidenum">
              <a:rPr lang="en-US" smtClean="0"/>
              <a:t>5</a:t>
            </a:fld>
            <a:endParaRPr lang="en-US"/>
          </a:p>
        </p:txBody>
      </p:sp>
    </p:spTree>
    <p:extLst>
      <p:ext uri="{BB962C8B-B14F-4D97-AF65-F5344CB8AC3E}">
        <p14:creationId xmlns:p14="http://schemas.microsoft.com/office/powerpoint/2010/main" val="4002377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284478-5D40-4E64-A91F-131CA8E5E221}" type="slidenum">
              <a:rPr lang="en-US"/>
              <a:pPr/>
              <a:t>14</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solidFill>
                  <a:srgbClr val="000000"/>
                </a:solidFill>
                <a:cs typeface="Arial" charset="0"/>
              </a:rPr>
              <a:t>Polyunsaturated fats are also “healthy” fats that help lower LDL “bad” cholesterol and contain essential fatty acids. Some of the sources include corn oil, cottonseed oil, safflower oil, soybean oil,  sunflower oil, walnuts, pumpkin or sunflower seeds, soft (tub) margarine, mayonnaise, salad dressings. </a:t>
            </a:r>
          </a:p>
          <a:p>
            <a:endParaRPr lang="en-US">
              <a:solidFill>
                <a:srgbClr val="000000"/>
              </a:solidFill>
              <a:cs typeface="Arial" charset="0"/>
            </a:endParaRP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F7DA18-F09D-41FE-ABA7-AEFCEEF80885}" type="slidenum">
              <a:rPr lang="en-US"/>
              <a:pPr/>
              <a:t>15</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dirty="0">
                <a:solidFill>
                  <a:srgbClr val="000000"/>
                </a:solidFill>
                <a:cs typeface="Arial" charset="0"/>
              </a:rPr>
              <a:t>Monounsaturated fats, or MUFAs, are called “good or healthy” fats because they can lower your LDL “bad” cholesterol. High levels of LDL cholesterol in the blood can increase your risk for heart disease. </a:t>
            </a:r>
          </a:p>
          <a:p>
            <a:r>
              <a:rPr lang="en-US" dirty="0">
                <a:solidFill>
                  <a:srgbClr val="000000"/>
                </a:solidFill>
                <a:cs typeface="Arial" charset="0"/>
              </a:rPr>
              <a:t>Sources of monounsaturated fat are canola, olive, and peanut oils; avocado and olives; almonds, cashews, pecans, and peanuts; and sesame seeds. </a:t>
            </a:r>
          </a:p>
          <a:p>
            <a:endParaRPr lang="en-US" dirty="0">
              <a:solidFill>
                <a:srgbClr val="000000"/>
              </a:solidFill>
              <a:cs typeface="Arial" charset="0"/>
            </a:endParaRPr>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BDCF15-A438-4D32-9C02-9D64E621AD75}" type="datetimeFigureOut">
              <a:rPr lang="en-US" smtClean="0"/>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6FBAD-8E86-40A6-B9CF-1E15AE279345}"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BDCF15-A438-4D32-9C02-9D64E621AD75}" type="datetimeFigureOut">
              <a:rPr lang="en-US" smtClean="0"/>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BDCF15-A438-4D32-9C02-9D64E621AD75}" type="datetimeFigureOut">
              <a:rPr lang="en-US" smtClean="0"/>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BDCF15-A438-4D32-9C02-9D64E621AD75}" type="datetimeFigureOut">
              <a:rPr lang="en-US" smtClean="0"/>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BDCF15-A438-4D32-9C02-9D64E621AD75}" type="datetimeFigureOut">
              <a:rPr lang="en-US" smtClean="0"/>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6FBAD-8E86-40A6-B9CF-1E15AE279345}"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BDCF15-A438-4D32-9C02-9D64E621AD75}" type="datetimeFigureOut">
              <a:rPr lang="en-US" smtClean="0"/>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BDCF15-A438-4D32-9C02-9D64E621AD75}" type="datetimeFigureOut">
              <a:rPr lang="en-US" smtClean="0"/>
              <a:t>10/16/2013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36FBAD-8E86-40A6-B9CF-1E15AE279345}"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BDCF15-A438-4D32-9C02-9D64E621AD75}" type="datetimeFigureOut">
              <a:rPr lang="en-US" smtClean="0"/>
              <a:t>10/16/2013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BDCF15-A438-4D32-9C02-9D64E621AD75}" type="datetimeFigureOut">
              <a:rPr lang="en-US" smtClean="0"/>
              <a:t>10/16/2013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BDCF15-A438-4D32-9C02-9D64E621AD75}" type="datetimeFigureOut">
              <a:rPr lang="en-US" smtClean="0"/>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6FBAD-8E86-40A6-B9CF-1E15AE279345}"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BDCF15-A438-4D32-9C02-9D64E621AD75}" type="datetimeFigureOut">
              <a:rPr lang="en-US" smtClean="0"/>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6FBAD-8E86-40A6-B9CF-1E15AE2793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5BDCF15-A438-4D32-9C02-9D64E621AD75}" type="datetimeFigureOut">
              <a:rPr lang="en-US" smtClean="0"/>
              <a:t>10/16/2013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136FBAD-8E86-40A6-B9CF-1E15AE2793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wmf"/></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Fats and Oils</a:t>
            </a:r>
            <a:endParaRPr lang="en-US" dirty="0"/>
          </a:p>
        </p:txBody>
      </p:sp>
      <p:sp>
        <p:nvSpPr>
          <p:cNvPr id="3" name="Subtitle 2"/>
          <p:cNvSpPr>
            <a:spLocks noGrp="1"/>
          </p:cNvSpPr>
          <p:nvPr>
            <p:ph type="subTitle" idx="1"/>
          </p:nvPr>
        </p:nvSpPr>
        <p:spPr/>
        <p:txBody>
          <a:bodyPr/>
          <a:lstStyle/>
          <a:p>
            <a:r>
              <a:rPr lang="en-US" dirty="0" smtClean="0"/>
              <a:t>Mrs. Milburn</a:t>
            </a:r>
            <a:endParaRPr lang="en-US" dirty="0"/>
          </a:p>
        </p:txBody>
      </p:sp>
    </p:spTree>
    <p:extLst>
      <p:ext uri="{BB962C8B-B14F-4D97-AF65-F5344CB8AC3E}">
        <p14:creationId xmlns:p14="http://schemas.microsoft.com/office/powerpoint/2010/main" val="400977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 Functions</a:t>
            </a:r>
            <a:endParaRPr lang="en-US" dirty="0"/>
          </a:p>
        </p:txBody>
      </p:sp>
      <p:sp>
        <p:nvSpPr>
          <p:cNvPr id="3" name="Content Placeholder 2"/>
          <p:cNvSpPr>
            <a:spLocks noGrp="1"/>
          </p:cNvSpPr>
          <p:nvPr>
            <p:ph idx="1"/>
          </p:nvPr>
        </p:nvSpPr>
        <p:spPr/>
        <p:txBody>
          <a:bodyPr/>
          <a:lstStyle/>
          <a:p>
            <a:pPr marL="0" indent="0">
              <a:buNone/>
            </a:pPr>
            <a:r>
              <a:rPr lang="en-US" sz="3600" dirty="0" smtClean="0"/>
              <a:t>Fat keeps you from being hungry because it remains in the body longer than other foods and gives you a “full” feeling.</a:t>
            </a:r>
          </a:p>
          <a:p>
            <a:pPr marL="0" indent="0">
              <a:buNone/>
            </a:pPr>
            <a:endParaRPr lang="en-US" dirty="0"/>
          </a:p>
        </p:txBody>
      </p:sp>
      <p:pic>
        <p:nvPicPr>
          <p:cNvPr id="3074" name="Picture 2" descr="http://www.algaeindustrymagazine.com/wp-content/uploads/Satiety-feeling-fu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733800"/>
            <a:ext cx="5476875"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261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Fatty Acids</a:t>
            </a:r>
            <a:endParaRPr lang="en-US" dirty="0"/>
          </a:p>
        </p:txBody>
      </p:sp>
      <p:sp>
        <p:nvSpPr>
          <p:cNvPr id="3" name="Content Placeholder 2"/>
          <p:cNvSpPr>
            <a:spLocks noGrp="1"/>
          </p:cNvSpPr>
          <p:nvPr>
            <p:ph idx="1"/>
          </p:nvPr>
        </p:nvSpPr>
        <p:spPr>
          <a:xfrm>
            <a:off x="457200" y="1295400"/>
            <a:ext cx="8229600" cy="5181600"/>
          </a:xfrm>
        </p:spPr>
        <p:txBody>
          <a:bodyPr>
            <a:normAutofit/>
          </a:bodyPr>
          <a:lstStyle/>
          <a:p>
            <a:pPr marL="0" indent="0">
              <a:buNone/>
            </a:pPr>
            <a:r>
              <a:rPr lang="en-US" b="1" u="sng" dirty="0" smtClean="0"/>
              <a:t>Fatty Acids</a:t>
            </a:r>
            <a:r>
              <a:rPr lang="en-US" dirty="0"/>
              <a:t> </a:t>
            </a:r>
            <a:r>
              <a:rPr lang="en-US" dirty="0" smtClean="0"/>
              <a:t>are the chemical chains that make up fats. They have </a:t>
            </a:r>
            <a:r>
              <a:rPr lang="en-US" b="1" dirty="0" smtClean="0"/>
              <a:t>2 categories:</a:t>
            </a:r>
          </a:p>
          <a:p>
            <a:pPr marL="0" indent="0">
              <a:buNone/>
            </a:pPr>
            <a:endParaRPr lang="en-US" u="sng" dirty="0" smtClean="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The </a:t>
            </a:r>
            <a:r>
              <a:rPr lang="en-US" dirty="0" smtClean="0"/>
              <a:t>body needs fatty acids to</a:t>
            </a:r>
            <a:r>
              <a:rPr lang="en-US" b="1" dirty="0" smtClean="0"/>
              <a:t> </a:t>
            </a:r>
            <a:r>
              <a:rPr lang="en-US" b="1" u="sng" dirty="0" smtClean="0"/>
              <a:t>transport other molecules such as fat-soluble vitamins (ADEK)</a:t>
            </a:r>
            <a:r>
              <a:rPr lang="en-US" b="1" dirty="0" smtClean="0"/>
              <a:t>.</a:t>
            </a:r>
          </a:p>
          <a:p>
            <a:pPr marL="0" indent="0">
              <a:buNone/>
            </a:pPr>
            <a:endParaRPr lang="en-US" dirty="0"/>
          </a:p>
          <a:p>
            <a:pPr marL="0" indent="0">
              <a:buNone/>
            </a:pPr>
            <a:r>
              <a:rPr lang="en-US" b="1" dirty="0" smtClean="0"/>
              <a:t>Vitamins ADEK=only dissolve </a:t>
            </a:r>
            <a:r>
              <a:rPr lang="en-US" b="1" dirty="0" smtClean="0"/>
              <a:t>in fatty acids </a:t>
            </a:r>
            <a:r>
              <a:rPr lang="en-US" dirty="0" smtClean="0"/>
              <a:t>(</a:t>
            </a:r>
            <a:r>
              <a:rPr lang="en-US" dirty="0" smtClean="0"/>
              <a:t>NOT </a:t>
            </a:r>
            <a:r>
              <a:rPr lang="en-US" dirty="0" smtClean="0"/>
              <a:t>WATER!)</a:t>
            </a:r>
          </a:p>
          <a:p>
            <a:pPr marL="0" indent="0">
              <a:buNone/>
            </a:pPr>
            <a:r>
              <a:rPr lang="en-US" dirty="0" smtClean="0"/>
              <a:t>All other types of vitamins=dissolve in water</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80077375"/>
              </p:ext>
            </p:extLst>
          </p:nvPr>
        </p:nvGraphicFramePr>
        <p:xfrm>
          <a:off x="1447800" y="2286000"/>
          <a:ext cx="6096000" cy="1447800"/>
        </p:xfrm>
        <a:graphic>
          <a:graphicData uri="http://schemas.openxmlformats.org/drawingml/2006/table">
            <a:tbl>
              <a:tblPr firstRow="1" bandRow="1">
                <a:tableStyleId>{5C22544A-7EE6-4342-B048-85BDC9FD1C3A}</a:tableStyleId>
              </a:tblPr>
              <a:tblGrid>
                <a:gridCol w="3048000"/>
                <a:gridCol w="3048000"/>
              </a:tblGrid>
              <a:tr h="526473">
                <a:tc>
                  <a:txBody>
                    <a:bodyPr/>
                    <a:lstStyle/>
                    <a:p>
                      <a:r>
                        <a:rPr lang="en-US" b="1" dirty="0" smtClean="0"/>
                        <a:t>SATURATED</a:t>
                      </a:r>
                      <a:endParaRPr lang="en-US" b="1" dirty="0"/>
                    </a:p>
                  </a:txBody>
                  <a:tcPr/>
                </a:tc>
                <a:tc>
                  <a:txBody>
                    <a:bodyPr/>
                    <a:lstStyle/>
                    <a:p>
                      <a:r>
                        <a:rPr lang="en-US" dirty="0" smtClean="0"/>
                        <a:t>UNSATURATED</a:t>
                      </a:r>
                      <a:endParaRPr lang="en-US" dirty="0"/>
                    </a:p>
                  </a:txBody>
                  <a:tcPr/>
                </a:tc>
              </a:tr>
              <a:tr h="921327">
                <a:tc>
                  <a:txBody>
                    <a:bodyPr/>
                    <a:lstStyle/>
                    <a:p>
                      <a:r>
                        <a:rPr lang="en-US" sz="2400" dirty="0" smtClean="0"/>
                        <a:t>Saturated</a:t>
                      </a:r>
                    </a:p>
                  </a:txBody>
                  <a:tcPr/>
                </a:tc>
                <a:tc>
                  <a:txBody>
                    <a:bodyPr/>
                    <a:lstStyle/>
                    <a:p>
                      <a:r>
                        <a:rPr lang="en-US" sz="2400" dirty="0" smtClean="0"/>
                        <a:t>Polyunsaturated</a:t>
                      </a:r>
                    </a:p>
                    <a:p>
                      <a:r>
                        <a:rPr lang="en-US" sz="2400" dirty="0" smtClean="0"/>
                        <a:t>Monounsaturated</a:t>
                      </a:r>
                      <a:endParaRPr lang="en-US" sz="2400" dirty="0"/>
                    </a:p>
                  </a:txBody>
                  <a:tcPr/>
                </a:tc>
              </a:tr>
            </a:tbl>
          </a:graphicData>
        </a:graphic>
      </p:graphicFrame>
    </p:spTree>
    <p:extLst>
      <p:ext uri="{BB962C8B-B14F-4D97-AF65-F5344CB8AC3E}">
        <p14:creationId xmlns:p14="http://schemas.microsoft.com/office/powerpoint/2010/main" val="3672324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Types of Fatty Acids</a:t>
            </a:r>
            <a:endParaRPr lang="en-US" dirty="0"/>
          </a:p>
        </p:txBody>
      </p:sp>
      <p:sp>
        <p:nvSpPr>
          <p:cNvPr id="3" name="Content Placeholder 2"/>
          <p:cNvSpPr>
            <a:spLocks noGrp="1"/>
          </p:cNvSpPr>
          <p:nvPr>
            <p:ph idx="1"/>
          </p:nvPr>
        </p:nvSpPr>
        <p:spPr/>
        <p:txBody>
          <a:bodyPr>
            <a:normAutofit/>
          </a:bodyPr>
          <a:lstStyle/>
          <a:p>
            <a:r>
              <a:rPr lang="en-US" sz="4500" u="sng" dirty="0" smtClean="0"/>
              <a:t>Saturated</a:t>
            </a:r>
          </a:p>
          <a:p>
            <a:r>
              <a:rPr lang="en-US" sz="4500" u="sng" dirty="0" smtClean="0"/>
              <a:t>Polyunsaturated</a:t>
            </a:r>
          </a:p>
          <a:p>
            <a:r>
              <a:rPr lang="en-US" sz="4500" u="sng" dirty="0" smtClean="0"/>
              <a:t>Monounsaturated</a:t>
            </a:r>
            <a:endParaRPr lang="en-US" sz="4500" u="sng" dirty="0"/>
          </a:p>
        </p:txBody>
      </p:sp>
    </p:spTree>
    <p:extLst>
      <p:ext uri="{BB962C8B-B14F-4D97-AF65-F5344CB8AC3E}">
        <p14:creationId xmlns:p14="http://schemas.microsoft.com/office/powerpoint/2010/main" val="4066033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Saturated</a:t>
            </a:r>
            <a:r>
              <a:rPr lang="en-US" dirty="0" smtClean="0"/>
              <a:t> Fatty Acids</a:t>
            </a:r>
            <a:endParaRPr lang="en-US" dirty="0"/>
          </a:p>
        </p:txBody>
      </p:sp>
      <p:sp>
        <p:nvSpPr>
          <p:cNvPr id="3" name="Content Placeholder 2"/>
          <p:cNvSpPr>
            <a:spLocks noGrp="1"/>
          </p:cNvSpPr>
          <p:nvPr>
            <p:ph idx="1"/>
          </p:nvPr>
        </p:nvSpPr>
        <p:spPr>
          <a:xfrm>
            <a:off x="457200" y="1600200"/>
            <a:ext cx="7200900" cy="4876800"/>
          </a:xfrm>
        </p:spPr>
        <p:txBody>
          <a:bodyPr/>
          <a:lstStyle/>
          <a:p>
            <a:r>
              <a:rPr lang="en-US" dirty="0" smtClean="0"/>
              <a:t>Fats that usually come from </a:t>
            </a:r>
            <a:r>
              <a:rPr lang="en-US" b="1" u="sng" dirty="0" smtClean="0"/>
              <a:t>ANIMAL</a:t>
            </a:r>
            <a:r>
              <a:rPr lang="en-US" dirty="0" smtClean="0"/>
              <a:t> sources, </a:t>
            </a:r>
            <a:r>
              <a:rPr lang="en-US" b="1" dirty="0" smtClean="0"/>
              <a:t>solid at room temperature. </a:t>
            </a:r>
            <a:r>
              <a:rPr lang="en-US" dirty="0" smtClean="0"/>
              <a:t>(cheese, milk, meat, palm oil, coconut oil)</a:t>
            </a:r>
            <a:endParaRPr lang="en-US" dirty="0"/>
          </a:p>
        </p:txBody>
      </p:sp>
      <p:pic>
        <p:nvPicPr>
          <p:cNvPr id="4098" name="Picture 2" descr="http://realfoodblog.com/wp-content/uploads/2011/03/foods-_high_in_saturated_fa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823537"/>
            <a:ext cx="3347016" cy="3501063"/>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chool.discoveryeducation.com/clipart/images/milk.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823537"/>
            <a:ext cx="3352800" cy="3513734"/>
          </a:xfrm>
          <a:prstGeom prst="rect">
            <a:avLst/>
          </a:prstGeom>
          <a:noFill/>
          <a:extLst>
            <a:ext uri="{909E8E84-426E-40DD-AFC4-6F175D3DCCD1}">
              <a14:hiddenFill xmlns:a14="http://schemas.microsoft.com/office/drawing/2010/main">
                <a:solidFill>
                  <a:srgbClr val="FFFFFF"/>
                </a:solidFill>
              </a14:hiddenFill>
            </a:ext>
          </a:extLst>
        </p:spPr>
      </p:pic>
      <p:sp>
        <p:nvSpPr>
          <p:cNvPr id="4" name="Smiley Face 3"/>
          <p:cNvSpPr/>
          <p:nvPr/>
        </p:nvSpPr>
        <p:spPr>
          <a:xfrm>
            <a:off x="6553200" y="457200"/>
            <a:ext cx="2209800" cy="1524000"/>
          </a:xfrm>
          <a:prstGeom prst="smileyFace">
            <a:avLst>
              <a:gd name="adj" fmla="val -465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7078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2"/>
          <p:cNvGrpSpPr>
            <a:grpSpLocks/>
          </p:cNvGrpSpPr>
          <p:nvPr/>
        </p:nvGrpSpPr>
        <p:grpSpPr bwMode="auto">
          <a:xfrm>
            <a:off x="228600" y="381000"/>
            <a:ext cx="8534400" cy="6248400"/>
            <a:chOff x="136" y="48"/>
            <a:chExt cx="5472" cy="4272"/>
          </a:xfrm>
        </p:grpSpPr>
        <p:grpSp>
          <p:nvGrpSpPr>
            <p:cNvPr id="41987" name="Group 3"/>
            <p:cNvGrpSpPr>
              <a:grpSpLocks/>
            </p:cNvGrpSpPr>
            <p:nvPr/>
          </p:nvGrpSpPr>
          <p:grpSpPr bwMode="auto">
            <a:xfrm>
              <a:off x="136" y="48"/>
              <a:ext cx="5472" cy="212"/>
              <a:chOff x="136" y="48"/>
              <a:chExt cx="5472" cy="212"/>
            </a:xfrm>
          </p:grpSpPr>
          <p:grpSp>
            <p:nvGrpSpPr>
              <p:cNvPr id="41988" name="Group 4"/>
              <p:cNvGrpSpPr>
                <a:grpSpLocks/>
              </p:cNvGrpSpPr>
              <p:nvPr/>
            </p:nvGrpSpPr>
            <p:grpSpPr bwMode="auto">
              <a:xfrm>
                <a:off x="136" y="48"/>
                <a:ext cx="1056" cy="212"/>
                <a:chOff x="2544" y="2160"/>
                <a:chExt cx="1920" cy="384"/>
              </a:xfrm>
            </p:grpSpPr>
            <p:sp>
              <p:nvSpPr>
                <p:cNvPr id="41989" name="Rectangle 5"/>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41990" name="Rectangle 6"/>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41991" name="Rectangle 7"/>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41992" name="Rectangle 8"/>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41993" name="Rectangle 9"/>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41994" name="Group 10"/>
              <p:cNvGrpSpPr>
                <a:grpSpLocks/>
              </p:cNvGrpSpPr>
              <p:nvPr/>
            </p:nvGrpSpPr>
            <p:grpSpPr bwMode="auto">
              <a:xfrm>
                <a:off x="1240" y="48"/>
                <a:ext cx="1056" cy="212"/>
                <a:chOff x="2544" y="2160"/>
                <a:chExt cx="1920" cy="384"/>
              </a:xfrm>
            </p:grpSpPr>
            <p:sp>
              <p:nvSpPr>
                <p:cNvPr id="41995" name="Rectangle 11"/>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41996" name="Rectangle 12"/>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41997" name="Rectangle 13"/>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41998" name="Rectangle 14"/>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41999" name="Rectangle 15"/>
                <p:cNvSpPr>
                  <a:spLocks noChangeArrowheads="1"/>
                </p:cNvSpPr>
                <p:nvPr/>
              </p:nvSpPr>
              <p:spPr bwMode="auto">
                <a:xfrm>
                  <a:off x="2640" y="2256"/>
                  <a:ext cx="1728" cy="192"/>
                </a:xfrm>
                <a:prstGeom prst="rect">
                  <a:avLst/>
                </a:prstGeom>
                <a:solidFill>
                  <a:schemeClr val="accent1">
                    <a:alpha val="50000"/>
                  </a:schemeClr>
                </a:solidFill>
                <a:ln w="9525">
                  <a:noFill/>
                  <a:miter lim="800000"/>
                  <a:headEnd/>
                  <a:tailEnd/>
                </a:ln>
                <a:effectLst/>
              </p:spPr>
              <p:txBody>
                <a:bodyPr wrap="none" anchor="ctr"/>
                <a:lstStyle/>
                <a:p>
                  <a:endParaRPr lang="en-US"/>
                </a:p>
              </p:txBody>
            </p:sp>
          </p:grpSp>
          <p:grpSp>
            <p:nvGrpSpPr>
              <p:cNvPr id="42000" name="Group 16"/>
              <p:cNvGrpSpPr>
                <a:grpSpLocks/>
              </p:cNvGrpSpPr>
              <p:nvPr/>
            </p:nvGrpSpPr>
            <p:grpSpPr bwMode="auto">
              <a:xfrm>
                <a:off x="2344" y="48"/>
                <a:ext cx="1056" cy="212"/>
                <a:chOff x="2544" y="2160"/>
                <a:chExt cx="1920" cy="384"/>
              </a:xfrm>
            </p:grpSpPr>
            <p:sp>
              <p:nvSpPr>
                <p:cNvPr id="42001" name="Rectangle 17"/>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42002" name="Rectangle 18"/>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42003" name="Rectangle 19"/>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42004" name="Rectangle 20"/>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42005" name="Rectangle 21"/>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42006" name="Group 22"/>
              <p:cNvGrpSpPr>
                <a:grpSpLocks/>
              </p:cNvGrpSpPr>
              <p:nvPr/>
            </p:nvGrpSpPr>
            <p:grpSpPr bwMode="auto">
              <a:xfrm>
                <a:off x="3448" y="48"/>
                <a:ext cx="1056" cy="212"/>
                <a:chOff x="2544" y="2160"/>
                <a:chExt cx="1920" cy="384"/>
              </a:xfrm>
            </p:grpSpPr>
            <p:sp>
              <p:nvSpPr>
                <p:cNvPr id="42007" name="Rectangle 23"/>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42008" name="Rectangle 24"/>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42009" name="Rectangle 25"/>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42010" name="Rectangle 26"/>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42011" name="Rectangle 27"/>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42012" name="Group 28"/>
              <p:cNvGrpSpPr>
                <a:grpSpLocks/>
              </p:cNvGrpSpPr>
              <p:nvPr/>
            </p:nvGrpSpPr>
            <p:grpSpPr bwMode="auto">
              <a:xfrm>
                <a:off x="4552" y="48"/>
                <a:ext cx="1056" cy="212"/>
                <a:chOff x="2544" y="2160"/>
                <a:chExt cx="1920" cy="384"/>
              </a:xfrm>
            </p:grpSpPr>
            <p:sp>
              <p:nvSpPr>
                <p:cNvPr id="42013" name="Rectangle 29"/>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42014" name="Rectangle 30"/>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42015" name="Rectangle 31"/>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42016" name="Rectangle 32"/>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42017" name="Rectangle 33"/>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grpSp>
          <p:nvGrpSpPr>
            <p:cNvPr id="42018" name="Group 34"/>
            <p:cNvGrpSpPr>
              <a:grpSpLocks/>
            </p:cNvGrpSpPr>
            <p:nvPr/>
          </p:nvGrpSpPr>
          <p:grpSpPr bwMode="auto">
            <a:xfrm>
              <a:off x="192" y="4273"/>
              <a:ext cx="5328" cy="47"/>
              <a:chOff x="192" y="3840"/>
              <a:chExt cx="5328" cy="47"/>
            </a:xfrm>
          </p:grpSpPr>
          <p:grpSp>
            <p:nvGrpSpPr>
              <p:cNvPr id="42019" name="Group 35"/>
              <p:cNvGrpSpPr>
                <a:grpSpLocks/>
              </p:cNvGrpSpPr>
              <p:nvPr/>
            </p:nvGrpSpPr>
            <p:grpSpPr bwMode="auto">
              <a:xfrm>
                <a:off x="192" y="3840"/>
                <a:ext cx="624" cy="47"/>
                <a:chOff x="624" y="3706"/>
                <a:chExt cx="1056" cy="106"/>
              </a:xfrm>
            </p:grpSpPr>
            <p:sp>
              <p:nvSpPr>
                <p:cNvPr id="42020" name="Rectangle 36"/>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42021" name="Rectangle 37"/>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42022" name="Group 38"/>
              <p:cNvGrpSpPr>
                <a:grpSpLocks/>
              </p:cNvGrpSpPr>
              <p:nvPr/>
            </p:nvGrpSpPr>
            <p:grpSpPr bwMode="auto">
              <a:xfrm>
                <a:off x="864" y="3840"/>
                <a:ext cx="624" cy="47"/>
                <a:chOff x="624" y="3600"/>
                <a:chExt cx="1056" cy="106"/>
              </a:xfrm>
            </p:grpSpPr>
            <p:sp>
              <p:nvSpPr>
                <p:cNvPr id="42023" name="Rectangle 39"/>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42024" name="Rectangle 40"/>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42025" name="Group 41"/>
              <p:cNvGrpSpPr>
                <a:grpSpLocks/>
              </p:cNvGrpSpPr>
              <p:nvPr/>
            </p:nvGrpSpPr>
            <p:grpSpPr bwMode="auto">
              <a:xfrm>
                <a:off x="1536" y="3840"/>
                <a:ext cx="624" cy="47"/>
                <a:chOff x="624" y="3706"/>
                <a:chExt cx="1056" cy="106"/>
              </a:xfrm>
            </p:grpSpPr>
            <p:sp>
              <p:nvSpPr>
                <p:cNvPr id="42026" name="Rectangle 42"/>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42027" name="Rectangle 43"/>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42028" name="Group 44"/>
              <p:cNvGrpSpPr>
                <a:grpSpLocks/>
              </p:cNvGrpSpPr>
              <p:nvPr/>
            </p:nvGrpSpPr>
            <p:grpSpPr bwMode="auto">
              <a:xfrm>
                <a:off x="2208" y="3840"/>
                <a:ext cx="624" cy="47"/>
                <a:chOff x="624" y="3600"/>
                <a:chExt cx="1056" cy="106"/>
              </a:xfrm>
            </p:grpSpPr>
            <p:sp>
              <p:nvSpPr>
                <p:cNvPr id="42029" name="Rectangle 45"/>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42030" name="Rectangle 46"/>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42031" name="Group 47"/>
              <p:cNvGrpSpPr>
                <a:grpSpLocks/>
              </p:cNvGrpSpPr>
              <p:nvPr/>
            </p:nvGrpSpPr>
            <p:grpSpPr bwMode="auto">
              <a:xfrm>
                <a:off x="2880" y="3840"/>
                <a:ext cx="624" cy="47"/>
                <a:chOff x="624" y="3706"/>
                <a:chExt cx="1056" cy="106"/>
              </a:xfrm>
            </p:grpSpPr>
            <p:sp>
              <p:nvSpPr>
                <p:cNvPr id="42032" name="Rectangle 48"/>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42033" name="Rectangle 49"/>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42034" name="Group 50"/>
              <p:cNvGrpSpPr>
                <a:grpSpLocks/>
              </p:cNvGrpSpPr>
              <p:nvPr/>
            </p:nvGrpSpPr>
            <p:grpSpPr bwMode="auto">
              <a:xfrm>
                <a:off x="3552" y="3840"/>
                <a:ext cx="624" cy="47"/>
                <a:chOff x="624" y="3600"/>
                <a:chExt cx="1056" cy="106"/>
              </a:xfrm>
            </p:grpSpPr>
            <p:sp>
              <p:nvSpPr>
                <p:cNvPr id="42035" name="Rectangle 51"/>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42036" name="Rectangle 52"/>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42037" name="Group 53"/>
              <p:cNvGrpSpPr>
                <a:grpSpLocks/>
              </p:cNvGrpSpPr>
              <p:nvPr/>
            </p:nvGrpSpPr>
            <p:grpSpPr bwMode="auto">
              <a:xfrm>
                <a:off x="4224" y="3840"/>
                <a:ext cx="624" cy="47"/>
                <a:chOff x="624" y="3706"/>
                <a:chExt cx="1056" cy="106"/>
              </a:xfrm>
            </p:grpSpPr>
            <p:sp>
              <p:nvSpPr>
                <p:cNvPr id="42038" name="Rectangle 54"/>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42039" name="Rectangle 55"/>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42040" name="Group 56"/>
              <p:cNvGrpSpPr>
                <a:grpSpLocks/>
              </p:cNvGrpSpPr>
              <p:nvPr/>
            </p:nvGrpSpPr>
            <p:grpSpPr bwMode="auto">
              <a:xfrm>
                <a:off x="4896" y="3840"/>
                <a:ext cx="624" cy="47"/>
                <a:chOff x="624" y="3600"/>
                <a:chExt cx="1056" cy="106"/>
              </a:xfrm>
            </p:grpSpPr>
            <p:sp>
              <p:nvSpPr>
                <p:cNvPr id="42041" name="Rectangle 57"/>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42042" name="Rectangle 58"/>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grpSp>
      <p:pic>
        <p:nvPicPr>
          <p:cNvPr id="42043" name="Picture 59" descr="Foods&amp;Nutrition"/>
          <p:cNvPicPr>
            <a:picLocks noChangeAspect="1" noChangeArrowheads="1"/>
          </p:cNvPicPr>
          <p:nvPr/>
        </p:nvPicPr>
        <p:blipFill>
          <a:blip r:embed="rId3" cstate="print"/>
          <a:srcRect/>
          <a:stretch>
            <a:fillRect/>
          </a:stretch>
        </p:blipFill>
        <p:spPr bwMode="auto">
          <a:xfrm>
            <a:off x="5638800" y="5792788"/>
            <a:ext cx="3276600" cy="698500"/>
          </a:xfrm>
          <a:prstGeom prst="rect">
            <a:avLst/>
          </a:prstGeom>
          <a:noFill/>
          <a:ln w="9525">
            <a:noFill/>
            <a:miter lim="800000"/>
            <a:headEnd/>
            <a:tailEnd/>
          </a:ln>
        </p:spPr>
      </p:pic>
      <p:sp>
        <p:nvSpPr>
          <p:cNvPr id="42044" name="Text Box 60"/>
          <p:cNvSpPr txBox="1">
            <a:spLocks noChangeArrowheads="1"/>
          </p:cNvSpPr>
          <p:nvPr/>
        </p:nvSpPr>
        <p:spPr bwMode="auto">
          <a:xfrm>
            <a:off x="762000" y="838200"/>
            <a:ext cx="7620000" cy="701675"/>
          </a:xfrm>
          <a:prstGeom prst="rect">
            <a:avLst/>
          </a:prstGeom>
          <a:noFill/>
          <a:ln w="9525">
            <a:noFill/>
            <a:miter lim="800000"/>
            <a:headEnd/>
            <a:tailEnd/>
          </a:ln>
          <a:effectLst/>
        </p:spPr>
        <p:txBody>
          <a:bodyPr>
            <a:spAutoFit/>
          </a:bodyPr>
          <a:lstStyle/>
          <a:p>
            <a:pPr algn="ctr">
              <a:spcBef>
                <a:spcPct val="50000"/>
              </a:spcBef>
            </a:pPr>
            <a:endParaRPr lang="en-US" sz="4000"/>
          </a:p>
        </p:txBody>
      </p:sp>
      <p:pic>
        <p:nvPicPr>
          <p:cNvPr id="42045" name="Picture 61" descr="Oils"/>
          <p:cNvPicPr>
            <a:picLocks noChangeAspect="1" noChangeArrowheads="1"/>
          </p:cNvPicPr>
          <p:nvPr/>
        </p:nvPicPr>
        <p:blipFill>
          <a:blip r:embed="rId4" cstate="print"/>
          <a:srcRect l="33411"/>
          <a:stretch>
            <a:fillRect/>
          </a:stretch>
        </p:blipFill>
        <p:spPr bwMode="auto">
          <a:xfrm>
            <a:off x="533400" y="4572000"/>
            <a:ext cx="3581400" cy="1714500"/>
          </a:xfrm>
          <a:prstGeom prst="rect">
            <a:avLst/>
          </a:prstGeom>
          <a:noFill/>
          <a:ln w="9525">
            <a:noFill/>
            <a:miter lim="800000"/>
            <a:headEnd/>
            <a:tailEnd/>
          </a:ln>
        </p:spPr>
      </p:pic>
      <p:sp>
        <p:nvSpPr>
          <p:cNvPr id="42046" name="Rectangle 62"/>
          <p:cNvSpPr>
            <a:spLocks noGrp="1" noChangeArrowheads="1"/>
          </p:cNvSpPr>
          <p:nvPr>
            <p:ph type="title"/>
          </p:nvPr>
        </p:nvSpPr>
        <p:spPr>
          <a:xfrm>
            <a:off x="457200" y="914400"/>
            <a:ext cx="8229600" cy="1447800"/>
          </a:xfrm>
        </p:spPr>
        <p:txBody>
          <a:bodyPr>
            <a:normAutofit fontScale="90000"/>
          </a:bodyPr>
          <a:lstStyle/>
          <a:p>
            <a:r>
              <a:rPr lang="en-US" b="1" u="sng" dirty="0">
                <a:solidFill>
                  <a:srgbClr val="009900"/>
                </a:solidFill>
              </a:rPr>
              <a:t>Polyunsaturated </a:t>
            </a:r>
            <a:r>
              <a:rPr lang="en-US" b="1" u="sng" dirty="0" smtClean="0">
                <a:solidFill>
                  <a:srgbClr val="009900"/>
                </a:solidFill>
              </a:rPr>
              <a:t>Fats…</a:t>
            </a:r>
            <a:br>
              <a:rPr lang="en-US" b="1" u="sng" dirty="0" smtClean="0">
                <a:solidFill>
                  <a:srgbClr val="009900"/>
                </a:solidFill>
              </a:rPr>
            </a:br>
            <a:r>
              <a:rPr lang="en-US" b="1" u="sng" dirty="0" smtClean="0">
                <a:solidFill>
                  <a:srgbClr val="009900"/>
                </a:solidFill>
              </a:rPr>
              <a:t>Found in </a:t>
            </a:r>
            <a:r>
              <a:rPr lang="en-US" b="1" u="sng" dirty="0" smtClean="0">
                <a:solidFill>
                  <a:srgbClr val="009900"/>
                </a:solidFill>
              </a:rPr>
              <a:t>veggies</a:t>
            </a:r>
            <a:r>
              <a:rPr lang="en-US" b="1" u="sng" dirty="0" smtClean="0">
                <a:solidFill>
                  <a:srgbClr val="009900"/>
                </a:solidFill>
              </a:rPr>
              <a:t>, fish</a:t>
            </a:r>
            <a:r>
              <a:rPr lang="en-US" b="1" u="sng" dirty="0" smtClean="0">
                <a:solidFill>
                  <a:srgbClr val="009900"/>
                </a:solidFill>
              </a:rPr>
              <a:t>,</a:t>
            </a:r>
            <a:br>
              <a:rPr lang="en-US" b="1" u="sng" dirty="0" smtClean="0">
                <a:solidFill>
                  <a:srgbClr val="009900"/>
                </a:solidFill>
              </a:rPr>
            </a:br>
            <a:r>
              <a:rPr lang="en-US" b="1" u="sng" dirty="0" smtClean="0">
                <a:solidFill>
                  <a:srgbClr val="009900"/>
                </a:solidFill>
              </a:rPr>
              <a:t>**semi-liquid </a:t>
            </a:r>
            <a:r>
              <a:rPr lang="en-US" b="1" u="sng" dirty="0" smtClean="0">
                <a:solidFill>
                  <a:srgbClr val="009900"/>
                </a:solidFill>
              </a:rPr>
              <a:t>at room temperature</a:t>
            </a:r>
            <a:endParaRPr lang="en-US" b="1" u="sng" dirty="0">
              <a:solidFill>
                <a:srgbClr val="009900"/>
              </a:solidFill>
            </a:endParaRPr>
          </a:p>
        </p:txBody>
      </p:sp>
      <p:sp>
        <p:nvSpPr>
          <p:cNvPr id="42047" name="Rectangle 63"/>
          <p:cNvSpPr>
            <a:spLocks noGrp="1" noChangeArrowheads="1"/>
          </p:cNvSpPr>
          <p:nvPr>
            <p:ph sz="half" idx="1"/>
          </p:nvPr>
        </p:nvSpPr>
        <p:spPr>
          <a:xfrm>
            <a:off x="480562" y="2707821"/>
            <a:ext cx="4038600" cy="4297363"/>
          </a:xfrm>
        </p:spPr>
        <p:txBody>
          <a:bodyPr/>
          <a:lstStyle/>
          <a:p>
            <a:r>
              <a:rPr lang="en-US" dirty="0">
                <a:solidFill>
                  <a:srgbClr val="000000"/>
                </a:solidFill>
                <a:cs typeface="Arial" charset="0"/>
              </a:rPr>
              <a:t>Corn oil </a:t>
            </a:r>
          </a:p>
          <a:p>
            <a:r>
              <a:rPr lang="en-US" dirty="0">
                <a:solidFill>
                  <a:srgbClr val="000000"/>
                </a:solidFill>
                <a:cs typeface="Arial" charset="0"/>
              </a:rPr>
              <a:t>Cottonseed oil </a:t>
            </a:r>
          </a:p>
          <a:p>
            <a:r>
              <a:rPr lang="en-US" dirty="0">
                <a:solidFill>
                  <a:srgbClr val="000000"/>
                </a:solidFill>
                <a:cs typeface="Arial" charset="0"/>
              </a:rPr>
              <a:t>Safflower oil </a:t>
            </a:r>
          </a:p>
          <a:p>
            <a:r>
              <a:rPr lang="en-US" dirty="0">
                <a:solidFill>
                  <a:srgbClr val="000000"/>
                </a:solidFill>
                <a:cs typeface="Arial" charset="0"/>
              </a:rPr>
              <a:t>Soybean oil </a:t>
            </a:r>
          </a:p>
          <a:p>
            <a:r>
              <a:rPr lang="en-US" dirty="0">
                <a:solidFill>
                  <a:srgbClr val="000000"/>
                </a:solidFill>
                <a:cs typeface="Arial" charset="0"/>
              </a:rPr>
              <a:t>Sunflower oil </a:t>
            </a:r>
          </a:p>
          <a:p>
            <a:endParaRPr lang="en-US" dirty="0">
              <a:solidFill>
                <a:srgbClr val="000000"/>
              </a:solidFill>
              <a:cs typeface="Arial" charset="0"/>
            </a:endParaRPr>
          </a:p>
        </p:txBody>
      </p:sp>
      <p:sp>
        <p:nvSpPr>
          <p:cNvPr id="42048" name="Rectangle 64"/>
          <p:cNvSpPr>
            <a:spLocks noGrp="1" noChangeArrowheads="1"/>
          </p:cNvSpPr>
          <p:nvPr>
            <p:ph sz="half" idx="2"/>
          </p:nvPr>
        </p:nvSpPr>
        <p:spPr>
          <a:xfrm>
            <a:off x="4648200" y="2636837"/>
            <a:ext cx="4038600" cy="4297363"/>
          </a:xfrm>
        </p:spPr>
        <p:txBody>
          <a:bodyPr/>
          <a:lstStyle/>
          <a:p>
            <a:r>
              <a:rPr lang="en-US" dirty="0">
                <a:solidFill>
                  <a:srgbClr val="000000"/>
                </a:solidFill>
                <a:cs typeface="Arial" charset="0"/>
              </a:rPr>
              <a:t>Walnuts</a:t>
            </a:r>
          </a:p>
          <a:p>
            <a:r>
              <a:rPr lang="en-US" dirty="0">
                <a:solidFill>
                  <a:srgbClr val="000000"/>
                </a:solidFill>
                <a:cs typeface="Arial" charset="0"/>
              </a:rPr>
              <a:t>Pumpkin or sunflower seeds </a:t>
            </a:r>
          </a:p>
          <a:p>
            <a:r>
              <a:rPr lang="en-US" dirty="0">
                <a:solidFill>
                  <a:srgbClr val="000000"/>
                </a:solidFill>
                <a:cs typeface="Arial" charset="0"/>
              </a:rPr>
              <a:t>Soft (tub) margarine </a:t>
            </a:r>
          </a:p>
          <a:p>
            <a:r>
              <a:rPr lang="en-US" dirty="0">
                <a:solidFill>
                  <a:srgbClr val="000000"/>
                </a:solidFill>
                <a:cs typeface="Arial" charset="0"/>
              </a:rPr>
              <a:t>Mayonnaise </a:t>
            </a:r>
          </a:p>
          <a:p>
            <a:r>
              <a:rPr lang="en-US" dirty="0">
                <a:solidFill>
                  <a:srgbClr val="000000"/>
                </a:solidFill>
                <a:cs typeface="Arial" charset="0"/>
              </a:rPr>
              <a:t>Salad dressings </a:t>
            </a:r>
            <a:endParaRPr lang="en-US" dirty="0"/>
          </a:p>
        </p:txBody>
      </p:sp>
      <p:sp>
        <p:nvSpPr>
          <p:cNvPr id="2" name="Smiley Face 1"/>
          <p:cNvSpPr/>
          <p:nvPr/>
        </p:nvSpPr>
        <p:spPr>
          <a:xfrm>
            <a:off x="7191166" y="930275"/>
            <a:ext cx="1639502" cy="1219200"/>
          </a:xfrm>
          <a:prstGeom prst="smileyFace">
            <a:avLst>
              <a:gd name="adj" fmla="val -704"/>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3983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2"/>
          <p:cNvGrpSpPr>
            <a:grpSpLocks/>
          </p:cNvGrpSpPr>
          <p:nvPr/>
        </p:nvGrpSpPr>
        <p:grpSpPr bwMode="auto">
          <a:xfrm>
            <a:off x="228600" y="381000"/>
            <a:ext cx="8534400" cy="6248400"/>
            <a:chOff x="136" y="48"/>
            <a:chExt cx="5472" cy="4272"/>
          </a:xfrm>
        </p:grpSpPr>
        <p:grpSp>
          <p:nvGrpSpPr>
            <p:cNvPr id="39939" name="Group 3"/>
            <p:cNvGrpSpPr>
              <a:grpSpLocks/>
            </p:cNvGrpSpPr>
            <p:nvPr/>
          </p:nvGrpSpPr>
          <p:grpSpPr bwMode="auto">
            <a:xfrm>
              <a:off x="136" y="48"/>
              <a:ext cx="5472" cy="212"/>
              <a:chOff x="136" y="48"/>
              <a:chExt cx="5472" cy="212"/>
            </a:xfrm>
          </p:grpSpPr>
          <p:grpSp>
            <p:nvGrpSpPr>
              <p:cNvPr id="39940" name="Group 4"/>
              <p:cNvGrpSpPr>
                <a:grpSpLocks/>
              </p:cNvGrpSpPr>
              <p:nvPr/>
            </p:nvGrpSpPr>
            <p:grpSpPr bwMode="auto">
              <a:xfrm>
                <a:off x="136" y="48"/>
                <a:ext cx="1056" cy="212"/>
                <a:chOff x="2544" y="2160"/>
                <a:chExt cx="1920" cy="384"/>
              </a:xfrm>
            </p:grpSpPr>
            <p:sp>
              <p:nvSpPr>
                <p:cNvPr id="39941" name="Rectangle 5"/>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9942" name="Rectangle 6"/>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9943" name="Rectangle 7"/>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9944" name="Rectangle 8"/>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39945" name="Rectangle 9"/>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9946" name="Group 10"/>
              <p:cNvGrpSpPr>
                <a:grpSpLocks/>
              </p:cNvGrpSpPr>
              <p:nvPr/>
            </p:nvGrpSpPr>
            <p:grpSpPr bwMode="auto">
              <a:xfrm>
                <a:off x="1240" y="48"/>
                <a:ext cx="1056" cy="212"/>
                <a:chOff x="2544" y="2160"/>
                <a:chExt cx="1920" cy="384"/>
              </a:xfrm>
            </p:grpSpPr>
            <p:sp>
              <p:nvSpPr>
                <p:cNvPr id="39947" name="Rectangle 11"/>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9948" name="Rectangle 12"/>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9949" name="Rectangle 13"/>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9950" name="Rectangle 14"/>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39951" name="Rectangle 15"/>
                <p:cNvSpPr>
                  <a:spLocks noChangeArrowheads="1"/>
                </p:cNvSpPr>
                <p:nvPr/>
              </p:nvSpPr>
              <p:spPr bwMode="auto">
                <a:xfrm>
                  <a:off x="2640" y="2256"/>
                  <a:ext cx="1728" cy="192"/>
                </a:xfrm>
                <a:prstGeom prst="rect">
                  <a:avLst/>
                </a:prstGeom>
                <a:solidFill>
                  <a:schemeClr val="accent1">
                    <a:alpha val="50000"/>
                  </a:schemeClr>
                </a:solidFill>
                <a:ln w="9525">
                  <a:noFill/>
                  <a:miter lim="800000"/>
                  <a:headEnd/>
                  <a:tailEnd/>
                </a:ln>
                <a:effectLst/>
              </p:spPr>
              <p:txBody>
                <a:bodyPr wrap="none" anchor="ctr"/>
                <a:lstStyle/>
                <a:p>
                  <a:endParaRPr lang="en-US"/>
                </a:p>
              </p:txBody>
            </p:sp>
          </p:grpSp>
          <p:grpSp>
            <p:nvGrpSpPr>
              <p:cNvPr id="39952" name="Group 16"/>
              <p:cNvGrpSpPr>
                <a:grpSpLocks/>
              </p:cNvGrpSpPr>
              <p:nvPr/>
            </p:nvGrpSpPr>
            <p:grpSpPr bwMode="auto">
              <a:xfrm>
                <a:off x="2344" y="48"/>
                <a:ext cx="1056" cy="212"/>
                <a:chOff x="2544" y="2160"/>
                <a:chExt cx="1920" cy="384"/>
              </a:xfrm>
            </p:grpSpPr>
            <p:sp>
              <p:nvSpPr>
                <p:cNvPr id="39953" name="Rectangle 17"/>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9954" name="Rectangle 18"/>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9955" name="Rectangle 19"/>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9956" name="Rectangle 20"/>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9957" name="Rectangle 21"/>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9958" name="Group 22"/>
              <p:cNvGrpSpPr>
                <a:grpSpLocks/>
              </p:cNvGrpSpPr>
              <p:nvPr/>
            </p:nvGrpSpPr>
            <p:grpSpPr bwMode="auto">
              <a:xfrm>
                <a:off x="3448" y="48"/>
                <a:ext cx="1056" cy="212"/>
                <a:chOff x="2544" y="2160"/>
                <a:chExt cx="1920" cy="384"/>
              </a:xfrm>
            </p:grpSpPr>
            <p:sp>
              <p:nvSpPr>
                <p:cNvPr id="39959" name="Rectangle 23"/>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9960" name="Rectangle 24"/>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9961" name="Rectangle 25"/>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9962" name="Rectangle 26"/>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9963" name="Rectangle 27"/>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9964" name="Group 28"/>
              <p:cNvGrpSpPr>
                <a:grpSpLocks/>
              </p:cNvGrpSpPr>
              <p:nvPr/>
            </p:nvGrpSpPr>
            <p:grpSpPr bwMode="auto">
              <a:xfrm>
                <a:off x="4552" y="48"/>
                <a:ext cx="1056" cy="212"/>
                <a:chOff x="2544" y="2160"/>
                <a:chExt cx="1920" cy="384"/>
              </a:xfrm>
            </p:grpSpPr>
            <p:sp>
              <p:nvSpPr>
                <p:cNvPr id="39965" name="Rectangle 29"/>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9966" name="Rectangle 30"/>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9967" name="Rectangle 31"/>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9968" name="Rectangle 32"/>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9969" name="Rectangle 33"/>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grpSp>
          <p:nvGrpSpPr>
            <p:cNvPr id="39970" name="Group 34"/>
            <p:cNvGrpSpPr>
              <a:grpSpLocks/>
            </p:cNvGrpSpPr>
            <p:nvPr/>
          </p:nvGrpSpPr>
          <p:grpSpPr bwMode="auto">
            <a:xfrm>
              <a:off x="192" y="4273"/>
              <a:ext cx="5328" cy="47"/>
              <a:chOff x="192" y="3840"/>
              <a:chExt cx="5328" cy="47"/>
            </a:xfrm>
          </p:grpSpPr>
          <p:grpSp>
            <p:nvGrpSpPr>
              <p:cNvPr id="39971" name="Group 35"/>
              <p:cNvGrpSpPr>
                <a:grpSpLocks/>
              </p:cNvGrpSpPr>
              <p:nvPr/>
            </p:nvGrpSpPr>
            <p:grpSpPr bwMode="auto">
              <a:xfrm>
                <a:off x="192" y="3840"/>
                <a:ext cx="624" cy="47"/>
                <a:chOff x="624" y="3706"/>
                <a:chExt cx="1056" cy="106"/>
              </a:xfrm>
            </p:grpSpPr>
            <p:sp>
              <p:nvSpPr>
                <p:cNvPr id="39972" name="Rectangle 36"/>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9973" name="Rectangle 37"/>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9974" name="Group 38"/>
              <p:cNvGrpSpPr>
                <a:grpSpLocks/>
              </p:cNvGrpSpPr>
              <p:nvPr/>
            </p:nvGrpSpPr>
            <p:grpSpPr bwMode="auto">
              <a:xfrm>
                <a:off x="864" y="3840"/>
                <a:ext cx="624" cy="47"/>
                <a:chOff x="624" y="3600"/>
                <a:chExt cx="1056" cy="106"/>
              </a:xfrm>
            </p:grpSpPr>
            <p:sp>
              <p:nvSpPr>
                <p:cNvPr id="39975" name="Rectangle 39"/>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9976" name="Rectangle 40"/>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9977" name="Group 41"/>
              <p:cNvGrpSpPr>
                <a:grpSpLocks/>
              </p:cNvGrpSpPr>
              <p:nvPr/>
            </p:nvGrpSpPr>
            <p:grpSpPr bwMode="auto">
              <a:xfrm>
                <a:off x="1536" y="3840"/>
                <a:ext cx="624" cy="47"/>
                <a:chOff x="624" y="3706"/>
                <a:chExt cx="1056" cy="106"/>
              </a:xfrm>
            </p:grpSpPr>
            <p:sp>
              <p:nvSpPr>
                <p:cNvPr id="39978" name="Rectangle 42"/>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9979" name="Rectangle 43"/>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9980" name="Group 44"/>
              <p:cNvGrpSpPr>
                <a:grpSpLocks/>
              </p:cNvGrpSpPr>
              <p:nvPr/>
            </p:nvGrpSpPr>
            <p:grpSpPr bwMode="auto">
              <a:xfrm>
                <a:off x="2208" y="3840"/>
                <a:ext cx="624" cy="47"/>
                <a:chOff x="624" y="3600"/>
                <a:chExt cx="1056" cy="106"/>
              </a:xfrm>
            </p:grpSpPr>
            <p:sp>
              <p:nvSpPr>
                <p:cNvPr id="39981" name="Rectangle 45"/>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9982" name="Rectangle 46"/>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9983" name="Group 47"/>
              <p:cNvGrpSpPr>
                <a:grpSpLocks/>
              </p:cNvGrpSpPr>
              <p:nvPr/>
            </p:nvGrpSpPr>
            <p:grpSpPr bwMode="auto">
              <a:xfrm>
                <a:off x="2880" y="3840"/>
                <a:ext cx="624" cy="47"/>
                <a:chOff x="624" y="3706"/>
                <a:chExt cx="1056" cy="106"/>
              </a:xfrm>
            </p:grpSpPr>
            <p:sp>
              <p:nvSpPr>
                <p:cNvPr id="39984" name="Rectangle 48"/>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9985" name="Rectangle 49"/>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9986" name="Group 50"/>
              <p:cNvGrpSpPr>
                <a:grpSpLocks/>
              </p:cNvGrpSpPr>
              <p:nvPr/>
            </p:nvGrpSpPr>
            <p:grpSpPr bwMode="auto">
              <a:xfrm>
                <a:off x="3552" y="3840"/>
                <a:ext cx="624" cy="47"/>
                <a:chOff x="624" y="3600"/>
                <a:chExt cx="1056" cy="106"/>
              </a:xfrm>
            </p:grpSpPr>
            <p:sp>
              <p:nvSpPr>
                <p:cNvPr id="39987" name="Rectangle 51"/>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9988" name="Rectangle 52"/>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9989" name="Group 53"/>
              <p:cNvGrpSpPr>
                <a:grpSpLocks/>
              </p:cNvGrpSpPr>
              <p:nvPr/>
            </p:nvGrpSpPr>
            <p:grpSpPr bwMode="auto">
              <a:xfrm>
                <a:off x="4224" y="3840"/>
                <a:ext cx="624" cy="47"/>
                <a:chOff x="624" y="3706"/>
                <a:chExt cx="1056" cy="106"/>
              </a:xfrm>
            </p:grpSpPr>
            <p:sp>
              <p:nvSpPr>
                <p:cNvPr id="39990" name="Rectangle 54"/>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9991" name="Rectangle 55"/>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9992" name="Group 56"/>
              <p:cNvGrpSpPr>
                <a:grpSpLocks/>
              </p:cNvGrpSpPr>
              <p:nvPr/>
            </p:nvGrpSpPr>
            <p:grpSpPr bwMode="auto">
              <a:xfrm>
                <a:off x="4896" y="3840"/>
                <a:ext cx="624" cy="47"/>
                <a:chOff x="624" y="3600"/>
                <a:chExt cx="1056" cy="106"/>
              </a:xfrm>
            </p:grpSpPr>
            <p:sp>
              <p:nvSpPr>
                <p:cNvPr id="39993" name="Rectangle 57"/>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9994" name="Rectangle 58"/>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grpSp>
      <p:pic>
        <p:nvPicPr>
          <p:cNvPr id="39995" name="Picture 59" descr="Foods&amp;Nutrition"/>
          <p:cNvPicPr>
            <a:picLocks noChangeAspect="1" noChangeArrowheads="1"/>
          </p:cNvPicPr>
          <p:nvPr/>
        </p:nvPicPr>
        <p:blipFill>
          <a:blip r:embed="rId3" cstate="print"/>
          <a:srcRect/>
          <a:stretch>
            <a:fillRect/>
          </a:stretch>
        </p:blipFill>
        <p:spPr bwMode="auto">
          <a:xfrm>
            <a:off x="5638800" y="5792788"/>
            <a:ext cx="3276600" cy="698500"/>
          </a:xfrm>
          <a:prstGeom prst="rect">
            <a:avLst/>
          </a:prstGeom>
          <a:noFill/>
          <a:ln w="9525">
            <a:noFill/>
            <a:miter lim="800000"/>
            <a:headEnd/>
            <a:tailEnd/>
          </a:ln>
        </p:spPr>
      </p:pic>
      <p:sp>
        <p:nvSpPr>
          <p:cNvPr id="39999" name="Rectangle 63"/>
          <p:cNvSpPr>
            <a:spLocks noGrp="1" noChangeArrowheads="1"/>
          </p:cNvSpPr>
          <p:nvPr>
            <p:ph type="title"/>
          </p:nvPr>
        </p:nvSpPr>
        <p:spPr>
          <a:xfrm>
            <a:off x="426899" y="691080"/>
            <a:ext cx="8229600" cy="1975920"/>
          </a:xfrm>
        </p:spPr>
        <p:txBody>
          <a:bodyPr>
            <a:normAutofit/>
          </a:bodyPr>
          <a:lstStyle/>
          <a:p>
            <a:pPr algn="ctr"/>
            <a:r>
              <a:rPr lang="en-US" sz="4000" b="1" u="sng" dirty="0">
                <a:solidFill>
                  <a:srgbClr val="333399"/>
                </a:solidFill>
              </a:rPr>
              <a:t>Monounsaturated </a:t>
            </a:r>
            <a:r>
              <a:rPr lang="en-US" sz="4000" b="1" u="sng" dirty="0" smtClean="0">
                <a:solidFill>
                  <a:srgbClr val="333399"/>
                </a:solidFill>
              </a:rPr>
              <a:t>Fats…</a:t>
            </a:r>
            <a:br>
              <a:rPr lang="en-US" sz="4000" b="1" u="sng" dirty="0" smtClean="0">
                <a:solidFill>
                  <a:srgbClr val="333399"/>
                </a:solidFill>
              </a:rPr>
            </a:br>
            <a:r>
              <a:rPr lang="en-US" sz="4000" b="1" u="sng" dirty="0" smtClean="0">
                <a:solidFill>
                  <a:srgbClr val="333399"/>
                </a:solidFill>
              </a:rPr>
              <a:t>(Semi solid) </a:t>
            </a:r>
            <a:r>
              <a:rPr lang="en-US" sz="4000" b="1" u="sng" dirty="0" smtClean="0">
                <a:solidFill>
                  <a:srgbClr val="333399"/>
                </a:solidFill>
              </a:rPr>
              <a:t>or liquid at room </a:t>
            </a:r>
            <a:r>
              <a:rPr lang="en-US" sz="4000" b="1" u="sng" dirty="0" smtClean="0">
                <a:solidFill>
                  <a:srgbClr val="333399"/>
                </a:solidFill>
              </a:rPr>
              <a:t>temp</a:t>
            </a:r>
            <a:r>
              <a:rPr lang="en-US" b="1" u="sng" dirty="0" smtClean="0">
                <a:solidFill>
                  <a:srgbClr val="333399"/>
                </a:solidFill>
              </a:rPr>
              <a:t>erature</a:t>
            </a:r>
            <a:endParaRPr lang="en-US" sz="4000" b="1" u="sng" dirty="0">
              <a:solidFill>
                <a:srgbClr val="333399"/>
              </a:solidFill>
            </a:endParaRPr>
          </a:p>
        </p:txBody>
      </p:sp>
      <p:sp>
        <p:nvSpPr>
          <p:cNvPr id="40000" name="Rectangle 64"/>
          <p:cNvSpPr>
            <a:spLocks noGrp="1" noChangeArrowheads="1"/>
          </p:cNvSpPr>
          <p:nvPr>
            <p:ph idx="1"/>
          </p:nvPr>
        </p:nvSpPr>
        <p:spPr>
          <a:xfrm>
            <a:off x="410411" y="3276600"/>
            <a:ext cx="6705600" cy="4572000"/>
          </a:xfrm>
        </p:spPr>
        <p:txBody>
          <a:bodyPr/>
          <a:lstStyle/>
          <a:p>
            <a:r>
              <a:rPr lang="en-US" dirty="0"/>
              <a:t>Sources:</a:t>
            </a:r>
          </a:p>
          <a:p>
            <a:pPr lvl="1"/>
            <a:r>
              <a:rPr lang="en-US" dirty="0">
                <a:solidFill>
                  <a:srgbClr val="000000"/>
                </a:solidFill>
                <a:cs typeface="Arial" charset="0"/>
              </a:rPr>
              <a:t>Canola, olive, and peanut oils </a:t>
            </a:r>
          </a:p>
          <a:p>
            <a:pPr lvl="1"/>
            <a:r>
              <a:rPr lang="en-US" dirty="0">
                <a:solidFill>
                  <a:srgbClr val="000000"/>
                </a:solidFill>
                <a:cs typeface="Arial" charset="0"/>
              </a:rPr>
              <a:t>Avocado and olives </a:t>
            </a:r>
          </a:p>
          <a:p>
            <a:pPr lvl="1"/>
            <a:r>
              <a:rPr lang="en-US" dirty="0">
                <a:solidFill>
                  <a:srgbClr val="000000"/>
                </a:solidFill>
                <a:cs typeface="Arial" charset="0"/>
              </a:rPr>
              <a:t>Almonds, cashews, pecans, and peanuts </a:t>
            </a:r>
          </a:p>
          <a:p>
            <a:pPr lvl="1"/>
            <a:r>
              <a:rPr lang="en-US" dirty="0">
                <a:solidFill>
                  <a:srgbClr val="000000"/>
                </a:solidFill>
                <a:cs typeface="Arial" charset="0"/>
              </a:rPr>
              <a:t>Sesame seeds </a:t>
            </a:r>
            <a:endParaRPr lang="en-US" dirty="0" smtClean="0">
              <a:solidFill>
                <a:srgbClr val="000000"/>
              </a:solidFill>
              <a:cs typeface="Arial" charset="0"/>
            </a:endParaRPr>
          </a:p>
          <a:p>
            <a:pPr lvl="1"/>
            <a:r>
              <a:rPr lang="en-US" dirty="0" smtClean="0">
                <a:solidFill>
                  <a:srgbClr val="000000"/>
                </a:solidFill>
                <a:cs typeface="Arial" charset="0"/>
              </a:rPr>
              <a:t>Vegetable oil</a:t>
            </a:r>
            <a:endParaRPr lang="en-US" dirty="0"/>
          </a:p>
        </p:txBody>
      </p:sp>
      <p:pic>
        <p:nvPicPr>
          <p:cNvPr id="40001" name="Picture 65" descr="j0290264"/>
          <p:cNvPicPr>
            <a:picLocks noChangeAspect="1" noChangeArrowheads="1"/>
          </p:cNvPicPr>
          <p:nvPr/>
        </p:nvPicPr>
        <p:blipFill>
          <a:blip r:embed="rId4" cstate="print"/>
          <a:srcRect/>
          <a:stretch>
            <a:fillRect/>
          </a:stretch>
        </p:blipFill>
        <p:spPr bwMode="auto">
          <a:xfrm>
            <a:off x="6213475" y="2438400"/>
            <a:ext cx="2722563" cy="3373438"/>
          </a:xfrm>
          <a:prstGeom prst="rect">
            <a:avLst/>
          </a:prstGeom>
          <a:noFill/>
        </p:spPr>
      </p:pic>
      <p:sp>
        <p:nvSpPr>
          <p:cNvPr id="2" name="Smiley Face 1"/>
          <p:cNvSpPr/>
          <p:nvPr/>
        </p:nvSpPr>
        <p:spPr>
          <a:xfrm>
            <a:off x="4626810" y="2753519"/>
            <a:ext cx="1534695" cy="13716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81942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a:t>
            </a:r>
            <a:r>
              <a:rPr lang="en-US" dirty="0" smtClean="0"/>
              <a:t> Fat</a:t>
            </a:r>
            <a:endParaRPr lang="en-US" dirty="0"/>
          </a:p>
        </p:txBody>
      </p:sp>
      <p:sp>
        <p:nvSpPr>
          <p:cNvPr id="3" name="Content Placeholder 2"/>
          <p:cNvSpPr>
            <a:spLocks noGrp="1"/>
          </p:cNvSpPr>
          <p:nvPr>
            <p:ph idx="1"/>
          </p:nvPr>
        </p:nvSpPr>
        <p:spPr>
          <a:xfrm>
            <a:off x="457200" y="1600200"/>
            <a:ext cx="4038600" cy="4876800"/>
          </a:xfrm>
        </p:spPr>
        <p:txBody>
          <a:bodyPr/>
          <a:lstStyle/>
          <a:p>
            <a:r>
              <a:rPr lang="en-US" b="1" dirty="0" smtClean="0"/>
              <a:t>Trans fat is an unsaturated fat molecule </a:t>
            </a:r>
            <a:r>
              <a:rPr lang="en-US" b="1" u="sng" dirty="0" smtClean="0"/>
              <a:t>chemically changed to be a solid fat. </a:t>
            </a:r>
          </a:p>
          <a:p>
            <a:r>
              <a:rPr lang="en-US" dirty="0" smtClean="0"/>
              <a:t>It lasts longer on the shelf and </a:t>
            </a:r>
            <a:r>
              <a:rPr lang="en-US" dirty="0" smtClean="0"/>
              <a:t>is</a:t>
            </a:r>
            <a:r>
              <a:rPr lang="en-US" dirty="0" smtClean="0"/>
              <a:t> </a:t>
            </a:r>
            <a:r>
              <a:rPr lang="en-US" dirty="0" smtClean="0"/>
              <a:t>less expensive</a:t>
            </a:r>
          </a:p>
          <a:p>
            <a:r>
              <a:rPr lang="en-US" dirty="0" smtClean="0"/>
              <a:t>Trans fats can cause HEART DISEASE. </a:t>
            </a:r>
          </a:p>
          <a:p>
            <a:r>
              <a:rPr lang="en-US" dirty="0" smtClean="0"/>
              <a:t>Examples: partially hydrogenated vegetable oil like CRISCO</a:t>
            </a:r>
            <a:endParaRPr lang="en-US" dirty="0"/>
          </a:p>
        </p:txBody>
      </p:sp>
      <p:pic>
        <p:nvPicPr>
          <p:cNvPr id="6146" name="Picture 2" descr="http://www.reputationdoctor.com/images/Trans-Fat-More-Fat-McDonalds-Ronal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3143" y="1371600"/>
            <a:ext cx="4419600" cy="50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3418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VISIBLE fat?</a:t>
            </a:r>
            <a:endParaRPr lang="en-US" dirty="0"/>
          </a:p>
        </p:txBody>
      </p:sp>
      <p:sp>
        <p:nvSpPr>
          <p:cNvPr id="3" name="Content Placeholder 2"/>
          <p:cNvSpPr>
            <a:spLocks noGrp="1"/>
          </p:cNvSpPr>
          <p:nvPr>
            <p:ph idx="1"/>
          </p:nvPr>
        </p:nvSpPr>
        <p:spPr/>
        <p:txBody>
          <a:bodyPr/>
          <a:lstStyle/>
          <a:p>
            <a:pPr marL="0" indent="0">
              <a:buNone/>
            </a:pPr>
            <a:r>
              <a:rPr lang="en-US" dirty="0" smtClean="0"/>
              <a:t>You can </a:t>
            </a:r>
            <a:r>
              <a:rPr lang="en-US" i="1" dirty="0" smtClean="0"/>
              <a:t>see</a:t>
            </a:r>
            <a:r>
              <a:rPr lang="en-US" dirty="0" smtClean="0"/>
              <a:t> the fat with your eyes, like the fat around meat.</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286000"/>
            <a:ext cx="5122771" cy="411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7543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about CHOLESTEROL</a:t>
            </a:r>
            <a:endParaRPr lang="en-US" dirty="0"/>
          </a:p>
        </p:txBody>
      </p:sp>
      <p:sp>
        <p:nvSpPr>
          <p:cNvPr id="4" name="Rectangle 3"/>
          <p:cNvSpPr/>
          <p:nvPr/>
        </p:nvSpPr>
        <p:spPr>
          <a:xfrm>
            <a:off x="292469" y="1752600"/>
            <a:ext cx="8559074" cy="1754326"/>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Is cholesterol good</a:t>
            </a:r>
          </a:p>
          <a:p>
            <a:pPr algn="ct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Or bad?</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Rectangle 4"/>
          <p:cNvSpPr/>
          <p:nvPr/>
        </p:nvSpPr>
        <p:spPr>
          <a:xfrm>
            <a:off x="318437" y="4267200"/>
            <a:ext cx="8533106"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ANSWER: It depends…</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41465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cholesterol?</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It’s the fat-like substance in our blood.</a:t>
            </a:r>
          </a:p>
          <a:p>
            <a:pPr marL="457200" indent="-457200">
              <a:buFont typeface="+mj-lt"/>
              <a:buAutoNum type="arabicPeriod"/>
            </a:pPr>
            <a:r>
              <a:rPr lang="en-US" b="1" u="sng" dirty="0" smtClean="0"/>
              <a:t>Found in animal tissues</a:t>
            </a:r>
            <a:r>
              <a:rPr lang="en-US" dirty="0" smtClean="0"/>
              <a:t>, but NEVER present in plants.</a:t>
            </a:r>
          </a:p>
          <a:p>
            <a:pPr marL="457200" indent="-457200">
              <a:buFont typeface="+mj-lt"/>
              <a:buAutoNum type="arabicPeriod"/>
            </a:pPr>
            <a:r>
              <a:rPr lang="en-US" dirty="0" smtClean="0"/>
              <a:t>Cholesterol is ESSENTIAL for many body processes.</a:t>
            </a:r>
          </a:p>
          <a:p>
            <a:pPr marL="457200" indent="-457200">
              <a:buFont typeface="+mj-lt"/>
              <a:buAutoNum type="arabicPeriod"/>
            </a:pPr>
            <a:r>
              <a:rPr lang="en-US" dirty="0" smtClean="0"/>
              <a:t>Cholesterol produces hormones and bile acids (which aid in digestion).</a:t>
            </a:r>
          </a:p>
          <a:p>
            <a:endParaRPr lang="en-US" dirty="0"/>
          </a:p>
          <a:p>
            <a:endParaRPr lang="en-US" dirty="0" smtClean="0"/>
          </a:p>
        </p:txBody>
      </p:sp>
      <p:cxnSp>
        <p:nvCxnSpPr>
          <p:cNvPr id="5" name="Elbow Connector 4"/>
          <p:cNvCxnSpPr/>
          <p:nvPr/>
        </p:nvCxnSpPr>
        <p:spPr>
          <a:xfrm>
            <a:off x="1039586" y="4235440"/>
            <a:ext cx="1447800" cy="1295400"/>
          </a:xfrm>
          <a:prstGeom prst="bentConnector3">
            <a:avLst>
              <a:gd name="adj1" fmla="val 50000"/>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438400" y="4235440"/>
            <a:ext cx="6400800" cy="2246769"/>
          </a:xfrm>
          <a:prstGeom prst="rect">
            <a:avLst/>
          </a:prstGeom>
        </p:spPr>
        <p:style>
          <a:lnRef idx="1">
            <a:schemeClr val="accent2"/>
          </a:lnRef>
          <a:fillRef idx="3">
            <a:schemeClr val="accent2"/>
          </a:fillRef>
          <a:effectRef idx="2">
            <a:schemeClr val="accent2"/>
          </a:effectRef>
          <a:fontRef idx="minor">
            <a:schemeClr val="lt1"/>
          </a:fontRef>
        </p:style>
        <p:txBody>
          <a:bodyPr wrap="square" lIns="91440" tIns="45720" rIns="91440" bIns="45720">
            <a:spAutoFit/>
          </a:bodyPr>
          <a:lstStyle/>
          <a:p>
            <a:pPr algn="ctr"/>
            <a:r>
              <a:rPr lang="en-US" sz="35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However, too much cholesterol is linked to heart disease and obesity.</a:t>
            </a:r>
            <a:endParaRPr lang="en-US" sz="35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54197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randombar(horizontal)">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Fact</a:t>
            </a:r>
            <a:endParaRPr lang="en-US" dirty="0"/>
          </a:p>
        </p:txBody>
      </p:sp>
      <p:sp>
        <p:nvSpPr>
          <p:cNvPr id="3" name="Content Placeholder 2"/>
          <p:cNvSpPr>
            <a:spLocks noGrp="1"/>
          </p:cNvSpPr>
          <p:nvPr>
            <p:ph idx="1"/>
          </p:nvPr>
        </p:nvSpPr>
        <p:spPr/>
        <p:txBody>
          <a:bodyPr/>
          <a:lstStyle/>
          <a:p>
            <a:pPr marL="0" indent="0">
              <a:buNone/>
            </a:pPr>
            <a:r>
              <a:rPr lang="en-US" sz="4500" dirty="0"/>
              <a:t>Fats protect internal organs from shock and injury, insulate the body, and promote healthy skin</a:t>
            </a:r>
            <a:r>
              <a:rPr lang="en-US" sz="4500" dirty="0" smtClean="0"/>
              <a:t>.</a:t>
            </a:r>
          </a:p>
          <a:p>
            <a:pPr marL="0" indent="0">
              <a:buNone/>
            </a:pPr>
            <a:r>
              <a:rPr lang="en-US" sz="4500" dirty="0" smtClean="0"/>
              <a:t>Fats provide 9 calories per gram.</a:t>
            </a:r>
            <a:endParaRPr lang="en-US" sz="4500" dirty="0"/>
          </a:p>
          <a:p>
            <a:pPr marL="0" indent="0">
              <a:buNone/>
            </a:pPr>
            <a:endParaRPr lang="en-US" dirty="0"/>
          </a:p>
        </p:txBody>
      </p:sp>
    </p:spTree>
    <p:extLst>
      <p:ext uri="{BB962C8B-B14F-4D97-AF65-F5344CB8AC3E}">
        <p14:creationId xmlns:p14="http://schemas.microsoft.com/office/powerpoint/2010/main" val="18138545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600200"/>
          </a:xfrm>
        </p:spPr>
        <p:txBody>
          <a:bodyPr>
            <a:noAutofit/>
          </a:bodyPr>
          <a:lstStyle/>
          <a:p>
            <a:r>
              <a:rPr lang="en-US" sz="5000" b="1" dirty="0" smtClean="0"/>
              <a:t>THERE ARE 2 TYPES OF CHOLESTEROL:</a:t>
            </a:r>
            <a:endParaRPr lang="en-US" sz="5000" b="1" dirty="0"/>
          </a:p>
        </p:txBody>
      </p:sp>
      <p:sp>
        <p:nvSpPr>
          <p:cNvPr id="3" name="Content Placeholder 2"/>
          <p:cNvSpPr>
            <a:spLocks noGrp="1"/>
          </p:cNvSpPr>
          <p:nvPr>
            <p:ph idx="1"/>
          </p:nvPr>
        </p:nvSpPr>
        <p:spPr>
          <a:xfrm>
            <a:off x="381000" y="1981200"/>
            <a:ext cx="8229600" cy="4876800"/>
          </a:xfrm>
        </p:spPr>
        <p:txBody>
          <a:bodyPr/>
          <a:lstStyle/>
          <a:p>
            <a:pPr marL="457200" indent="-457200">
              <a:buAutoNum type="arabicPeriod"/>
            </a:pPr>
            <a:r>
              <a:rPr lang="en-US" sz="4000" dirty="0" smtClean="0">
                <a:latin typeface="Aharoni" panose="02010803020104030203" pitchFamily="2" charset="-79"/>
                <a:cs typeface="Aharoni" panose="02010803020104030203" pitchFamily="2" charset="-79"/>
              </a:rPr>
              <a:t>HDL cholesterol (HAPPY/HEALTHY!) </a:t>
            </a:r>
          </a:p>
          <a:p>
            <a:pPr>
              <a:buFont typeface="Wingdings" panose="05000000000000000000" pitchFamily="2" charset="2"/>
              <a:buChar char="v"/>
            </a:pPr>
            <a:r>
              <a:rPr lang="en-US" dirty="0" smtClean="0"/>
              <a:t>HDL Cholesterol is “High Density Lipoprotein”</a:t>
            </a:r>
          </a:p>
          <a:p>
            <a:pPr>
              <a:buFont typeface="Wingdings" panose="05000000000000000000" pitchFamily="2" charset="2"/>
              <a:buChar char="v"/>
            </a:pPr>
            <a:r>
              <a:rPr lang="en-US" dirty="0" smtClean="0"/>
              <a:t>This is the “good” kind of cholesterol.</a:t>
            </a:r>
          </a:p>
          <a:p>
            <a:pPr>
              <a:buFont typeface="Wingdings" panose="05000000000000000000" pitchFamily="2" charset="2"/>
              <a:buChar char="v"/>
            </a:pPr>
            <a:r>
              <a:rPr lang="en-US" dirty="0" smtClean="0"/>
              <a:t>It moves excess cholesterol from the blood to the liver. </a:t>
            </a:r>
            <a:endParaRPr lang="en-US" dirty="0"/>
          </a:p>
        </p:txBody>
      </p:sp>
    </p:spTree>
    <p:extLst>
      <p:ext uri="{BB962C8B-B14F-4D97-AF65-F5344CB8AC3E}">
        <p14:creationId xmlns:p14="http://schemas.microsoft.com/office/powerpoint/2010/main" val="75294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ryanseacrest.com/wp-content/uploads/2013/04/Demi-Lovato-Heart-Attack-900-60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5024437"/>
            <a:ext cx="2531032" cy="16859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533400"/>
            <a:ext cx="8229600" cy="1600200"/>
          </a:xfrm>
        </p:spPr>
        <p:txBody>
          <a:bodyPr>
            <a:noAutofit/>
          </a:bodyPr>
          <a:lstStyle/>
          <a:p>
            <a:r>
              <a:rPr lang="en-US" sz="5000" b="1" dirty="0" smtClean="0"/>
              <a:t>THERE ARE 2 TYPES OF CHOLESTEROL:</a:t>
            </a:r>
            <a:endParaRPr lang="en-US" sz="5000" b="1" dirty="0"/>
          </a:p>
        </p:txBody>
      </p:sp>
      <p:sp>
        <p:nvSpPr>
          <p:cNvPr id="3" name="Content Placeholder 2"/>
          <p:cNvSpPr>
            <a:spLocks noGrp="1"/>
          </p:cNvSpPr>
          <p:nvPr>
            <p:ph idx="1"/>
          </p:nvPr>
        </p:nvSpPr>
        <p:spPr>
          <a:xfrm>
            <a:off x="381000" y="1981200"/>
            <a:ext cx="8229600" cy="4876800"/>
          </a:xfrm>
        </p:spPr>
        <p:txBody>
          <a:bodyPr/>
          <a:lstStyle/>
          <a:p>
            <a:pPr marL="0" indent="0">
              <a:buNone/>
            </a:pPr>
            <a:r>
              <a:rPr lang="en-US" sz="4000" dirty="0" smtClean="0">
                <a:latin typeface="Aharoni" panose="02010803020104030203" pitchFamily="2" charset="-79"/>
                <a:cs typeface="Aharoni" panose="02010803020104030203" pitchFamily="2" charset="-79"/>
              </a:rPr>
              <a:t>2. LDL Cholesterol</a:t>
            </a:r>
          </a:p>
          <a:p>
            <a:pPr marL="0" indent="0">
              <a:buNone/>
            </a:pPr>
            <a:r>
              <a:rPr lang="en-US" sz="4000" dirty="0" smtClean="0">
                <a:latin typeface="Aharoni" panose="02010803020104030203" pitchFamily="2" charset="-79"/>
                <a:cs typeface="Aharoni" panose="02010803020104030203" pitchFamily="2" charset="-79"/>
              </a:rPr>
              <a:t>(“L” for LOSER!!!)</a:t>
            </a:r>
          </a:p>
          <a:p>
            <a:pPr>
              <a:buFont typeface="Wingdings" panose="05000000000000000000" pitchFamily="2" charset="2"/>
              <a:buChar char="v"/>
            </a:pPr>
            <a:r>
              <a:rPr lang="en-US" dirty="0" smtClean="0"/>
              <a:t>LDL cholesterol is low-density lipoprotein</a:t>
            </a:r>
          </a:p>
          <a:p>
            <a:pPr>
              <a:buFont typeface="Wingdings" panose="05000000000000000000" pitchFamily="2" charset="2"/>
              <a:buChar char="v"/>
            </a:pPr>
            <a:r>
              <a:rPr lang="en-US" dirty="0" smtClean="0"/>
              <a:t>This is the “bad” kind of cholesterol.</a:t>
            </a:r>
          </a:p>
          <a:p>
            <a:pPr>
              <a:buFont typeface="Wingdings" panose="05000000000000000000" pitchFamily="2" charset="2"/>
              <a:buChar char="v"/>
            </a:pPr>
            <a:r>
              <a:rPr lang="en-US" dirty="0" smtClean="0"/>
              <a:t>LDL cholesterol takes the cholesterol from the liver to the blood when it is needed.</a:t>
            </a:r>
          </a:p>
          <a:p>
            <a:pPr>
              <a:buFont typeface="Wingdings" panose="05000000000000000000" pitchFamily="2" charset="2"/>
              <a:buChar char="v"/>
            </a:pPr>
            <a:r>
              <a:rPr lang="en-US" b="1" dirty="0" smtClean="0">
                <a:latin typeface="Aharoni" panose="02010803020104030203" pitchFamily="2" charset="-79"/>
                <a:cs typeface="Aharoni" panose="02010803020104030203" pitchFamily="2" charset="-79"/>
              </a:rPr>
              <a:t>IT’s BAD because too much LDL cholesterol in the bloodstream means BUILDUP in the arteries and increased chance of HEART ATTACK!</a:t>
            </a:r>
            <a:endParaRPr lang="en-US" b="1" dirty="0">
              <a:latin typeface="Aharoni" panose="02010803020104030203" pitchFamily="2" charset="-79"/>
              <a:cs typeface="Aharoni" panose="02010803020104030203" pitchFamily="2" charset="-79"/>
            </a:endParaRPr>
          </a:p>
        </p:txBody>
      </p:sp>
      <p:sp>
        <p:nvSpPr>
          <p:cNvPr id="4" name="Heart 3"/>
          <p:cNvSpPr/>
          <p:nvPr/>
        </p:nvSpPr>
        <p:spPr>
          <a:xfrm>
            <a:off x="6553200" y="2133600"/>
            <a:ext cx="1600200" cy="12954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ightning Bolt 4"/>
          <p:cNvSpPr/>
          <p:nvPr/>
        </p:nvSpPr>
        <p:spPr>
          <a:xfrm>
            <a:off x="6068786" y="2122714"/>
            <a:ext cx="2057400" cy="106680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Curved Connector 6"/>
          <p:cNvCxnSpPr/>
          <p:nvPr/>
        </p:nvCxnSpPr>
        <p:spPr>
          <a:xfrm>
            <a:off x="3592286" y="6188528"/>
            <a:ext cx="3771900" cy="381001"/>
          </a:xfrm>
          <a:prstGeom prst="curvedConnector3">
            <a:avLst>
              <a:gd name="adj1" fmla="val 48269"/>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4199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2000"/>
                                        <p:tgtEl>
                                          <p:spTgt spid="4"/>
                                        </p:tgtEl>
                                      </p:cBhvr>
                                    </p:animEffect>
                                    <p:anim calcmode="lin" valueType="num">
                                      <p:cBhvr>
                                        <p:cTn id="33" dur="2000" fill="hold"/>
                                        <p:tgtEl>
                                          <p:spTgt spid="4"/>
                                        </p:tgtEl>
                                        <p:attrNameLst>
                                          <p:attrName>ppt_w</p:attrName>
                                        </p:attrNameLst>
                                      </p:cBhvr>
                                      <p:tavLst>
                                        <p:tav tm="0" fmla="#ppt_w*sin(2.5*pi*$)">
                                          <p:val>
                                            <p:fltVal val="0"/>
                                          </p:val>
                                        </p:tav>
                                        <p:tav tm="100000">
                                          <p:val>
                                            <p:fltVal val="1"/>
                                          </p:val>
                                        </p:tav>
                                      </p:tavLst>
                                    </p:anim>
                                    <p:anim calcmode="lin" valueType="num">
                                      <p:cBhvr>
                                        <p:cTn id="34"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how does it all relate?</a:t>
            </a:r>
            <a:endParaRPr lang="en-US" dirty="0"/>
          </a:p>
        </p:txBody>
      </p:sp>
      <p:sp>
        <p:nvSpPr>
          <p:cNvPr id="3" name="Content Placeholder 2"/>
          <p:cNvSpPr>
            <a:spLocks noGrp="1"/>
          </p:cNvSpPr>
          <p:nvPr>
            <p:ph idx="1"/>
          </p:nvPr>
        </p:nvSpPr>
        <p:spPr/>
        <p:txBody>
          <a:bodyPr/>
          <a:lstStyle/>
          <a:p>
            <a:pPr marL="0" indent="0">
              <a:buNone/>
            </a:pPr>
            <a:r>
              <a:rPr lang="en-US" dirty="0" smtClean="0"/>
              <a:t>CHOLESTEROL and FATTY ACIDS affect each other!</a:t>
            </a:r>
          </a:p>
          <a:p>
            <a:pPr marL="0" indent="0">
              <a:buNone/>
            </a:pPr>
            <a:endParaRPr lang="en-US" dirty="0"/>
          </a:p>
          <a:p>
            <a:pPr marL="457200" indent="-457200">
              <a:buAutoNum type="arabicPeriod"/>
            </a:pPr>
            <a:r>
              <a:rPr lang="en-US" sz="4800" dirty="0" smtClean="0">
                <a:latin typeface="Aharoni" panose="02010803020104030203" pitchFamily="2" charset="-79"/>
                <a:cs typeface="Aharoni" panose="02010803020104030203" pitchFamily="2" charset="-79"/>
              </a:rPr>
              <a:t>Saturated Fats</a:t>
            </a:r>
          </a:p>
          <a:p>
            <a:pPr>
              <a:buFont typeface="Wingdings" panose="05000000000000000000" pitchFamily="2" charset="2"/>
              <a:buChar char="Ø"/>
            </a:pPr>
            <a:r>
              <a:rPr lang="en-US" sz="4800" u="sng" dirty="0" smtClean="0"/>
              <a:t>Raise</a:t>
            </a:r>
            <a:r>
              <a:rPr lang="en-US" sz="4800" dirty="0" smtClean="0"/>
              <a:t> </a:t>
            </a:r>
            <a:r>
              <a:rPr lang="en-US" sz="4800" u="sng" dirty="0" smtClean="0"/>
              <a:t>both</a:t>
            </a:r>
            <a:r>
              <a:rPr lang="en-US" sz="4800" dirty="0" smtClean="0"/>
              <a:t> HDL and LDL cholesterol levels in the blood</a:t>
            </a:r>
          </a:p>
          <a:p>
            <a:pPr marL="0" indent="0">
              <a:buNone/>
            </a:pPr>
            <a:endParaRPr lang="en-US" dirty="0"/>
          </a:p>
        </p:txBody>
      </p:sp>
      <p:sp>
        <p:nvSpPr>
          <p:cNvPr id="4" name="Smiley Face 3"/>
          <p:cNvSpPr/>
          <p:nvPr/>
        </p:nvSpPr>
        <p:spPr>
          <a:xfrm>
            <a:off x="6613071" y="1981200"/>
            <a:ext cx="2209800" cy="1524000"/>
          </a:xfrm>
          <a:prstGeom prst="smileyFace">
            <a:avLst>
              <a:gd name="adj" fmla="val -4653"/>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62100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how does it all relate?</a:t>
            </a:r>
            <a:endParaRPr lang="en-US" dirty="0"/>
          </a:p>
        </p:txBody>
      </p:sp>
      <p:sp>
        <p:nvSpPr>
          <p:cNvPr id="3" name="Content Placeholder 2"/>
          <p:cNvSpPr>
            <a:spLocks noGrp="1"/>
          </p:cNvSpPr>
          <p:nvPr>
            <p:ph idx="1"/>
          </p:nvPr>
        </p:nvSpPr>
        <p:spPr>
          <a:xfrm>
            <a:off x="457200" y="1981200"/>
            <a:ext cx="8229600" cy="4495800"/>
          </a:xfrm>
        </p:spPr>
        <p:txBody>
          <a:bodyPr/>
          <a:lstStyle/>
          <a:p>
            <a:pPr marL="0" indent="0">
              <a:buNone/>
            </a:pPr>
            <a:r>
              <a:rPr lang="en-US" dirty="0" smtClean="0"/>
              <a:t>CHOLESTEROL and FATTY ACIDS affect each other!</a:t>
            </a:r>
          </a:p>
          <a:p>
            <a:pPr marL="0" indent="0">
              <a:buNone/>
            </a:pPr>
            <a:endParaRPr lang="en-US" dirty="0"/>
          </a:p>
          <a:p>
            <a:pPr marL="0" indent="0">
              <a:buNone/>
            </a:pPr>
            <a:r>
              <a:rPr lang="en-US" sz="4800" dirty="0" smtClean="0">
                <a:latin typeface="Aharoni" panose="02010803020104030203" pitchFamily="2" charset="-79"/>
                <a:cs typeface="Aharoni" panose="02010803020104030203" pitchFamily="2" charset="-79"/>
              </a:rPr>
              <a:t>2. Polyunsaturated Fats</a:t>
            </a:r>
          </a:p>
          <a:p>
            <a:pPr>
              <a:buFont typeface="Wingdings" panose="05000000000000000000" pitchFamily="2" charset="2"/>
              <a:buChar char="Ø"/>
            </a:pPr>
            <a:r>
              <a:rPr lang="en-US" sz="4800" u="sng" dirty="0" smtClean="0"/>
              <a:t>LOWER</a:t>
            </a:r>
            <a:r>
              <a:rPr lang="en-US" sz="4800" dirty="0" smtClean="0"/>
              <a:t> both the LDL and HDL cholesterols in the blood</a:t>
            </a:r>
            <a:endParaRPr lang="en-US" sz="4800" u="sng" dirty="0" smtClean="0"/>
          </a:p>
          <a:p>
            <a:pPr marL="0" indent="0">
              <a:buNone/>
            </a:pPr>
            <a:endParaRPr lang="en-US" dirty="0"/>
          </a:p>
        </p:txBody>
      </p:sp>
      <p:sp>
        <p:nvSpPr>
          <p:cNvPr id="4" name="Smiley Face 3"/>
          <p:cNvSpPr/>
          <p:nvPr/>
        </p:nvSpPr>
        <p:spPr>
          <a:xfrm>
            <a:off x="6934200" y="457200"/>
            <a:ext cx="2209800" cy="1524000"/>
          </a:xfrm>
          <a:prstGeom prst="smileyFace">
            <a:avLst>
              <a:gd name="adj" fmla="val 1061"/>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02095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how does it all relate?</a:t>
            </a:r>
            <a:endParaRPr lang="en-US" dirty="0"/>
          </a:p>
        </p:txBody>
      </p:sp>
      <p:sp>
        <p:nvSpPr>
          <p:cNvPr id="3" name="Content Placeholder 2"/>
          <p:cNvSpPr>
            <a:spLocks noGrp="1"/>
          </p:cNvSpPr>
          <p:nvPr>
            <p:ph idx="1"/>
          </p:nvPr>
        </p:nvSpPr>
        <p:spPr>
          <a:xfrm>
            <a:off x="560614" y="1948543"/>
            <a:ext cx="8229600" cy="4876800"/>
          </a:xfrm>
        </p:spPr>
        <p:txBody>
          <a:bodyPr/>
          <a:lstStyle/>
          <a:p>
            <a:pPr marL="0" indent="0">
              <a:buNone/>
            </a:pPr>
            <a:r>
              <a:rPr lang="en-US" dirty="0" smtClean="0"/>
              <a:t>CHOLESTEROL and FATTY ACIDS affect each other!</a:t>
            </a:r>
          </a:p>
          <a:p>
            <a:pPr marL="0" indent="0">
              <a:buNone/>
            </a:pPr>
            <a:endParaRPr lang="en-US" dirty="0"/>
          </a:p>
          <a:p>
            <a:pPr marL="0" indent="0">
              <a:buNone/>
            </a:pPr>
            <a:r>
              <a:rPr lang="en-US" sz="4800" dirty="0" smtClean="0">
                <a:latin typeface="Aharoni" panose="02010803020104030203" pitchFamily="2" charset="-79"/>
                <a:cs typeface="Aharoni" panose="02010803020104030203" pitchFamily="2" charset="-79"/>
              </a:rPr>
              <a:t>3. Monounsaturated fats</a:t>
            </a:r>
          </a:p>
          <a:p>
            <a:pPr>
              <a:buFont typeface="Wingdings" panose="05000000000000000000" pitchFamily="2" charset="2"/>
              <a:buChar char="Ø"/>
            </a:pPr>
            <a:r>
              <a:rPr lang="en-US" sz="3500" u="sng" dirty="0" smtClean="0"/>
              <a:t>Raise</a:t>
            </a:r>
            <a:r>
              <a:rPr lang="en-US" sz="3500" dirty="0" smtClean="0"/>
              <a:t> the HDL and </a:t>
            </a:r>
            <a:r>
              <a:rPr lang="en-US" sz="3500" u="sng" dirty="0" smtClean="0"/>
              <a:t>Lower</a:t>
            </a:r>
            <a:r>
              <a:rPr lang="en-US" sz="3500" dirty="0" smtClean="0"/>
              <a:t> the LDL cholesterol in the blood.</a:t>
            </a:r>
            <a:endParaRPr lang="en-US" sz="3500" u="sng" dirty="0"/>
          </a:p>
        </p:txBody>
      </p:sp>
      <p:sp>
        <p:nvSpPr>
          <p:cNvPr id="4" name="Smiley Face 3"/>
          <p:cNvSpPr/>
          <p:nvPr/>
        </p:nvSpPr>
        <p:spPr>
          <a:xfrm>
            <a:off x="6613071" y="478971"/>
            <a:ext cx="2209800" cy="1524000"/>
          </a:xfrm>
          <a:prstGeom prst="smileyFace">
            <a:avLst>
              <a:gd name="adj" fmla="val 4653"/>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02095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the FATS DANCE!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5000" dirty="0" smtClean="0">
                <a:latin typeface="Aharoni" panose="02010803020104030203" pitchFamily="2" charset="-79"/>
                <a:cs typeface="Aharoni" panose="02010803020104030203" pitchFamily="2" charset="-79"/>
              </a:rPr>
              <a:t>Show me “monounsaturated”</a:t>
            </a:r>
          </a:p>
          <a:p>
            <a:pPr>
              <a:buFont typeface="Wingdings" panose="05000000000000000000" pitchFamily="2" charset="2"/>
              <a:buChar char="§"/>
            </a:pPr>
            <a:r>
              <a:rPr lang="en-US" sz="5000" dirty="0" smtClean="0">
                <a:latin typeface="Aharoni" panose="02010803020104030203" pitchFamily="2" charset="-79"/>
                <a:cs typeface="Aharoni" panose="02010803020104030203" pitchFamily="2" charset="-79"/>
              </a:rPr>
              <a:t>Show me “polyunsaturated”</a:t>
            </a:r>
          </a:p>
          <a:p>
            <a:pPr>
              <a:buFont typeface="Wingdings" panose="05000000000000000000" pitchFamily="2" charset="2"/>
              <a:buChar char="§"/>
            </a:pPr>
            <a:r>
              <a:rPr lang="en-US" sz="5000" dirty="0" smtClean="0">
                <a:latin typeface="Aharoni" panose="02010803020104030203" pitchFamily="2" charset="-79"/>
                <a:cs typeface="Aharoni" panose="02010803020104030203" pitchFamily="2" charset="-79"/>
              </a:rPr>
              <a:t>Show me “saturated”</a:t>
            </a:r>
            <a:endParaRPr lang="en-US" sz="50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892586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sz="3500" b="1" u="sng" dirty="0" smtClean="0"/>
              <a:t>Hydrogenation</a:t>
            </a:r>
            <a:r>
              <a:rPr lang="en-US" sz="3500" u="sng" dirty="0" smtClean="0"/>
              <a:t>:</a:t>
            </a:r>
            <a:r>
              <a:rPr lang="en-US" sz="3500" dirty="0" smtClean="0"/>
              <a:t> chemical process making liquid fat a solid fat (NOT GOOD!)</a:t>
            </a:r>
          </a:p>
          <a:p>
            <a:r>
              <a:rPr lang="en-US" sz="3500" b="1" u="sng" dirty="0" smtClean="0"/>
              <a:t>Butter</a:t>
            </a:r>
            <a:r>
              <a:rPr lang="en-US" sz="3500" u="sng" dirty="0" smtClean="0"/>
              <a:t>-</a:t>
            </a:r>
            <a:r>
              <a:rPr lang="en-US" sz="3500" dirty="0" smtClean="0"/>
              <a:t> fat extracted from milk and churned into a solid</a:t>
            </a:r>
          </a:p>
          <a:p>
            <a:r>
              <a:rPr lang="en-US" sz="3500" b="1" u="sng" dirty="0" smtClean="0"/>
              <a:t>Margarine</a:t>
            </a:r>
            <a:r>
              <a:rPr lang="en-US" sz="3500" u="sng" dirty="0" smtClean="0"/>
              <a:t>:</a:t>
            </a:r>
            <a:r>
              <a:rPr lang="en-US" sz="3500" dirty="0" smtClean="0"/>
              <a:t> butter substitute made with fat from plants</a:t>
            </a:r>
          </a:p>
          <a:p>
            <a:r>
              <a:rPr lang="en-US" sz="3500" b="1" u="sng" dirty="0" smtClean="0"/>
              <a:t>Lard</a:t>
            </a:r>
            <a:r>
              <a:rPr lang="en-US" sz="3500" u="sng" dirty="0" smtClean="0"/>
              <a:t>—</a:t>
            </a:r>
            <a:r>
              <a:rPr lang="en-US" sz="3500" dirty="0" smtClean="0"/>
              <a:t>extracted from animal fats</a:t>
            </a:r>
          </a:p>
          <a:p>
            <a:pPr marL="0" indent="0">
              <a:buNone/>
            </a:pPr>
            <a:endParaRPr lang="en-US" u="sng" dirty="0"/>
          </a:p>
        </p:txBody>
      </p:sp>
    </p:spTree>
    <p:extLst>
      <p:ext uri="{BB962C8B-B14F-4D97-AF65-F5344CB8AC3E}">
        <p14:creationId xmlns:p14="http://schemas.microsoft.com/office/powerpoint/2010/main" val="28643941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sz="3500" b="1" u="sng" dirty="0" smtClean="0"/>
              <a:t>Vegetable Oils</a:t>
            </a:r>
            <a:r>
              <a:rPr lang="en-US" sz="3500" u="sng" dirty="0" smtClean="0"/>
              <a:t>:</a:t>
            </a:r>
            <a:r>
              <a:rPr lang="en-US" sz="3500" dirty="0" smtClean="0"/>
              <a:t> oils extracted from plant sources</a:t>
            </a:r>
          </a:p>
          <a:p>
            <a:r>
              <a:rPr lang="en-US" sz="3500" b="1" u="sng" dirty="0" smtClean="0"/>
              <a:t>Vegetable Shortenings</a:t>
            </a:r>
            <a:r>
              <a:rPr lang="en-US" sz="3500" u="sng" dirty="0" smtClean="0"/>
              <a:t>:</a:t>
            </a:r>
            <a:r>
              <a:rPr lang="en-US" sz="3500" dirty="0" smtClean="0"/>
              <a:t> a blend of oils HYDROGENATED to become a solid</a:t>
            </a:r>
          </a:p>
          <a:p>
            <a:r>
              <a:rPr lang="en-US" sz="3500" b="1" u="sng" dirty="0" smtClean="0"/>
              <a:t>Rancid</a:t>
            </a:r>
            <a:r>
              <a:rPr lang="en-US" sz="3500" u="sng" dirty="0" smtClean="0"/>
              <a:t>:</a:t>
            </a:r>
            <a:r>
              <a:rPr lang="en-US" sz="3500" dirty="0" smtClean="0"/>
              <a:t> Fats that have begun to decompose (you can smell it)</a:t>
            </a:r>
          </a:p>
          <a:p>
            <a:pPr marL="0" indent="0">
              <a:buNone/>
            </a:pPr>
            <a:endParaRPr lang="en-US" u="sng" dirty="0"/>
          </a:p>
        </p:txBody>
      </p:sp>
    </p:spTree>
    <p:extLst>
      <p:ext uri="{BB962C8B-B14F-4D97-AF65-F5344CB8AC3E}">
        <p14:creationId xmlns:p14="http://schemas.microsoft.com/office/powerpoint/2010/main" val="33300080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Fat-Soluble Vitamins (again)</a:t>
            </a:r>
            <a:endParaRPr lang="en-US" dirty="0"/>
          </a:p>
        </p:txBody>
      </p:sp>
      <p:sp>
        <p:nvSpPr>
          <p:cNvPr id="3" name="Content Placeholder 2"/>
          <p:cNvSpPr>
            <a:spLocks noGrp="1"/>
          </p:cNvSpPr>
          <p:nvPr>
            <p:ph idx="1"/>
          </p:nvPr>
        </p:nvSpPr>
        <p:spPr/>
        <p:txBody>
          <a:bodyPr>
            <a:normAutofit/>
          </a:bodyPr>
          <a:lstStyle/>
          <a:p>
            <a:pPr marL="0" indent="0">
              <a:buNone/>
            </a:pPr>
            <a:r>
              <a:rPr lang="en-US" sz="5000" b="1" dirty="0" smtClean="0"/>
              <a:t>A</a:t>
            </a:r>
          </a:p>
          <a:p>
            <a:pPr marL="0" indent="0">
              <a:buNone/>
            </a:pPr>
            <a:r>
              <a:rPr lang="en-US" sz="5000" b="1" dirty="0" smtClean="0"/>
              <a:t>D</a:t>
            </a:r>
          </a:p>
          <a:p>
            <a:pPr marL="0" indent="0">
              <a:buNone/>
            </a:pPr>
            <a:r>
              <a:rPr lang="en-US" sz="5000" b="1" dirty="0" smtClean="0"/>
              <a:t>E</a:t>
            </a:r>
          </a:p>
          <a:p>
            <a:pPr marL="0" indent="0">
              <a:buNone/>
            </a:pPr>
            <a:r>
              <a:rPr lang="en-US" sz="5000" b="1" dirty="0" smtClean="0"/>
              <a:t>K</a:t>
            </a:r>
          </a:p>
          <a:p>
            <a:pPr marL="0" indent="0">
              <a:buNone/>
            </a:pPr>
            <a:r>
              <a:rPr lang="en-US" sz="5000" b="1" dirty="0" smtClean="0"/>
              <a:t>(KADE)</a:t>
            </a:r>
            <a:endParaRPr lang="en-US" sz="5000" b="1" dirty="0"/>
          </a:p>
        </p:txBody>
      </p:sp>
    </p:spTree>
    <p:extLst>
      <p:ext uri="{BB962C8B-B14F-4D97-AF65-F5344CB8AC3E}">
        <p14:creationId xmlns:p14="http://schemas.microsoft.com/office/powerpoint/2010/main" val="39561700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 adds flavor!</a:t>
            </a:r>
            <a:endParaRPr lang="en-US" dirty="0"/>
          </a:p>
        </p:txBody>
      </p:sp>
      <p:sp>
        <p:nvSpPr>
          <p:cNvPr id="3" name="Content Placeholder 2"/>
          <p:cNvSpPr>
            <a:spLocks noGrp="1"/>
          </p:cNvSpPr>
          <p:nvPr>
            <p:ph sz="half" idx="1"/>
          </p:nvPr>
        </p:nvSpPr>
        <p:spPr/>
        <p:txBody>
          <a:bodyPr/>
          <a:lstStyle/>
          <a:p>
            <a:pPr marL="0" indent="0" algn="ctr">
              <a:buNone/>
            </a:pPr>
            <a:r>
              <a:rPr lang="en-US" u="sng" dirty="0" smtClean="0"/>
              <a:t>MOST FLAVOR</a:t>
            </a:r>
          </a:p>
          <a:p>
            <a:pPr marL="0" indent="0" algn="ctr">
              <a:buNone/>
            </a:pPr>
            <a:endParaRPr lang="en-US" dirty="0"/>
          </a:p>
          <a:p>
            <a:pPr marL="0" indent="0" algn="ctr">
              <a:buNone/>
            </a:pPr>
            <a:r>
              <a:rPr lang="en-US" dirty="0" smtClean="0"/>
              <a:t>Animal and fish fats</a:t>
            </a:r>
          </a:p>
          <a:p>
            <a:pPr marL="0" indent="0" algn="ctr">
              <a:buNone/>
            </a:pPr>
            <a:r>
              <a:rPr lang="en-US" dirty="0" smtClean="0"/>
              <a:t>Olive </a:t>
            </a:r>
            <a:r>
              <a:rPr lang="en-US" dirty="0" smtClean="0"/>
              <a:t>Oil</a:t>
            </a:r>
          </a:p>
          <a:p>
            <a:pPr marL="0" indent="0" algn="ctr">
              <a:buNone/>
            </a:pPr>
            <a:r>
              <a:rPr lang="en-US" dirty="0" smtClean="0"/>
              <a:t>**This is why olive oils or fish oils are the “finishing flavors” instead of what we cook with</a:t>
            </a:r>
            <a:endParaRPr lang="en-US" dirty="0"/>
          </a:p>
        </p:txBody>
      </p:sp>
      <p:sp>
        <p:nvSpPr>
          <p:cNvPr id="4" name="Content Placeholder 3"/>
          <p:cNvSpPr>
            <a:spLocks noGrp="1"/>
          </p:cNvSpPr>
          <p:nvPr>
            <p:ph sz="half" idx="2"/>
          </p:nvPr>
        </p:nvSpPr>
        <p:spPr/>
        <p:txBody>
          <a:bodyPr/>
          <a:lstStyle/>
          <a:p>
            <a:pPr marL="0" indent="0" algn="ctr">
              <a:buNone/>
            </a:pPr>
            <a:r>
              <a:rPr lang="en-US" u="sng" dirty="0" smtClean="0"/>
              <a:t>LEAST FLAVOR</a:t>
            </a:r>
            <a:endParaRPr lang="en-US" dirty="0" smtClean="0"/>
          </a:p>
          <a:p>
            <a:pPr marL="0" indent="0" algn="ctr">
              <a:buNone/>
            </a:pPr>
            <a:endParaRPr lang="en-US" u="sng" dirty="0"/>
          </a:p>
          <a:p>
            <a:pPr marL="0" indent="0" algn="ctr">
              <a:buNone/>
            </a:pPr>
            <a:r>
              <a:rPr lang="en-US" dirty="0" smtClean="0"/>
              <a:t>Vegetable </a:t>
            </a:r>
            <a:r>
              <a:rPr lang="en-US" dirty="0" smtClean="0"/>
              <a:t>oil</a:t>
            </a:r>
          </a:p>
          <a:p>
            <a:pPr marL="0" indent="0" algn="ctr">
              <a:buNone/>
            </a:pPr>
            <a:r>
              <a:rPr lang="en-US" dirty="0" smtClean="0"/>
              <a:t>**This is why we use vegetable and canola oil to cook stir fry…it doesn’t change the flavor</a:t>
            </a:r>
            <a:endParaRPr lang="en-US" dirty="0"/>
          </a:p>
        </p:txBody>
      </p:sp>
    </p:spTree>
    <p:extLst>
      <p:ext uri="{BB962C8B-B14F-4D97-AF65-F5344CB8AC3E}">
        <p14:creationId xmlns:p14="http://schemas.microsoft.com/office/powerpoint/2010/main" val="1475537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marL="0" indent="0">
              <a:buNone/>
            </a:pPr>
            <a:r>
              <a:rPr lang="en-US" sz="4500" u="sng" dirty="0" smtClean="0"/>
              <a:t>Fat:</a:t>
            </a:r>
            <a:r>
              <a:rPr lang="en-US" sz="4500" dirty="0" smtClean="0"/>
              <a:t> A nutrient that is essential for body energy, insulation and </a:t>
            </a:r>
            <a:r>
              <a:rPr lang="en-US" sz="4500" dirty="0" smtClean="0"/>
              <a:t>protection</a:t>
            </a:r>
          </a:p>
          <a:p>
            <a:pPr marL="0" indent="0">
              <a:buNone/>
            </a:pPr>
            <a:endParaRPr lang="en-US" dirty="0" smtClean="0"/>
          </a:p>
          <a:p>
            <a:pPr marL="0" indent="0">
              <a:buNone/>
            </a:pPr>
            <a:endParaRPr lang="en-US" u="sng" dirty="0"/>
          </a:p>
        </p:txBody>
      </p:sp>
      <p:pic>
        <p:nvPicPr>
          <p:cNvPr id="1026" name="Picture 2" descr="http://www.gettingthroughthis.com/wp-content/uploads/2011/04/Stick-of-Butt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4310062"/>
            <a:ext cx="2809875" cy="18716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theepochtimes.com/n2/images/stories/large/2010/09/17/Crisc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4310062"/>
            <a:ext cx="2328862" cy="187166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img2.timeinc.net/health/images/slides/worst-margarine-stick-400x4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133725"/>
            <a:ext cx="3048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67485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Fats Info…</a:t>
            </a:r>
            <a:endParaRPr lang="en-US" dirty="0"/>
          </a:p>
        </p:txBody>
      </p:sp>
      <p:sp>
        <p:nvSpPr>
          <p:cNvPr id="3" name="Content Placeholder 2"/>
          <p:cNvSpPr>
            <a:spLocks noGrp="1"/>
          </p:cNvSpPr>
          <p:nvPr>
            <p:ph sz="half" idx="1"/>
          </p:nvPr>
        </p:nvSpPr>
        <p:spPr/>
        <p:txBody>
          <a:bodyPr/>
          <a:lstStyle/>
          <a:p>
            <a:r>
              <a:rPr lang="en-US" dirty="0" smtClean="0"/>
              <a:t>Store fats in tightly covered containers so they do not go </a:t>
            </a:r>
            <a:r>
              <a:rPr lang="en-US" b="1" u="sng" dirty="0" smtClean="0"/>
              <a:t>rancid</a:t>
            </a:r>
          </a:p>
          <a:p>
            <a:r>
              <a:rPr lang="en-US" dirty="0" smtClean="0"/>
              <a:t>Fats at high temperatures can overheat and combust (light on fire)</a:t>
            </a:r>
          </a:p>
          <a:p>
            <a:pPr marL="0" indent="0">
              <a:buNone/>
            </a:pPr>
            <a:endParaRPr lang="en-US" dirty="0"/>
          </a:p>
        </p:txBody>
      </p:sp>
      <p:sp>
        <p:nvSpPr>
          <p:cNvPr id="4" name="Content Placeholder 3"/>
          <p:cNvSpPr>
            <a:spLocks noGrp="1"/>
          </p:cNvSpPr>
          <p:nvPr>
            <p:ph sz="half" idx="2"/>
          </p:nvPr>
        </p:nvSpPr>
        <p:spPr/>
        <p:txBody>
          <a:bodyPr/>
          <a:lstStyle/>
          <a:p>
            <a:pPr marL="0" indent="0">
              <a:buNone/>
            </a:pPr>
            <a:r>
              <a:rPr lang="en-US" dirty="0" smtClean="0"/>
              <a:t>BEWARE OF GREASE FIRES!!!</a:t>
            </a:r>
          </a:p>
          <a:p>
            <a:pPr marL="0" indent="0">
              <a:buNone/>
            </a:pPr>
            <a:r>
              <a:rPr lang="en-US" dirty="0" smtClean="0"/>
              <a:t>-steps to put it out?</a:t>
            </a:r>
          </a:p>
          <a:p>
            <a:pPr marL="0" indent="0">
              <a:buNone/>
            </a:pPr>
            <a:r>
              <a:rPr lang="en-US" dirty="0" smtClean="0"/>
              <a:t>-what do we NEVER put on a grease fire?</a:t>
            </a:r>
          </a:p>
        </p:txBody>
      </p:sp>
      <p:pic>
        <p:nvPicPr>
          <p:cNvPr id="1026" name="Picture 2" descr="http://i-cdn.apartmenttherapy.com/uimages/kitchen/2011-02-02-GreaseFi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3900" y="4343400"/>
            <a:ext cx="3429000" cy="2241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6747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6" name="Group 2"/>
          <p:cNvGrpSpPr>
            <a:grpSpLocks/>
          </p:cNvGrpSpPr>
          <p:nvPr/>
        </p:nvGrpSpPr>
        <p:grpSpPr bwMode="auto">
          <a:xfrm>
            <a:off x="228600" y="381000"/>
            <a:ext cx="8534400" cy="6248400"/>
            <a:chOff x="136" y="48"/>
            <a:chExt cx="5472" cy="4272"/>
          </a:xfrm>
        </p:grpSpPr>
        <p:grpSp>
          <p:nvGrpSpPr>
            <p:cNvPr id="31747" name="Group 3"/>
            <p:cNvGrpSpPr>
              <a:grpSpLocks/>
            </p:cNvGrpSpPr>
            <p:nvPr/>
          </p:nvGrpSpPr>
          <p:grpSpPr bwMode="auto">
            <a:xfrm>
              <a:off x="136" y="48"/>
              <a:ext cx="5472" cy="212"/>
              <a:chOff x="136" y="48"/>
              <a:chExt cx="5472" cy="212"/>
            </a:xfrm>
          </p:grpSpPr>
          <p:grpSp>
            <p:nvGrpSpPr>
              <p:cNvPr id="31748" name="Group 4"/>
              <p:cNvGrpSpPr>
                <a:grpSpLocks/>
              </p:cNvGrpSpPr>
              <p:nvPr/>
            </p:nvGrpSpPr>
            <p:grpSpPr bwMode="auto">
              <a:xfrm>
                <a:off x="136" y="48"/>
                <a:ext cx="1056" cy="212"/>
                <a:chOff x="2544" y="2160"/>
                <a:chExt cx="1920" cy="384"/>
              </a:xfrm>
            </p:grpSpPr>
            <p:sp>
              <p:nvSpPr>
                <p:cNvPr id="31749" name="Rectangle 5"/>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1750" name="Rectangle 6"/>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1751" name="Rectangle 7"/>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1752" name="Rectangle 8"/>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31753" name="Rectangle 9"/>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1754" name="Group 10"/>
              <p:cNvGrpSpPr>
                <a:grpSpLocks/>
              </p:cNvGrpSpPr>
              <p:nvPr/>
            </p:nvGrpSpPr>
            <p:grpSpPr bwMode="auto">
              <a:xfrm>
                <a:off x="1240" y="48"/>
                <a:ext cx="1056" cy="212"/>
                <a:chOff x="2544" y="2160"/>
                <a:chExt cx="1920" cy="384"/>
              </a:xfrm>
            </p:grpSpPr>
            <p:sp>
              <p:nvSpPr>
                <p:cNvPr id="31755" name="Rectangle 11"/>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1756" name="Rectangle 12"/>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1757" name="Rectangle 13"/>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1758" name="Rectangle 14"/>
                <p:cNvSpPr>
                  <a:spLocks noChangeArrowheads="1"/>
                </p:cNvSpPr>
                <p:nvPr/>
              </p:nvSpPr>
              <p:spPr bwMode="auto">
                <a:xfrm>
                  <a:off x="2544" y="2160"/>
                  <a:ext cx="960" cy="192"/>
                </a:xfrm>
                <a:prstGeom prst="rect">
                  <a:avLst/>
                </a:prstGeom>
                <a:solidFill>
                  <a:srgbClr val="333399"/>
                </a:solidFill>
                <a:ln w="9525">
                  <a:noFill/>
                  <a:miter lim="800000"/>
                  <a:headEnd/>
                  <a:tailEnd/>
                </a:ln>
                <a:effectLst/>
              </p:spPr>
              <p:txBody>
                <a:bodyPr wrap="none" anchor="ctr"/>
                <a:lstStyle/>
                <a:p>
                  <a:endParaRPr lang="en-US"/>
                </a:p>
              </p:txBody>
            </p:sp>
            <p:sp>
              <p:nvSpPr>
                <p:cNvPr id="31759" name="Rectangle 15"/>
                <p:cNvSpPr>
                  <a:spLocks noChangeArrowheads="1"/>
                </p:cNvSpPr>
                <p:nvPr/>
              </p:nvSpPr>
              <p:spPr bwMode="auto">
                <a:xfrm>
                  <a:off x="2640" y="2256"/>
                  <a:ext cx="1728" cy="192"/>
                </a:xfrm>
                <a:prstGeom prst="rect">
                  <a:avLst/>
                </a:prstGeom>
                <a:solidFill>
                  <a:schemeClr val="accent1">
                    <a:alpha val="50000"/>
                  </a:schemeClr>
                </a:solidFill>
                <a:ln w="9525">
                  <a:noFill/>
                  <a:miter lim="800000"/>
                  <a:headEnd/>
                  <a:tailEnd/>
                </a:ln>
                <a:effectLst/>
              </p:spPr>
              <p:txBody>
                <a:bodyPr wrap="none" anchor="ctr"/>
                <a:lstStyle/>
                <a:p>
                  <a:endParaRPr lang="en-US"/>
                </a:p>
              </p:txBody>
            </p:sp>
          </p:grpSp>
          <p:grpSp>
            <p:nvGrpSpPr>
              <p:cNvPr id="31760" name="Group 16"/>
              <p:cNvGrpSpPr>
                <a:grpSpLocks/>
              </p:cNvGrpSpPr>
              <p:nvPr/>
            </p:nvGrpSpPr>
            <p:grpSpPr bwMode="auto">
              <a:xfrm>
                <a:off x="2344" y="48"/>
                <a:ext cx="1056" cy="212"/>
                <a:chOff x="2544" y="2160"/>
                <a:chExt cx="1920" cy="384"/>
              </a:xfrm>
            </p:grpSpPr>
            <p:sp>
              <p:nvSpPr>
                <p:cNvPr id="31761" name="Rectangle 17"/>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1762" name="Rectangle 18"/>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1763" name="Rectangle 19"/>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1764" name="Rectangle 20"/>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1765" name="Rectangle 21"/>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1766" name="Group 22"/>
              <p:cNvGrpSpPr>
                <a:grpSpLocks/>
              </p:cNvGrpSpPr>
              <p:nvPr/>
            </p:nvGrpSpPr>
            <p:grpSpPr bwMode="auto">
              <a:xfrm>
                <a:off x="3448" y="48"/>
                <a:ext cx="1056" cy="212"/>
                <a:chOff x="2544" y="2160"/>
                <a:chExt cx="1920" cy="384"/>
              </a:xfrm>
            </p:grpSpPr>
            <p:sp>
              <p:nvSpPr>
                <p:cNvPr id="31767" name="Rectangle 23"/>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1768" name="Rectangle 24"/>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1769" name="Rectangle 25"/>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1770" name="Rectangle 26"/>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1771" name="Rectangle 27"/>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1772" name="Group 28"/>
              <p:cNvGrpSpPr>
                <a:grpSpLocks/>
              </p:cNvGrpSpPr>
              <p:nvPr/>
            </p:nvGrpSpPr>
            <p:grpSpPr bwMode="auto">
              <a:xfrm>
                <a:off x="4552" y="48"/>
                <a:ext cx="1056" cy="212"/>
                <a:chOff x="2544" y="2160"/>
                <a:chExt cx="1920" cy="384"/>
              </a:xfrm>
            </p:grpSpPr>
            <p:sp>
              <p:nvSpPr>
                <p:cNvPr id="31773" name="Rectangle 29"/>
                <p:cNvSpPr>
                  <a:spLocks noChangeArrowheads="1"/>
                </p:cNvSpPr>
                <p:nvPr/>
              </p:nvSpPr>
              <p:spPr bwMode="auto">
                <a:xfrm>
                  <a:off x="3504" y="2160"/>
                  <a:ext cx="960" cy="192"/>
                </a:xfrm>
                <a:prstGeom prst="rect">
                  <a:avLst/>
                </a:prstGeom>
                <a:solidFill>
                  <a:srgbClr val="008000"/>
                </a:solidFill>
                <a:ln w="9525">
                  <a:noFill/>
                  <a:miter lim="800000"/>
                  <a:headEnd/>
                  <a:tailEnd/>
                </a:ln>
                <a:effectLst/>
              </p:spPr>
              <p:txBody>
                <a:bodyPr wrap="none" anchor="ctr"/>
                <a:lstStyle/>
                <a:p>
                  <a:endParaRPr lang="en-US"/>
                </a:p>
              </p:txBody>
            </p:sp>
            <p:sp>
              <p:nvSpPr>
                <p:cNvPr id="31774" name="Rectangle 30"/>
                <p:cNvSpPr>
                  <a:spLocks noChangeArrowheads="1"/>
                </p:cNvSpPr>
                <p:nvPr/>
              </p:nvSpPr>
              <p:spPr bwMode="auto">
                <a:xfrm>
                  <a:off x="3504" y="2352"/>
                  <a:ext cx="960" cy="192"/>
                </a:xfrm>
                <a:prstGeom prst="rect">
                  <a:avLst/>
                </a:prstGeom>
                <a:solidFill>
                  <a:srgbClr val="FF0000"/>
                </a:solidFill>
                <a:ln w="9525">
                  <a:noFill/>
                  <a:miter lim="800000"/>
                  <a:headEnd/>
                  <a:tailEnd/>
                </a:ln>
                <a:effectLst/>
              </p:spPr>
              <p:txBody>
                <a:bodyPr wrap="none" anchor="ctr"/>
                <a:lstStyle/>
                <a:p>
                  <a:endParaRPr lang="en-US"/>
                </a:p>
              </p:txBody>
            </p:sp>
            <p:sp>
              <p:nvSpPr>
                <p:cNvPr id="31775" name="Rectangle 31"/>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endParaRPr lang="en-US"/>
                </a:p>
              </p:txBody>
            </p:sp>
            <p:sp>
              <p:nvSpPr>
                <p:cNvPr id="31776" name="Rectangle 32"/>
                <p:cNvSpPr>
                  <a:spLocks noChangeArrowheads="1"/>
                </p:cNvSpPr>
                <p:nvPr/>
              </p:nvSpPr>
              <p:spPr bwMode="auto">
                <a:xfrm>
                  <a:off x="2544" y="2160"/>
                  <a:ext cx="960" cy="192"/>
                </a:xfrm>
                <a:prstGeom prst="rect">
                  <a:avLst/>
                </a:prstGeom>
                <a:solidFill>
                  <a:srgbClr val="000080"/>
                </a:solidFill>
                <a:ln w="9525">
                  <a:noFill/>
                  <a:miter lim="800000"/>
                  <a:headEnd/>
                  <a:tailEnd/>
                </a:ln>
                <a:effectLst/>
              </p:spPr>
              <p:txBody>
                <a:bodyPr wrap="none" anchor="ctr"/>
                <a:lstStyle/>
                <a:p>
                  <a:endParaRPr lang="en-US"/>
                </a:p>
              </p:txBody>
            </p:sp>
            <p:sp>
              <p:nvSpPr>
                <p:cNvPr id="31777" name="Rectangle 33"/>
                <p:cNvSpPr>
                  <a:spLocks noChangeArrowheads="1"/>
                </p:cNvSpPr>
                <p:nvPr/>
              </p:nvSpPr>
              <p:spPr bwMode="auto">
                <a:xfrm>
                  <a:off x="2640" y="2256"/>
                  <a:ext cx="1728" cy="192"/>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grpSp>
          <p:nvGrpSpPr>
            <p:cNvPr id="31778" name="Group 34"/>
            <p:cNvGrpSpPr>
              <a:grpSpLocks/>
            </p:cNvGrpSpPr>
            <p:nvPr/>
          </p:nvGrpSpPr>
          <p:grpSpPr bwMode="auto">
            <a:xfrm>
              <a:off x="192" y="4273"/>
              <a:ext cx="5328" cy="47"/>
              <a:chOff x="192" y="3840"/>
              <a:chExt cx="5328" cy="47"/>
            </a:xfrm>
          </p:grpSpPr>
          <p:grpSp>
            <p:nvGrpSpPr>
              <p:cNvPr id="31779" name="Group 35"/>
              <p:cNvGrpSpPr>
                <a:grpSpLocks/>
              </p:cNvGrpSpPr>
              <p:nvPr/>
            </p:nvGrpSpPr>
            <p:grpSpPr bwMode="auto">
              <a:xfrm>
                <a:off x="192" y="3840"/>
                <a:ext cx="624" cy="47"/>
                <a:chOff x="624" y="3706"/>
                <a:chExt cx="1056" cy="106"/>
              </a:xfrm>
            </p:grpSpPr>
            <p:sp>
              <p:nvSpPr>
                <p:cNvPr id="31780" name="Rectangle 36"/>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1781" name="Rectangle 37"/>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1782" name="Group 38"/>
              <p:cNvGrpSpPr>
                <a:grpSpLocks/>
              </p:cNvGrpSpPr>
              <p:nvPr/>
            </p:nvGrpSpPr>
            <p:grpSpPr bwMode="auto">
              <a:xfrm>
                <a:off x="864" y="3840"/>
                <a:ext cx="624" cy="47"/>
                <a:chOff x="624" y="3600"/>
                <a:chExt cx="1056" cy="106"/>
              </a:xfrm>
            </p:grpSpPr>
            <p:sp>
              <p:nvSpPr>
                <p:cNvPr id="31783" name="Rectangle 39"/>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1784" name="Rectangle 40"/>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1785" name="Group 41"/>
              <p:cNvGrpSpPr>
                <a:grpSpLocks/>
              </p:cNvGrpSpPr>
              <p:nvPr/>
            </p:nvGrpSpPr>
            <p:grpSpPr bwMode="auto">
              <a:xfrm>
                <a:off x="1536" y="3840"/>
                <a:ext cx="624" cy="47"/>
                <a:chOff x="624" y="3706"/>
                <a:chExt cx="1056" cy="106"/>
              </a:xfrm>
            </p:grpSpPr>
            <p:sp>
              <p:nvSpPr>
                <p:cNvPr id="31786" name="Rectangle 42"/>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1787" name="Rectangle 43"/>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1788" name="Group 44"/>
              <p:cNvGrpSpPr>
                <a:grpSpLocks/>
              </p:cNvGrpSpPr>
              <p:nvPr/>
            </p:nvGrpSpPr>
            <p:grpSpPr bwMode="auto">
              <a:xfrm>
                <a:off x="2208" y="3840"/>
                <a:ext cx="624" cy="47"/>
                <a:chOff x="624" y="3600"/>
                <a:chExt cx="1056" cy="106"/>
              </a:xfrm>
            </p:grpSpPr>
            <p:sp>
              <p:nvSpPr>
                <p:cNvPr id="31789" name="Rectangle 45"/>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1790" name="Rectangle 46"/>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1791" name="Group 47"/>
              <p:cNvGrpSpPr>
                <a:grpSpLocks/>
              </p:cNvGrpSpPr>
              <p:nvPr/>
            </p:nvGrpSpPr>
            <p:grpSpPr bwMode="auto">
              <a:xfrm>
                <a:off x="2880" y="3840"/>
                <a:ext cx="624" cy="47"/>
                <a:chOff x="624" y="3706"/>
                <a:chExt cx="1056" cy="106"/>
              </a:xfrm>
            </p:grpSpPr>
            <p:sp>
              <p:nvSpPr>
                <p:cNvPr id="31792" name="Rectangle 48"/>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1793" name="Rectangle 49"/>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1794" name="Group 50"/>
              <p:cNvGrpSpPr>
                <a:grpSpLocks/>
              </p:cNvGrpSpPr>
              <p:nvPr/>
            </p:nvGrpSpPr>
            <p:grpSpPr bwMode="auto">
              <a:xfrm>
                <a:off x="3552" y="3840"/>
                <a:ext cx="624" cy="47"/>
                <a:chOff x="624" y="3600"/>
                <a:chExt cx="1056" cy="106"/>
              </a:xfrm>
            </p:grpSpPr>
            <p:sp>
              <p:nvSpPr>
                <p:cNvPr id="31795" name="Rectangle 51"/>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1796" name="Rectangle 52"/>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nvGrpSpPr>
              <p:cNvPr id="31797" name="Group 53"/>
              <p:cNvGrpSpPr>
                <a:grpSpLocks/>
              </p:cNvGrpSpPr>
              <p:nvPr/>
            </p:nvGrpSpPr>
            <p:grpSpPr bwMode="auto">
              <a:xfrm>
                <a:off x="4224" y="3840"/>
                <a:ext cx="624" cy="47"/>
                <a:chOff x="624" y="3706"/>
                <a:chExt cx="1056" cy="106"/>
              </a:xfrm>
            </p:grpSpPr>
            <p:sp>
              <p:nvSpPr>
                <p:cNvPr id="31798" name="Rectangle 54"/>
                <p:cNvSpPr>
                  <a:spLocks noChangeArrowheads="1"/>
                </p:cNvSpPr>
                <p:nvPr/>
              </p:nvSpPr>
              <p:spPr bwMode="ltGray">
                <a:xfrm>
                  <a:off x="1152" y="3706"/>
                  <a:ext cx="528" cy="106"/>
                </a:xfrm>
                <a:prstGeom prst="rect">
                  <a:avLst/>
                </a:prstGeom>
                <a:solidFill>
                  <a:srgbClr val="FF0000"/>
                </a:solidFill>
                <a:ln w="9525">
                  <a:noFill/>
                  <a:miter lim="800000"/>
                  <a:headEnd/>
                  <a:tailEnd/>
                </a:ln>
                <a:effectLst/>
              </p:spPr>
              <p:txBody>
                <a:bodyPr wrap="none" anchor="ctr"/>
                <a:lstStyle/>
                <a:p>
                  <a:endParaRPr lang="en-US"/>
                </a:p>
              </p:txBody>
            </p:sp>
            <p:sp>
              <p:nvSpPr>
                <p:cNvPr id="31799" name="Rectangle 55"/>
                <p:cNvSpPr>
                  <a:spLocks noChangeArrowheads="1"/>
                </p:cNvSpPr>
                <p:nvPr/>
              </p:nvSpPr>
              <p:spPr bwMode="ltGray">
                <a:xfrm>
                  <a:off x="624" y="3706"/>
                  <a:ext cx="528" cy="106"/>
                </a:xfrm>
                <a:prstGeom prst="rect">
                  <a:avLst/>
                </a:prstGeom>
                <a:solidFill>
                  <a:schemeClr val="folHlink"/>
                </a:solidFill>
                <a:ln w="9525">
                  <a:noFill/>
                  <a:miter lim="800000"/>
                  <a:headEnd/>
                  <a:tailEnd/>
                </a:ln>
                <a:effectLst/>
              </p:spPr>
              <p:txBody>
                <a:bodyPr wrap="none" anchor="ctr"/>
                <a:lstStyle/>
                <a:p>
                  <a:endParaRPr lang="en-US"/>
                </a:p>
              </p:txBody>
            </p:sp>
          </p:grpSp>
          <p:grpSp>
            <p:nvGrpSpPr>
              <p:cNvPr id="31800" name="Group 56"/>
              <p:cNvGrpSpPr>
                <a:grpSpLocks/>
              </p:cNvGrpSpPr>
              <p:nvPr/>
            </p:nvGrpSpPr>
            <p:grpSpPr bwMode="auto">
              <a:xfrm>
                <a:off x="4896" y="3840"/>
                <a:ext cx="624" cy="47"/>
                <a:chOff x="624" y="3600"/>
                <a:chExt cx="1056" cy="106"/>
              </a:xfrm>
            </p:grpSpPr>
            <p:sp>
              <p:nvSpPr>
                <p:cNvPr id="31801" name="Rectangle 57"/>
                <p:cNvSpPr>
                  <a:spLocks noChangeArrowheads="1"/>
                </p:cNvSpPr>
                <p:nvPr/>
              </p:nvSpPr>
              <p:spPr bwMode="ltGray">
                <a:xfrm>
                  <a:off x="1152" y="3600"/>
                  <a:ext cx="528" cy="106"/>
                </a:xfrm>
                <a:prstGeom prst="rect">
                  <a:avLst/>
                </a:prstGeom>
                <a:solidFill>
                  <a:srgbClr val="008000"/>
                </a:solidFill>
                <a:ln w="9525">
                  <a:noFill/>
                  <a:miter lim="800000"/>
                  <a:headEnd/>
                  <a:tailEnd/>
                </a:ln>
                <a:effectLst/>
              </p:spPr>
              <p:txBody>
                <a:bodyPr wrap="none" anchor="ctr"/>
                <a:lstStyle/>
                <a:p>
                  <a:endParaRPr lang="en-US"/>
                </a:p>
              </p:txBody>
            </p:sp>
            <p:sp>
              <p:nvSpPr>
                <p:cNvPr id="31802" name="Rectangle 58"/>
                <p:cNvSpPr>
                  <a:spLocks noChangeArrowheads="1"/>
                </p:cNvSpPr>
                <p:nvPr/>
              </p:nvSpPr>
              <p:spPr bwMode="ltGray">
                <a:xfrm>
                  <a:off x="624" y="3600"/>
                  <a:ext cx="528" cy="106"/>
                </a:xfrm>
                <a:prstGeom prst="rect">
                  <a:avLst/>
                </a:prstGeom>
                <a:solidFill>
                  <a:srgbClr val="000080"/>
                </a:solidFill>
                <a:ln w="9525">
                  <a:noFill/>
                  <a:miter lim="800000"/>
                  <a:headEnd/>
                  <a:tailEnd/>
                </a:ln>
                <a:effectLst/>
              </p:spPr>
              <p:txBody>
                <a:bodyPr wrap="none" anchor="ctr"/>
                <a:lstStyle/>
                <a:p>
                  <a:endParaRPr lang="en-US"/>
                </a:p>
              </p:txBody>
            </p:sp>
          </p:grpSp>
        </p:grpSp>
      </p:grpSp>
      <p:pic>
        <p:nvPicPr>
          <p:cNvPr id="31803" name="Picture 59" descr="Foods&amp;Nutrition"/>
          <p:cNvPicPr>
            <a:picLocks noChangeAspect="1" noChangeArrowheads="1"/>
          </p:cNvPicPr>
          <p:nvPr/>
        </p:nvPicPr>
        <p:blipFill>
          <a:blip r:embed="rId3" cstate="print"/>
          <a:srcRect/>
          <a:stretch>
            <a:fillRect/>
          </a:stretch>
        </p:blipFill>
        <p:spPr bwMode="auto">
          <a:xfrm>
            <a:off x="5638800" y="5792788"/>
            <a:ext cx="3276600" cy="698500"/>
          </a:xfrm>
          <a:prstGeom prst="rect">
            <a:avLst/>
          </a:prstGeom>
          <a:noFill/>
          <a:ln w="9525">
            <a:noFill/>
            <a:miter lim="800000"/>
            <a:headEnd/>
            <a:tailEnd/>
          </a:ln>
        </p:spPr>
      </p:pic>
      <p:sp>
        <p:nvSpPr>
          <p:cNvPr id="31805" name="Rectangle 61"/>
          <p:cNvSpPr>
            <a:spLocks noGrp="1" noChangeArrowheads="1"/>
          </p:cNvSpPr>
          <p:nvPr>
            <p:ph type="title"/>
          </p:nvPr>
        </p:nvSpPr>
        <p:spPr>
          <a:xfrm>
            <a:off x="451050" y="914400"/>
            <a:ext cx="8229600" cy="914400"/>
          </a:xfrm>
        </p:spPr>
        <p:txBody>
          <a:bodyPr/>
          <a:lstStyle/>
          <a:p>
            <a:r>
              <a:rPr lang="en-US" dirty="0"/>
              <a:t>What are oils?</a:t>
            </a:r>
          </a:p>
        </p:txBody>
      </p:sp>
      <p:sp>
        <p:nvSpPr>
          <p:cNvPr id="31806" name="Rectangle 62"/>
          <p:cNvSpPr>
            <a:spLocks noGrp="1" noChangeArrowheads="1"/>
          </p:cNvSpPr>
          <p:nvPr>
            <p:ph idx="1"/>
          </p:nvPr>
        </p:nvSpPr>
        <p:spPr>
          <a:xfrm>
            <a:off x="700951" y="1548892"/>
            <a:ext cx="7924801" cy="2032508"/>
          </a:xfrm>
        </p:spPr>
        <p:txBody>
          <a:bodyPr>
            <a:normAutofit lnSpcReduction="10000"/>
          </a:bodyPr>
          <a:lstStyle/>
          <a:p>
            <a:r>
              <a:rPr lang="en-US" sz="3500" b="1" u="sng" dirty="0"/>
              <a:t>Oils</a:t>
            </a:r>
            <a:r>
              <a:rPr lang="en-US" sz="3500" dirty="0"/>
              <a:t> are </a:t>
            </a:r>
            <a:r>
              <a:rPr lang="en-US" sz="3500" b="1" u="sng" dirty="0"/>
              <a:t>fats that are liquid at room temperature</a:t>
            </a:r>
            <a:r>
              <a:rPr lang="en-US" sz="3500" b="1" dirty="0"/>
              <a:t>.</a:t>
            </a:r>
          </a:p>
          <a:p>
            <a:pPr>
              <a:buFontTx/>
              <a:buNone/>
            </a:pPr>
            <a:endParaRPr lang="en-US" dirty="0"/>
          </a:p>
          <a:p>
            <a:pPr lvl="1"/>
            <a:r>
              <a:rPr lang="en-US" sz="2400" b="1" dirty="0"/>
              <a:t>Oils come from different plants and from fish</a:t>
            </a:r>
          </a:p>
        </p:txBody>
      </p:sp>
      <p:pic>
        <p:nvPicPr>
          <p:cNvPr id="2050" name="Picture 2" descr="http://news.ucdavis.edu/photos_images/news_images/01_2008/olive_oil_l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1724" y="3453234"/>
            <a:ext cx="2590752" cy="263123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nontoxicprint.com/Safe%20Solvents/Vegetable-Oi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088" y="3644623"/>
            <a:ext cx="2401860" cy="303835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4.bp.blogspot.com/-hd1oUZA1TWI/Ue3L_3GpeCI/AAAAAAAAAew/oEyUZ2_HlCk/s1600/9078336-fresh-rainbow-trout-and-fish-oil-capsules.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70974" y="3767308"/>
            <a:ext cx="2959829" cy="2317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7656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MyPyramid vs. </a:t>
            </a:r>
            <a:r>
              <a:rPr lang="en-US" dirty="0" err="1" smtClean="0"/>
              <a:t>MyPlate</a:t>
            </a:r>
            <a:endParaRPr lang="en-US" dirty="0"/>
          </a:p>
        </p:txBody>
      </p:sp>
      <p:sp>
        <p:nvSpPr>
          <p:cNvPr id="3" name="Content Placeholder 2"/>
          <p:cNvSpPr>
            <a:spLocks noGrp="1"/>
          </p:cNvSpPr>
          <p:nvPr>
            <p:ph sz="half" idx="1"/>
          </p:nvPr>
        </p:nvSpPr>
        <p:spPr/>
        <p:txBody>
          <a:bodyPr/>
          <a:lstStyle/>
          <a:p>
            <a:r>
              <a:rPr lang="en-US" dirty="0" smtClean="0"/>
              <a:t>HAS AN OILS GROUP</a:t>
            </a:r>
            <a:endParaRPr lang="en-US" dirty="0"/>
          </a:p>
        </p:txBody>
      </p:sp>
      <p:sp>
        <p:nvSpPr>
          <p:cNvPr id="4" name="Content Placeholder 3"/>
          <p:cNvSpPr>
            <a:spLocks noGrp="1"/>
          </p:cNvSpPr>
          <p:nvPr>
            <p:ph sz="half" idx="2"/>
          </p:nvPr>
        </p:nvSpPr>
        <p:spPr/>
        <p:txBody>
          <a:bodyPr/>
          <a:lstStyle/>
          <a:p>
            <a:r>
              <a:rPr lang="en-US" dirty="0"/>
              <a:t> </a:t>
            </a:r>
            <a:r>
              <a:rPr lang="en-US" dirty="0" smtClean="0"/>
              <a:t> NO OILS GROUP!</a:t>
            </a:r>
            <a:endParaRPr lang="en-US" dirty="0"/>
          </a:p>
        </p:txBody>
      </p:sp>
      <p:pic>
        <p:nvPicPr>
          <p:cNvPr id="5122" name="Picture 2" descr="http://watsonpersonaltraining.com/wp-content/uploads/2011/04/MyPyrami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94139"/>
            <a:ext cx="5079027" cy="4763861"/>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t2.gstatic.com/images?q=tbn:ANd9GcQAR1Uby5v9--J5_kUcb2FpfEfQTTKpQTyXVT05KOat8O_M5RrPSQ:www.tripodium.net/wordpress/wp-content/uploads/2012/10/myplat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68141" y="2243817"/>
            <a:ext cx="3476625" cy="3476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0676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marL="0" indent="0">
              <a:buNone/>
            </a:pPr>
            <a:r>
              <a:rPr lang="en-US" sz="3500" b="1" u="sng" dirty="0" smtClean="0"/>
              <a:t>Lipids</a:t>
            </a:r>
            <a:r>
              <a:rPr lang="en-US" sz="3500" u="sng" dirty="0" smtClean="0"/>
              <a:t>:</a:t>
            </a:r>
            <a:r>
              <a:rPr lang="en-US" sz="3500" dirty="0" smtClean="0"/>
              <a:t> A family of chemical compounds, which include fats and oils</a:t>
            </a:r>
          </a:p>
          <a:p>
            <a:pPr marL="0" indent="0">
              <a:buNone/>
            </a:pPr>
            <a:endParaRPr lang="en-US" u="sng" dirty="0"/>
          </a:p>
          <a:p>
            <a:pPr marL="0" indent="0">
              <a:buNone/>
            </a:pPr>
            <a:r>
              <a:rPr lang="en-US" sz="3500" b="1" u="sng" dirty="0" smtClean="0"/>
              <a:t>Cholestero</a:t>
            </a:r>
            <a:r>
              <a:rPr lang="en-US" sz="3500" u="sng" dirty="0" smtClean="0"/>
              <a:t>l:</a:t>
            </a:r>
            <a:r>
              <a:rPr lang="en-US" sz="3500" dirty="0" smtClean="0"/>
              <a:t> a fat-like substance made of glucose or saturated </a:t>
            </a:r>
            <a:r>
              <a:rPr lang="en-US" sz="3500" dirty="0" smtClean="0"/>
              <a:t>fat (in our blood)</a:t>
            </a:r>
            <a:endParaRPr lang="en-US" sz="3500" u="sng" dirty="0"/>
          </a:p>
        </p:txBody>
      </p:sp>
    </p:spTree>
    <p:extLst>
      <p:ext uri="{BB962C8B-B14F-4D97-AF65-F5344CB8AC3E}">
        <p14:creationId xmlns:p14="http://schemas.microsoft.com/office/powerpoint/2010/main" val="1969015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SKINNY on FATS</a:t>
            </a:r>
            <a:endParaRPr lang="en-US" dirty="0"/>
          </a:p>
        </p:txBody>
      </p:sp>
      <p:sp>
        <p:nvSpPr>
          <p:cNvPr id="3" name="Content Placeholder 2"/>
          <p:cNvSpPr>
            <a:spLocks noGrp="1"/>
          </p:cNvSpPr>
          <p:nvPr>
            <p:ph idx="1"/>
          </p:nvPr>
        </p:nvSpPr>
        <p:spPr>
          <a:xfrm>
            <a:off x="457200" y="1295400"/>
            <a:ext cx="8229600" cy="5181600"/>
          </a:xfrm>
        </p:spPr>
        <p:txBody>
          <a:bodyPr>
            <a:normAutofit/>
          </a:bodyPr>
          <a:lstStyle/>
          <a:p>
            <a:pPr marL="0" indent="0">
              <a:buNone/>
            </a:pPr>
            <a:r>
              <a:rPr lang="en-US" dirty="0" smtClean="0"/>
              <a:t>Fat is a great source of </a:t>
            </a:r>
            <a:r>
              <a:rPr lang="en-US" b="1" u="sng" dirty="0" smtClean="0"/>
              <a:t>back-up energy</a:t>
            </a:r>
            <a:r>
              <a:rPr lang="en-US" dirty="0" smtClean="0"/>
              <a:t>. Should be </a:t>
            </a:r>
            <a:r>
              <a:rPr lang="en-US" b="1" u="sng" dirty="0" smtClean="0"/>
              <a:t>secondary</a:t>
            </a:r>
            <a:r>
              <a:rPr lang="en-US" dirty="0" smtClean="0"/>
              <a:t> to carbohydrates.</a:t>
            </a:r>
          </a:p>
          <a:p>
            <a:pPr marL="0" indent="0">
              <a:buNone/>
            </a:pPr>
            <a:endParaRPr lang="en-US" dirty="0" smtClean="0"/>
          </a:p>
          <a:p>
            <a:pPr marL="0" indent="0">
              <a:buNone/>
            </a:pPr>
            <a:r>
              <a:rPr lang="en-US" dirty="0" smtClean="0"/>
              <a:t>Fats are the most </a:t>
            </a:r>
            <a:r>
              <a:rPr lang="en-US" b="1" u="sng" dirty="0" smtClean="0"/>
              <a:t>CONCENTRATED</a:t>
            </a:r>
            <a:r>
              <a:rPr lang="en-US" dirty="0" smtClean="0"/>
              <a:t> source of energy.</a:t>
            </a:r>
          </a:p>
          <a:p>
            <a:pPr marL="0" indent="0">
              <a:buNone/>
            </a:pPr>
            <a:endParaRPr lang="en-US" dirty="0"/>
          </a:p>
          <a:p>
            <a:pPr marL="0" indent="0">
              <a:buNone/>
            </a:pPr>
            <a:r>
              <a:rPr lang="en-US" dirty="0" smtClean="0"/>
              <a:t>Fats provide </a:t>
            </a:r>
            <a:r>
              <a:rPr lang="en-US" b="1" u="sng" dirty="0" smtClean="0"/>
              <a:t>9 calories</a:t>
            </a:r>
            <a:r>
              <a:rPr lang="en-US" dirty="0" smtClean="0"/>
              <a:t> per gram.</a:t>
            </a:r>
            <a:endParaRPr lang="en-US" dirty="0"/>
          </a:p>
        </p:txBody>
      </p:sp>
    </p:spTree>
    <p:extLst>
      <p:ext uri="{BB962C8B-B14F-4D97-AF65-F5344CB8AC3E}">
        <p14:creationId xmlns:p14="http://schemas.microsoft.com/office/powerpoint/2010/main" val="1074124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OF FAT</a:t>
            </a:r>
            <a:endParaRPr lang="en-US" dirty="0"/>
          </a:p>
        </p:txBody>
      </p:sp>
      <p:sp>
        <p:nvSpPr>
          <p:cNvPr id="3" name="Content Placeholder 2"/>
          <p:cNvSpPr>
            <a:spLocks noGrp="1"/>
          </p:cNvSpPr>
          <p:nvPr>
            <p:ph idx="1"/>
          </p:nvPr>
        </p:nvSpPr>
        <p:spPr/>
        <p:txBody>
          <a:bodyPr/>
          <a:lstStyle/>
          <a:p>
            <a:pPr marL="0" indent="0">
              <a:buNone/>
            </a:pPr>
            <a:r>
              <a:rPr lang="en-US" b="1" dirty="0"/>
              <a:t>FAT FUNCTIONS:</a:t>
            </a:r>
            <a:endParaRPr lang="en-US" dirty="0"/>
          </a:p>
          <a:p>
            <a:r>
              <a:rPr lang="en-US" sz="3000" dirty="0"/>
              <a:t>Supplies heat </a:t>
            </a:r>
            <a:r>
              <a:rPr lang="en-US" sz="3000" b="1" u="sng" dirty="0"/>
              <a:t>(insulation)</a:t>
            </a:r>
          </a:p>
          <a:p>
            <a:r>
              <a:rPr lang="en-US" sz="3000" dirty="0"/>
              <a:t>Carries </a:t>
            </a:r>
            <a:r>
              <a:rPr lang="en-US" sz="3000" b="1" u="sng" dirty="0"/>
              <a:t>Vitamin A,D,E,K </a:t>
            </a:r>
            <a:r>
              <a:rPr lang="en-US" sz="3000" dirty="0"/>
              <a:t>(the fat soluble vitamins) </a:t>
            </a:r>
          </a:p>
          <a:p>
            <a:r>
              <a:rPr lang="en-US" sz="3000" b="1" u="sng" dirty="0"/>
              <a:t>Adds flavor </a:t>
            </a:r>
            <a:r>
              <a:rPr lang="en-US" sz="3000" dirty="0"/>
              <a:t>to food</a:t>
            </a:r>
          </a:p>
          <a:p>
            <a:r>
              <a:rPr lang="en-US" sz="3000" b="1" u="sng" dirty="0"/>
              <a:t>Satisfies hunger</a:t>
            </a:r>
            <a:r>
              <a:rPr lang="en-US" sz="3000" dirty="0"/>
              <a:t>, feel fuller longer</a:t>
            </a:r>
          </a:p>
          <a:p>
            <a:r>
              <a:rPr lang="en-US" sz="3000" b="1" u="sng" dirty="0"/>
              <a:t>Protects organs </a:t>
            </a:r>
            <a:r>
              <a:rPr lang="en-US" sz="3000" dirty="0"/>
              <a:t>from shock and injury</a:t>
            </a:r>
          </a:p>
          <a:p>
            <a:r>
              <a:rPr lang="en-US" sz="3000" dirty="0"/>
              <a:t>Promotes </a:t>
            </a:r>
            <a:r>
              <a:rPr lang="en-US" sz="3000" b="1" u="sng" dirty="0"/>
              <a:t>healthy skin</a:t>
            </a:r>
          </a:p>
          <a:p>
            <a:endParaRPr lang="en-US" dirty="0"/>
          </a:p>
        </p:txBody>
      </p:sp>
    </p:spTree>
    <p:extLst>
      <p:ext uri="{BB962C8B-B14F-4D97-AF65-F5344CB8AC3E}">
        <p14:creationId xmlns:p14="http://schemas.microsoft.com/office/powerpoint/2010/main" val="3076522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A,D,E,K</a:t>
            </a:r>
            <a:endParaRPr lang="en-US" dirty="0"/>
          </a:p>
        </p:txBody>
      </p:sp>
      <p:sp>
        <p:nvSpPr>
          <p:cNvPr id="3" name="Content Placeholder 2"/>
          <p:cNvSpPr>
            <a:spLocks noGrp="1"/>
          </p:cNvSpPr>
          <p:nvPr>
            <p:ph idx="1"/>
          </p:nvPr>
        </p:nvSpPr>
        <p:spPr/>
        <p:txBody>
          <a:bodyPr/>
          <a:lstStyle/>
          <a:p>
            <a:endParaRPr lang="en-US" dirty="0" smtClean="0"/>
          </a:p>
          <a:p>
            <a:r>
              <a:rPr lang="en-US" b="1" u="sng" dirty="0" smtClean="0"/>
              <a:t>Fat soluble vitamins (ADEK) can ONLY dissolve in Fat</a:t>
            </a:r>
          </a:p>
          <a:p>
            <a:pPr lvl="1"/>
            <a:r>
              <a:rPr lang="en-US" dirty="0" smtClean="0"/>
              <a:t>Only </a:t>
            </a:r>
            <a:r>
              <a:rPr lang="en-US" b="1" dirty="0" smtClean="0"/>
              <a:t>4 VITAMINS</a:t>
            </a:r>
            <a:r>
              <a:rPr lang="en-US" dirty="0" smtClean="0"/>
              <a:t> are fat-soluble: meaning, they can only move around in your bloodstream and HELP YOU with the assistance of fat molecules.</a:t>
            </a:r>
          </a:p>
          <a:p>
            <a:r>
              <a:rPr lang="en-US" b="1" dirty="0" smtClean="0"/>
              <a:t>They protect the body’s organs from injury and insulate the whole body</a:t>
            </a:r>
            <a:endParaRPr lang="en-US" dirty="0"/>
          </a:p>
        </p:txBody>
      </p:sp>
      <p:sp>
        <p:nvSpPr>
          <p:cNvPr id="4" name="Rounded Rectangular Callout 3"/>
          <p:cNvSpPr/>
          <p:nvPr/>
        </p:nvSpPr>
        <p:spPr>
          <a:xfrm>
            <a:off x="1143000" y="4572000"/>
            <a:ext cx="7696200" cy="1524000"/>
          </a:xfrm>
          <a:prstGeom prst="wedgeRoundRectCallout">
            <a:avLst>
              <a:gd name="adj1" fmla="val -32921"/>
              <a:gd name="adj2" fmla="val 89643"/>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dirty="0" smtClean="0">
                <a:solidFill>
                  <a:schemeClr val="tx1"/>
                </a:solidFill>
              </a:rPr>
              <a:t>This means you have to EAT FAT to have the FAT SOLUBLE vitamins work in your body!</a:t>
            </a:r>
          </a:p>
          <a:p>
            <a:pPr algn="ctr"/>
            <a:r>
              <a:rPr lang="en-US" sz="2500" b="1" dirty="0" smtClean="0">
                <a:solidFill>
                  <a:schemeClr val="tx1"/>
                </a:solidFill>
              </a:rPr>
              <a:t>But don’t worry…..you’re probably getting enough fat </a:t>
            </a:r>
            <a:r>
              <a:rPr lang="en-US" sz="2500" b="1" dirty="0" smtClean="0">
                <a:solidFill>
                  <a:schemeClr val="tx1"/>
                </a:solidFill>
                <a:sym typeface="Wingdings" panose="05000000000000000000" pitchFamily="2" charset="2"/>
              </a:rPr>
              <a:t></a:t>
            </a:r>
            <a:endParaRPr lang="en-US" sz="2500" b="1" dirty="0">
              <a:solidFill>
                <a:schemeClr val="tx1"/>
              </a:solidFill>
            </a:endParaRPr>
          </a:p>
        </p:txBody>
      </p:sp>
    </p:spTree>
    <p:extLst>
      <p:ext uri="{BB962C8B-B14F-4D97-AF65-F5344CB8AC3E}">
        <p14:creationId xmlns:p14="http://schemas.microsoft.com/office/powerpoint/2010/main" val="228891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293</TotalTime>
  <Words>1210</Words>
  <Application>Microsoft Office PowerPoint</Application>
  <PresentationFormat>On-screen Show (4:3)</PresentationFormat>
  <Paragraphs>168</Paragraphs>
  <Slides>30</Slides>
  <Notes>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Clarity</vt:lpstr>
      <vt:lpstr>Fats and Oils</vt:lpstr>
      <vt:lpstr>Food Fact</vt:lpstr>
      <vt:lpstr>Definitions</vt:lpstr>
      <vt:lpstr>What are oils?</vt:lpstr>
      <vt:lpstr>MyPyramid vs. MyPlate</vt:lpstr>
      <vt:lpstr>Definitions</vt:lpstr>
      <vt:lpstr>The SKINNY on FATS</vt:lpstr>
      <vt:lpstr>FUNCTION OF FAT</vt:lpstr>
      <vt:lpstr>A,D,E,K</vt:lpstr>
      <vt:lpstr>Fat Functions</vt:lpstr>
      <vt:lpstr>Fatty Acids</vt:lpstr>
      <vt:lpstr>3 Types of Fatty Acids</vt:lpstr>
      <vt:lpstr>Saturated Fatty Acids</vt:lpstr>
      <vt:lpstr>Polyunsaturated Fats… Found in veggies, fish, **semi-liquid at room temperature</vt:lpstr>
      <vt:lpstr>Monounsaturated Fats… (Semi solid) or liquid at room temperature</vt:lpstr>
      <vt:lpstr>Trans Fat</vt:lpstr>
      <vt:lpstr>What is VISIBLE fat?</vt:lpstr>
      <vt:lpstr>All about CHOLESTEROL</vt:lpstr>
      <vt:lpstr>What is cholesterol?</vt:lpstr>
      <vt:lpstr>THERE ARE 2 TYPES OF CHOLESTEROL:</vt:lpstr>
      <vt:lpstr>THERE ARE 2 TYPES OF CHOLESTEROL:</vt:lpstr>
      <vt:lpstr>So how does it all relate?</vt:lpstr>
      <vt:lpstr>So how does it all relate?</vt:lpstr>
      <vt:lpstr>So how does it all relate?</vt:lpstr>
      <vt:lpstr>Do the FATS DANCE!</vt:lpstr>
      <vt:lpstr>Definitions:</vt:lpstr>
      <vt:lpstr>Definitions</vt:lpstr>
      <vt:lpstr>Fat-Soluble Vitamins (again)</vt:lpstr>
      <vt:lpstr>Fat adds flavor!</vt:lpstr>
      <vt:lpstr>Fats Info…</vt:lpstr>
    </vt:vector>
  </TitlesOfParts>
  <Company>Alpine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Fats and Oils</dc:title>
  <dc:creator>mmilburn</dc:creator>
  <cp:lastModifiedBy>mmilburn</cp:lastModifiedBy>
  <cp:revision>15</cp:revision>
  <dcterms:created xsi:type="dcterms:W3CDTF">2011-10-11T06:18:17Z</dcterms:created>
  <dcterms:modified xsi:type="dcterms:W3CDTF">2013-10-17T00:01:44Z</dcterms:modified>
</cp:coreProperties>
</file>