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49" r:id="rId3"/>
    <p:sldMasterId id="2147483650" r:id="rId4"/>
    <p:sldMasterId id="2147483651" r:id="rId5"/>
  </p:sldMasterIdLst>
  <p:sldIdLst>
    <p:sldId id="257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1" r:id="rId14"/>
    <p:sldId id="269" r:id="rId15"/>
    <p:sldId id="270" r:id="rId16"/>
    <p:sldId id="271" r:id="rId17"/>
    <p:sldId id="272" r:id="rId18"/>
    <p:sldId id="273" r:id="rId19"/>
    <p:sldId id="262" r:id="rId20"/>
  </p:sldIdLst>
  <p:sldSz cx="9144000" cy="6858000" type="screen4x3"/>
  <p:notesSz cx="6858000" cy="9144000"/>
  <p:defaultTextStyle>
    <a:defPPr>
      <a:defRPr lang="en-M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800000"/>
    <a:srgbClr val="993300"/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9750" y="5105400"/>
            <a:ext cx="1619250" cy="144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105400"/>
            <a:ext cx="4705350" cy="144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38403-BE96-49B0-91AD-348B2DC4369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6B77-A302-4737-B9D4-9E74A760129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C2432-99CE-407B-A0BA-32B23431EC7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14D0-755F-45FE-89FE-A59E83A3A67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70AC5-0E85-4034-ABE2-9797EDD5DCC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39C0-6970-4DB1-A1EC-CE7E166799D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146C2-6EEC-48CC-9A06-DEF64BB1BFF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CF6AA-5390-4202-BFF2-79152A2BC32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82A1-8A2E-45C2-A9C3-D3E31AA4C06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74323-1F4D-4997-892C-B457915937A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524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48BBD-3625-4CDC-AE20-05289C45B94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62504-5C58-4BBF-8B35-D760DB80B58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4BF6-C16A-4078-9B5E-149FB8BE940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CDA41-C6D0-4099-8647-0910096CA84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5728-6B59-4F81-8FF7-C75B15EA6E7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EF426-4BEB-4276-A0B2-AE563207B1F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A577-D358-4F4D-B1E4-EA92FE05C76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9376-9F06-4D4B-9687-B83C57BABA5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5EA10-39A8-4898-AC9A-F1A81B97135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E6C56-9650-4A6E-B956-5A525C1C6CF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DBB4-B52B-4242-A028-8E35FC26FF9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0193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055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F1C64-DDD3-4846-94D0-B4665362BD7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5105400"/>
            <a:ext cx="2971800" cy="48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5105400"/>
            <a:ext cx="2971800" cy="48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600200"/>
            <a:ext cx="20764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00200"/>
            <a:ext cx="607695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6388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Restaurant Template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5105400"/>
            <a:ext cx="6096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Subtitle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9pPr>
    </p:titleStyle>
    <p:bodyStyle>
      <a:lvl1pPr marL="342900" indent="-342900" algn="r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>
              <a:defRPr/>
            </a:pPr>
            <a:fld id="{385CFFB6-4E40-414F-B672-68C430F65C9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0772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>
              <a:defRPr/>
            </a:pPr>
            <a:fld id="{D5C7338A-5121-4939-A85A-CDD261050D7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638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wmf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g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144000" cy="6858000"/>
          </a:xfrm>
          <a:prstGeom prst="rect">
            <a:avLst/>
          </a:prstGeom>
        </p:spPr>
      </p:pic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857488" y="2643182"/>
            <a:ext cx="60721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MY" sz="6000" dirty="0" smtClean="0">
                <a:solidFill>
                  <a:schemeClr val="bg1"/>
                </a:solidFill>
                <a:effectLst/>
                <a:latin typeface="Centabel Book" pitchFamily="2" charset="0"/>
              </a:rPr>
              <a:t>Welcome to Foods 2</a:t>
            </a:r>
          </a:p>
          <a:p>
            <a:pPr algn="ctr"/>
            <a:endParaRPr lang="en-MY" sz="6000" dirty="0">
              <a:solidFill>
                <a:schemeClr val="bg1"/>
              </a:solidFill>
              <a:effectLst/>
              <a:latin typeface="Centabel Book" pitchFamily="2" charset="0"/>
            </a:endParaRPr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3786175" y="3643307"/>
            <a:ext cx="42148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 b="1" dirty="0" smtClean="0">
                <a:solidFill>
                  <a:srgbClr val="92D050"/>
                </a:solidFill>
                <a:effectLst/>
                <a:latin typeface="Centabel Book" pitchFamily="2" charset="0"/>
              </a:rPr>
              <a:t>Foods and Nutrition II</a:t>
            </a:r>
          </a:p>
          <a:p>
            <a:pPr algn="ctr"/>
            <a:r>
              <a:rPr lang="en-US" sz="2500" b="1" dirty="0" smtClean="0">
                <a:solidFill>
                  <a:srgbClr val="92D050"/>
                </a:solidFill>
                <a:effectLst/>
                <a:latin typeface="Centabel Book" pitchFamily="2" charset="0"/>
              </a:rPr>
              <a:t>Mrs. Woodward</a:t>
            </a:r>
            <a:endParaRPr lang="en-US" sz="2500" b="1" dirty="0">
              <a:solidFill>
                <a:srgbClr val="92D050"/>
              </a:solidFill>
              <a:effectLst/>
              <a:latin typeface="Centabel Book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Budgeting and consumerism skills to manage food Costs.</a:t>
            </a:r>
          </a:p>
          <a:p>
            <a:r>
              <a:rPr lang="en-US" dirty="0" smtClean="0"/>
              <a:t>Make and compare scratch and convenience foods.</a:t>
            </a:r>
          </a:p>
          <a:p>
            <a:r>
              <a:rPr lang="en-US" dirty="0" smtClean="0"/>
              <a:t>Shopping Strategies and calculating cost per serving</a:t>
            </a:r>
          </a:p>
          <a:p>
            <a:r>
              <a:rPr lang="en-US" dirty="0" smtClean="0"/>
              <a:t>Reading labels and comparing nutrition.</a:t>
            </a:r>
            <a:endParaRPr lang="en-US" dirty="0"/>
          </a:p>
        </p:txBody>
      </p:sp>
      <p:pic>
        <p:nvPicPr>
          <p:cNvPr id="7170" name="Picture 2" descr="C:\Users\janet.woodward\AppData\Local\Microsoft\Windows\Temporary Internet Files\Content.IE5\3MD37AKQ\MC9004338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0"/>
            <a:ext cx="2743200" cy="2743200"/>
          </a:xfrm>
          <a:prstGeom prst="rect">
            <a:avLst/>
          </a:prstGeom>
          <a:noFill/>
        </p:spPr>
      </p:pic>
      <p:pic>
        <p:nvPicPr>
          <p:cNvPr id="7171" name="Picture 3" descr="C:\Users\janet.woodward\AppData\Local\Microsoft\Windows\Temporary Internet Files\Content.IE5\HNQ6Z339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19600"/>
            <a:ext cx="1714500" cy="1714500"/>
          </a:xfrm>
          <a:prstGeom prst="rect">
            <a:avLst/>
          </a:prstGeom>
          <a:noFill/>
        </p:spPr>
      </p:pic>
      <p:pic>
        <p:nvPicPr>
          <p:cNvPr id="7173" name="Picture 5" descr="C:\Users\janet.woodward\AppData\Local\Microsoft\Windows\Temporary Internet Files\Content.IE5\TZMJ2ZTC\MP90040955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495800"/>
            <a:ext cx="2514600" cy="1677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Preparation techniques and nutrition of Meats, Poultry and Seafood</a:t>
            </a:r>
          </a:p>
          <a:p>
            <a:r>
              <a:rPr lang="en-US" dirty="0" smtClean="0"/>
              <a:t>Pepper Steak Lab</a:t>
            </a:r>
          </a:p>
          <a:p>
            <a:endParaRPr lang="en-US" dirty="0" smtClean="0"/>
          </a:p>
        </p:txBody>
      </p:sp>
      <p:pic>
        <p:nvPicPr>
          <p:cNvPr id="4" name="Picture 3" descr="beef_wholesale_cu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438400"/>
            <a:ext cx="3686175" cy="3857625"/>
          </a:xfrm>
          <a:prstGeom prst="rect">
            <a:avLst/>
          </a:prstGeom>
        </p:spPr>
      </p:pic>
      <p:pic>
        <p:nvPicPr>
          <p:cNvPr id="8194" name="Picture 2" descr="C:\Users\janet.woodward\AppData\Local\Microsoft\Windows\Temporary Internet Files\Content.IE5\TZMJ2ZTC\MC9003474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733800"/>
            <a:ext cx="2438400" cy="2552800"/>
          </a:xfrm>
          <a:prstGeom prst="rect">
            <a:avLst/>
          </a:prstGeom>
          <a:noFill/>
        </p:spPr>
      </p:pic>
      <p:pic>
        <p:nvPicPr>
          <p:cNvPr id="8195" name="Picture 3" descr="C:\Users\janet.woodward\AppData\Local\Microsoft\Windows\Temporary Internet Files\Content.IE5\IH2RREND\MC9001507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286000"/>
            <a:ext cx="1517904" cy="1832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explore health concerns incorporating guidelines from </a:t>
            </a:r>
            <a:r>
              <a:rPr lang="en-US" dirty="0" err="1" smtClean="0"/>
              <a:t>MyPlate</a:t>
            </a:r>
            <a:r>
              <a:rPr lang="en-US" dirty="0" smtClean="0"/>
              <a:t> and current dietary guidelines throughout the life span.</a:t>
            </a:r>
          </a:p>
          <a:p>
            <a:pPr lvl="1"/>
            <a:r>
              <a:rPr lang="en-US" dirty="0" smtClean="0"/>
              <a:t>Children’s snacks</a:t>
            </a:r>
          </a:p>
          <a:p>
            <a:pPr lvl="1"/>
            <a:r>
              <a:rPr lang="en-US" dirty="0" smtClean="0"/>
              <a:t>Teen and athletic Nutrition</a:t>
            </a:r>
          </a:p>
          <a:p>
            <a:pPr lvl="1"/>
            <a:r>
              <a:rPr lang="en-US" dirty="0" smtClean="0"/>
              <a:t>Elderly concerns lab</a:t>
            </a:r>
          </a:p>
          <a:p>
            <a:pPr lvl="1"/>
            <a:r>
              <a:rPr lang="en-US" dirty="0" smtClean="0"/>
              <a:t>Health concerns report</a:t>
            </a:r>
          </a:p>
          <a:p>
            <a:pPr lvl="1"/>
            <a:r>
              <a:rPr lang="en-US" dirty="0" smtClean="0"/>
              <a:t>Health concerns lab</a:t>
            </a:r>
            <a:endParaRPr lang="en-US" dirty="0"/>
          </a:p>
        </p:txBody>
      </p:sp>
      <p:pic>
        <p:nvPicPr>
          <p:cNvPr id="9218" name="Picture 2" descr="C:\Users\janet.woodward\AppData\Local\Microsoft\Windows\Temporary Internet Files\Content.IE5\NCY2ENLZ\MC9004452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191000"/>
            <a:ext cx="1602029" cy="1744675"/>
          </a:xfrm>
          <a:prstGeom prst="rect">
            <a:avLst/>
          </a:prstGeom>
          <a:noFill/>
        </p:spPr>
      </p:pic>
      <p:pic>
        <p:nvPicPr>
          <p:cNvPr id="9219" name="Picture 3" descr="C:\Users\janet.woodward\AppData\Local\Microsoft\Windows\Temporary Internet Files\Content.IE5\TZMJ2ZTC\MC9002176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057400"/>
            <a:ext cx="1509674" cy="1826057"/>
          </a:xfrm>
          <a:prstGeom prst="rect">
            <a:avLst/>
          </a:prstGeom>
          <a:noFill/>
        </p:spPr>
      </p:pic>
      <p:pic>
        <p:nvPicPr>
          <p:cNvPr id="9225" name="Picture 9" descr="C:\Users\janet.woodward\AppData\Local\Microsoft\Windows\Temporary Internet Files\Content.IE5\W854QM4N\MC90029185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648200"/>
            <a:ext cx="1827886" cy="182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apply the elements of meal planning, meal management and meal service.</a:t>
            </a:r>
          </a:p>
          <a:p>
            <a:pPr lvl="1"/>
            <a:r>
              <a:rPr lang="en-US" dirty="0" smtClean="0"/>
              <a:t>Plan, prepare and evaluate a meal using meal planning elements.</a:t>
            </a:r>
            <a:endParaRPr lang="en-US" dirty="0"/>
          </a:p>
        </p:txBody>
      </p:sp>
      <p:pic>
        <p:nvPicPr>
          <p:cNvPr id="10244" name="Picture 4" descr="C:\Users\janet.woodward\AppData\Local\Microsoft\Windows\Temporary Internet Files\Content.IE5\3MD37AKQ\MP9004228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00400"/>
            <a:ext cx="4343400" cy="3349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discuss career options and employment skills required in the food service industry.</a:t>
            </a:r>
            <a:endParaRPr lang="en-US" dirty="0"/>
          </a:p>
        </p:txBody>
      </p:sp>
      <p:pic>
        <p:nvPicPr>
          <p:cNvPr id="11266" name="Picture 2" descr="C:\Users\janet.woodward\AppData\Local\Microsoft\Windows\Temporary Internet Files\Content.IE5\NCY2ENLZ\MP9004486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2593496" cy="3885661"/>
          </a:xfrm>
          <a:prstGeom prst="rect">
            <a:avLst/>
          </a:prstGeom>
          <a:noFill/>
        </p:spPr>
      </p:pic>
      <p:pic>
        <p:nvPicPr>
          <p:cNvPr id="11267" name="Picture 3" descr="C:\Users\janet.woodward\AppData\Local\Microsoft\Windows\Temporary Internet Files\Content.IE5\3MD37AKQ\MP90011093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00"/>
            <a:ext cx="2450592" cy="3657600"/>
          </a:xfrm>
          <a:prstGeom prst="rect">
            <a:avLst/>
          </a:prstGeom>
          <a:noFill/>
        </p:spPr>
      </p:pic>
      <p:pic>
        <p:nvPicPr>
          <p:cNvPr id="11269" name="Picture 5" descr="C:\Users\janet.woodward\AppData\Local\Microsoft\Windows\Temporary Internet Files\Content.IE5\TZMJ2ZTC\MC90033408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828800"/>
            <a:ext cx="1821485" cy="1789481"/>
          </a:xfrm>
          <a:prstGeom prst="rect">
            <a:avLst/>
          </a:prstGeom>
          <a:noFill/>
        </p:spPr>
      </p:pic>
      <p:pic>
        <p:nvPicPr>
          <p:cNvPr id="8" name="Picture 7" descr="food scienti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3810000"/>
            <a:ext cx="2857500" cy="2543175"/>
          </a:xfrm>
          <a:prstGeom prst="rect">
            <a:avLst/>
          </a:prstGeom>
        </p:spPr>
      </p:pic>
      <p:pic>
        <p:nvPicPr>
          <p:cNvPr id="11270" name="Picture 6" descr="C:\Users\janet.woodward\AppData\Local\Microsoft\Windows\Temporary Internet Files\Content.IE5\1L6C3Z9U\MC90021239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3826" y="1981200"/>
            <a:ext cx="938174" cy="1812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g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-285784" y="642918"/>
            <a:ext cx="620078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MY" sz="5500" dirty="0" smtClean="0">
                <a:solidFill>
                  <a:schemeClr val="bg1"/>
                </a:solidFill>
                <a:effectLst/>
                <a:latin typeface="Centabel Book" pitchFamily="2" charset="0"/>
              </a:rPr>
              <a:t>End of Semester</a:t>
            </a:r>
            <a:endParaRPr lang="en-MY" sz="5500" dirty="0">
              <a:solidFill>
                <a:schemeClr val="bg1"/>
              </a:solidFill>
              <a:effectLst/>
              <a:latin typeface="Centabel Book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1828800"/>
            <a:ext cx="33779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do I go from here?</a:t>
            </a:r>
          </a:p>
          <a:p>
            <a:endParaRPr lang="en-US" dirty="0" smtClean="0"/>
          </a:p>
          <a:p>
            <a:r>
              <a:rPr lang="en-US" dirty="0" smtClean="0"/>
              <a:t>*State Competency Test</a:t>
            </a:r>
          </a:p>
          <a:p>
            <a:r>
              <a:rPr lang="en-US" dirty="0" smtClean="0"/>
              <a:t>Guest Meal</a:t>
            </a:r>
          </a:p>
          <a:p>
            <a:endParaRPr lang="en-US" dirty="0" smtClean="0"/>
          </a:p>
          <a:p>
            <a:r>
              <a:rPr lang="en-US" dirty="0" smtClean="0"/>
              <a:t>*Prepare for </a:t>
            </a:r>
            <a:r>
              <a:rPr lang="en-US" dirty="0" err="1" smtClean="0"/>
              <a:t>ProStart</a:t>
            </a:r>
            <a:endParaRPr lang="en-US" dirty="0" smtClean="0"/>
          </a:p>
          <a:p>
            <a:endParaRPr lang="en-US" dirty="0" smtClean="0"/>
          </a:p>
          <a:p>
            <a:r>
              <a:rPr lang="en-US" smtClean="0"/>
              <a:t>*Prepare </a:t>
            </a:r>
            <a:r>
              <a:rPr lang="en-US" dirty="0" smtClean="0"/>
              <a:t>for FCCLA Star Event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4678" y="2143116"/>
            <a:ext cx="5929322" cy="3352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2D050"/>
                </a:solidFill>
                <a:latin typeface="Centabel Book" pitchFamily="2" charset="0"/>
              </a:rPr>
              <a:t>Your Description Goes Here</a:t>
            </a:r>
          </a:p>
        </p:txBody>
      </p:sp>
      <p:pic>
        <p:nvPicPr>
          <p:cNvPr id="4" name="Picture 3" descr="pg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357554" y="1285860"/>
            <a:ext cx="52149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500" dirty="0" smtClean="0">
                <a:solidFill>
                  <a:schemeClr val="accent3"/>
                </a:solidFill>
                <a:effectLst/>
                <a:latin typeface="Centabel Book" pitchFamily="2" charset="0"/>
              </a:rPr>
              <a:t>First Quarter Topics</a:t>
            </a:r>
            <a:endParaRPr lang="en-US" sz="4500" dirty="0">
              <a:solidFill>
                <a:schemeClr val="accent3"/>
              </a:solidFill>
              <a:effectLst/>
              <a:latin typeface="Centabel Boo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429000"/>
            <a:ext cx="85331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1:  Review and apply the skills of kitchen management, safety and </a:t>
            </a:r>
          </a:p>
          <a:p>
            <a:r>
              <a:rPr lang="en-US" dirty="0" smtClean="0"/>
              <a:t>                     sanitation</a:t>
            </a:r>
          </a:p>
          <a:p>
            <a:r>
              <a:rPr lang="en-US" dirty="0" smtClean="0"/>
              <a:t>	 </a:t>
            </a:r>
            <a:r>
              <a:rPr lang="en-US" dirty="0" smtClean="0"/>
              <a:t>	1.  Identify food safety and sanitation rules and guidelines</a:t>
            </a:r>
          </a:p>
          <a:p>
            <a:r>
              <a:rPr lang="en-US" dirty="0" smtClean="0"/>
              <a:t>	</a:t>
            </a:r>
            <a:r>
              <a:rPr lang="en-US" dirty="0" smtClean="0"/>
              <a:t>	      to maintain a safe working environment.</a:t>
            </a:r>
          </a:p>
          <a:p>
            <a:r>
              <a:rPr lang="en-US" dirty="0" smtClean="0"/>
              <a:t>	</a:t>
            </a:r>
            <a:r>
              <a:rPr lang="en-US" dirty="0" smtClean="0"/>
              <a:t>	2.   Review and apply culinary terms and abbreviations, </a:t>
            </a:r>
          </a:p>
          <a:p>
            <a:r>
              <a:rPr lang="en-US" dirty="0" smtClean="0"/>
              <a:t>	</a:t>
            </a:r>
            <a:r>
              <a:rPr lang="en-US" dirty="0" smtClean="0"/>
              <a:t>	      equivalents, recipe yields, and proper measuring</a:t>
            </a:r>
          </a:p>
          <a:p>
            <a:r>
              <a:rPr lang="en-US" dirty="0" smtClean="0"/>
              <a:t>	                     techniques.</a:t>
            </a:r>
          </a:p>
          <a:p>
            <a:r>
              <a:rPr lang="en-US" dirty="0" smtClean="0"/>
              <a:t>	</a:t>
            </a:r>
            <a:r>
              <a:rPr lang="en-US" dirty="0" smtClean="0"/>
              <a:t>	3.    Select and explain the appropriate use and care of small </a:t>
            </a:r>
          </a:p>
          <a:p>
            <a:r>
              <a:rPr lang="en-US" dirty="0" smtClean="0"/>
              <a:t>	</a:t>
            </a:r>
            <a:r>
              <a:rPr lang="en-US" dirty="0" smtClean="0"/>
              <a:t>	        appliances and equipment for specific product preparation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      and culinary applications.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for Standard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Monster Cookies</a:t>
            </a:r>
          </a:p>
          <a:p>
            <a:r>
              <a:rPr lang="en-US" dirty="0" smtClean="0"/>
              <a:t>Double and Half Mystery recipe</a:t>
            </a:r>
          </a:p>
          <a:p>
            <a:r>
              <a:rPr lang="en-US" dirty="0" smtClean="0"/>
              <a:t>Practice simple recipes using 4 small appliances</a:t>
            </a:r>
          </a:p>
          <a:p>
            <a:endParaRPr lang="en-US" dirty="0"/>
          </a:p>
        </p:txBody>
      </p:sp>
      <p:pic>
        <p:nvPicPr>
          <p:cNvPr id="1026" name="Picture 2" descr="C:\Users\janet.woodward\AppData\Local\Microsoft\Windows\Temporary Internet Files\Content.IE5\IH2RREND\MP9001826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0"/>
            <a:ext cx="3657600" cy="2444496"/>
          </a:xfrm>
          <a:prstGeom prst="rect">
            <a:avLst/>
          </a:prstGeom>
          <a:noFill/>
        </p:spPr>
      </p:pic>
      <p:pic>
        <p:nvPicPr>
          <p:cNvPr id="1027" name="Picture 3" descr="C:\Users\janet.woodward\AppData\Local\Microsoft\Windows\Temporary Internet Files\Content.IE5\NCY2ENLZ\MP90038700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252" y="4038600"/>
            <a:ext cx="1793748" cy="2514600"/>
          </a:xfrm>
          <a:prstGeom prst="rect">
            <a:avLst/>
          </a:prstGeom>
          <a:noFill/>
        </p:spPr>
      </p:pic>
      <p:pic>
        <p:nvPicPr>
          <p:cNvPr id="1028" name="Picture 4" descr="C:\Users\janet.woodward\AppData\Local\Microsoft\Windows\Temporary Internet Files\Content.IE5\HNQ6Z339\MC90030525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844906" cy="182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Food Preparation techniques and nutrition of </a:t>
            </a:r>
          </a:p>
          <a:p>
            <a:pPr lvl="1"/>
            <a:r>
              <a:rPr lang="en-US" dirty="0" smtClean="0"/>
              <a:t>Yeast Breads</a:t>
            </a:r>
          </a:p>
          <a:p>
            <a:pPr lvl="1"/>
            <a:r>
              <a:rPr lang="en-US" dirty="0" smtClean="0"/>
              <a:t>Prepare Yeast bread using a scale</a:t>
            </a:r>
          </a:p>
        </p:txBody>
      </p:sp>
      <p:pic>
        <p:nvPicPr>
          <p:cNvPr id="2050" name="Picture 2" descr="C:\Users\janet.woodward\AppData\Local\Microsoft\Windows\Temporary Internet Files\Content.IE5\HNQ6Z339\MC9004418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514600"/>
            <a:ext cx="1822450" cy="1457325"/>
          </a:xfrm>
          <a:prstGeom prst="rect">
            <a:avLst/>
          </a:prstGeom>
          <a:noFill/>
        </p:spPr>
      </p:pic>
      <p:pic>
        <p:nvPicPr>
          <p:cNvPr id="2051" name="Picture 3" descr="C:\Users\janet.woodward\AppData\Local\Microsoft\Windows\Temporary Internet Files\Content.IE5\1L6C3Z9U\MC9004104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19400"/>
            <a:ext cx="3010277" cy="3444844"/>
          </a:xfrm>
          <a:prstGeom prst="rect">
            <a:avLst/>
          </a:prstGeom>
          <a:noFill/>
        </p:spPr>
      </p:pic>
      <p:pic>
        <p:nvPicPr>
          <p:cNvPr id="2052" name="Picture 4" descr="C:\Users\janet.woodward\AppData\Local\Microsoft\Windows\Temporary Internet Files\Content.IE5\W854QM4N\MP90030969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667000"/>
            <a:ext cx="2609088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food preparation techniques and nutrition of pies and tarts.</a:t>
            </a:r>
          </a:p>
          <a:p>
            <a:pPr lvl="1"/>
            <a:r>
              <a:rPr lang="en-US" dirty="0" smtClean="0"/>
              <a:t>Fruit Turnover</a:t>
            </a:r>
          </a:p>
          <a:p>
            <a:pPr lvl="1"/>
            <a:r>
              <a:rPr lang="en-US" dirty="0" smtClean="0"/>
              <a:t>Variety of Pies</a:t>
            </a:r>
          </a:p>
          <a:p>
            <a:endParaRPr lang="en-US" dirty="0"/>
          </a:p>
        </p:txBody>
      </p:sp>
      <p:pic>
        <p:nvPicPr>
          <p:cNvPr id="3074" name="Picture 2" descr="C:\Users\janet.woodward\AppData\Local\Microsoft\Windows\Temporary Internet Files\Content.IE5\W854QM4N\MP9003846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429000"/>
            <a:ext cx="3886200" cy="2831374"/>
          </a:xfrm>
          <a:prstGeom prst="rect">
            <a:avLst/>
          </a:prstGeom>
          <a:noFill/>
        </p:spPr>
      </p:pic>
      <p:pic>
        <p:nvPicPr>
          <p:cNvPr id="3075" name="Picture 3" descr="C:\Users\janet.woodward\AppData\Local\Microsoft\Windows\Temporary Internet Files\Content.IE5\8BX9JOCW\MP9003847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0"/>
            <a:ext cx="3733800" cy="2261616"/>
          </a:xfrm>
          <a:prstGeom prst="rect">
            <a:avLst/>
          </a:prstGeom>
          <a:noFill/>
        </p:spPr>
      </p:pic>
      <p:pic>
        <p:nvPicPr>
          <p:cNvPr id="3076" name="Picture 4" descr="C:\Users\janet.woodward\AppData\Local\Microsoft\Windows\Temporary Internet Files\Content.IE5\IH2RREND\MP90034174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00200"/>
            <a:ext cx="2971800" cy="2119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proper procedures for knives and knife cuts</a:t>
            </a:r>
          </a:p>
          <a:p>
            <a:pPr lvl="1"/>
            <a:r>
              <a:rPr lang="en-US" dirty="0" smtClean="0"/>
              <a:t>Roasted Vegetables</a:t>
            </a:r>
          </a:p>
          <a:p>
            <a:pPr lvl="1"/>
            <a:r>
              <a:rPr lang="en-US" dirty="0" smtClean="0"/>
              <a:t>Lettuce Wraps</a:t>
            </a:r>
            <a:endParaRPr lang="en-US" dirty="0"/>
          </a:p>
        </p:txBody>
      </p:sp>
      <p:pic>
        <p:nvPicPr>
          <p:cNvPr id="4098" name="Picture 2" descr="C:\Users\janet.woodward\AppData\Local\Microsoft\Windows\Temporary Internet Files\Content.IE5\HNQ6Z339\MP9004307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971800"/>
            <a:ext cx="4605582" cy="3429000"/>
          </a:xfrm>
          <a:prstGeom prst="rect">
            <a:avLst/>
          </a:prstGeom>
          <a:noFill/>
        </p:spPr>
      </p:pic>
      <p:pic>
        <p:nvPicPr>
          <p:cNvPr id="4099" name="Picture 3" descr="C:\Users\janet.woodward\AppData\Local\Microsoft\Windows\Temporary Internet Files\Content.IE5\1L6C3Z9U\MC9000596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6892" y="1903781"/>
            <a:ext cx="2007108" cy="1525219"/>
          </a:xfrm>
          <a:prstGeom prst="rect">
            <a:avLst/>
          </a:prstGeom>
          <a:noFill/>
        </p:spPr>
      </p:pic>
      <p:pic>
        <p:nvPicPr>
          <p:cNvPr id="4100" name="Picture 4" descr="C:\Users\janet.woodward\AppData\Local\Microsoft\Windows\Temporary Internet Files\Content.IE5\W854QM4N\MC9003569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191000"/>
            <a:ext cx="1723644" cy="1918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demonstrate food preparation techniques and nutrition of salads.</a:t>
            </a:r>
          </a:p>
          <a:p>
            <a:pPr lvl="1"/>
            <a:r>
              <a:rPr lang="en-US" dirty="0" smtClean="0"/>
              <a:t>Mandarin Salad</a:t>
            </a:r>
          </a:p>
          <a:p>
            <a:pPr lvl="1"/>
            <a:r>
              <a:rPr lang="en-US" dirty="0" smtClean="0"/>
              <a:t>Different varieties of salads</a:t>
            </a:r>
          </a:p>
          <a:p>
            <a:endParaRPr lang="en-US" dirty="0"/>
          </a:p>
        </p:txBody>
      </p:sp>
      <p:pic>
        <p:nvPicPr>
          <p:cNvPr id="5122" name="Picture 2" descr="C:\Users\janet.woodward\AppData\Local\Microsoft\Windows\Temporary Internet Files\Content.IE5\1L6C3Z9U\MP90044849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657600"/>
            <a:ext cx="3810000" cy="2540000"/>
          </a:xfrm>
          <a:prstGeom prst="rect">
            <a:avLst/>
          </a:prstGeom>
          <a:noFill/>
        </p:spPr>
      </p:pic>
      <p:pic>
        <p:nvPicPr>
          <p:cNvPr id="5123" name="Picture 3" descr="C:\Users\janet.woodward\AppData\Local\Microsoft\Windows\Temporary Internet Files\Content.IE5\HNQ6Z339\MP90040267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514600"/>
            <a:ext cx="3200400" cy="4096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demonstrate food preparation and nutrition of soups and sauces:</a:t>
            </a:r>
          </a:p>
          <a:p>
            <a:pPr lvl="1"/>
            <a:r>
              <a:rPr lang="en-US" dirty="0" smtClean="0"/>
              <a:t>Mother Sauces</a:t>
            </a:r>
          </a:p>
          <a:p>
            <a:pPr lvl="2"/>
            <a:r>
              <a:rPr lang="en-US" dirty="0" err="1" smtClean="0"/>
              <a:t>Bechamel</a:t>
            </a:r>
            <a:endParaRPr lang="en-US" dirty="0" smtClean="0"/>
          </a:p>
          <a:p>
            <a:pPr lvl="2"/>
            <a:r>
              <a:rPr lang="en-US" dirty="0" err="1" smtClean="0"/>
              <a:t>Veloute</a:t>
            </a:r>
            <a:endParaRPr lang="en-US" dirty="0" smtClean="0"/>
          </a:p>
          <a:p>
            <a:pPr lvl="2"/>
            <a:r>
              <a:rPr lang="en-US" dirty="0" err="1" smtClean="0"/>
              <a:t>Espagnole</a:t>
            </a:r>
            <a:endParaRPr lang="en-US" dirty="0" smtClean="0"/>
          </a:p>
          <a:p>
            <a:pPr lvl="2"/>
            <a:r>
              <a:rPr lang="en-US" dirty="0" smtClean="0"/>
              <a:t>Tomato</a:t>
            </a:r>
          </a:p>
          <a:p>
            <a:pPr lvl="2"/>
            <a:r>
              <a:rPr lang="en-US" dirty="0" smtClean="0"/>
              <a:t>Hollandaise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Cream based soup</a:t>
            </a:r>
          </a:p>
          <a:p>
            <a:pPr lvl="2"/>
            <a:r>
              <a:rPr lang="en-US" dirty="0" smtClean="0"/>
              <a:t>Potato Parmesan Soup Lab</a:t>
            </a:r>
          </a:p>
        </p:txBody>
      </p:sp>
      <p:pic>
        <p:nvPicPr>
          <p:cNvPr id="6147" name="Picture 3" descr="C:\Users\janet.woodward\AppData\Local\Microsoft\Windows\Temporary Internet Files\Content.IE5\HNQ6Z339\MC9002508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38400"/>
            <a:ext cx="2008360" cy="2290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2143116"/>
            <a:ext cx="592932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abel Book" pitchFamily="2" charset="0"/>
                <a:ea typeface="+mn-ea"/>
                <a:cs typeface="+mn-cs"/>
              </a:rPr>
              <a:t>Your Description Goes Here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abel Book" pitchFamily="2" charset="0"/>
              <a:ea typeface="+mn-ea"/>
              <a:cs typeface="+mn-cs"/>
            </a:endParaRPr>
          </a:p>
        </p:txBody>
      </p:sp>
      <p:pic>
        <p:nvPicPr>
          <p:cNvPr id="4" name="Picture 3" descr="p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71472" y="1285860"/>
            <a:ext cx="52149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500" dirty="0" smtClean="0">
                <a:solidFill>
                  <a:schemeClr val="accent3"/>
                </a:solidFill>
                <a:effectLst/>
                <a:latin typeface="Centabel Book" pitchFamily="2" charset="0"/>
              </a:rPr>
              <a:t>Second Quarter</a:t>
            </a:r>
            <a:endParaRPr lang="en-US" sz="4500" dirty="0">
              <a:solidFill>
                <a:schemeClr val="accent3"/>
              </a:solidFill>
              <a:effectLst/>
              <a:latin typeface="Centabel Book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362200"/>
            <a:ext cx="576311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budgeting and consumerism skills to manage </a:t>
            </a:r>
          </a:p>
          <a:p>
            <a:r>
              <a:rPr lang="en-US" dirty="0" smtClean="0"/>
              <a:t>	</a:t>
            </a:r>
            <a:r>
              <a:rPr lang="en-US" dirty="0" smtClean="0"/>
              <a:t>food costs</a:t>
            </a:r>
          </a:p>
          <a:p>
            <a:endParaRPr lang="en-US" dirty="0" smtClean="0"/>
          </a:p>
          <a:p>
            <a:r>
              <a:rPr lang="en-US" dirty="0" smtClean="0"/>
              <a:t>Demonstrate food preparation techniques and nutrition</a:t>
            </a:r>
          </a:p>
          <a:p>
            <a:r>
              <a:rPr lang="en-US" dirty="0" smtClean="0"/>
              <a:t>	</a:t>
            </a:r>
            <a:r>
              <a:rPr lang="en-US" dirty="0" smtClean="0"/>
              <a:t>of meats, poultry and seafood</a:t>
            </a:r>
          </a:p>
          <a:p>
            <a:endParaRPr lang="en-US" dirty="0" smtClean="0"/>
          </a:p>
          <a:p>
            <a:r>
              <a:rPr lang="en-US" dirty="0" smtClean="0"/>
              <a:t>Explore health concerns incorporating guidelines from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MyPlate</a:t>
            </a:r>
            <a:r>
              <a:rPr lang="en-US" dirty="0" smtClean="0"/>
              <a:t> and current dietary guidelines </a:t>
            </a:r>
          </a:p>
          <a:p>
            <a:r>
              <a:rPr lang="en-US" dirty="0" smtClean="0"/>
              <a:t>	</a:t>
            </a:r>
            <a:r>
              <a:rPr lang="en-US" dirty="0" smtClean="0"/>
              <a:t>throughout the life span.</a:t>
            </a:r>
          </a:p>
          <a:p>
            <a:endParaRPr lang="en-US" dirty="0" smtClean="0"/>
          </a:p>
          <a:p>
            <a:r>
              <a:rPr lang="en-US" dirty="0" smtClean="0"/>
              <a:t>Identify the elements of meal planning, management</a:t>
            </a:r>
          </a:p>
          <a:p>
            <a:r>
              <a:rPr lang="en-US" dirty="0" smtClean="0"/>
              <a:t>	</a:t>
            </a:r>
            <a:r>
              <a:rPr lang="en-US" dirty="0" smtClean="0"/>
              <a:t>and service</a:t>
            </a:r>
          </a:p>
          <a:p>
            <a:endParaRPr lang="en-US" dirty="0" smtClean="0"/>
          </a:p>
          <a:p>
            <a:r>
              <a:rPr lang="en-US" dirty="0" smtClean="0"/>
              <a:t>Discuss career options and employment skills in the</a:t>
            </a:r>
          </a:p>
          <a:p>
            <a:r>
              <a:rPr lang="en-US" dirty="0" smtClean="0"/>
              <a:t>	</a:t>
            </a:r>
            <a:r>
              <a:rPr lang="en-US" dirty="0" smtClean="0"/>
              <a:t>food service industry.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xedArt_PersonalChef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Theme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pple 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156B2A-5062-480D-895C-4018A17E04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BoxedArt_PersonalChef</Template>
  <TotalTime>83</TotalTime>
  <Words>317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BoxedArt_PersonalChef</vt:lpstr>
      <vt:lpstr>Custom Design</vt:lpstr>
      <vt:lpstr>1_Custom Design</vt:lpstr>
      <vt:lpstr>2_Custom Design</vt:lpstr>
      <vt:lpstr>Slide 1</vt:lpstr>
      <vt:lpstr>Slide 2</vt:lpstr>
      <vt:lpstr>Activities for Standard 1</vt:lpstr>
      <vt:lpstr>Standard 2</vt:lpstr>
      <vt:lpstr>Standard 10</vt:lpstr>
      <vt:lpstr>Standard 5</vt:lpstr>
      <vt:lpstr>Standard 6</vt:lpstr>
      <vt:lpstr>Standard 8</vt:lpstr>
      <vt:lpstr>Slide 9</vt:lpstr>
      <vt:lpstr>Standard 3</vt:lpstr>
      <vt:lpstr>Standard 4</vt:lpstr>
      <vt:lpstr>Standard 7</vt:lpstr>
      <vt:lpstr>Standard 9</vt:lpstr>
      <vt:lpstr>Standard 11</vt:lpstr>
      <vt:lpstr>Slide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</cp:revision>
  <dcterms:created xsi:type="dcterms:W3CDTF">2014-08-20T18:50:32Z</dcterms:created>
  <dcterms:modified xsi:type="dcterms:W3CDTF">2014-08-20T20:13:48Z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TC019517579991</vt:lpwstr>
  </property>
</Properties>
</file>