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CF24FB-DE5C-48A6-ACE8-827E518525E8}"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47271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F24FB-DE5C-48A6-ACE8-827E518525E8}"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85089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F24FB-DE5C-48A6-ACE8-827E518525E8}"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143847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F24FB-DE5C-48A6-ACE8-827E518525E8}"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35365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F24FB-DE5C-48A6-ACE8-827E518525E8}"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5045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CF24FB-DE5C-48A6-ACE8-827E518525E8}"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5944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CF24FB-DE5C-48A6-ACE8-827E518525E8}" type="datetimeFigureOut">
              <a:rPr lang="en-US" smtClean="0"/>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125261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F24FB-DE5C-48A6-ACE8-827E518525E8}" type="datetimeFigureOut">
              <a:rPr lang="en-US" smtClean="0"/>
              <a:t>10/17/2013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258896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F24FB-DE5C-48A6-ACE8-827E518525E8}" type="datetimeFigureOut">
              <a:rPr lang="en-US" smtClean="0"/>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218654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F24FB-DE5C-48A6-ACE8-827E518525E8}"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149694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F24FB-DE5C-48A6-ACE8-827E518525E8}"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95239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F24FB-DE5C-48A6-ACE8-827E518525E8}" type="datetimeFigureOut">
              <a:rPr lang="en-US" smtClean="0"/>
              <a:t>10/17/2013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19977-1D8D-4EC7-B9D7-6134C6842EC5}" type="slidenum">
              <a:rPr lang="en-US" smtClean="0"/>
              <a:t>‹#›</a:t>
            </a:fld>
            <a:endParaRPr lang="en-US"/>
          </a:p>
        </p:txBody>
      </p:sp>
    </p:spTree>
    <p:extLst>
      <p:ext uri="{BB962C8B-B14F-4D97-AF65-F5344CB8AC3E}">
        <p14:creationId xmlns:p14="http://schemas.microsoft.com/office/powerpoint/2010/main" val="269067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ictionary.reference.com/browse/obent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Bento Boxes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0859" y="1600200"/>
            <a:ext cx="72222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7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Kitty; Fruit and Protein</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623285"/>
            <a:ext cx="3648075" cy="324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4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Flowers</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4438650" cy="331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08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Fruits, Vegetables and protein</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401094"/>
            <a:ext cx="3810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12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foods do you see here?</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115734"/>
            <a:ext cx="4876800" cy="310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00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what foods do you see here?</a:t>
            </a:r>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3931708" cy="2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50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1" y="1577183"/>
            <a:ext cx="3357562"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27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Wall-E</a:t>
            </a:r>
            <a:endParaRPr 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724400" cy="35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67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do this?</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3281362"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28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2981325" cy="398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53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Mario</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796" y="1828801"/>
            <a:ext cx="4130029" cy="293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20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Bento Box</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59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87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Bento Box Example</a:t>
            </a:r>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1" y="1653383"/>
            <a:ext cx="3281362"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47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Mrs. K’s family??</a:t>
            </a:r>
            <a:endParaRPr lang="en-U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94275"/>
            <a:ext cx="4800600" cy="359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31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Composer theme</a:t>
            </a:r>
            <a:endParaRPr 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197645" cy="291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638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it is an apple on the right</a:t>
            </a:r>
            <a:endParaRPr lang="en-U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2" y="1676400"/>
            <a:ext cx="480934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51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theme will you choose?</a:t>
            </a:r>
            <a:endParaRPr lang="en-US" dirty="0"/>
          </a:p>
        </p:txBody>
      </p:sp>
      <p:sp>
        <p:nvSpPr>
          <p:cNvPr id="5" name="Subtitle 4"/>
          <p:cNvSpPr>
            <a:spLocks noGrp="1"/>
          </p:cNvSpPr>
          <p:nvPr>
            <p:ph type="subTitle" idx="1"/>
          </p:nvPr>
        </p:nvSpPr>
        <p:spPr/>
        <p:txBody>
          <a:bodyPr/>
          <a:lstStyle/>
          <a:p>
            <a:r>
              <a:rPr lang="en-US" dirty="0" smtClean="0"/>
              <a:t>How creative can you get?</a:t>
            </a:r>
          </a:p>
          <a:p>
            <a:r>
              <a:rPr lang="en-US" dirty="0" smtClean="0"/>
              <a:t>Let’s “play” with our food!</a:t>
            </a:r>
            <a:endParaRPr lang="en-US" dirty="0"/>
          </a:p>
        </p:txBody>
      </p:sp>
    </p:spTree>
    <p:extLst>
      <p:ext uri="{BB962C8B-B14F-4D97-AF65-F5344CB8AC3E}">
        <p14:creationId xmlns:p14="http://schemas.microsoft.com/office/powerpoint/2010/main" val="3391872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make?</a:t>
            </a:r>
            <a:endParaRPr lang="en-US"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96269"/>
            <a:ext cx="57150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787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gamer?</a:t>
            </a:r>
            <a:endParaRPr lang="en-U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768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Wars Fan?</a:t>
            </a:r>
            <a:endParaRPr lang="en-US"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65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Monkey Magic?</a:t>
            </a:r>
            <a:endParaRPr lang="en-US"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72456"/>
            <a:ext cx="57150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765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 Bob</a:t>
            </a:r>
            <a:endParaRPr lang="en-US"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5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bento box</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9" y="1905000"/>
            <a:ext cx="6001323" cy="397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45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a:t>
            </a:r>
            <a:endParaRPr lang="en-US" dirty="0"/>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4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is Coming</a:t>
            </a:r>
            <a:endParaRPr lang="en-US" dirty="0"/>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523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Bento Box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Almost anything you can thing of can become a Bento Box theme.</a:t>
            </a:r>
          </a:p>
          <a:p>
            <a:r>
              <a:rPr lang="en-US" dirty="0"/>
              <a:t>For most Japanese mothers, lunch is not just simple food preparation and packing meals for their love ones, they spend their time arranging the meal in aesthetically pleasing way. These lunch boxes are known as “</a:t>
            </a:r>
            <a:r>
              <a:rPr lang="en-US" b="1" dirty="0"/>
              <a:t>Bento</a:t>
            </a:r>
            <a:r>
              <a:rPr lang="en-US" dirty="0"/>
              <a:t>.” Bento is a Japanese word for </a:t>
            </a:r>
            <a:r>
              <a:rPr lang="en-US" b="1" dirty="0"/>
              <a:t>a meal served in a box.</a:t>
            </a:r>
            <a:r>
              <a:rPr lang="en-US" dirty="0"/>
              <a:t> </a:t>
            </a:r>
            <a:r>
              <a:rPr lang="en-US" dirty="0" smtClean="0"/>
              <a:t>Today</a:t>
            </a:r>
            <a:r>
              <a:rPr lang="en-US" dirty="0"/>
              <a:t>, they are a vibrant art form admired around the world.</a:t>
            </a:r>
          </a:p>
        </p:txBody>
      </p:sp>
    </p:spTree>
    <p:extLst>
      <p:ext uri="{BB962C8B-B14F-4D97-AF65-F5344CB8AC3E}">
        <p14:creationId xmlns:p14="http://schemas.microsoft.com/office/powerpoint/2010/main" val="428470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 Bento Box?</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1148589"/>
              </p:ext>
            </p:extLst>
          </p:nvPr>
        </p:nvGraphicFramePr>
        <p:xfrm>
          <a:off x="457200" y="2628741"/>
          <a:ext cx="8229600" cy="2194560"/>
        </p:xfrm>
        <a:graphic>
          <a:graphicData uri="http://schemas.openxmlformats.org/drawingml/2006/table">
            <a:tbl>
              <a:tblPr/>
              <a:tblGrid>
                <a:gridCol w="2438400"/>
                <a:gridCol w="5791200"/>
              </a:tblGrid>
              <a:tr h="0">
                <a:tc>
                  <a:txBody>
                    <a:bodyPr/>
                    <a:lstStyle/>
                    <a:p>
                      <a:pPr algn="r"/>
                      <a:r>
                        <a:rPr lang="en-US" b="1" u="none" strike="noStrike">
                          <a:solidFill>
                            <a:srgbClr val="333333"/>
                          </a:solidFill>
                          <a:effectLst/>
                          <a:latin typeface="verdana"/>
                        </a:rPr>
                        <a:t>Main</a:t>
                      </a:r>
                      <a:r>
                        <a:rPr lang="en-US" b="1">
                          <a:effectLst/>
                          <a:latin typeface="verdana"/>
                        </a:rPr>
                        <a:t> Entry: </a:t>
                      </a:r>
                      <a:r>
                        <a:rPr lang="en-US">
                          <a:effectLst/>
                          <a:latin typeface="verdana"/>
                        </a:rPr>
                        <a:t>  </a:t>
                      </a:r>
                    </a:p>
                  </a:txBody>
                  <a:tcPr marL="0" marR="0" marT="0" marB="0" anchor="ctr">
                    <a:lnL>
                      <a:noFill/>
                    </a:lnL>
                    <a:lnR>
                      <a:noFill/>
                    </a:lnR>
                    <a:lnT>
                      <a:noFill/>
                    </a:lnT>
                    <a:lnB>
                      <a:noFill/>
                    </a:lnB>
                    <a:solidFill>
                      <a:srgbClr val="FFFFFF"/>
                    </a:solidFill>
                  </a:tcPr>
                </a:tc>
                <a:tc>
                  <a:txBody>
                    <a:bodyPr/>
                    <a:lstStyle/>
                    <a:p>
                      <a:pPr algn="l"/>
                      <a:r>
                        <a:rPr lang="en-US">
                          <a:effectLst/>
                          <a:latin typeface="verdana"/>
                        </a:rPr>
                        <a:t>bento box</a:t>
                      </a:r>
                    </a:p>
                  </a:txBody>
                  <a:tcPr marL="0" marR="0" marT="0" marB="0" anchor="b">
                    <a:lnL>
                      <a:noFill/>
                    </a:lnL>
                    <a:lnR>
                      <a:noFill/>
                    </a:lnR>
                    <a:lnT>
                      <a:noFill/>
                    </a:lnT>
                    <a:lnB>
                      <a:noFill/>
                    </a:lnB>
                    <a:solidFill>
                      <a:srgbClr val="FFFFFF"/>
                    </a:solidFill>
                  </a:tcPr>
                </a:tc>
              </a:tr>
              <a:tr h="0">
                <a:tc>
                  <a:txBody>
                    <a:bodyPr/>
                    <a:lstStyle/>
                    <a:p>
                      <a:pPr algn="r"/>
                      <a:r>
                        <a:rPr lang="en-US" b="1">
                          <a:effectLst/>
                          <a:latin typeface="verdana"/>
                        </a:rPr>
                        <a:t>Part </a:t>
                      </a:r>
                      <a:r>
                        <a:rPr lang="en-US" b="1" u="none" strike="noStrike">
                          <a:solidFill>
                            <a:srgbClr val="333333"/>
                          </a:solidFill>
                          <a:effectLst/>
                          <a:latin typeface="verdana"/>
                        </a:rPr>
                        <a:t>of</a:t>
                      </a:r>
                      <a:r>
                        <a:rPr lang="en-US" b="1">
                          <a:effectLst/>
                          <a:latin typeface="verdana"/>
                        </a:rPr>
                        <a:t> </a:t>
                      </a:r>
                      <a:r>
                        <a:rPr lang="en-US" b="1" u="none" strike="noStrike">
                          <a:solidFill>
                            <a:srgbClr val="333333"/>
                          </a:solidFill>
                          <a:effectLst/>
                          <a:latin typeface="verdana"/>
                        </a:rPr>
                        <a:t>Speech:</a:t>
                      </a:r>
                      <a:r>
                        <a:rPr lang="en-US" b="1">
                          <a:effectLst/>
                          <a:latin typeface="verdana"/>
                        </a:rPr>
                        <a:t> </a:t>
                      </a:r>
                      <a:r>
                        <a:rPr lang="en-US">
                          <a:effectLst/>
                          <a:latin typeface="verdana"/>
                        </a:rPr>
                        <a:t>  </a:t>
                      </a:r>
                    </a:p>
                  </a:txBody>
                  <a:tcPr marL="0" marR="0" marT="0" marB="0" anchor="ctr">
                    <a:lnL>
                      <a:noFill/>
                    </a:lnL>
                    <a:lnR>
                      <a:noFill/>
                    </a:lnR>
                    <a:lnT>
                      <a:noFill/>
                    </a:lnT>
                    <a:lnB>
                      <a:noFill/>
                    </a:lnB>
                    <a:solidFill>
                      <a:srgbClr val="FFFFFF"/>
                    </a:solidFill>
                  </a:tcPr>
                </a:tc>
                <a:tc>
                  <a:txBody>
                    <a:bodyPr/>
                    <a:lstStyle/>
                    <a:p>
                      <a:pPr algn="l"/>
                      <a:r>
                        <a:rPr lang="en-US" i="1">
                          <a:effectLst/>
                          <a:latin typeface="verdana"/>
                        </a:rPr>
                        <a:t>n</a:t>
                      </a:r>
                      <a:endParaRPr lang="en-US">
                        <a:effectLst/>
                        <a:latin typeface="verdana"/>
                      </a:endParaRPr>
                    </a:p>
                  </a:txBody>
                  <a:tcPr marL="0" marR="0" marT="0" marB="0" anchor="b">
                    <a:lnL>
                      <a:noFill/>
                    </a:lnL>
                    <a:lnR>
                      <a:noFill/>
                    </a:lnR>
                    <a:lnT>
                      <a:noFill/>
                    </a:lnT>
                    <a:lnB>
                      <a:noFill/>
                    </a:lnB>
                    <a:solidFill>
                      <a:srgbClr val="FFFFFF"/>
                    </a:solidFill>
                  </a:tcPr>
                </a:tc>
              </a:tr>
              <a:tr h="0">
                <a:tc>
                  <a:txBody>
                    <a:bodyPr/>
                    <a:lstStyle/>
                    <a:p>
                      <a:pPr algn="r"/>
                      <a:r>
                        <a:rPr lang="en-US" b="1" u="none" strike="noStrike">
                          <a:solidFill>
                            <a:srgbClr val="333333"/>
                          </a:solidFill>
                          <a:effectLst/>
                          <a:latin typeface="verdana"/>
                        </a:rPr>
                        <a:t>Definition:</a:t>
                      </a:r>
                      <a:r>
                        <a:rPr lang="en-US" b="1">
                          <a:effectLst/>
                          <a:latin typeface="verdana"/>
                        </a:rPr>
                        <a:t> </a:t>
                      </a:r>
                      <a:r>
                        <a:rPr lang="en-US">
                          <a:effectLst/>
                          <a:latin typeface="verdana"/>
                        </a:rPr>
                        <a:t>  </a:t>
                      </a:r>
                    </a:p>
                  </a:txBody>
                  <a:tcPr marL="0" marR="0" marT="0" marB="0">
                    <a:lnL>
                      <a:noFill/>
                    </a:lnL>
                    <a:lnR>
                      <a:noFill/>
                    </a:lnR>
                    <a:lnT>
                      <a:noFill/>
                    </a:lnT>
                    <a:lnB>
                      <a:noFill/>
                    </a:lnB>
                    <a:solidFill>
                      <a:srgbClr val="FFFFFF"/>
                    </a:solidFill>
                  </a:tcPr>
                </a:tc>
                <a:tc>
                  <a:txBody>
                    <a:bodyPr/>
                    <a:lstStyle/>
                    <a:p>
                      <a:pPr algn="l"/>
                      <a:r>
                        <a:rPr lang="en-US">
                          <a:effectLst/>
                          <a:latin typeface="verdana"/>
                        </a:rPr>
                        <a:t>a partitioned </a:t>
                      </a:r>
                      <a:r>
                        <a:rPr lang="en-US" u="none" strike="noStrike">
                          <a:solidFill>
                            <a:srgbClr val="333333"/>
                          </a:solidFill>
                          <a:effectLst/>
                          <a:latin typeface="verdana"/>
                        </a:rPr>
                        <a:t>lacquered</a:t>
                      </a:r>
                      <a:r>
                        <a:rPr lang="en-US">
                          <a:effectLst/>
                          <a:latin typeface="verdana"/>
                        </a:rPr>
                        <a:t> </a:t>
                      </a:r>
                      <a:r>
                        <a:rPr lang="en-US" u="none" strike="noStrike">
                          <a:solidFill>
                            <a:srgbClr val="333333"/>
                          </a:solidFill>
                          <a:effectLst/>
                          <a:latin typeface="verdana"/>
                        </a:rPr>
                        <a:t>or</a:t>
                      </a:r>
                      <a:r>
                        <a:rPr lang="en-US">
                          <a:effectLst/>
                          <a:latin typeface="verdana"/>
                        </a:rPr>
                        <a:t> decorated box made of wood or other material in which a</a:t>
                      </a:r>
                      <a:r>
                        <a:rPr lang="en-US" u="none" strike="noStrike">
                          <a:solidFill>
                            <a:srgbClr val="333333"/>
                          </a:solidFill>
                          <a:effectLst/>
                          <a:latin typeface="verdana"/>
                        </a:rPr>
                        <a:t>meal</a:t>
                      </a:r>
                      <a:r>
                        <a:rPr lang="en-US">
                          <a:effectLst/>
                          <a:latin typeface="verdana"/>
                        </a:rPr>
                        <a:t> consisting </a:t>
                      </a:r>
                      <a:r>
                        <a:rPr lang="en-US" u="none" strike="noStrike">
                          <a:solidFill>
                            <a:srgbClr val="333333"/>
                          </a:solidFill>
                          <a:effectLst/>
                          <a:latin typeface="verdana"/>
                        </a:rPr>
                        <a:t>of</a:t>
                      </a:r>
                      <a:r>
                        <a:rPr lang="en-US">
                          <a:effectLst/>
                          <a:latin typeface="verdana"/>
                        </a:rPr>
                        <a:t> </a:t>
                      </a:r>
                      <a:r>
                        <a:rPr lang="en-US" u="none" strike="noStrike">
                          <a:solidFill>
                            <a:srgbClr val="333333"/>
                          </a:solidFill>
                          <a:effectLst/>
                          <a:latin typeface="verdana"/>
                        </a:rPr>
                        <a:t>various</a:t>
                      </a:r>
                      <a:r>
                        <a:rPr lang="en-US">
                          <a:effectLst/>
                          <a:latin typeface="verdana"/>
                        </a:rPr>
                        <a:t> types of Asian food (bento) is served; also called </a:t>
                      </a:r>
                      <a:r>
                        <a:rPr lang="en-US" u="none" strike="noStrike">
                          <a:solidFill>
                            <a:srgbClr val="663399"/>
                          </a:solidFill>
                          <a:effectLst/>
                          <a:latin typeface="verdana"/>
                          <a:hlinkClick r:id="rId2"/>
                        </a:rPr>
                        <a:t>obento</a:t>
                      </a:r>
                      <a:endParaRPr lang="en-US">
                        <a:effectLst/>
                        <a:latin typeface="verdana"/>
                      </a:endParaRPr>
                    </a:p>
                  </a:txBody>
                  <a:tcPr marL="0" marR="0" marT="0" marB="0">
                    <a:lnL>
                      <a:noFill/>
                    </a:lnL>
                    <a:lnR>
                      <a:noFill/>
                    </a:lnR>
                    <a:lnT>
                      <a:noFill/>
                    </a:lnT>
                    <a:lnB>
                      <a:noFill/>
                    </a:lnB>
                    <a:solidFill>
                      <a:srgbClr val="FFFFFF"/>
                    </a:solidFill>
                  </a:tcPr>
                </a:tc>
              </a:tr>
              <a:tr h="0">
                <a:tc>
                  <a:txBody>
                    <a:bodyPr/>
                    <a:lstStyle/>
                    <a:p>
                      <a:pPr algn="r"/>
                      <a:r>
                        <a:rPr lang="en-US" b="1">
                          <a:effectLst/>
                          <a:latin typeface="verdana"/>
                        </a:rPr>
                        <a:t>Etymology: </a:t>
                      </a:r>
                      <a:r>
                        <a:rPr lang="en-US">
                          <a:effectLst/>
                          <a:latin typeface="verdana"/>
                        </a:rPr>
                        <a:t>  </a:t>
                      </a:r>
                    </a:p>
                  </a:txBody>
                  <a:tcPr marL="0" marR="0" marT="0" marB="0">
                    <a:lnL>
                      <a:noFill/>
                    </a:lnL>
                    <a:lnR>
                      <a:noFill/>
                    </a:lnR>
                    <a:lnT>
                      <a:noFill/>
                    </a:lnT>
                    <a:lnB>
                      <a:noFill/>
                    </a:lnB>
                    <a:solidFill>
                      <a:srgbClr val="FFFFFF"/>
                    </a:solidFill>
                  </a:tcPr>
                </a:tc>
                <a:tc>
                  <a:txBody>
                    <a:bodyPr/>
                    <a:lstStyle/>
                    <a:p>
                      <a:pPr algn="l"/>
                      <a:r>
                        <a:rPr lang="en-US" u="none" strike="noStrike">
                          <a:solidFill>
                            <a:srgbClr val="333333"/>
                          </a:solidFill>
                          <a:effectLst/>
                          <a:latin typeface="verdana"/>
                        </a:rPr>
                        <a:t>late</a:t>
                      </a:r>
                      <a:r>
                        <a:rPr lang="en-US">
                          <a:effectLst/>
                          <a:latin typeface="verdana"/>
                        </a:rPr>
                        <a:t> </a:t>
                      </a:r>
                      <a:r>
                        <a:rPr lang="en-US" u="none" strike="noStrike">
                          <a:solidFill>
                            <a:srgbClr val="333333"/>
                          </a:solidFill>
                          <a:effectLst/>
                          <a:latin typeface="verdana"/>
                        </a:rPr>
                        <a:t>20th</a:t>
                      </a:r>
                      <a:r>
                        <a:rPr lang="en-US">
                          <a:effectLst/>
                          <a:latin typeface="verdana"/>
                        </a:rPr>
                        <a:t> </a:t>
                      </a:r>
                      <a:r>
                        <a:rPr lang="en-US" u="none" strike="noStrike">
                          <a:solidFill>
                            <a:srgbClr val="333333"/>
                          </a:solidFill>
                          <a:effectLst/>
                          <a:latin typeface="verdana"/>
                        </a:rPr>
                        <a:t>c;</a:t>
                      </a:r>
                      <a:r>
                        <a:rPr lang="en-US">
                          <a:effectLst/>
                          <a:latin typeface="verdana"/>
                        </a:rPr>
                        <a:t> </a:t>
                      </a:r>
                      <a:r>
                        <a:rPr lang="en-US" u="none" strike="noStrike">
                          <a:solidFill>
                            <a:srgbClr val="333333"/>
                          </a:solidFill>
                          <a:effectLst/>
                          <a:latin typeface="verdana"/>
                        </a:rPr>
                        <a:t>Jap</a:t>
                      </a:r>
                      <a:endParaRPr lang="en-US">
                        <a:effectLst/>
                        <a:latin typeface="verdana"/>
                      </a:endParaRPr>
                    </a:p>
                  </a:txBody>
                  <a:tcPr marL="0" marR="0" marT="0" marB="0">
                    <a:lnL>
                      <a:noFill/>
                    </a:lnL>
                    <a:lnR>
                      <a:noFill/>
                    </a:lnR>
                    <a:lnT>
                      <a:noFill/>
                    </a:lnT>
                    <a:lnB>
                      <a:noFill/>
                    </a:lnB>
                    <a:solidFill>
                      <a:srgbClr val="FFFFFF"/>
                    </a:solidFill>
                  </a:tcPr>
                </a:tc>
              </a:tr>
              <a:tr h="0">
                <a:tc>
                  <a:txBody>
                    <a:bodyPr/>
                    <a:lstStyle/>
                    <a:p>
                      <a:pPr algn="r"/>
                      <a:r>
                        <a:rPr lang="en-US" b="1">
                          <a:effectLst/>
                          <a:latin typeface="verdana"/>
                        </a:rPr>
                        <a:t>Usage: </a:t>
                      </a:r>
                      <a:r>
                        <a:rPr lang="en-US">
                          <a:effectLst/>
                          <a:latin typeface="verdana"/>
                        </a:rPr>
                        <a:t>  </a:t>
                      </a:r>
                    </a:p>
                  </a:txBody>
                  <a:tcPr marL="0" marR="0" marT="0" marB="0">
                    <a:lnL>
                      <a:noFill/>
                    </a:lnL>
                    <a:lnR>
                      <a:noFill/>
                    </a:lnR>
                    <a:lnT>
                      <a:noFill/>
                    </a:lnT>
                    <a:lnB>
                      <a:noFill/>
                    </a:lnB>
                    <a:solidFill>
                      <a:srgbClr val="FFFFFF"/>
                    </a:solidFill>
                  </a:tcPr>
                </a:tc>
                <a:tc>
                  <a:txBody>
                    <a:bodyPr/>
                    <a:lstStyle/>
                    <a:p>
                      <a:pPr algn="l"/>
                      <a:r>
                        <a:rPr lang="en-US" u="none" strike="noStrike" dirty="0">
                          <a:solidFill>
                            <a:srgbClr val="333333"/>
                          </a:solidFill>
                          <a:effectLst/>
                          <a:latin typeface="verdana"/>
                        </a:rPr>
                        <a:t>cooking</a:t>
                      </a:r>
                      <a:endParaRPr lang="en-US" dirty="0">
                        <a:effectLst/>
                        <a:latin typeface="verdana"/>
                      </a:endParaRPr>
                    </a:p>
                  </a:txBody>
                  <a:tcPr marL="0" marR="0" marT="0" marB="0">
                    <a:lnL>
                      <a:noFill/>
                    </a:lnL>
                    <a:lnR>
                      <a:noFill/>
                    </a:lnR>
                    <a:lnT>
                      <a:noFill/>
                    </a:lnT>
                    <a:lnB>
                      <a:noFill/>
                    </a:lnB>
                    <a:solidFill>
                      <a:srgbClr val="FFFFFF"/>
                    </a:solidFill>
                  </a:tcPr>
                </a:tc>
              </a:tr>
            </a:tbl>
          </a:graphicData>
        </a:graphic>
      </p:graphicFrame>
      <p:sp>
        <p:nvSpPr>
          <p:cNvPr id="5" name="Rectangle 2"/>
          <p:cNvSpPr>
            <a:spLocks noChangeArrowheads="1"/>
          </p:cNvSpPr>
          <p:nvPr/>
        </p:nvSpPr>
        <p:spPr bwMode="auto">
          <a:xfrm>
            <a:off x="457200" y="2787264"/>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1715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 Bento Boxes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344612"/>
            <a:ext cx="4267200" cy="355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01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Vegetable and Protein</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4191000" cy="313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1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and Vegetable bento</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399" y="1752600"/>
            <a:ext cx="49019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10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Batman; Fruit and Protein</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2709862" cy="398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76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and Vegetable Bento Box</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686038"/>
            <a:ext cx="3943350" cy="312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370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205</Words>
  <Application>Microsoft Office PowerPoint</Application>
  <PresentationFormat>On-screen Show (4:3)</PresentationFormat>
  <Paragraphs>44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Traditional Bento Boxes</vt:lpstr>
      <vt:lpstr>Bento Box</vt:lpstr>
      <vt:lpstr>Traditional bento box</vt:lpstr>
      <vt:lpstr>What is a Bento Box?</vt:lpstr>
      <vt:lpstr>Vegetable Bento Boxes </vt:lpstr>
      <vt:lpstr>Vegetable and Protein</vt:lpstr>
      <vt:lpstr>Fruit and Vegetable bento</vt:lpstr>
      <vt:lpstr>Batman; Fruit and Protein</vt:lpstr>
      <vt:lpstr>Rice and Vegetable Bento Box</vt:lpstr>
      <vt:lpstr>Hello Kitty; Fruit and Protein</vt:lpstr>
      <vt:lpstr>Flowers</vt:lpstr>
      <vt:lpstr>Fruits, Vegetables and protein</vt:lpstr>
      <vt:lpstr>What foods do you see here?</vt:lpstr>
      <vt:lpstr>And what foods do you see here?</vt:lpstr>
      <vt:lpstr>PowerPoint Presentation</vt:lpstr>
      <vt:lpstr>Wall-E</vt:lpstr>
      <vt:lpstr>Can you do this?</vt:lpstr>
      <vt:lpstr>PowerPoint Presentation</vt:lpstr>
      <vt:lpstr>Mario</vt:lpstr>
      <vt:lpstr>Bento Box Example</vt:lpstr>
      <vt:lpstr>Mrs. K’s family??</vt:lpstr>
      <vt:lpstr>Composer theme</vt:lpstr>
      <vt:lpstr>Yes, it is an apple on the right</vt:lpstr>
      <vt:lpstr>What theme will you choose?</vt:lpstr>
      <vt:lpstr>What will you make?</vt:lpstr>
      <vt:lpstr>Are you a gamer?</vt:lpstr>
      <vt:lpstr>Star Wars Fan?</vt:lpstr>
      <vt:lpstr>Monkey Magic?</vt:lpstr>
      <vt:lpstr>Sponge Bob</vt:lpstr>
      <vt:lpstr>NBA</vt:lpstr>
      <vt:lpstr>Winter is Coming</vt:lpstr>
      <vt:lpstr>Bento Box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Bento Boxes</dc:title>
  <dc:creator>Windows User</dc:creator>
  <cp:lastModifiedBy>Laura Schiers</cp:lastModifiedBy>
  <cp:revision>8</cp:revision>
  <dcterms:created xsi:type="dcterms:W3CDTF">2013-10-06T16:31:12Z</dcterms:created>
  <dcterms:modified xsi:type="dcterms:W3CDTF">2013-10-17T21:44:01Z</dcterms:modified>
</cp:coreProperties>
</file>