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62" r:id="rId3"/>
    <p:sldId id="267" r:id="rId4"/>
    <p:sldId id="274" r:id="rId5"/>
    <p:sldId id="263" r:id="rId6"/>
    <p:sldId id="273" r:id="rId7"/>
    <p:sldId id="264" r:id="rId8"/>
    <p:sldId id="265" r:id="rId9"/>
    <p:sldId id="271" r:id="rId10"/>
    <p:sldId id="266" r:id="rId11"/>
    <p:sldId id="268" r:id="rId12"/>
    <p:sldId id="270" r:id="rId13"/>
    <p:sldId id="261" r:id="rId14"/>
    <p:sldId id="272" r:id="rId15"/>
    <p:sldId id="258" r:id="rId16"/>
    <p:sldId id="259" r:id="rId17"/>
    <p:sldId id="269" r:id="rId18"/>
    <p:sldId id="260" r:id="rId19"/>
    <p:sldId id="276" r:id="rId20"/>
    <p:sldId id="277" r:id="rId21"/>
    <p:sldId id="278" r:id="rId22"/>
    <p:sldId id="279" r:id="rId23"/>
    <p:sldId id="280" r:id="rId24"/>
    <p:sldId id="281" r:id="rId25"/>
    <p:sldId id="27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0" autoAdjust="0"/>
    <p:restoredTop sz="94602"/>
  </p:normalViewPr>
  <p:slideViewPr>
    <p:cSldViewPr snapToGrid="0">
      <p:cViewPr varScale="1">
        <p:scale>
          <a:sx n="90" d="100"/>
          <a:sy n="90" d="100"/>
        </p:scale>
        <p:origin x="54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32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F14DE-8F67-41B3-848F-F140A3769535}" type="datetimeFigureOut">
              <a:rPr lang="en-US" smtClean="0"/>
              <a:t>1/4/18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1DD4B-E3E3-422C-BC52-907FA6D00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99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the Builder</a:t>
            </a:r>
            <a:r>
              <a:rPr lang="en-US" baseline="0" dirty="0"/>
              <a:t> Plan Note guide to take notes with this PPT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1DD4B-E3E3-422C-BC52-907FA6D00B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95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Identify where</a:t>
            </a:r>
            <a:r>
              <a:rPr lang="en-US" baseline="0" dirty="0"/>
              <a:t> the terms listed on the slide are on the site map.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1DD4B-E3E3-422C-BC52-907FA6D00B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58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Identify where</a:t>
            </a:r>
            <a:r>
              <a:rPr lang="en-US" baseline="0" dirty="0"/>
              <a:t> the terms listed on the slide are on the site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1DD4B-E3E3-422C-BC52-907FA6D00B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64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Fill in on the note guide</a:t>
            </a:r>
            <a:r>
              <a:rPr lang="en-US" baseline="0" dirty="0"/>
              <a:t> the blueprint symbols</a:t>
            </a:r>
          </a:p>
          <a:p>
            <a:endParaRPr lang="en-US" dirty="0"/>
          </a:p>
          <a:p>
            <a:r>
              <a:rPr lang="en-US" dirty="0"/>
              <a:t>http://www.recentlydesigned.com/tag/house-plan-symbols/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1DD4B-E3E3-422C-BC52-907FA6D00B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92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https://www.smartdraw.com/electrical-plan/examples/electrical-plan-patient-room/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1DD4B-E3E3-422C-BC52-907FA6D00B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1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1/4/18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Builder Plans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Amber Williams</a:t>
            </a:r>
          </a:p>
          <a:p>
            <a:r>
              <a:rPr lang="en-US" dirty="0"/>
              <a:t>IDT 1010</a:t>
            </a:r>
          </a:p>
        </p:txBody>
      </p:sp>
    </p:spTree>
    <p:extLst>
      <p:ext uri="{BB962C8B-B14F-4D97-AF65-F5344CB8AC3E}">
        <p14:creationId xmlns:p14="http://schemas.microsoft.com/office/powerpoint/2010/main" val="2218604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Utility Plans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Electrical and Lighting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171700"/>
            <a:ext cx="4447786" cy="4006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Show electrical and telecommunication plans for design and construction.</a:t>
            </a:r>
          </a:p>
          <a:p>
            <a:pPr marL="0" indent="0">
              <a:buNone/>
            </a:pPr>
            <a:r>
              <a:rPr lang="en-US" dirty="0"/>
              <a:t>Shows:</a:t>
            </a:r>
          </a:p>
          <a:p>
            <a:pPr marL="0" indent="0">
              <a:buNone/>
            </a:pPr>
            <a:r>
              <a:rPr lang="en-US" dirty="0"/>
              <a:t>Lighting</a:t>
            </a:r>
          </a:p>
          <a:p>
            <a:pPr marL="0" indent="0">
              <a:buNone/>
            </a:pPr>
            <a:r>
              <a:rPr lang="en-US" dirty="0"/>
              <a:t>Switches</a:t>
            </a:r>
          </a:p>
          <a:p>
            <a:pPr marL="0" indent="0">
              <a:buNone/>
            </a:pPr>
            <a:r>
              <a:rPr lang="en-US" dirty="0"/>
              <a:t>Plugs</a:t>
            </a:r>
          </a:p>
          <a:p>
            <a:pPr marL="0" indent="0">
              <a:buNone/>
            </a:pPr>
            <a:r>
              <a:rPr lang="en-US" dirty="0"/>
              <a:t>TV</a:t>
            </a:r>
          </a:p>
          <a:p>
            <a:pPr marL="0" indent="0">
              <a:buNone/>
            </a:pPr>
            <a:r>
              <a:rPr lang="en-US" dirty="0"/>
              <a:t>Phone</a:t>
            </a:r>
          </a:p>
          <a:p>
            <a:pPr marL="0" indent="0">
              <a:buNone/>
            </a:pPr>
            <a:r>
              <a:rPr lang="en-US" dirty="0"/>
              <a:t>Computer outlets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2" y="2075935"/>
            <a:ext cx="5065235" cy="45472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b="1" dirty="0"/>
              <a:t>Look for these  symbols on the next slide:</a:t>
            </a:r>
          </a:p>
          <a:p>
            <a:pPr marL="0" indent="0">
              <a:buNone/>
            </a:pPr>
            <a:r>
              <a:rPr lang="en-US" i="1" dirty="0"/>
              <a:t/>
            </a:r>
            <a:br>
              <a:rPr lang="en-US" i="1" dirty="0"/>
            </a:br>
            <a:r>
              <a:rPr lang="en-US" sz="2900" i="1" dirty="0"/>
              <a:t>CEILING MOUNTED LIGHT</a:t>
            </a:r>
            <a:br>
              <a:rPr lang="en-US" sz="2900" i="1" dirty="0"/>
            </a:br>
            <a:r>
              <a:rPr lang="en-US" sz="2900" i="1" dirty="0"/>
              <a:t>RECESSED DOWN LIGHT</a:t>
            </a:r>
            <a:br>
              <a:rPr lang="en-US" sz="2900" i="1" dirty="0"/>
            </a:br>
            <a:r>
              <a:rPr lang="en-US" sz="2900" i="1" dirty="0"/>
              <a:t>EMERGENCY LIGHT</a:t>
            </a:r>
            <a:br>
              <a:rPr lang="en-US" sz="2900" i="1" dirty="0"/>
            </a:br>
            <a:r>
              <a:rPr lang="en-US" sz="2900" i="1" dirty="0"/>
              <a:t>DUPLEX RECEPTACLE OUTLET</a:t>
            </a:r>
            <a:br>
              <a:rPr lang="en-US" sz="2900" i="1" dirty="0"/>
            </a:br>
            <a:r>
              <a:rPr lang="en-US" sz="2900" i="1" dirty="0"/>
              <a:t>NURSE CALL</a:t>
            </a:r>
            <a:br>
              <a:rPr lang="en-US" sz="2900" i="1" dirty="0"/>
            </a:br>
            <a:r>
              <a:rPr lang="en-US" sz="2900" i="1" dirty="0"/>
              <a:t>TELEPHONE OUTLET</a:t>
            </a:r>
            <a:br>
              <a:rPr lang="en-US" sz="2900" i="1" dirty="0"/>
            </a:br>
            <a:r>
              <a:rPr lang="en-US" sz="2900" i="1" dirty="0"/>
              <a:t>TV OUTLET</a:t>
            </a:r>
            <a:br>
              <a:rPr lang="en-US" sz="2900" i="1" dirty="0"/>
            </a:br>
            <a:r>
              <a:rPr lang="en-US" sz="2900" i="1" dirty="0"/>
              <a:t>SMOKE DETECTOR</a:t>
            </a:r>
            <a:br>
              <a:rPr lang="en-US" sz="2900" i="1" dirty="0"/>
            </a:br>
            <a:r>
              <a:rPr lang="en-US" sz="2900" i="1" dirty="0"/>
              <a:t>SWITCH</a:t>
            </a:r>
            <a:br>
              <a:rPr lang="en-US" sz="2900" i="1" dirty="0"/>
            </a:br>
            <a:r>
              <a:rPr lang="en-US" sz="2900" i="1" dirty="0"/>
              <a:t>TV</a:t>
            </a:r>
            <a:br>
              <a:rPr lang="en-US" sz="2900" i="1" dirty="0"/>
            </a:br>
            <a:r>
              <a:rPr lang="en-US" sz="2900" i="1" dirty="0"/>
              <a:t>5' 0"</a:t>
            </a:r>
            <a:br>
              <a:rPr lang="en-US" sz="2900" i="1" dirty="0"/>
            </a:br>
            <a:r>
              <a:rPr lang="en-US" sz="2900" i="1" dirty="0"/>
              <a:t>9' 0"</a:t>
            </a:r>
            <a:br>
              <a:rPr lang="en-US" sz="2900" i="1" dirty="0"/>
            </a:br>
            <a:r>
              <a:rPr lang="en-US" sz="2900" i="1" dirty="0"/>
              <a:t>1' 10"</a:t>
            </a:r>
            <a:br>
              <a:rPr lang="en-US" sz="2900" i="1" dirty="0"/>
            </a:br>
            <a:r>
              <a:rPr lang="en-US" sz="2900" i="1" dirty="0"/>
              <a:t>3' 0"</a:t>
            </a:r>
            <a:br>
              <a:rPr lang="en-US" sz="2900" i="1" dirty="0"/>
            </a:br>
            <a:r>
              <a:rPr lang="en-US" sz="2900" i="1" dirty="0"/>
              <a:t>2' 10"</a:t>
            </a:r>
          </a:p>
        </p:txBody>
      </p:sp>
    </p:spTree>
    <p:extLst>
      <p:ext uri="{BB962C8B-B14F-4D97-AF65-F5344CB8AC3E}">
        <p14:creationId xmlns:p14="http://schemas.microsoft.com/office/powerpoint/2010/main" val="97932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37D285AE-B570-43E1-83C7-491BCE975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2596"/>
            <a:ext cx="9601200" cy="85841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Electrical Plans</a:t>
            </a:r>
          </a:p>
        </p:txBody>
      </p:sp>
      <p:sp>
        <p:nvSpPr>
          <p:cNvPr id="2" name="Rectangle 1"/>
          <p:cNvSpPr/>
          <p:nvPr/>
        </p:nvSpPr>
        <p:spPr>
          <a:xfrm>
            <a:off x="110837" y="789710"/>
            <a:ext cx="2576945" cy="5278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/>
            </a:r>
            <a:br>
              <a:rPr lang="en-US" i="1" dirty="0"/>
            </a:br>
            <a:r>
              <a:rPr lang="en-US" b="1" i="1" dirty="0"/>
              <a:t>CEILING MOUNTED LIGHT</a:t>
            </a:r>
            <a:br>
              <a:rPr lang="en-US" b="1" i="1" dirty="0"/>
            </a:br>
            <a:r>
              <a:rPr lang="en-US" b="1" i="1" dirty="0"/>
              <a:t>RECESSED DOWN LIGHT</a:t>
            </a:r>
            <a:br>
              <a:rPr lang="en-US" b="1" i="1" dirty="0"/>
            </a:br>
            <a:r>
              <a:rPr lang="en-US" b="1" i="1" dirty="0"/>
              <a:t>EMERGENCY LIGHT</a:t>
            </a:r>
            <a:br>
              <a:rPr lang="en-US" b="1" i="1" dirty="0"/>
            </a:br>
            <a:r>
              <a:rPr lang="en-US" b="1" i="1" dirty="0"/>
              <a:t>DUPLEX RECEPTACLE OUTLET</a:t>
            </a:r>
            <a:br>
              <a:rPr lang="en-US" b="1" i="1" dirty="0"/>
            </a:br>
            <a:r>
              <a:rPr lang="en-US" b="1" i="1" dirty="0"/>
              <a:t>NURSE CALL</a:t>
            </a:r>
            <a:br>
              <a:rPr lang="en-US" b="1" i="1" dirty="0"/>
            </a:br>
            <a:r>
              <a:rPr lang="en-US" b="1" i="1" dirty="0"/>
              <a:t>TELEPHONE OUTLET</a:t>
            </a:r>
            <a:br>
              <a:rPr lang="en-US" b="1" i="1" dirty="0"/>
            </a:br>
            <a:r>
              <a:rPr lang="en-US" b="1" i="1" dirty="0"/>
              <a:t>TV OUTLET</a:t>
            </a:r>
            <a:br>
              <a:rPr lang="en-US" b="1" i="1" dirty="0"/>
            </a:br>
            <a:r>
              <a:rPr lang="en-US" b="1" i="1" dirty="0"/>
              <a:t>SMOKE DETECTOR</a:t>
            </a:r>
            <a:br>
              <a:rPr lang="en-US" b="1" i="1" dirty="0"/>
            </a:br>
            <a:r>
              <a:rPr lang="en-US" b="1" i="1" dirty="0"/>
              <a:t>SWITCH</a:t>
            </a:r>
            <a:br>
              <a:rPr lang="en-US" b="1" i="1" dirty="0"/>
            </a:br>
            <a:r>
              <a:rPr lang="en-US" b="1" i="1" dirty="0"/>
              <a:t>TV</a:t>
            </a:r>
            <a:br>
              <a:rPr lang="en-US" b="1" i="1" dirty="0"/>
            </a:br>
            <a:r>
              <a:rPr lang="en-US" b="1" i="1" dirty="0"/>
              <a:t>5' 0"</a:t>
            </a:r>
            <a:br>
              <a:rPr lang="en-US" b="1" i="1" dirty="0"/>
            </a:br>
            <a:r>
              <a:rPr lang="en-US" b="1" i="1" dirty="0"/>
              <a:t>9' 0"</a:t>
            </a:r>
            <a:br>
              <a:rPr lang="en-US" b="1" i="1" dirty="0"/>
            </a:br>
            <a:r>
              <a:rPr lang="en-US" b="1" i="1" dirty="0"/>
              <a:t>1' 10"</a:t>
            </a:r>
            <a:br>
              <a:rPr lang="en-US" b="1" i="1" dirty="0"/>
            </a:br>
            <a:r>
              <a:rPr lang="en-US" b="1" i="1" dirty="0"/>
              <a:t>3' 0"</a:t>
            </a:r>
            <a:br>
              <a:rPr lang="en-US" b="1" i="1" dirty="0"/>
            </a:br>
            <a:r>
              <a:rPr lang="en-US" b="1" i="1" dirty="0"/>
              <a:t>2' 10"</a:t>
            </a:r>
          </a:p>
          <a:p>
            <a:pPr algn="ctr"/>
            <a:endParaRPr lang="en-US" dirty="0"/>
          </a:p>
        </p:txBody>
      </p:sp>
      <p:pic>
        <p:nvPicPr>
          <p:cNvPr id="9222" name="Picture 6" descr="Example Image: Electrical Plan - Patient Ro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54406" y="1085275"/>
            <a:ext cx="8013864" cy="5530129"/>
          </a:xfrm>
        </p:spPr>
      </p:pic>
    </p:spTree>
    <p:extLst>
      <p:ext uri="{BB962C8B-B14F-4D97-AF65-F5344CB8AC3E}">
        <p14:creationId xmlns:p14="http://schemas.microsoft.com/office/powerpoint/2010/main" val="768352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each of the following slides, identify the type of plan: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/>
              <a:t>Site</a:t>
            </a:r>
          </a:p>
          <a:p>
            <a:pPr marL="0" indent="0" algn="ctr">
              <a:buNone/>
            </a:pPr>
            <a:r>
              <a:rPr lang="en-US" sz="4000" dirty="0"/>
              <a:t>Floor plan</a:t>
            </a:r>
          </a:p>
          <a:p>
            <a:pPr marL="0" indent="0" algn="ctr">
              <a:buNone/>
            </a:pPr>
            <a:r>
              <a:rPr lang="en-US" sz="4000" dirty="0"/>
              <a:t>Elevation plan</a:t>
            </a:r>
          </a:p>
          <a:p>
            <a:pPr marL="0" indent="0" algn="ctr">
              <a:buNone/>
            </a:pPr>
            <a:r>
              <a:rPr lang="en-US" sz="4000" dirty="0"/>
              <a:t>Utility plan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006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 a.</a:t>
            </a:r>
          </a:p>
        </p:txBody>
      </p:sp>
      <p:pic>
        <p:nvPicPr>
          <p:cNvPr id="5122" name="Picture 2" descr="Example image of an apartment floor pla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178" y="2285999"/>
            <a:ext cx="4684295" cy="45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722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 b.</a:t>
            </a:r>
          </a:p>
        </p:txBody>
      </p:sp>
      <p:pic>
        <p:nvPicPr>
          <p:cNvPr id="3075" name="Picture 3" descr="Example image of a neighborhood lay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164" y="685800"/>
            <a:ext cx="7121236" cy="563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600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 c.</a:t>
            </a:r>
          </a:p>
        </p:txBody>
      </p:sp>
      <p:pic>
        <p:nvPicPr>
          <p:cNvPr id="2050" name="Picture 2" descr="Example image of an exterior elevation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7" y="2519362"/>
            <a:ext cx="4924425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944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 d.</a:t>
            </a:r>
          </a:p>
        </p:txBody>
      </p:sp>
      <p:pic>
        <p:nvPicPr>
          <p:cNvPr id="4098" name="Picture 2" descr="Example elevation of a living room with a fireplac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087" y="685800"/>
            <a:ext cx="7627713" cy="578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248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5586F30-DC93-4C43-92D4-5A5FB5130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29" y="1011882"/>
            <a:ext cx="1996752" cy="769441"/>
          </a:xfrm>
        </p:spPr>
        <p:txBody>
          <a:bodyPr/>
          <a:lstStyle/>
          <a:p>
            <a:r>
              <a:rPr lang="en-US" dirty="0"/>
              <a:t>identify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0260" y="1011882"/>
            <a:ext cx="2545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13 e. </a:t>
            </a:r>
          </a:p>
        </p:txBody>
      </p:sp>
      <p:pic>
        <p:nvPicPr>
          <p:cNvPr id="10242" name="Picture 2" descr="Example image of an electrical plan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3"/>
          <a:stretch/>
        </p:blipFill>
        <p:spPr>
          <a:xfrm>
            <a:off x="3232245" y="45720"/>
            <a:ext cx="6620839" cy="6766560"/>
          </a:xfrm>
        </p:spPr>
      </p:pic>
    </p:spTree>
    <p:extLst>
      <p:ext uri="{BB962C8B-B14F-4D97-AF65-F5344CB8AC3E}">
        <p14:creationId xmlns:p14="http://schemas.microsoft.com/office/powerpoint/2010/main" val="3155343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 f.</a:t>
            </a:r>
          </a:p>
        </p:txBody>
      </p:sp>
      <p:pic>
        <p:nvPicPr>
          <p:cNvPr id="4098" name="Picture 2" descr="Example image of an exterior elevation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7" y="2571750"/>
            <a:ext cx="4924425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725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 a.  </a:t>
            </a:r>
            <a:r>
              <a:rPr lang="en-US" dirty="0">
                <a:solidFill>
                  <a:srgbClr val="FF0000"/>
                </a:solidFill>
              </a:rPr>
              <a:t>Floor plan</a:t>
            </a:r>
            <a:endParaRPr lang="en-US" dirty="0"/>
          </a:p>
        </p:txBody>
      </p:sp>
      <p:pic>
        <p:nvPicPr>
          <p:cNvPr id="5122" name="Picture 2" descr="Example image of a floor plan.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178" y="2285999"/>
            <a:ext cx="4684295" cy="45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341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556085"/>
            <a:ext cx="4905632" cy="47705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300" b="1" dirty="0"/>
              <a:t>Where building will be placed on the land.</a:t>
            </a:r>
          </a:p>
          <a:p>
            <a:pPr marL="0" indent="0">
              <a:buNone/>
            </a:pPr>
            <a:r>
              <a:rPr lang="en-US" dirty="0"/>
              <a:t>It will usually show:		</a:t>
            </a:r>
          </a:p>
          <a:p>
            <a:r>
              <a:rPr lang="en-US" dirty="0"/>
              <a:t>Building footprint</a:t>
            </a:r>
          </a:p>
          <a:p>
            <a:r>
              <a:rPr lang="en-US" dirty="0"/>
              <a:t>Travel ways</a:t>
            </a:r>
          </a:p>
          <a:p>
            <a:r>
              <a:rPr lang="en-US" dirty="0"/>
              <a:t>Legal boundaries</a:t>
            </a:r>
          </a:p>
          <a:p>
            <a:r>
              <a:rPr lang="en-US" dirty="0"/>
              <a:t>Parking</a:t>
            </a:r>
          </a:p>
          <a:p>
            <a:r>
              <a:rPr lang="en-US" dirty="0"/>
              <a:t>Drainage facilities</a:t>
            </a:r>
          </a:p>
          <a:p>
            <a:r>
              <a:rPr lang="en-US" dirty="0"/>
              <a:t>Sanitary sewer lines</a:t>
            </a:r>
          </a:p>
          <a:p>
            <a:r>
              <a:rPr lang="en-US" dirty="0"/>
              <a:t>Water lines</a:t>
            </a:r>
          </a:p>
          <a:p>
            <a:r>
              <a:rPr lang="en-US" dirty="0"/>
              <a:t>Trails</a:t>
            </a:r>
          </a:p>
          <a:p>
            <a:r>
              <a:rPr lang="en-US" dirty="0"/>
              <a:t>Lighting</a:t>
            </a:r>
          </a:p>
          <a:p>
            <a:r>
              <a:rPr lang="en-US" dirty="0"/>
              <a:t>Landscaping and garden elements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This graphic shows a community plan with individual homes. &#10;&#10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905" y="1632847"/>
            <a:ext cx="5460624" cy="453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043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 b.  </a:t>
            </a:r>
            <a:r>
              <a:rPr lang="en-US" dirty="0">
                <a:solidFill>
                  <a:srgbClr val="FF0000"/>
                </a:solidFill>
              </a:rPr>
              <a:t>Site plan</a:t>
            </a:r>
            <a:endParaRPr lang="en-US" dirty="0"/>
          </a:p>
        </p:txBody>
      </p:sp>
      <p:pic>
        <p:nvPicPr>
          <p:cNvPr id="3075" name="Picture 3" descr="Example image of a site p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164" y="1889142"/>
            <a:ext cx="6151418" cy="487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308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 c.  </a:t>
            </a:r>
            <a:r>
              <a:rPr lang="en-US" dirty="0">
                <a:solidFill>
                  <a:srgbClr val="FF0000"/>
                </a:solidFill>
              </a:rPr>
              <a:t>Side Elevation plan</a:t>
            </a:r>
            <a:endParaRPr lang="en-US" dirty="0"/>
          </a:p>
        </p:txBody>
      </p:sp>
      <p:pic>
        <p:nvPicPr>
          <p:cNvPr id="2050" name="Picture 2" descr="Example image for a side elevation pla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7" y="2519362"/>
            <a:ext cx="4924425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998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35424"/>
          </a:xfrm>
        </p:spPr>
        <p:txBody>
          <a:bodyPr/>
          <a:lstStyle/>
          <a:p>
            <a:r>
              <a:rPr lang="en-US" dirty="0"/>
              <a:t>13 d.  </a:t>
            </a:r>
            <a:r>
              <a:rPr lang="en-US" dirty="0">
                <a:solidFill>
                  <a:srgbClr val="FF0000"/>
                </a:solidFill>
              </a:rPr>
              <a:t>Elevation plan for cabinetry</a:t>
            </a:r>
            <a:endParaRPr lang="en-US" dirty="0"/>
          </a:p>
        </p:txBody>
      </p:sp>
      <p:pic>
        <p:nvPicPr>
          <p:cNvPr id="4098" name="Picture 2" descr="Example image of elevation plan for cabine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40543"/>
            <a:ext cx="6563038" cy="4973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245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C40D2B0-863C-45B0-93E4-8A6ACB34B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086" y="611155"/>
            <a:ext cx="2416629" cy="4128796"/>
          </a:xfrm>
        </p:spPr>
        <p:txBody>
          <a:bodyPr/>
          <a:lstStyle/>
          <a:p>
            <a:r>
              <a:rPr lang="en-US" dirty="0"/>
              <a:t>13 e.  </a:t>
            </a:r>
            <a:r>
              <a:rPr lang="en-US" dirty="0">
                <a:solidFill>
                  <a:srgbClr val="FF0000"/>
                </a:solidFill>
              </a:rPr>
              <a:t>Electrical &amp; Lighting Plan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10242" name="Picture 2" descr="Example image of an electrical and lighting plan. 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3"/>
          <a:stretch/>
        </p:blipFill>
        <p:spPr>
          <a:xfrm>
            <a:off x="3460061" y="0"/>
            <a:ext cx="6710306" cy="6858000"/>
          </a:xfrm>
        </p:spPr>
      </p:pic>
    </p:spTree>
    <p:extLst>
      <p:ext uri="{BB962C8B-B14F-4D97-AF65-F5344CB8AC3E}">
        <p14:creationId xmlns:p14="http://schemas.microsoft.com/office/powerpoint/2010/main" val="826806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 f.  </a:t>
            </a:r>
            <a:r>
              <a:rPr lang="en-US" dirty="0">
                <a:solidFill>
                  <a:srgbClr val="FF0000"/>
                </a:solidFill>
              </a:rPr>
              <a:t>Rear Elevation plan</a:t>
            </a:r>
            <a:endParaRPr lang="en-US" dirty="0"/>
          </a:p>
        </p:txBody>
      </p:sp>
      <p:pic>
        <p:nvPicPr>
          <p:cNvPr id="4098" name="Picture 2" descr="Example image of a rear elevation plan.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7" y="2571750"/>
            <a:ext cx="4924425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892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655806"/>
            <a:ext cx="9601200" cy="4794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30-35 minutes</a:t>
            </a:r>
          </a:p>
          <a:p>
            <a:r>
              <a:rPr lang="en-US" dirty="0"/>
              <a:t>Look through the floor plan packet.</a:t>
            </a:r>
          </a:p>
          <a:p>
            <a:r>
              <a:rPr lang="en-US" dirty="0"/>
              <a:t>Choose 1 floor plan you would reside in over the next five years.</a:t>
            </a:r>
          </a:p>
          <a:p>
            <a:r>
              <a:rPr lang="en-US" dirty="0"/>
              <a:t>Answer the 12 questions from our notes on a separate sheet of paper.  (you can access the article we referred to in class on Canvas (dsd.instructure.com)</a:t>
            </a:r>
          </a:p>
          <a:p>
            <a:r>
              <a:rPr lang="en-US" dirty="0"/>
              <a:t>Answer the questions based on your likes and dislikes now.</a:t>
            </a:r>
          </a:p>
          <a:p>
            <a:r>
              <a:rPr lang="en-US" dirty="0"/>
              <a:t>Be very thorough, this is what you will be sharing with your designer assigned to you next week.</a:t>
            </a:r>
          </a:p>
          <a:p>
            <a:pPr marL="0" indent="0">
              <a:buNone/>
            </a:pPr>
            <a:r>
              <a:rPr lang="en-US" dirty="0"/>
              <a:t>THEN: (20 min)</a:t>
            </a:r>
          </a:p>
          <a:p>
            <a:pPr lvl="1"/>
            <a:r>
              <a:rPr lang="en-US" dirty="0"/>
              <a:t>Picture piles:  Find a minimum 12 pics you love and 12 pics you hate, organize them into Pinterest or </a:t>
            </a:r>
            <a:r>
              <a:rPr lang="en-US" dirty="0" err="1"/>
              <a:t>Houzz</a:t>
            </a:r>
            <a:r>
              <a:rPr lang="en-US" dirty="0"/>
              <a:t>.  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DUE: TUES MARCH 15, 2016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299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039C57C2-0891-4327-B5A6-F568C8B4E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Plan cont.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6368" y="4891571"/>
            <a:ext cx="10543592" cy="1621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chemeClr val="tx1"/>
                </a:solidFill>
              </a:rPr>
              <a:t>Building footprint, Travel ways, Legal boundaries, Parking, Drainage facilities, Sanitary sewer lines, Water lines, Trails, Lighting, Landscaping and garden elements</a:t>
            </a:r>
          </a:p>
          <a:p>
            <a:pPr algn="ctr"/>
            <a:endParaRPr lang="en-US" dirty="0"/>
          </a:p>
        </p:txBody>
      </p:sp>
      <p:pic>
        <p:nvPicPr>
          <p:cNvPr id="6" name="Picture 2" descr="This graphic shows an individual site plan with a home and landscape">
            <a:extLst>
              <a:ext uri="{FF2B5EF4-FFF2-40B4-BE49-F238E27FC236}">
                <a16:creationId xmlns:a16="http://schemas.microsoft.com/office/drawing/2014/main" xmlns="" id="{34F3F2C3-C8BF-4562-B401-7A6F2782A00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656" y="261528"/>
            <a:ext cx="6778457" cy="4338212"/>
          </a:xfrm>
        </p:spPr>
      </p:pic>
    </p:spTree>
    <p:extLst>
      <p:ext uri="{BB962C8B-B14F-4D97-AF65-F5344CB8AC3E}">
        <p14:creationId xmlns:p14="http://schemas.microsoft.com/office/powerpoint/2010/main" val="95160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1978" y="345989"/>
            <a:ext cx="11096368" cy="182571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300" dirty="0">
                <a:solidFill>
                  <a:schemeClr val="tx1"/>
                </a:solidFill>
              </a:rPr>
              <a:t>Building footprint, Travel ways, Legal boundaries, Parking, Drainage facilities, Sanitary sewer lines, Water lines, Trails, Lighting, Landscaping and garden elements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/>
          </a:p>
        </p:txBody>
      </p:sp>
      <p:pic>
        <p:nvPicPr>
          <p:cNvPr id="5122" name="Picture 2" descr="This graphic is plan for an entire development. It shows the individual lots for sale and how the neighborhood will be layed out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913" y="1668640"/>
            <a:ext cx="7497783" cy="518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622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Floor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764633"/>
            <a:ext cx="4447786" cy="4389032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/>
              <a:t>A 2D scaled drawing that shows the layout of the rooms with blue print symbols</a:t>
            </a:r>
          </a:p>
          <a:p>
            <a:pPr marL="0" indent="0">
              <a:buNone/>
            </a:pPr>
            <a:r>
              <a:rPr lang="en-US" sz="2200" dirty="0"/>
              <a:t>Show:</a:t>
            </a:r>
          </a:p>
          <a:p>
            <a:r>
              <a:rPr lang="en-US" sz="2200" dirty="0"/>
              <a:t>Relationship between rooms</a:t>
            </a:r>
          </a:p>
          <a:p>
            <a:r>
              <a:rPr lang="en-US" sz="2200" dirty="0"/>
              <a:t>One level shown at a time</a:t>
            </a:r>
          </a:p>
          <a:p>
            <a:r>
              <a:rPr lang="en-US" sz="2200" dirty="0"/>
              <a:t>Room dimensions</a:t>
            </a:r>
          </a:p>
          <a:p>
            <a:r>
              <a:rPr lang="en-US" sz="2200" dirty="0"/>
              <a:t>Uses Blueprint symbols to show appliances and built ins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 descr="This is an example of a basic floor plan. It is a birdseye view of a residence. 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615" y="926432"/>
            <a:ext cx="6293443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919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Floor plan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55805"/>
            <a:ext cx="9601200" cy="421159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Scale for most plans is ¼” = 1 foot</a:t>
            </a:r>
          </a:p>
          <a:p>
            <a:r>
              <a:rPr lang="en-US" sz="2800" dirty="0"/>
              <a:t>‘ = foot</a:t>
            </a:r>
          </a:p>
          <a:p>
            <a:r>
              <a:rPr lang="en-US" sz="2800" dirty="0"/>
              <a:t>“ = inches</a:t>
            </a:r>
          </a:p>
          <a:p>
            <a:pPr lvl="1"/>
            <a:r>
              <a:rPr lang="en-US" sz="2800" dirty="0"/>
              <a:t>12’4”  = 12 feet 4 inches</a:t>
            </a:r>
          </a:p>
          <a:p>
            <a:r>
              <a:rPr lang="en-US" sz="2800" dirty="0"/>
              <a:t>Walls</a:t>
            </a:r>
          </a:p>
          <a:p>
            <a:pPr lvl="1"/>
            <a:r>
              <a:rPr lang="en-US" sz="2800" dirty="0"/>
              <a:t>Exterior walls are 6”</a:t>
            </a:r>
          </a:p>
          <a:p>
            <a:pPr lvl="1"/>
            <a:r>
              <a:rPr lang="en-US" sz="2800" dirty="0"/>
              <a:t>Interior walls are 4”</a:t>
            </a:r>
          </a:p>
          <a:p>
            <a:r>
              <a:rPr lang="en-US" sz="2800" dirty="0"/>
              <a:t> Furniture templates should always match the scale of your drawing</a:t>
            </a:r>
          </a:p>
          <a:p>
            <a:pPr marL="0" indent="0">
              <a:buNone/>
            </a:pPr>
            <a:endParaRPr lang="en-US" sz="2800" dirty="0"/>
          </a:p>
          <a:p>
            <a:pPr marL="53035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619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642" y="540118"/>
            <a:ext cx="9601200" cy="1485900"/>
          </a:xfrm>
        </p:spPr>
        <p:txBody>
          <a:bodyPr/>
          <a:lstStyle/>
          <a:p>
            <a:r>
              <a:rPr lang="en-US" dirty="0"/>
              <a:t>Floor Plan Symbols</a:t>
            </a:r>
          </a:p>
        </p:txBody>
      </p:sp>
      <p:pic>
        <p:nvPicPr>
          <p:cNvPr id="11266" name="Picture 2" descr="This is a graphic of all the most relevant floor plan symbols. 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83068"/>
            <a:ext cx="9432758" cy="532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516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812759"/>
            <a:ext cx="4447786" cy="4054642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/>
              <a:t>2D Representation of a given side or front of a building or built in cabinetry design.</a:t>
            </a:r>
          </a:p>
          <a:p>
            <a:pPr marL="0" indent="0">
              <a:buNone/>
            </a:pPr>
            <a:r>
              <a:rPr lang="en-US" sz="3000" dirty="0"/>
              <a:t>Show:</a:t>
            </a:r>
          </a:p>
          <a:p>
            <a:pPr marL="0" indent="0">
              <a:buNone/>
            </a:pPr>
            <a:r>
              <a:rPr lang="en-US" sz="3000" dirty="0"/>
              <a:t>Details like size and location of windows, drawers, doors,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7" name="Picture 3" descr="This graphic shows elevation sketches of the four sides of a house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653" y="2376129"/>
            <a:ext cx="6386945" cy="425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560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Elevations Cabinetry </a:t>
            </a:r>
          </a:p>
        </p:txBody>
      </p:sp>
      <p:pic>
        <p:nvPicPr>
          <p:cNvPr id="2050" name="Picture 2" descr="This is the elevation of a kitch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82" y="2026225"/>
            <a:ext cx="4762006" cy="416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This graphic shows the elevation of kitchen cabine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358" y="2026226"/>
            <a:ext cx="6001805" cy="351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97622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622</TotalTime>
  <Words>500</Words>
  <Application>Microsoft Macintosh PowerPoint</Application>
  <PresentationFormat>Widescreen</PresentationFormat>
  <Paragraphs>94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Calibri</vt:lpstr>
      <vt:lpstr>Franklin Gothic Book</vt:lpstr>
      <vt:lpstr>Crop</vt:lpstr>
      <vt:lpstr>Builder Plans</vt:lpstr>
      <vt:lpstr>Site Plan</vt:lpstr>
      <vt:lpstr>Site Plan cont.</vt:lpstr>
      <vt:lpstr>Building footprint, Travel ways, Legal boundaries, Parking, Drainage facilities, Sanitary sewer lines, Water lines, Trails, Lighting, Landscaping and garden elements </vt:lpstr>
      <vt:lpstr>Floor Plan</vt:lpstr>
      <vt:lpstr>Floor plan cont.</vt:lpstr>
      <vt:lpstr>Floor Plan Symbols</vt:lpstr>
      <vt:lpstr>Elevations</vt:lpstr>
      <vt:lpstr>Elevations Cabinetry </vt:lpstr>
      <vt:lpstr>Utility Plans  Electrical and Lighting</vt:lpstr>
      <vt:lpstr>Electrical Plans</vt:lpstr>
      <vt:lpstr>In each of the following slides, identify the type of plan:</vt:lpstr>
      <vt:lpstr>13 a.</vt:lpstr>
      <vt:lpstr>13 b.</vt:lpstr>
      <vt:lpstr>13 c.</vt:lpstr>
      <vt:lpstr>13 d.</vt:lpstr>
      <vt:lpstr>identify</vt:lpstr>
      <vt:lpstr>13 f.</vt:lpstr>
      <vt:lpstr>13 a.  Floor plan</vt:lpstr>
      <vt:lpstr>13 b.  Site plan</vt:lpstr>
      <vt:lpstr>13 c.  Side Elevation plan</vt:lpstr>
      <vt:lpstr>13 d.  Elevation plan for cabinetry</vt:lpstr>
      <vt:lpstr>13 e.  Electrical &amp; Lighting Plan  </vt:lpstr>
      <vt:lpstr>13 f.  Rear Elevation plan</vt:lpstr>
      <vt:lpstr>Next step: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Amber Williams</dc:creator>
  <cp:lastModifiedBy>Microsoft Office User</cp:lastModifiedBy>
  <cp:revision>35</cp:revision>
  <dcterms:created xsi:type="dcterms:W3CDTF">2016-03-07T18:32:01Z</dcterms:created>
  <dcterms:modified xsi:type="dcterms:W3CDTF">2018-01-04T18:20:13Z</dcterms:modified>
</cp:coreProperties>
</file>