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7"/>
  </p:notes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60" r:id="rId24"/>
    <p:sldId id="261" r:id="rId25"/>
    <p:sldId id="296" r:id="rId26"/>
    <p:sldId id="275" r:id="rId27"/>
    <p:sldId id="263" r:id="rId28"/>
    <p:sldId id="264" r:id="rId29"/>
    <p:sldId id="265" r:id="rId30"/>
    <p:sldId id="298" r:id="rId31"/>
    <p:sldId id="305" r:id="rId32"/>
    <p:sldId id="306" r:id="rId33"/>
    <p:sldId id="309" r:id="rId34"/>
    <p:sldId id="310" r:id="rId35"/>
    <p:sldId id="31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99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14" autoAdjust="0"/>
  </p:normalViewPr>
  <p:slideViewPr>
    <p:cSldViewPr>
      <p:cViewPr varScale="1">
        <p:scale>
          <a:sx n="63" d="100"/>
          <a:sy n="63" d="100"/>
        </p:scale>
        <p:origin x="72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405186-679D-4D73-9984-47CE71F16F83}" type="datetimeFigureOut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858153B-6B38-4329-B38D-AE5780EE6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6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123F76-2D56-436D-8FBE-CC39AA78B27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58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9C0BA4-3239-4308-A8EC-0CD121DBA42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9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7B172-EAD5-4D98-9C31-5661B2E106A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39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73FB-F804-4A81-B7D3-3EC2F7FC648E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11503A6-993F-4633-BB3F-B5DB3DEDD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493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4A09-E89F-4822-90DF-53FB7D69200F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AD97-3FEF-469D-8916-AD644B945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2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9FCD-12E1-46A9-8FCF-30B868DF9028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6916F-7246-44CF-BFFE-78814E886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7768BE-50A3-400E-ADB5-F19416F28CEE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F40B1D-7B51-4C21-BF88-1B9139C737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AF348-5DFE-4F5F-894B-56A4121ECBA9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181465D-446E-4BAD-A18E-A176AE72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3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878C-EF5C-46AD-A389-457A12A7AA89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25380-40E3-4520-8708-F2E6E19AD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3853-5CB4-4F67-AEC4-C18F32071737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29B84-4578-47A6-9CC7-C0CA2AB7B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2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F696AE-4DF0-45CA-9F4E-F0E8BCC3DCD8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ABDF4-0836-438D-A23F-C2B846436F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66EA-35AB-46EF-902D-B74B0569B7D3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A5AC-42D1-42BA-B681-F58ED696A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49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109DCD-26C7-4550-9F13-A5EF548D745F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853BED-1738-4589-BBFB-0577AF6E55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1C17C8-8163-4DAC-A340-A521FBD6FE06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A8BB51-63B0-411C-BB63-8ADEF0A8DF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487C80-5F1A-44D0-96DC-E6A824C025C5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7B5E8919-FE5A-492C-B58E-3E7D66953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67" r:id="rId4"/>
    <p:sldLayoutId id="2147483968" r:id="rId5"/>
    <p:sldLayoutId id="2147483975" r:id="rId6"/>
    <p:sldLayoutId id="2147483969" r:id="rId7"/>
    <p:sldLayoutId id="2147483976" r:id="rId8"/>
    <p:sldLayoutId id="2147483977" r:id="rId9"/>
    <p:sldLayoutId id="2147483970" r:id="rId10"/>
    <p:sldLayoutId id="21474839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914400"/>
            <a:ext cx="7086600" cy="3276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GROUP TREASURE HUNT</a:t>
            </a:r>
            <a:endParaRPr lang="en-US" sz="9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6400800" cy="2362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Choose a scribe to keep track of your group’s running totals for each of the following statements.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thriftyminnesota.com/wp-content/uploads/2015/06/music-instrument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7" b="10886"/>
          <a:stretch/>
        </p:blipFill>
        <p:spPr bwMode="auto">
          <a:xfrm>
            <a:off x="193588" y="228600"/>
            <a:ext cx="8493211" cy="65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9718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9.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musical instrument each team member knows how to 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neatmethod.com/sites/neatmethod/files/styles/blog-polaroid/public/images/articles/Screen%20shot%202014-01-22%20at%209.20.18%20PM.png?itok=xzuMRCfe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"/>
            <a:ext cx="8458200" cy="66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339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10.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organized sport or club you have participated in this year.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drleonardcoldwell.com/wp-content/uploads/2014/03/cell-pho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339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11.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4582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a cell phone.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http://the10bestreview.com/wp-content/uploads/2014/11/2.-Jewelr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2" y="228600"/>
            <a:ext cx="850762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8768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12.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piece of jewelry each team member is wearing.  (Earrings count as one.)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thefeministwire.com/wp-content/uploads/2014/05/Nam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6969" cy="56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339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13.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letter in each player’s first name.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http://images.sodahead.com/polls/002516627/4543736838_country_flags_xlarge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14.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been to a different country.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http://a.dilcdn.com/bl/wp-content/uploads/sites/2/2013/07/disneyland-castle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1" y="152400"/>
            <a:ext cx="842318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15.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4582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been to Disneyland.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http://content.mycutegraphics.com/graphics/month/december/december-month-snowme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339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16.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a birthday in December.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s://thestyleofthecase.files.wordpress.com/2014/07/pink-victorias-secret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08"/>
          <a:stretch/>
        </p:blipFill>
        <p:spPr bwMode="auto">
          <a:xfrm>
            <a:off x="228600" y="762000"/>
            <a:ext cx="8538142" cy="49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4196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17.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4582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that is wearing pink.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www.vallecrucis.com/wp-content/uploads/2010/08/horsebackRiding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r="11002"/>
          <a:stretch/>
        </p:blipFill>
        <p:spPr bwMode="auto">
          <a:xfrm>
            <a:off x="236838" y="152399"/>
            <a:ext cx="8449962" cy="66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6482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18.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ridden a horse.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www.oakridgehousing.com/test/images/Home%20Sales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3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429000" cy="289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member living in your home.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://valleyeyecareaz.com/wp-content/uploads/2014/03/bigstock-Contact-lenses-and-glasses-iso-4991189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0"/>
            <a:ext cx="85725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19.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wears glasses or contacts.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http://mexicodental.co/sites/turkeydental.co/files/images/metal-brances_0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28600" y="228600"/>
            <a:ext cx="8420728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20.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2296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braces.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52400"/>
            <a:ext cx="8001000" cy="6324600"/>
          </a:xfrm>
          <a:prstGeom prst="rect">
            <a:avLst/>
          </a:prstGeom>
        </p:spPr>
        <p:txBody>
          <a:bodyPr/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8000" b="1" dirty="0">
                <a:latin typeface="+mn-lt"/>
                <a:cs typeface="+mn-cs"/>
              </a:rPr>
              <a:t>What can we learn about ourselves and others from this activity?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u="sng" dirty="0" smtClean="0">
                <a:solidFill>
                  <a:schemeClr val="tx1"/>
                </a:solidFill>
              </a:rPr>
              <a:t>What is Self-Concept?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8534400" cy="1752600"/>
          </a:xfrm>
        </p:spPr>
        <p:txBody>
          <a:bodyPr rtlCol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300" b="1" dirty="0" smtClean="0">
                <a:latin typeface="+mj-lt"/>
              </a:rPr>
              <a:t>The </a:t>
            </a:r>
            <a:r>
              <a:rPr lang="en-US" sz="3300" b="1" i="1" u="sng" dirty="0" smtClean="0">
                <a:latin typeface="+mj-lt"/>
              </a:rPr>
              <a:t>combination</a:t>
            </a:r>
            <a:r>
              <a:rPr lang="en-US" sz="3300" b="1" dirty="0" smtClean="0">
                <a:latin typeface="+mj-lt"/>
              </a:rPr>
              <a:t> of self-image and self-esteem.  It is the way we perceive our </a:t>
            </a:r>
            <a:r>
              <a:rPr lang="en-US" sz="3300" b="1" i="1" u="sng" dirty="0" smtClean="0">
                <a:latin typeface="+mj-lt"/>
              </a:rPr>
              <a:t>whole</a:t>
            </a:r>
            <a:r>
              <a:rPr lang="en-US" sz="3300" b="1" dirty="0" smtClean="0">
                <a:latin typeface="+mj-lt"/>
              </a:rPr>
              <a:t> selves.</a:t>
            </a:r>
            <a:endParaRPr lang="en-US" sz="3300" b="1" dirty="0">
              <a:latin typeface="+mj-lt"/>
            </a:endParaRPr>
          </a:p>
        </p:txBody>
      </p:sp>
      <p:pic>
        <p:nvPicPr>
          <p:cNvPr id="1026" name="Picture 2" descr="http://broadblogs.files.wordpress.com/2013/02/the-beauty-myth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05150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228600" y="4114800"/>
            <a:ext cx="5486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300" b="1" u="sng" dirty="0" smtClean="0">
                <a:latin typeface="+mj-lt"/>
              </a:rPr>
              <a:t>Self-Esteem: </a:t>
            </a:r>
            <a:r>
              <a:rPr lang="en-US" sz="3300" b="1" dirty="0" smtClean="0">
                <a:latin typeface="+mj-lt"/>
              </a:rPr>
              <a:t>the way we think or feel about ourselves.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300" b="1" dirty="0" smtClean="0">
                <a:latin typeface="+mj-lt"/>
              </a:rPr>
              <a:t>	</a:t>
            </a:r>
            <a:r>
              <a:rPr lang="en-US" sz="2800" b="1" dirty="0" smtClean="0">
                <a:latin typeface="+mj-lt"/>
              </a:rPr>
              <a:t>*This can change from moment to moment.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b="1" dirty="0" smtClean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" y="2209800"/>
            <a:ext cx="6038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300" b="1" u="sng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300" b="1" u="sng" dirty="0" smtClean="0">
                <a:latin typeface="+mj-lt"/>
              </a:rPr>
              <a:t>Self-Image: </a:t>
            </a:r>
            <a:r>
              <a:rPr lang="en-US" sz="3300" b="1" dirty="0" smtClean="0">
                <a:latin typeface="+mj-lt"/>
              </a:rPr>
              <a:t>the way we see ourselves physically.</a:t>
            </a:r>
            <a:endParaRPr lang="en-US" sz="33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153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tx1"/>
                </a:solidFill>
              </a:rPr>
              <a:t>Two Types of Self-Esteem: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447800"/>
            <a:ext cx="4648200" cy="4525962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latin typeface="+mj-lt"/>
              </a:rPr>
              <a:t>High Self -Esteem: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i="1" dirty="0" smtClean="0">
              <a:latin typeface="+mj-lt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dirty="0" smtClean="0">
                <a:latin typeface="+mj-lt"/>
              </a:rPr>
              <a:t>Feeling positively about yourself, your actions and your future.</a:t>
            </a:r>
            <a:endParaRPr lang="en-US" altLang="en-US" sz="3200" b="1" i="1" dirty="0" smtClean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447800"/>
            <a:ext cx="4114800" cy="4525962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latin typeface="+mj-lt"/>
              </a:rPr>
              <a:t>Low Self-Esteem: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dirty="0" smtClean="0">
              <a:latin typeface="+mj-lt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dirty="0" smtClean="0">
                <a:latin typeface="+mj-lt"/>
              </a:rPr>
              <a:t>Feeling negatively about yourself, your actions and your future.</a:t>
            </a:r>
          </a:p>
        </p:txBody>
      </p:sp>
      <p:sp>
        <p:nvSpPr>
          <p:cNvPr id="2" name="AutoShape 2" descr="data:image/jpeg;base64,/9j/4AAQSkZJRgABAQAAAQABAAD/2wCEAAkGBxIQDw8PEBMUEA8PDw0PDw8QEBIPDw0NFREWFhQRFBQYHCggGBolHBQUITEhJSkrLi4uFx8/ODQsNyguLisBCgoKDg0OGBAQGiwcHxwrLCwsLCwsLCwsLCwsLCwtLCwsLCwsLCwsKy0sLCwsLCwsLCwsLCwsLCwsLCwsLCwsLP/AABEIAKgBLAMBIgACEQEDEQH/xAAcAAACAwEBAQEAAAAAAAAAAAABBAACAwUGBwj/xABAEAACAQIEBAMGAwcCBAcAAAABAgADEQQSIVEFEzFhBhRBByJScYGRMkKhI2JyorHB0RXwJEOC8SUzRJKjwuH/xAAaAQACAwEBAAAAAAAAAAAAAAAAAQIDBAUG/8QAKBEAAgICAgEDBAIDAAAAAAAAAAECEQMhBBIxEyJBBTJRcWHwM2KB/9oADAMBAAIRAxEAPwDorw1ZqvDR6EzVAZshMqNJgvDv3jNFwTejRlWM1VjGAquFcev9ZotKoPWNq8urwEJgVNpcO4/LHQ0sGEAExWb4ZYYjtHARDpAVifmRsZZa4jWRe32kFJT6CAWYrWWXDrvNPLLtB5RYAAEby1xB5IQeT7wAvDM/Kn0Mnl23jCjUQzHlvJ749ICN9YQZhnfaTmnaAze8OaL8/tLCv2gFGueHNIAPXT/E4viLxJRwaXINSqwulNSBcdMzH8qxQfeXWO2OUXGPaWkdrNJPM+FPFIxvMV1WnUSzBVYkNTOl9fUG1/mJ6LON5OcHB1IrhNTVo0gIEoCJJEkEqJQ0hsJaC8AMzQXaVOFE1vJmgAucIIDhe8YzSZpFkkcriuHYUnsfQxvw83/DU/l/aa4kXRgdjMeC6UQB6EiVS8lkfBx0o95stM7xZMWfVZumMG0tIG6o281UNMUxi7TZMUsYGi5tpoCdpRa67zRay7wEWB7Qhu0Icby6kQFYARCCJbTtDljEVuIVIlsghVBACD5wgSwpycuAAd7AkmwAJJ7DrPPeF/Eq16mMRjZ6bI4u1/2Juug2BXW3xiOeKsTycLUa4uwyi5sDfr+k+AcSx7064qUyylSCNTYre5U2P4TbpL1i7YZP5+CpZeuaN+Pk+weIPGYBFPDKKmbmoav5VdVzafKM+APEFXEirTrsGqKq1AR0AuVYffL95yuB+AjXw2Hq4iu9NqitX5VFVUU2qouUFmvewtfTW519Zp7LOF1cM+Oo4hCMRTdBzNchoktZV9LErm3IYbTFDG4vZvyZIyi1E+g5oc0rrDLjKHNDcRfFYpKSl6rpSQdWqMqKPqxieB4/hK7FaOJoVWFvdSsjN9r6wsDqaSr0lII3BEkkBnguLeLWw1OrnAqPTBHLJyVDU9A+1tPvPBcU4jia2IFeqppVMRRpvQpk6Jh2JC1CPS+VrDv3n2Pjvh2hjWoGuMy0HL5NAtW4tlc9cug09bazj+0nh4qYRaqgZ8PUU7Wpt7pGmtr5dJLhRWPJ+w5mT1Ia+D5p4d4k2FxNOszFgr2qDUlqZ0Yadv6CfcloKwDKbqwDKRqGU6gz4DXpgMxdrZTYdFUX1sAZ9e9nWPatgEDXtRdqKMQbOgsRa/W17fQTdzIppS+TDxJO3E9AcL3g8qd4xeG855uFTQbeVNN43mgzQATs8BZto5nkLQAS5p2hFbtG7iA2kRidWuMpvsYtwaqDS06Z3/rOjWpAqR2M4vCVKIy7VHlOQsgXVBNVpiYpeareXlZoKK7CWGHXYSKTNBACnll2lhhF/wBmXBlwYCMvJiEYTuZsGlg0YjHyp3h8s28YDS4aA7FOQ+8K0nHrG80IaAC3vw532jQMN4CPIeN8NiKtEcumXVQ2cKAWB3A9fpPhnEKbNW5eU52YKFIOYsTYC0/TPEXApH0vPnGGs/E8M1rnzFKx9RZryUOY17K0TfCTXqXs+jUKoRVQDRFVB8lFv7TTzQmwUbQ8obSJAyGIWeO9oPjjyKcnDgPi6i3F9Vw6k2Dsv5mJvYdtdOvtuQu0+OeP8EP9UrsemWhlHXMBSQ9Pv9pGcuqsnCPZ0eQxlbFYq+IxLPUY9Kjj3gL9E9FHYWEVxItSBBJ6H/AInqcVxHD0igrM7HICaNKx94/gXXoMuum8S45xrC1KRVcNXoMzLkZkFso6i9xe/XpKIznLdFzhBKuwfB/jzF4SoiOxq4fMA1Kp71l/cY6qfl9bz73Qqq6q6EMjqrKw/MpFwZ+XExeVycpZbe7cBDf0M+veyLj4xFBsE5Za9DPVTNqKmHZ/yn90ta2xFu2lWZ7X5Po5WL4/BLWpVKL/AIailTa1x3FxL+XbeDlPvHYjgVvDGFoUjy6K5zctVccyqxO7tr9BoJl4MbI+Jo+l1qqP5W/+s7+LS66+gP3nleFVsmPAX861Kfp/F/VRMkZt5Nm+cF6Wj2doLTHmNt+knObb9JqMJqRBrMvMdpPMdogLm8F4DXEHOEACWkzQCqIc67xMZM041OpY1B++39BO1cdpw8RYO9vi/sJTlWiyBglSp8M2Wq/wxlWE2VhLisUGIb4ZouJ7RsES4AjCxVcSNpoMSIxkWWFJdh9oEbMBiFmgrLNOQuwhGGXaMNFRVG8sHG8nlVh8oIDJmEIIg8mN5PKd4AaiWmPlTvD5dt4COZ4hxAFIkm2k8R4fXPxDCsNRzWJPyRyP6T0/FcO3NFKt+Ei6N6Ou3zHrGsJw+mgGVQDoQw0YH5zAm1LZ1Gk4a+T0IhuZzkxDD8Rv+9/mMq7dQLg9COhm1ST8HNlBx8jFzPkPtjpvTxuEqgWStTZS29VNCD/0ss+scxtp5DxujsRmSpWR0p00oqQEWpnYtVNwbEDJ73UW9IsklFW9k8ONzl1To+OYDHDD069WmhfE5lXnOFdER7m4Hay9rttodKnGa7hVaqa5fTl8tGQsfygBevynrsV4axWDzrhAuKoVdXpOBzA9tSpY6g/PbQ2vPPf6BxFv+T5ZT7uYrSpuFJAyjKM9rfKRWSEldg8M4ummzhM6o9UMoLrnVAuUrzFaxvbqOpG9hOv7OuI1E4vhGUsc9VaLgAktTqe6wI26E9lv6RnxFwJKdCjTo4arTqro1VypNYk9XykgXsbAdJ2fZV4VqHFjGVzkTCMctO+Z6lZksCfQKASet7gSyE4yWiGTFOGmj7ZnhGukxVwTYdTNrgAnbr3kZSpDhj7M43HsUKCuWNhqQZ4Hw3xEYnidBaZvldqrkflpINSfnoPqJp7T+MgqUv8ASdH2UeHvLYdsXVGWviwMqnrTwvVQe7fi+WWUYo23I2Zp9I9T3+khtKX7yTUYQlRKlBtIYLwAHKGwlTQWWJguYAUOGWDyommaTNIgZHDd55bHoy1XF/W/6T12aef4sRzTp6CVZPBZB7LLVE2WoJRRNAstIl1cTVWEzVJoqRiLgiXBG8zCywSAjUGWBmQSEU4xGwMsCZkElgveAGgJhDGZFDvIFO8AGQ8IeL+9CM0ABxDCrWTI2hBurD8SP6ETi0mem3KqaMOh/K6/Evad0EzLGYYVVytoRqrD8SNuP8SnLi7bXk0Yc3TT8CLVbfKWw2OKHQZk/Mu3df8AETZmptkqj+FvyuNx/j0jNLKenUzOpOLNbjGS/KO3Srq4upuP1+0Fakrix+hHURTA0M2ZWFja4I0lK6YpadYU6fOPLqcpsyoeZlOVTfrr6iaYS76Zinj9N3F+Dh4mjyuYRV5rcyoXFx+zF9FCg6AAdPnOVicYathTN3uLtbNlHy3nz7GcZbCO2FAGRAcyj9rUWqOpaqT1LX0tpE+G8TxdUvyDWepa4WhRNZQxtYH1UdfX0ksv0xxbakq/kuxfUVVSTs9Rxnhbcw1KlZmfQgFmBH0vYDsBPongnhTUsKGrLlqVm5mUixVLAKCN7C/1nyyr4H4xjHTOlRWyM1SrXPIpqtgQtgP8nXUCfUOFcLThOCTC03apVfTO7E3qt1KqdEUbD666yLx+irk7YpZvXfWKpHoSgGi9TpfYTncfx4o0jrawM0r4sU1W5/LoT+Y26z57xzEVuJ4ryOFNh1r1jqlClf8AEdzsPU/UjO25ui5RUFb8I53hjgp4vj3r1RfB4Z7vcXFap1WiO3Qntp+afWzhO8X4Lwulg8PTw1AWp0wdSbs7nVnY+rE6/wD5HsxmuMVFUYZzcnbMDhTvK+XbeMZjJmMkQ2LGi28ry3jecwZ4hihDwEttG88BaACmdtpOado1mkzCJjFef2nE4ril5mo1sJ6TScTimEDVL29BK5k4ii4R/imq4d/ijKPNVeWURFVpVB6zQLUjQaXBjEKjmS4eptGQYRARgKr7Swrt8M3EuICFxiDtLDE9owBLZRHsYt5rtLDFDaMZBJyxtADIYkS/mFh5Q2EPJXaAEFdZbnLvJ5ZdpPKrARSulOopRwGU+h9DuD6HvOFicFUoMGpnm0gQSP8AmIO49fmPtO/5QSeVG5lc8amWY8rg9GvD2zZSPzFf1iXtM42MHgSCXppW/Ymuis3KB7j8JO/950uFUstRV9NWHY+s7tWmGBVgGU6FWAII7gyzj+x21dEORLs1R+asD4UfEhU4fSNdGNuaD+yG7VKp0X+HrsJ9r8BeC04ZhlpkipVLGpVcCymodgdbDoLz1FGiqKFRVRR0VVCqPoIXaas+d5qTVJGfFDpdfJni1vTdR1KMB87aT5LiKtTE46mWNqaMpOwn1KrXsRPC8QoCjXqj0LFh/C2o/wAfSYORG0mb+K6bRwvHvEeWVydVGlzoBHPZM9Kpw3mUx+1avXGJbqz1Q11J7ZGSw9Ln5zyHjrE3p1iT0puB9RYf1lvYbxBgcXhb6MtPEIO4ORz/ADJ9o+PjuMpBysnuUfg+v5YMsy5j7Qc5tv0lhnNcpgymZ887QeZ7RDNLGA5pTzPaTzI2gBYsYM52lTiBJzhAA5+0mftBzlk5oiGHP2i2JILfSMhxM6xF/TpIskjlqR/szVImuBO5mq4NtzJERtZcCKjCv8UuMO+8AGgJYRUUX3lxSqbxgMgywJiwSpLDmbQI0NC8sCYqC+0tnfaAUNAmENFRUbaHmttCxjQaWDRUVztCMR2gA1nkDxcYntCMQNoCGQ8tniwxAhGIEYUdThYvUvspP9p15yOBsCXI9AB9515JFcvIDMXE2JmbGMaEK6GcPjmC5qX0WoospJ0YfCT/AHnoq5nJxh0MdJqiyMmnaPjftBwBo4aq9ayl8tOklwWqVCQb6egAY/acb2WYjk8Uwo9Kwr0W7hqbMP5kWa+1/iGfF0cONFpJzGA9Xc6fyqPvOJwLEGlisHVGmTE4cn+HmLf9LzZxcKWOaRn5GVvImfpG8EpBec40GlpMolLyXgBYqJUoNoCYCYAQ0l2lTRXaHNBmgADh1g8sJbNBmiGDywimJwhLaE9I6HhJkWho46VTNRVMUXNNVJkhDIqzQVIupMuLxiGBVlhV7TAE7SwbtAKGBUlxVEWDdoQ3aAqGhUEIcRcP2kzxhsaDiEMIsKkPMEAGbiEBYuHEsHEAN7LDkWYhxIGEQUbcpZOQvaZZxvDmG8YjscKpBVa3qf6R6853Cal1I2MevGhNBJmVRpZnitZ4DSMMVUtORiq9xHMbUnJca3PSWQJUfn3xxjefxTEN6JU5Q7hPdv8AcGKO2UBtrH6jWY8VRhjcQHBDDEVswPW+czWuPd+k6fEXskc/M/cj9KUKJZEa/wCJFb7gGX8u28X8PYgvg8I/xYbDn/4xOhnnHa2zenoW5L7wct4zzJOZFQxUq8BDxvmQZ4AJ3faDO20czjaDOIgFOY20nNO0bLCC4iGLc7tJ5ntGNJUqImNHCTFLvNVxC7xVcCu01GCXaSENLWXcTRaq7iKDBLLjBDv94CHBUG8uHG4iYwQ3P3lhg+5jGNhhvLgxMYTuYRhT8RgKh0GWiXlj8Rlhh2+IwFQ3DaKch/ihFF94wG7QMsW5T7w8upvABlaYhKCLBam8NqkAGBSEhpTAGpJnqQAa4Ji/+Lr0b6LQoOBsxZ7n7ZZ6EtPi/ifjlfDYs1aLlHzZW0BDKqqMrD1EFL2q4pRapSpVO4LIT9NZHLljGXV/hG7F9Oy5cSyRqnZ9lZ9Ihia4HU/pefKcV7Xq/RMNSAPxOzG/0tPNcU9oGOrE2qLSB9KSi4+puZH1YjXAyX7tH2fGYumqlmYKu7EKP1nk+NeNsHh1vzObmLqBSHM95bXBPQdRPj+LxlWsc1V3qE/G5bX5GRKRehXXpyylYdP4WH2IP0jWYk+Gkr8iXGeJDFY2riAuUVHuFPUAAAX76S9fpOc1LK6n0JEfrnQTs8KV42cHkwcciTPv/gaoX4ZgWv8A+mpj/wBvu/2nc1nlfZvih/pWEHwq6/ao09L5oTl5Puf7NkfCL6yXMp5lZPMrIaJFsxgzmDzC7wc9d4AWznaVNTtBzl3g5o3iAJqdpOZBzBvBnG8Blw8hqQBhDmHaRYzhJVmy1ZzlxS7ibLiF3EkA+tWXFWJLXXcTUVV3EBDYqiXFTvFFqLuJcOvb7wAbDyweKBhNFYbwAaDywqRYMP8AZlgwjFQyKksKkWBhvAKGc8OeLXkLQFQ0Hlg0UVpa8AGbyZ/XaL/Wc/xDjeRhK9XU5abWA63IsI0rdBZ8r4/jufiq7XJAqMAPQCcSpTBfLc3y5j27S+Lc06/Zwv3tM6n/AJhYdGAI/wATFmi1llZ67jzhLBBJeKMXQEf9Vv8AvLrhwMul7g37GVW3NKnowB+sbxDgfMdPtK22tFkIRacn8aEWcZtOiak7tI1azADpUvf6i1ouagCkepNzKYl7Gn2Cn9ZdGO0YcuX2S/v90JYo9Ox/vN6zXAmPER7z/O/31hY+6vynZ4DqMkeX528iZ9z9k7huFUr/AJaldf5zPX5FngvY/W/8PZfhr1P11nuLmZM33snD7Uammu0BorM88OeVkgmgsocOsOeAvAAHDCVOGEtngzxAVOFEr5UTTmQGpAZmcN84Dh+5mueAtIuhnm1wC7TZcAu0MkmI0XArtLrgVkkgBcYFZYYAd5JIqCy4wA7ywwI3MkkAD5HuZYYLuZJI6FZbyZ3MIwZ3MkkBWHyh3MD4JiPxGSSILJSwTAfiM08s3xQSQQWTkP8AFON4vpsMFWBOjLlOneSSW4lc4/sjOTUWfJeI/tGcDqmUr9BMcNUDix6jqNjJJMXI3kn/AAz1XD1jw/7Kn/wUxfu1R/WHHVySPkJJJGKuiGWTj6iX5MqVHpu3p2i3EHu5+32hkk4bkZuUuuKl8spxHqDuin6zMfgX5SSTq8LzI4HM+5H1b2PVm8tXUC9qoP3E9+aj/DDJM+f/ACMeP7UVNVvhg5r7SSSksDzm+GV8wfhkkgBXzJ2gOJ7GSSIZPM9jJ5n5ySRWMgxQk80JJJFs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QDw8PEBMUEA8PDw0PDw8QEBIPDw0NFREWFhQRFBQYHCggGBolHBQUITEhJSkrLi4uFx8/ODQsNyguLisBCgoKDg0OGBAQGiwcHxwrLCwsLCwsLCwsLCwsLCwtLCwsLCwsLCwsKy0sLCwsLCwsLCwsLCwsLCwsLCwsLCwsLP/AABEIAKgBLAMBIgACEQEDEQH/xAAcAAACAwEBAQEAAAAAAAAAAAABBAACAwUGBwj/xABAEAACAQIEBAMGAwcCBAcAAAABAgADEQQSIVEFEzFhBhRBByJScYGRMkKhI2JyorHB0RXwJEOC8SUzRJKjwuH/xAAaAQACAwEBAAAAAAAAAAAAAAAAAQIDBAUG/8QAKBEAAgICAgEDBAIDAAAAAAAAAAECEQMhBBIxEyJBBTJRcWHwM2KB/9oADAMBAAIRAxEAPwDorw1ZqvDR6EzVAZshMqNJgvDv3jNFwTejRlWM1VjGAquFcev9ZotKoPWNq8urwEJgVNpcO4/LHQ0sGEAExWb4ZYYjtHARDpAVifmRsZZa4jWRe32kFJT6CAWYrWWXDrvNPLLtB5RYAAEby1xB5IQeT7wAvDM/Kn0Mnl23jCjUQzHlvJ749ICN9YQZhnfaTmnaAze8OaL8/tLCv2gFGueHNIAPXT/E4viLxJRwaXINSqwulNSBcdMzH8qxQfeXWO2OUXGPaWkdrNJPM+FPFIxvMV1WnUSzBVYkNTOl9fUG1/mJ6LON5OcHB1IrhNTVo0gIEoCJJEkEqJQ0hsJaC8AMzQXaVOFE1vJmgAucIIDhe8YzSZpFkkcriuHYUnsfQxvw83/DU/l/aa4kXRgdjMeC6UQB6EiVS8lkfBx0o95stM7xZMWfVZumMG0tIG6o281UNMUxi7TZMUsYGi5tpoCdpRa67zRay7wEWB7Qhu0Icby6kQFYARCCJbTtDljEVuIVIlsghVBACD5wgSwpycuAAd7AkmwAJJ7DrPPeF/Eq16mMRjZ6bI4u1/2Juug2BXW3xiOeKsTycLUa4uwyi5sDfr+k+AcSx7064qUyylSCNTYre5U2P4TbpL1i7YZP5+CpZeuaN+Pk+weIPGYBFPDKKmbmoav5VdVzafKM+APEFXEirTrsGqKq1AR0AuVYffL95yuB+AjXw2Hq4iu9NqitX5VFVUU2qouUFmvewtfTW519Zp7LOF1cM+Oo4hCMRTdBzNchoktZV9LErm3IYbTFDG4vZvyZIyi1E+g5oc0rrDLjKHNDcRfFYpKSl6rpSQdWqMqKPqxieB4/hK7FaOJoVWFvdSsjN9r6wsDqaSr0lII3BEkkBnguLeLWw1OrnAqPTBHLJyVDU9A+1tPvPBcU4jia2IFeqppVMRRpvQpk6Jh2JC1CPS+VrDv3n2Pjvh2hjWoGuMy0HL5NAtW4tlc9cug09bazj+0nh4qYRaqgZ8PUU7Wpt7pGmtr5dJLhRWPJ+w5mT1Ia+D5p4d4k2FxNOszFgr2qDUlqZ0Yadv6CfcloKwDKbqwDKRqGU6gz4DXpgMxdrZTYdFUX1sAZ9e9nWPatgEDXtRdqKMQbOgsRa/W17fQTdzIppS+TDxJO3E9AcL3g8qd4xeG855uFTQbeVNN43mgzQATs8BZto5nkLQAS5p2hFbtG7iA2kRidWuMpvsYtwaqDS06Z3/rOjWpAqR2M4vCVKIy7VHlOQsgXVBNVpiYpeareXlZoKK7CWGHXYSKTNBACnll2lhhF/wBmXBlwYCMvJiEYTuZsGlg0YjHyp3h8s28YDS4aA7FOQ+8K0nHrG80IaAC3vw532jQMN4CPIeN8NiKtEcumXVQ2cKAWB3A9fpPhnEKbNW5eU52YKFIOYsTYC0/TPEXApH0vPnGGs/E8M1rnzFKx9RZryUOY17K0TfCTXqXs+jUKoRVQDRFVB8lFv7TTzQmwUbQ8obSJAyGIWeO9oPjjyKcnDgPi6i3F9Vw6k2Dsv5mJvYdtdOvtuQu0+OeP8EP9UrsemWhlHXMBSQ9Pv9pGcuqsnCPZ0eQxlbFYq+IxLPUY9Kjj3gL9E9FHYWEVxItSBBJ6H/AInqcVxHD0igrM7HICaNKx94/gXXoMuum8S45xrC1KRVcNXoMzLkZkFso6i9xe/XpKIznLdFzhBKuwfB/jzF4SoiOxq4fMA1Kp71l/cY6qfl9bz73Qqq6q6EMjqrKw/MpFwZ+XExeVycpZbe7cBDf0M+veyLj4xFBsE5Za9DPVTNqKmHZ/yn90ta2xFu2lWZ7X5Po5WL4/BLWpVKL/AIailTa1x3FxL+XbeDlPvHYjgVvDGFoUjy6K5zctVccyqxO7tr9BoJl4MbI+Jo+l1qqP5W/+s7+LS66+gP3nleFVsmPAX861Kfp/F/VRMkZt5Nm+cF6Wj2doLTHmNt+knObb9JqMJqRBrMvMdpPMdogLm8F4DXEHOEACWkzQCqIc67xMZM041OpY1B++39BO1cdpw8RYO9vi/sJTlWiyBglSp8M2Wq/wxlWE2VhLisUGIb4ZouJ7RsES4AjCxVcSNpoMSIxkWWFJdh9oEbMBiFmgrLNOQuwhGGXaMNFRVG8sHG8nlVh8oIDJmEIIg8mN5PKd4AaiWmPlTvD5dt4COZ4hxAFIkm2k8R4fXPxDCsNRzWJPyRyP6T0/FcO3NFKt+Ei6N6Ou3zHrGsJw+mgGVQDoQw0YH5zAm1LZ1Gk4a+T0IhuZzkxDD8Rv+9/mMq7dQLg9COhm1ST8HNlBx8jFzPkPtjpvTxuEqgWStTZS29VNCD/0ss+scxtp5DxujsRmSpWR0p00oqQEWpnYtVNwbEDJ73UW9IsklFW9k8ONzl1To+OYDHDD069WmhfE5lXnOFdER7m4Hay9rttodKnGa7hVaqa5fTl8tGQsfygBevynrsV4axWDzrhAuKoVdXpOBzA9tSpY6g/PbQ2vPPf6BxFv+T5ZT7uYrSpuFJAyjKM9rfKRWSEldg8M4ummzhM6o9UMoLrnVAuUrzFaxvbqOpG9hOv7OuI1E4vhGUsc9VaLgAktTqe6wI26E9lv6RnxFwJKdCjTo4arTqro1VypNYk9XykgXsbAdJ2fZV4VqHFjGVzkTCMctO+Z6lZksCfQKASet7gSyE4yWiGTFOGmj7ZnhGukxVwTYdTNrgAnbr3kZSpDhj7M43HsUKCuWNhqQZ4Hw3xEYnidBaZvldqrkflpINSfnoPqJp7T+MgqUv8ASdH2UeHvLYdsXVGWviwMqnrTwvVQe7fi+WWUYo23I2Zp9I9T3+khtKX7yTUYQlRKlBtIYLwAHKGwlTQWWJguYAUOGWDyommaTNIgZHDd55bHoy1XF/W/6T12aef4sRzTp6CVZPBZB7LLVE2WoJRRNAstIl1cTVWEzVJoqRiLgiXBG8zCywSAjUGWBmQSEU4xGwMsCZkElgveAGgJhDGZFDvIFO8AGQ8IeL+9CM0ABxDCrWTI2hBurD8SP6ETi0mem3KqaMOh/K6/Evad0EzLGYYVVytoRqrD8SNuP8SnLi7bXk0Yc3TT8CLVbfKWw2OKHQZk/Mu3df8AETZmptkqj+FvyuNx/j0jNLKenUzOpOLNbjGS/KO3Srq4upuP1+0Fakrix+hHURTA0M2ZWFja4I0lK6YpadYU6fOPLqcpsyoeZlOVTfrr6iaYS76Zinj9N3F+Dh4mjyuYRV5rcyoXFx+zF9FCg6AAdPnOVicYathTN3uLtbNlHy3nz7GcZbCO2FAGRAcyj9rUWqOpaqT1LX0tpE+G8TxdUvyDWepa4WhRNZQxtYH1UdfX0ksv0xxbakq/kuxfUVVSTs9Rxnhbcw1KlZmfQgFmBH0vYDsBPongnhTUsKGrLlqVm5mUixVLAKCN7C/1nyyr4H4xjHTOlRWyM1SrXPIpqtgQtgP8nXUCfUOFcLThOCTC03apVfTO7E3qt1KqdEUbD666yLx+irk7YpZvXfWKpHoSgGi9TpfYTncfx4o0jrawM0r4sU1W5/LoT+Y26z57xzEVuJ4ryOFNh1r1jqlClf8AEdzsPU/UjO25ui5RUFb8I53hjgp4vj3r1RfB4Z7vcXFap1WiO3Qntp+afWzhO8X4Lwulg8PTw1AWp0wdSbs7nVnY+rE6/wD5HsxmuMVFUYZzcnbMDhTvK+XbeMZjJmMkQ2LGi28ry3jecwZ4hihDwEttG88BaACmdtpOado1mkzCJjFef2nE4ril5mo1sJ6TScTimEDVL29BK5k4ii4R/imq4d/ijKPNVeWURFVpVB6zQLUjQaXBjEKjmS4eptGQYRARgKr7Swrt8M3EuICFxiDtLDE9owBLZRHsYt5rtLDFDaMZBJyxtADIYkS/mFh5Q2EPJXaAEFdZbnLvJ5ZdpPKrARSulOopRwGU+h9DuD6HvOFicFUoMGpnm0gQSP8AmIO49fmPtO/5QSeVG5lc8amWY8rg9GvD2zZSPzFf1iXtM42MHgSCXppW/Ymuis3KB7j8JO/950uFUstRV9NWHY+s7tWmGBVgGU6FWAII7gyzj+x21dEORLs1R+asD4UfEhU4fSNdGNuaD+yG7VKp0X+HrsJ9r8BeC04ZhlpkipVLGpVcCymodgdbDoLz1FGiqKFRVRR0VVCqPoIXaas+d5qTVJGfFDpdfJni1vTdR1KMB87aT5LiKtTE46mWNqaMpOwn1KrXsRPC8QoCjXqj0LFh/C2o/wAfSYORG0mb+K6bRwvHvEeWVydVGlzoBHPZM9Kpw3mUx+1avXGJbqz1Q11J7ZGSw9Ln5zyHjrE3p1iT0puB9RYf1lvYbxBgcXhb6MtPEIO4ORz/ADJ9o+PjuMpBysnuUfg+v5YMsy5j7Qc5tv0lhnNcpgymZ887QeZ7RDNLGA5pTzPaTzI2gBYsYM52lTiBJzhAA5+0mftBzlk5oiGHP2i2JILfSMhxM6xF/TpIskjlqR/szVImuBO5mq4NtzJERtZcCKjCv8UuMO+8AGgJYRUUX3lxSqbxgMgywJiwSpLDmbQI0NC8sCYqC+0tnfaAUNAmENFRUbaHmttCxjQaWDRUVztCMR2gA1nkDxcYntCMQNoCGQ8tniwxAhGIEYUdThYvUvspP9p15yOBsCXI9AB9515JFcvIDMXE2JmbGMaEK6GcPjmC5qX0WoospJ0YfCT/AHnoq5nJxh0MdJqiyMmnaPjftBwBo4aq9ayl8tOklwWqVCQb6egAY/acb2WYjk8Uwo9Kwr0W7hqbMP5kWa+1/iGfF0cONFpJzGA9Xc6fyqPvOJwLEGlisHVGmTE4cn+HmLf9LzZxcKWOaRn5GVvImfpG8EpBec40GlpMolLyXgBYqJUoNoCYCYAQ0l2lTRXaHNBmgADh1g8sJbNBmiGDywimJwhLaE9I6HhJkWho46VTNRVMUXNNVJkhDIqzQVIupMuLxiGBVlhV7TAE7SwbtAKGBUlxVEWDdoQ3aAqGhUEIcRcP2kzxhsaDiEMIsKkPMEAGbiEBYuHEsHEAN7LDkWYhxIGEQUbcpZOQvaZZxvDmG8YjscKpBVa3qf6R6853Cal1I2MevGhNBJmVRpZnitZ4DSMMVUtORiq9xHMbUnJca3PSWQJUfn3xxjefxTEN6JU5Q7hPdv8AcGKO2UBtrH6jWY8VRhjcQHBDDEVswPW+czWuPd+k6fEXskc/M/cj9KUKJZEa/wCJFb7gGX8u28X8PYgvg8I/xYbDn/4xOhnnHa2zenoW5L7wct4zzJOZFQxUq8BDxvmQZ4AJ3faDO20czjaDOIgFOY20nNO0bLCC4iGLc7tJ5ntGNJUqImNHCTFLvNVxC7xVcCu01GCXaSENLWXcTRaq7iKDBLLjBDv94CHBUG8uHG4iYwQ3P3lhg+5jGNhhvLgxMYTuYRhT8RgKh0GWiXlj8Rlhh2+IwFQ3DaKch/ihFF94wG7QMsW5T7w8upvABlaYhKCLBam8NqkAGBSEhpTAGpJnqQAa4Ji/+Lr0b6LQoOBsxZ7n7ZZ6EtPi/ifjlfDYs1aLlHzZW0BDKqqMrD1EFL2q4pRapSpVO4LIT9NZHLljGXV/hG7F9Oy5cSyRqnZ9lZ9Ihia4HU/pefKcV7Xq/RMNSAPxOzG/0tPNcU9oGOrE2qLSB9KSi4+puZH1YjXAyX7tH2fGYumqlmYKu7EKP1nk+NeNsHh1vzObmLqBSHM95bXBPQdRPj+LxlWsc1V3qE/G5bX5GRKRehXXpyylYdP4WH2IP0jWYk+Gkr8iXGeJDFY2riAuUVHuFPUAAAX76S9fpOc1LK6n0JEfrnQTs8KV42cHkwcciTPv/gaoX4ZgWv8A+mpj/wBvu/2nc1nlfZvih/pWEHwq6/ao09L5oTl5Puf7NkfCL6yXMp5lZPMrIaJFsxgzmDzC7wc9d4AWznaVNTtBzl3g5o3iAJqdpOZBzBvBnG8Blw8hqQBhDmHaRYzhJVmy1ZzlxS7ibLiF3EkA+tWXFWJLXXcTUVV3EBDYqiXFTvFFqLuJcOvb7wAbDyweKBhNFYbwAaDywqRYMP8AZlgwjFQyKksKkWBhvAKGc8OeLXkLQFQ0Hlg0UVpa8AGbyZ/XaL/Wc/xDjeRhK9XU5abWA63IsI0rdBZ8r4/jufiq7XJAqMAPQCcSpTBfLc3y5j27S+Lc06/Zwv3tM6n/AJhYdGAI/wATFmi1llZ67jzhLBBJeKMXQEf9Vv8AvLrhwMul7g37GVW3NKnowB+sbxDgfMdPtK22tFkIRacn8aEWcZtOiak7tI1azADpUvf6i1ouagCkepNzKYl7Gn2Cn9ZdGO0YcuX2S/v90JYo9Ox/vN6zXAmPER7z/O/31hY+6vynZ4DqMkeX528iZ9z9k7huFUr/AJaldf5zPX5FngvY/W/8PZfhr1P11nuLmZM33snD7Uammu0BorM88OeVkgmgsocOsOeAvAAHDCVOGEtngzxAVOFEr5UTTmQGpAZmcN84Dh+5mueAtIuhnm1wC7TZcAu0MkmI0XArtLrgVkkgBcYFZYYAd5JIqCy4wA7ywwI3MkkAD5HuZYYLuZJI6FZbyZ3MIwZ3MkkBWHyh3MD4JiPxGSSILJSwTAfiM08s3xQSQQWTkP8AFON4vpsMFWBOjLlOneSSW4lc4/sjOTUWfJeI/tGcDqmUr9BMcNUDix6jqNjJJMXI3kn/AAz1XD1jw/7Kn/wUxfu1R/WHHVySPkJJJGKuiGWTj6iX5MqVHpu3p2i3EHu5+32hkk4bkZuUuuKl8spxHqDuin6zMfgX5SSTq8LzI4HM+5H1b2PVm8tXUC9qoP3E9+aj/DDJM+f/ACMeP7UVNVvhg5r7SSSksDzm+GV8wfhkkgBXzJ2gOJ7GSSIZPM9jJ5n5ySRWMgxQk80JJJFs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QDw8PEBMUEA8PDw0PDw8QEBIPDw0NFREWFhQRFBQYHCggGBolHBQUITEhJSkrLi4uFx8/ODQsNyguLisBCgoKDg0OGBAQGiwcHxwrLCwsLCwsLCwsLCwsLCwtLCwsLCwsLCwsKy0sLCwsLCwsLCwsLCwsLCwsLCwsLCwsLP/AABEIAKgBLAMBIgACEQEDEQH/xAAcAAACAwEBAQEAAAAAAAAAAAABBAACAwUGBwj/xABAEAACAQIEBAMGAwcCBAcAAAABAgADEQQSIVEFEzFhBhRBByJScYGRMkKhI2JyorHB0RXwJEOC8SUzRJKjwuH/xAAaAQACAwEBAAAAAAAAAAAAAAAAAQIDBAUG/8QAKBEAAgICAgEDBAIDAAAAAAAAAAECEQMhBBIxEyJBBTJRcWHwM2KB/9oADAMBAAIRAxEAPwDorw1ZqvDR6EzVAZshMqNJgvDv3jNFwTejRlWM1VjGAquFcev9ZotKoPWNq8urwEJgVNpcO4/LHQ0sGEAExWb4ZYYjtHARDpAVifmRsZZa4jWRe32kFJT6CAWYrWWXDrvNPLLtB5RYAAEby1xB5IQeT7wAvDM/Kn0Mnl23jCjUQzHlvJ749ICN9YQZhnfaTmnaAze8OaL8/tLCv2gFGueHNIAPXT/E4viLxJRwaXINSqwulNSBcdMzH8qxQfeXWO2OUXGPaWkdrNJPM+FPFIxvMV1WnUSzBVYkNTOl9fUG1/mJ6LON5OcHB1IrhNTVo0gIEoCJJEkEqJQ0hsJaC8AMzQXaVOFE1vJmgAucIIDhe8YzSZpFkkcriuHYUnsfQxvw83/DU/l/aa4kXRgdjMeC6UQB6EiVS8lkfBx0o95stM7xZMWfVZumMG0tIG6o281UNMUxi7TZMUsYGi5tpoCdpRa67zRay7wEWB7Qhu0Icby6kQFYARCCJbTtDljEVuIVIlsghVBACD5wgSwpycuAAd7AkmwAJJ7DrPPeF/Eq16mMRjZ6bI4u1/2Juug2BXW3xiOeKsTycLUa4uwyi5sDfr+k+AcSx7064qUyylSCNTYre5U2P4TbpL1i7YZP5+CpZeuaN+Pk+weIPGYBFPDKKmbmoav5VdVzafKM+APEFXEirTrsGqKq1AR0AuVYffL95yuB+AjXw2Hq4iu9NqitX5VFVUU2qouUFmvewtfTW519Zp7LOF1cM+Oo4hCMRTdBzNchoktZV9LErm3IYbTFDG4vZvyZIyi1E+g5oc0rrDLjKHNDcRfFYpKSl6rpSQdWqMqKPqxieB4/hK7FaOJoVWFvdSsjN9r6wsDqaSr0lII3BEkkBnguLeLWw1OrnAqPTBHLJyVDU9A+1tPvPBcU4jia2IFeqppVMRRpvQpk6Jh2JC1CPS+VrDv3n2Pjvh2hjWoGuMy0HL5NAtW4tlc9cug09bazj+0nh4qYRaqgZ8PUU7Wpt7pGmtr5dJLhRWPJ+w5mT1Ia+D5p4d4k2FxNOszFgr2qDUlqZ0Yadv6CfcloKwDKbqwDKRqGU6gz4DXpgMxdrZTYdFUX1sAZ9e9nWPatgEDXtRdqKMQbOgsRa/W17fQTdzIppS+TDxJO3E9AcL3g8qd4xeG855uFTQbeVNN43mgzQATs8BZto5nkLQAS5p2hFbtG7iA2kRidWuMpvsYtwaqDS06Z3/rOjWpAqR2M4vCVKIy7VHlOQsgXVBNVpiYpeareXlZoKK7CWGHXYSKTNBACnll2lhhF/wBmXBlwYCMvJiEYTuZsGlg0YjHyp3h8s28YDS4aA7FOQ+8K0nHrG80IaAC3vw532jQMN4CPIeN8NiKtEcumXVQ2cKAWB3A9fpPhnEKbNW5eU52YKFIOYsTYC0/TPEXApH0vPnGGs/E8M1rnzFKx9RZryUOY17K0TfCTXqXs+jUKoRVQDRFVB8lFv7TTzQmwUbQ8obSJAyGIWeO9oPjjyKcnDgPi6i3F9Vw6k2Dsv5mJvYdtdOvtuQu0+OeP8EP9UrsemWhlHXMBSQ9Pv9pGcuqsnCPZ0eQxlbFYq+IxLPUY9Kjj3gL9E9FHYWEVxItSBBJ6H/AInqcVxHD0igrM7HICaNKx94/gXXoMuum8S45xrC1KRVcNXoMzLkZkFso6i9xe/XpKIznLdFzhBKuwfB/jzF4SoiOxq4fMA1Kp71l/cY6qfl9bz73Qqq6q6EMjqrKw/MpFwZ+XExeVycpZbe7cBDf0M+veyLj4xFBsE5Za9DPVTNqKmHZ/yn90ta2xFu2lWZ7X5Po5WL4/BLWpVKL/AIailTa1x3FxL+XbeDlPvHYjgVvDGFoUjy6K5zctVccyqxO7tr9BoJl4MbI+Jo+l1qqP5W/+s7+LS66+gP3nleFVsmPAX861Kfp/F/VRMkZt5Nm+cF6Wj2doLTHmNt+knObb9JqMJqRBrMvMdpPMdogLm8F4DXEHOEACWkzQCqIc67xMZM041OpY1B++39BO1cdpw8RYO9vi/sJTlWiyBglSp8M2Wq/wxlWE2VhLisUGIb4ZouJ7RsES4AjCxVcSNpoMSIxkWWFJdh9oEbMBiFmgrLNOQuwhGGXaMNFRVG8sHG8nlVh8oIDJmEIIg8mN5PKd4AaiWmPlTvD5dt4COZ4hxAFIkm2k8R4fXPxDCsNRzWJPyRyP6T0/FcO3NFKt+Ei6N6Ou3zHrGsJw+mgGVQDoQw0YH5zAm1LZ1Gk4a+T0IhuZzkxDD8Rv+9/mMq7dQLg9COhm1ST8HNlBx8jFzPkPtjpvTxuEqgWStTZS29VNCD/0ss+scxtp5DxujsRmSpWR0p00oqQEWpnYtVNwbEDJ73UW9IsklFW9k8ONzl1To+OYDHDD069WmhfE5lXnOFdER7m4Hay9rttodKnGa7hVaqa5fTl8tGQsfygBevynrsV4axWDzrhAuKoVdXpOBzA9tSpY6g/PbQ2vPPf6BxFv+T5ZT7uYrSpuFJAyjKM9rfKRWSEldg8M4ummzhM6o9UMoLrnVAuUrzFaxvbqOpG9hOv7OuI1E4vhGUsc9VaLgAktTqe6wI26E9lv6RnxFwJKdCjTo4arTqro1VypNYk9XykgXsbAdJ2fZV4VqHFjGVzkTCMctO+Z6lZksCfQKASet7gSyE4yWiGTFOGmj7ZnhGukxVwTYdTNrgAnbr3kZSpDhj7M43HsUKCuWNhqQZ4Hw3xEYnidBaZvldqrkflpINSfnoPqJp7T+MgqUv8ASdH2UeHvLYdsXVGWviwMqnrTwvVQe7fi+WWUYo23I2Zp9I9T3+khtKX7yTUYQlRKlBtIYLwAHKGwlTQWWJguYAUOGWDyommaTNIgZHDd55bHoy1XF/W/6T12aef4sRzTp6CVZPBZB7LLVE2WoJRRNAstIl1cTVWEzVJoqRiLgiXBG8zCywSAjUGWBmQSEU4xGwMsCZkElgveAGgJhDGZFDvIFO8AGQ8IeL+9CM0ABxDCrWTI2hBurD8SP6ETi0mem3KqaMOh/K6/Evad0EzLGYYVVytoRqrD8SNuP8SnLi7bXk0Yc3TT8CLVbfKWw2OKHQZk/Mu3df8AETZmptkqj+FvyuNx/j0jNLKenUzOpOLNbjGS/KO3Srq4upuP1+0Fakrix+hHURTA0M2ZWFja4I0lK6YpadYU6fOPLqcpsyoeZlOVTfrr6iaYS76Zinj9N3F+Dh4mjyuYRV5rcyoXFx+zF9FCg6AAdPnOVicYathTN3uLtbNlHy3nz7GcZbCO2FAGRAcyj9rUWqOpaqT1LX0tpE+G8TxdUvyDWepa4WhRNZQxtYH1UdfX0ksv0xxbakq/kuxfUVVSTs9Rxnhbcw1KlZmfQgFmBH0vYDsBPongnhTUsKGrLlqVm5mUixVLAKCN7C/1nyyr4H4xjHTOlRWyM1SrXPIpqtgQtgP8nXUCfUOFcLThOCTC03apVfTO7E3qt1KqdEUbD666yLx+irk7YpZvXfWKpHoSgGi9TpfYTncfx4o0jrawM0r4sU1W5/LoT+Y26z57xzEVuJ4ryOFNh1r1jqlClf8AEdzsPU/UjO25ui5RUFb8I53hjgp4vj3r1RfB4Z7vcXFap1WiO3Qntp+afWzhO8X4Lwulg8PTw1AWp0wdSbs7nVnY+rE6/wD5HsxmuMVFUYZzcnbMDhTvK+XbeMZjJmMkQ2LGi28ry3jecwZ4hihDwEttG88BaACmdtpOado1mkzCJjFef2nE4ril5mo1sJ6TScTimEDVL29BK5k4ii4R/imq4d/ijKPNVeWURFVpVB6zQLUjQaXBjEKjmS4eptGQYRARgKr7Swrt8M3EuICFxiDtLDE9owBLZRHsYt5rtLDFDaMZBJyxtADIYkS/mFh5Q2EPJXaAEFdZbnLvJ5ZdpPKrARSulOopRwGU+h9DuD6HvOFicFUoMGpnm0gQSP8AmIO49fmPtO/5QSeVG5lc8amWY8rg9GvD2zZSPzFf1iXtM42MHgSCXppW/Ymuis3KB7j8JO/950uFUstRV9NWHY+s7tWmGBVgGU6FWAII7gyzj+x21dEORLs1R+asD4UfEhU4fSNdGNuaD+yG7VKp0X+HrsJ9r8BeC04ZhlpkipVLGpVcCymodgdbDoLz1FGiqKFRVRR0VVCqPoIXaas+d5qTVJGfFDpdfJni1vTdR1KMB87aT5LiKtTE46mWNqaMpOwn1KrXsRPC8QoCjXqj0LFh/C2o/wAfSYORG0mb+K6bRwvHvEeWVydVGlzoBHPZM9Kpw3mUx+1avXGJbqz1Q11J7ZGSw9Ln5zyHjrE3p1iT0puB9RYf1lvYbxBgcXhb6MtPEIO4ORz/ADJ9o+PjuMpBysnuUfg+v5YMsy5j7Qc5tv0lhnNcpgymZ887QeZ7RDNLGA5pTzPaTzI2gBYsYM52lTiBJzhAA5+0mftBzlk5oiGHP2i2JILfSMhxM6xF/TpIskjlqR/szVImuBO5mq4NtzJERtZcCKjCv8UuMO+8AGgJYRUUX3lxSqbxgMgywJiwSpLDmbQI0NC8sCYqC+0tnfaAUNAmENFRUbaHmttCxjQaWDRUVztCMR2gA1nkDxcYntCMQNoCGQ8tniwxAhGIEYUdThYvUvspP9p15yOBsCXI9AB9515JFcvIDMXE2JmbGMaEK6GcPjmC5qX0WoospJ0YfCT/AHnoq5nJxh0MdJqiyMmnaPjftBwBo4aq9ayl8tOklwWqVCQb6egAY/acb2WYjk8Uwo9Kwr0W7hqbMP5kWa+1/iGfF0cONFpJzGA9Xc6fyqPvOJwLEGlisHVGmTE4cn+HmLf9LzZxcKWOaRn5GVvImfpG8EpBec40GlpMolLyXgBYqJUoNoCYCYAQ0l2lTRXaHNBmgADh1g8sJbNBmiGDywimJwhLaE9I6HhJkWho46VTNRVMUXNNVJkhDIqzQVIupMuLxiGBVlhV7TAE7SwbtAKGBUlxVEWDdoQ3aAqGhUEIcRcP2kzxhsaDiEMIsKkPMEAGbiEBYuHEsHEAN7LDkWYhxIGEQUbcpZOQvaZZxvDmG8YjscKpBVa3qf6R6853Cal1I2MevGhNBJmVRpZnitZ4DSMMVUtORiq9xHMbUnJca3PSWQJUfn3xxjefxTEN6JU5Q7hPdv8AcGKO2UBtrH6jWY8VRhjcQHBDDEVswPW+czWuPd+k6fEXskc/M/cj9KUKJZEa/wCJFb7gGX8u28X8PYgvg8I/xYbDn/4xOhnnHa2zenoW5L7wct4zzJOZFQxUq8BDxvmQZ4AJ3faDO20czjaDOIgFOY20nNO0bLCC4iGLc7tJ5ntGNJUqImNHCTFLvNVxC7xVcCu01GCXaSENLWXcTRaq7iKDBLLjBDv94CHBUG8uHG4iYwQ3P3lhg+5jGNhhvLgxMYTuYRhT8RgKh0GWiXlj8Rlhh2+IwFQ3DaKch/ihFF94wG7QMsW5T7w8upvABlaYhKCLBam8NqkAGBSEhpTAGpJnqQAa4Ji/+Lr0b6LQoOBsxZ7n7ZZ6EtPi/ifjlfDYs1aLlHzZW0BDKqqMrD1EFL2q4pRapSpVO4LIT9NZHLljGXV/hG7F9Oy5cSyRqnZ9lZ9Ihia4HU/pefKcV7Xq/RMNSAPxOzG/0tPNcU9oGOrE2qLSB9KSi4+puZH1YjXAyX7tH2fGYumqlmYKu7EKP1nk+NeNsHh1vzObmLqBSHM95bXBPQdRPj+LxlWsc1V3qE/G5bX5GRKRehXXpyylYdP4WH2IP0jWYk+Gkr8iXGeJDFY2riAuUVHuFPUAAAX76S9fpOc1LK6n0JEfrnQTs8KV42cHkwcciTPv/gaoX4ZgWv8A+mpj/wBvu/2nc1nlfZvih/pWEHwq6/ao09L5oTl5Puf7NkfCL6yXMp5lZPMrIaJFsxgzmDzC7wc9d4AWznaVNTtBzl3g5o3iAJqdpOZBzBvBnG8Blw8hqQBhDmHaRYzhJVmy1ZzlxS7ibLiF3EkA+tWXFWJLXXcTUVV3EBDYqiXFTvFFqLuJcOvb7wAbDyweKBhNFYbwAaDywqRYMP8AZlgwjFQyKksKkWBhvAKGc8OeLXkLQFQ0Hlg0UVpa8AGbyZ/XaL/Wc/xDjeRhK9XU5abWA63IsI0rdBZ8r4/jufiq7XJAqMAPQCcSpTBfLc3y5j27S+Lc06/Zwv3tM6n/AJhYdGAI/wATFmi1llZ67jzhLBBJeKMXQEf9Vv8AvLrhwMul7g37GVW3NKnowB+sbxDgfMdPtK22tFkIRacn8aEWcZtOiak7tI1azADpUvf6i1ouagCkepNzKYl7Gn2Cn9ZdGO0YcuX2S/v90JYo9Ox/vN6zXAmPER7z/O/31hY+6vynZ4DqMkeX528iZ9z9k7huFUr/AJaldf5zPX5FngvY/W/8PZfhr1P11nuLmZM33snD7Uammu0BorM88OeVkgmgsocOsOeAvAAHDCVOGEtngzxAVOFEr5UTTmQGpAZmcN84Dh+5mueAtIuhnm1wC7TZcAu0MkmI0XArtLrgVkkgBcYFZYYAd5JIqCy4wA7ywwI3MkkAD5HuZYYLuZJI6FZbyZ3MIwZ3MkkBWHyh3MD4JiPxGSSILJSwTAfiM08s3xQSQQWTkP8AFON4vpsMFWBOjLlOneSSW4lc4/sjOTUWfJeI/tGcDqmUr9BMcNUDix6jqNjJJMXI3kn/AAz1XD1jw/7Kn/wUxfu1R/WHHVySPkJJJGKuiGWTj6iX5MqVHpu3p2i3EHu5+32hkk4bkZuUuuKl8spxHqDuin6zMfgX5SSTq8LzI4HM+5H1b2PVm8tXUC9qoP3E9+aj/DDJM+f/ACMeP7UVNVvhg5r7SSSksDzm+GV8wfhkkgBXzJ2gOJ7GSSIZPM9jJ5n5ySRWMgxQk80JJJFsd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IQDw8PEBMUEA8PDw0PDw8QEBIPDw0NFREWFhQRFBQYHCggGBolHBQUITEhJSkrLi4uFx8/ODQsNyguLisBCgoKDg0OGBAQGiwcHxwrLCwsLCwsLCwsLCwsLCwtLCwsLCwsLCwsKy0sLCwsLCwsLCwsLCwsLCwsLCwsLCwsLP/AABEIAKgBLAMBIgACEQEDEQH/xAAcAAACAwEBAQEAAAAAAAAAAAABBAACAwUGBwj/xABAEAACAQIEBAMGAwcCBAcAAAABAgADEQQSIVEFEzFhBhRBByJScYGRMkKhI2JyorHB0RXwJEOC8SUzRJKjwuH/xAAaAQACAwEBAAAAAAAAAAAAAAAAAQIDBAUG/8QAKBEAAgICAgEDBAIDAAAAAAAAAAECEQMhBBIxEyJBBTJRcWHwM2KB/9oADAMBAAIRAxEAPwDorw1ZqvDR6EzVAZshMqNJgvDv3jNFwTejRlWM1VjGAquFcev9ZotKoPWNq8urwEJgVNpcO4/LHQ0sGEAExWb4ZYYjtHARDpAVifmRsZZa4jWRe32kFJT6CAWYrWWXDrvNPLLtB5RYAAEby1xB5IQeT7wAvDM/Kn0Mnl23jCjUQzHlvJ749ICN9YQZhnfaTmnaAze8OaL8/tLCv2gFGueHNIAPXT/E4viLxJRwaXINSqwulNSBcdMzH8qxQfeXWO2OUXGPaWkdrNJPM+FPFIxvMV1WnUSzBVYkNTOl9fUG1/mJ6LON5OcHB1IrhNTVo0gIEoCJJEkEqJQ0hsJaC8AMzQXaVOFE1vJmgAucIIDhe8YzSZpFkkcriuHYUnsfQxvw83/DU/l/aa4kXRgdjMeC6UQB6EiVS8lkfBx0o95stM7xZMWfVZumMG0tIG6o281UNMUxi7TZMUsYGi5tpoCdpRa67zRay7wEWB7Qhu0Icby6kQFYARCCJbTtDljEVuIVIlsghVBACD5wgSwpycuAAd7AkmwAJJ7DrPPeF/Eq16mMRjZ6bI4u1/2Juug2BXW3xiOeKsTycLUa4uwyi5sDfr+k+AcSx7064qUyylSCNTYre5U2P4TbpL1i7YZP5+CpZeuaN+Pk+weIPGYBFPDKKmbmoav5VdVzafKM+APEFXEirTrsGqKq1AR0AuVYffL95yuB+AjXw2Hq4iu9NqitX5VFVUU2qouUFmvewtfTW519Zp7LOF1cM+Oo4hCMRTdBzNchoktZV9LErm3IYbTFDG4vZvyZIyi1E+g5oc0rrDLjKHNDcRfFYpKSl6rpSQdWqMqKPqxieB4/hK7FaOJoVWFvdSsjN9r6wsDqaSr0lII3BEkkBnguLeLWw1OrnAqPTBHLJyVDU9A+1tPvPBcU4jia2IFeqppVMRRpvQpk6Jh2JC1CPS+VrDv3n2Pjvh2hjWoGuMy0HL5NAtW4tlc9cug09bazj+0nh4qYRaqgZ8PUU7Wpt7pGmtr5dJLhRWPJ+w5mT1Ia+D5p4d4k2FxNOszFgr2qDUlqZ0Yadv6CfcloKwDKbqwDKRqGU6gz4DXpgMxdrZTYdFUX1sAZ9e9nWPatgEDXtRdqKMQbOgsRa/W17fQTdzIppS+TDxJO3E9AcL3g8qd4xeG855uFTQbeVNN43mgzQATs8BZto5nkLQAS5p2hFbtG7iA2kRidWuMpvsYtwaqDS06Z3/rOjWpAqR2M4vCVKIy7VHlOQsgXVBNVpiYpeareXlZoKK7CWGHXYSKTNBACnll2lhhF/wBmXBlwYCMvJiEYTuZsGlg0YjHyp3h8s28YDS4aA7FOQ+8K0nHrG80IaAC3vw532jQMN4CPIeN8NiKtEcumXVQ2cKAWB3A9fpPhnEKbNW5eU52YKFIOYsTYC0/TPEXApH0vPnGGs/E8M1rnzFKx9RZryUOY17K0TfCTXqXs+jUKoRVQDRFVB8lFv7TTzQmwUbQ8obSJAyGIWeO9oPjjyKcnDgPi6i3F9Vw6k2Dsv5mJvYdtdOvtuQu0+OeP8EP9UrsemWhlHXMBSQ9Pv9pGcuqsnCPZ0eQxlbFYq+IxLPUY9Kjj3gL9E9FHYWEVxItSBBJ6H/AInqcVxHD0igrM7HICaNKx94/gXXoMuum8S45xrC1KRVcNXoMzLkZkFso6i9xe/XpKIznLdFzhBKuwfB/jzF4SoiOxq4fMA1Kp71l/cY6qfl9bz73Qqq6q6EMjqrKw/MpFwZ+XExeVycpZbe7cBDf0M+veyLj4xFBsE5Za9DPVTNqKmHZ/yn90ta2xFu2lWZ7X5Po5WL4/BLWpVKL/AIailTa1x3FxL+XbeDlPvHYjgVvDGFoUjy6K5zctVccyqxO7tr9BoJl4MbI+Jo+l1qqP5W/+s7+LS66+gP3nleFVsmPAX861Kfp/F/VRMkZt5Nm+cF6Wj2doLTHmNt+knObb9JqMJqRBrMvMdpPMdogLm8F4DXEHOEACWkzQCqIc67xMZM041OpY1B++39BO1cdpw8RYO9vi/sJTlWiyBglSp8M2Wq/wxlWE2VhLisUGIb4ZouJ7RsES4AjCxVcSNpoMSIxkWWFJdh9oEbMBiFmgrLNOQuwhGGXaMNFRVG8sHG8nlVh8oIDJmEIIg8mN5PKd4AaiWmPlTvD5dt4COZ4hxAFIkm2k8R4fXPxDCsNRzWJPyRyP6T0/FcO3NFKt+Ei6N6Ou3zHrGsJw+mgGVQDoQw0YH5zAm1LZ1Gk4a+T0IhuZzkxDD8Rv+9/mMq7dQLg9COhm1ST8HNlBx8jFzPkPtjpvTxuEqgWStTZS29VNCD/0ss+scxtp5DxujsRmSpWR0p00oqQEWpnYtVNwbEDJ73UW9IsklFW9k8ONzl1To+OYDHDD069WmhfE5lXnOFdER7m4Hay9rttodKnGa7hVaqa5fTl8tGQsfygBevynrsV4axWDzrhAuKoVdXpOBzA9tSpY6g/PbQ2vPPf6BxFv+T5ZT7uYrSpuFJAyjKM9rfKRWSEldg8M4ummzhM6o9UMoLrnVAuUrzFaxvbqOpG9hOv7OuI1E4vhGUsc9VaLgAktTqe6wI26E9lv6RnxFwJKdCjTo4arTqro1VypNYk9XykgXsbAdJ2fZV4VqHFjGVzkTCMctO+Z6lZksCfQKASet7gSyE4yWiGTFOGmj7ZnhGukxVwTYdTNrgAnbr3kZSpDhj7M43HsUKCuWNhqQZ4Hw3xEYnidBaZvldqrkflpINSfnoPqJp7T+MgqUv8ASdH2UeHvLYdsXVGWviwMqnrTwvVQe7fi+WWUYo23I2Zp9I9T3+khtKX7yTUYQlRKlBtIYLwAHKGwlTQWWJguYAUOGWDyommaTNIgZHDd55bHoy1XF/W/6T12aef4sRzTp6CVZPBZB7LLVE2WoJRRNAstIl1cTVWEzVJoqRiLgiXBG8zCywSAjUGWBmQSEU4xGwMsCZkElgveAGgJhDGZFDvIFO8AGQ8IeL+9CM0ABxDCrWTI2hBurD8SP6ETi0mem3KqaMOh/K6/Evad0EzLGYYVVytoRqrD8SNuP8SnLi7bXk0Yc3TT8CLVbfKWw2OKHQZk/Mu3df8AETZmptkqj+FvyuNx/j0jNLKenUzOpOLNbjGS/KO3Srq4upuP1+0Fakrix+hHURTA0M2ZWFja4I0lK6YpadYU6fOPLqcpsyoeZlOVTfrr6iaYS76Zinj9N3F+Dh4mjyuYRV5rcyoXFx+zF9FCg6AAdPnOVicYathTN3uLtbNlHy3nz7GcZbCO2FAGRAcyj9rUWqOpaqT1LX0tpE+G8TxdUvyDWepa4WhRNZQxtYH1UdfX0ksv0xxbakq/kuxfUVVSTs9Rxnhbcw1KlZmfQgFmBH0vYDsBPongnhTUsKGrLlqVm5mUixVLAKCN7C/1nyyr4H4xjHTOlRWyM1SrXPIpqtgQtgP8nXUCfUOFcLThOCTC03apVfTO7E3qt1KqdEUbD666yLx+irk7YpZvXfWKpHoSgGi9TpfYTncfx4o0jrawM0r4sU1W5/LoT+Y26z57xzEVuJ4ryOFNh1r1jqlClf8AEdzsPU/UjO25ui5RUFb8I53hjgp4vj3r1RfB4Z7vcXFap1WiO3Qntp+afWzhO8X4Lwulg8PTw1AWp0wdSbs7nVnY+rE6/wD5HsxmuMVFUYZzcnbMDhTvK+XbeMZjJmMkQ2LGi28ry3jecwZ4hihDwEttG88BaACmdtpOado1mkzCJjFef2nE4ril5mo1sJ6TScTimEDVL29BK5k4ii4R/imq4d/ijKPNVeWURFVpVB6zQLUjQaXBjEKjmS4eptGQYRARgKr7Swrt8M3EuICFxiDtLDE9owBLZRHsYt5rtLDFDaMZBJyxtADIYkS/mFh5Q2EPJXaAEFdZbnLvJ5ZdpPKrARSulOopRwGU+h9DuD6HvOFicFUoMGpnm0gQSP8AmIO49fmPtO/5QSeVG5lc8amWY8rg9GvD2zZSPzFf1iXtM42MHgSCXppW/Ymuis3KB7j8JO/950uFUstRV9NWHY+s7tWmGBVgGU6FWAII7gyzj+x21dEORLs1R+asD4UfEhU4fSNdGNuaD+yG7VKp0X+HrsJ9r8BeC04ZhlpkipVLGpVcCymodgdbDoLz1FGiqKFRVRR0VVCqPoIXaas+d5qTVJGfFDpdfJni1vTdR1KMB87aT5LiKtTE46mWNqaMpOwn1KrXsRPC8QoCjXqj0LFh/C2o/wAfSYORG0mb+K6bRwvHvEeWVydVGlzoBHPZM9Kpw3mUx+1avXGJbqz1Q11J7ZGSw9Ln5zyHjrE3p1iT0puB9RYf1lvYbxBgcXhb6MtPEIO4ORz/ADJ9o+PjuMpBysnuUfg+v5YMsy5j7Qc5tv0lhnNcpgymZ887QeZ7RDNLGA5pTzPaTzI2gBYsYM52lTiBJzhAA5+0mftBzlk5oiGHP2i2JILfSMhxM6xF/TpIskjlqR/szVImuBO5mq4NtzJERtZcCKjCv8UuMO+8AGgJYRUUX3lxSqbxgMgywJiwSpLDmbQI0NC8sCYqC+0tnfaAUNAmENFRUbaHmttCxjQaWDRUVztCMR2gA1nkDxcYntCMQNoCGQ8tniwxAhGIEYUdThYvUvspP9p15yOBsCXI9AB9515JFcvIDMXE2JmbGMaEK6GcPjmC5qX0WoospJ0YfCT/AHnoq5nJxh0MdJqiyMmnaPjftBwBo4aq9ayl8tOklwWqVCQb6egAY/acb2WYjk8Uwo9Kwr0W7hqbMP5kWa+1/iGfF0cONFpJzGA9Xc6fyqPvOJwLEGlisHVGmTE4cn+HmLf9LzZxcKWOaRn5GVvImfpG8EpBec40GlpMolLyXgBYqJUoNoCYCYAQ0l2lTRXaHNBmgADh1g8sJbNBmiGDywimJwhLaE9I6HhJkWho46VTNRVMUXNNVJkhDIqzQVIupMuLxiGBVlhV7TAE7SwbtAKGBUlxVEWDdoQ3aAqGhUEIcRcP2kzxhsaDiEMIsKkPMEAGbiEBYuHEsHEAN7LDkWYhxIGEQUbcpZOQvaZZxvDmG8YjscKpBVa3qf6R6853Cal1I2MevGhNBJmVRpZnitZ4DSMMVUtORiq9xHMbUnJca3PSWQJUfn3xxjefxTEN6JU5Q7hPdv8AcGKO2UBtrH6jWY8VRhjcQHBDDEVswPW+czWuPd+k6fEXskc/M/cj9KUKJZEa/wCJFb7gGX8u28X8PYgvg8I/xYbDn/4xOhnnHa2zenoW5L7wct4zzJOZFQxUq8BDxvmQZ4AJ3faDO20czjaDOIgFOY20nNO0bLCC4iGLc7tJ5ntGNJUqImNHCTFLvNVxC7xVcCu01GCXaSENLWXcTRaq7iKDBLLjBDv94CHBUG8uHG4iYwQ3P3lhg+5jGNhhvLgxMYTuYRhT8RgKh0GWiXlj8Rlhh2+IwFQ3DaKch/ihFF94wG7QMsW5T7w8upvABlaYhKCLBam8NqkAGBSEhpTAGpJnqQAa4Ji/+Lr0b6LQoOBsxZ7n7ZZ6EtPi/ifjlfDYs1aLlHzZW0BDKqqMrD1EFL2q4pRapSpVO4LIT9NZHLljGXV/hG7F9Oy5cSyRqnZ9lZ9Ihia4HU/pefKcV7Xq/RMNSAPxOzG/0tPNcU9oGOrE2qLSB9KSi4+puZH1YjXAyX7tH2fGYumqlmYKu7EKP1nk+NeNsHh1vzObmLqBSHM95bXBPQdRPj+LxlWsc1V3qE/G5bX5GRKRehXXpyylYdP4WH2IP0jWYk+Gkr8iXGeJDFY2riAuUVHuFPUAAAX76S9fpOc1LK6n0JEfrnQTs8KV42cHkwcciTPv/gaoX4ZgWv8A+mpj/wBvu/2nc1nlfZvih/pWEHwq6/ao09L5oTl5Puf7NkfCL6yXMp5lZPMrIaJFsxgzmDzC7wc9d4AWznaVNTtBzl3g5o3iAJqdpOZBzBvBnG8Blw8hqQBhDmHaRYzhJVmy1ZzlxS7ibLiF3EkA+tWXFWJLXXcTUVV3EBDYqiXFTvFFqLuJcOvb7wAbDyweKBhNFYbwAaDywqRYMP8AZlgwjFQyKksKkWBhvAKGc8OeLXkLQFQ0Hlg0UVpa8AGbyZ/XaL/Wc/xDjeRhK9XU5abWA63IsI0rdBZ8r4/jufiq7XJAqMAPQCcSpTBfLc3y5j27S+Lc06/Zwv3tM6n/AJhYdGAI/wATFmi1llZ67jzhLBBJeKMXQEf9Vv8AvLrhwMul7g37GVW3NKnowB+sbxDgfMdPtK22tFkIRacn8aEWcZtOiak7tI1azADpUvf6i1ouagCkepNzKYl7Gn2Cn9ZdGO0YcuX2S/v90JYo9Ox/vN6zXAmPER7z/O/31hY+6vynZ4DqMkeX528iZ9z9k7huFUr/AJaldf5zPX5FngvY/W/8PZfhr1P11nuLmZM33snD7Uammu0BorM88OeVkgmgsocOsOeAvAAHDCVOGEtngzxAVOFEr5UTTmQGpAZmcN84Dh+5mueAtIuhnm1wC7TZcAu0MkmI0XArtLrgVkkgBcYFZYYAd5JIqCy4wA7ywwI3MkkAD5HuZYYLuZJI6FZbyZ3MIwZ3MkkBWHyh3MD4JiPxGSSILJSwTAfiM08s3xQSQQWTkP8AFON4vpsMFWBOjLlOneSSW4lc4/sjOTUWfJeI/tGcDqmUr9BMcNUDix6jqNjJJMXI3kn/AAz1XD1jw/7Kn/wUxfu1R/WHHVySPkJJJGKuiGWTj6iX5MqVHpu3p2i3EHu5+32hkk4bkZuUuuKl8spxHqDuin6zMfgX5SSTq8LzI4HM+5H1b2PVm8tXUC9qoP3E9+aj/DDJM+f/ACMeP7UVNVvhg5r7SSSksDzm+GV8wfhkkgBXzJ2gOJ7GSSIZPM9jJ5n5ySRWMgxQk80JJJFsd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memecrunch.com/meme/C632/high-self-esteem/image.jpg?w=636&amp;c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17899"/>
          <a:stretch/>
        </p:blipFill>
        <p:spPr bwMode="auto">
          <a:xfrm>
            <a:off x="1066800" y="4724400"/>
            <a:ext cx="2305870" cy="18417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000" u="sng" dirty="0" smtClean="0">
                <a:solidFill>
                  <a:schemeClr val="tx1"/>
                </a:solidFill>
              </a:rPr>
              <a:t>Question: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500" y="16764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500" b="1" dirty="0">
                <a:latin typeface="+mj-lt"/>
                <a:cs typeface="+mn-cs"/>
              </a:rPr>
              <a:t>What things prevent us from having a positive self-concept or high self-esteem?</a:t>
            </a:r>
          </a:p>
          <a:p>
            <a:pPr marL="342900" indent="-342900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3500" b="1" i="1" dirty="0">
              <a:latin typeface="+mj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3500" dirty="0">
              <a:latin typeface="+mj-lt"/>
              <a:cs typeface="+mn-cs"/>
            </a:endParaRPr>
          </a:p>
        </p:txBody>
      </p:sp>
      <p:pic>
        <p:nvPicPr>
          <p:cNvPr id="2050" name="Picture 2" descr="https://megannallenbportfolio.files.wordpress.com/2013/03/quick-tips-to-boost-your-self-este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36" y="3429000"/>
            <a:ext cx="3303763" cy="33203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533400"/>
            <a:ext cx="8686800" cy="14700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1500" b="1" cap="small" dirty="0">
                <a:latin typeface="+mj-lt"/>
                <a:ea typeface="+mj-ea"/>
                <a:cs typeface="+mj-cs"/>
              </a:rPr>
              <a:t>Self-Talk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09600" y="2133600"/>
            <a:ext cx="7924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+mj-lt"/>
              </a:rPr>
              <a:t>Did you know that almost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b="1" dirty="0">
                <a:latin typeface="+mj-lt"/>
              </a:rPr>
              <a:t>77%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+mj-lt"/>
              </a:rPr>
              <a:t>of everything we say and think about OURSELVES is negative?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Our toughest critic is ourselves!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Have you ever said or thought the following: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3154363"/>
          </a:xfrm>
        </p:spPr>
        <p:txBody>
          <a:bodyPr/>
          <a:lstStyle/>
          <a:p>
            <a:pPr eaLnBrk="1" hangingPunct="1"/>
            <a:r>
              <a:rPr lang="en-US" altLang="en-US" sz="3500" b="1" dirty="0" smtClean="0">
                <a:latin typeface="+mj-lt"/>
              </a:rPr>
              <a:t>I’m so stupid!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I can’t do anything right!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I shouldn’t even try because I’ll just mess up!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I look so ugly today!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I’m such a loser!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5149850"/>
            <a:ext cx="5181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b="1" dirty="0">
                <a:latin typeface="+mj-lt"/>
              </a:rPr>
              <a:t>STOP!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6096000" cy="63246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The brain will believe what we tell it most!</a:t>
            </a:r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We will become what we tell ourselves we are.</a:t>
            </a:r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Thoughts lead to action.</a:t>
            </a:r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We have to “re-program” what we say to ourselves! </a:t>
            </a:r>
          </a:p>
        </p:txBody>
      </p:sp>
      <p:pic>
        <p:nvPicPr>
          <p:cNvPr id="10242" name="Picture 2" descr="http://examinedexistence.com/wp-content/uploads/2013/11/Self-Talk-Poster-2-15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619375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brain mess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llscartoons.com/images/YourMessageBra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7" y="685800"/>
            <a:ext cx="2743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clipartpanda.com/pink-heart-outline-clipart-aTexGLAT4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000" b="1" dirty="0" smtClean="0">
                <a:solidFill>
                  <a:schemeClr val="tx1"/>
                </a:solidFill>
              </a:rPr>
              <a:t>10 Things I Love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84438"/>
            <a:ext cx="8001000" cy="391636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Your assignment is to list the TOP TEN things you love about yourself!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Whenever you catch yourself saying something negative, look at this list and say all ten things out loud!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Replace your bad habit with a good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s://encrypted-tbn1.gstatic.com/images?q=tbn:ANd9GcQaq0wZuN9_70JxzDiTCxWknSTIJspPgaU7oDx971NUIxMdmAWU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8256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276600" cy="289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2.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button on your clothing.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What is self-Confidence?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458200" cy="54102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+mj-lt"/>
              </a:rPr>
              <a:t>Believing in </a:t>
            </a:r>
            <a:r>
              <a:rPr lang="en-US" altLang="en-US" sz="3200" b="1" u="sng" dirty="0" smtClean="0">
                <a:latin typeface="+mj-lt"/>
              </a:rPr>
              <a:t>yourself</a:t>
            </a:r>
            <a:r>
              <a:rPr lang="en-US" altLang="en-US" sz="3200" b="1" dirty="0" smtClean="0">
                <a:latin typeface="+mj-lt"/>
              </a:rPr>
              <a:t> and your abilities.</a:t>
            </a:r>
          </a:p>
          <a:p>
            <a:pPr eaLnBrk="1" hangingPunct="1"/>
            <a:r>
              <a:rPr lang="en-US" altLang="en-US" sz="3200" b="1" dirty="0" smtClean="0">
                <a:latin typeface="+mj-lt"/>
              </a:rPr>
              <a:t>When you </a:t>
            </a:r>
            <a:r>
              <a:rPr lang="en-US" altLang="en-US" sz="3200" b="1" u="sng" dirty="0" smtClean="0">
                <a:latin typeface="+mj-lt"/>
              </a:rPr>
              <a:t>trust</a:t>
            </a:r>
            <a:r>
              <a:rPr lang="en-US" altLang="en-US" sz="3200" b="1" dirty="0" smtClean="0">
                <a:latin typeface="+mj-lt"/>
              </a:rPr>
              <a:t> yourself to do what’s right no matter what!</a:t>
            </a:r>
          </a:p>
          <a:p>
            <a:pPr eaLnBrk="1" hangingPunct="1"/>
            <a:r>
              <a:rPr lang="en-US" altLang="en-US" sz="3200" b="1" dirty="0" smtClean="0">
                <a:latin typeface="+mj-lt"/>
              </a:rPr>
              <a:t>Take things </a:t>
            </a:r>
            <a:r>
              <a:rPr lang="en-US" altLang="en-US" sz="3200" b="1" u="sng" dirty="0" smtClean="0">
                <a:latin typeface="+mj-lt"/>
              </a:rPr>
              <a:t>step-by-step</a:t>
            </a:r>
            <a:r>
              <a:rPr lang="en-US" altLang="en-US" sz="3200" b="1" dirty="0" smtClean="0">
                <a:latin typeface="+mj-lt"/>
              </a:rPr>
              <a:t> to build self-confidence.  </a:t>
            </a:r>
          </a:p>
          <a:p>
            <a:pPr eaLnBrk="1" hangingPunct="1"/>
            <a:r>
              <a:rPr lang="en-US" altLang="en-US" sz="3200" b="1" dirty="0" smtClean="0">
                <a:latin typeface="+mj-lt"/>
              </a:rPr>
              <a:t>Nobody is born with self-confidence.  It grows from taking </a:t>
            </a:r>
            <a:r>
              <a:rPr lang="en-US" altLang="en-US" sz="3200" b="1" u="sng" dirty="0" smtClean="0">
                <a:latin typeface="+mj-lt"/>
              </a:rPr>
              <a:t>risks</a:t>
            </a:r>
            <a:r>
              <a:rPr lang="en-US" altLang="en-US" sz="3200" b="1" dirty="0" smtClean="0">
                <a:latin typeface="+mj-lt"/>
              </a:rPr>
              <a:t> and trying </a:t>
            </a:r>
            <a:r>
              <a:rPr lang="en-US" altLang="en-US" sz="3200" b="1" u="sng" dirty="0" smtClean="0">
                <a:latin typeface="+mj-lt"/>
              </a:rPr>
              <a:t>new</a:t>
            </a:r>
            <a:r>
              <a:rPr lang="en-US" altLang="en-US" sz="3200" b="1" dirty="0" smtClean="0">
                <a:latin typeface="+mj-lt"/>
              </a:rPr>
              <a:t> things. </a:t>
            </a:r>
          </a:p>
          <a:p>
            <a:pPr eaLnBrk="1" hangingPunct="1"/>
            <a:endParaRPr lang="en-US" altLang="en-US" sz="3200" dirty="0" smtClean="0">
              <a:latin typeface="+mj-lt"/>
            </a:endParaRPr>
          </a:p>
        </p:txBody>
      </p:sp>
      <p:pic>
        <p:nvPicPr>
          <p:cNvPr id="5122" name="Picture 2" descr="http://amissionformichael.com/wp-content/uploads/low-self-esteem-a-mission-for-michael-drug-abuse-reh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0"/>
          <a:stretch/>
        </p:blipFill>
        <p:spPr bwMode="auto">
          <a:xfrm>
            <a:off x="5486400" y="5271211"/>
            <a:ext cx="2434796" cy="14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48600" cy="5973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What do YOU do when someone puts you down?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/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  Do you agree that you have a choice in deciding what kinds of message you accept?</a:t>
            </a:r>
            <a:endParaRPr lang="en-US" sz="5500" b="1" dirty="0" smtClean="0">
              <a:solidFill>
                <a:schemeClr val="accent3"/>
              </a:solidFill>
            </a:endParaRPr>
          </a:p>
        </p:txBody>
      </p:sp>
      <p:pic>
        <p:nvPicPr>
          <p:cNvPr id="3" name="Picture 4" descr="https://scontent.cdninstagram.com/hphotos-xfa1/t51.2885-15/s320x320/e15/11235896_1625241297711577_19882760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580"/>
            <a:ext cx="6324600" cy="63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5927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1"/>
                </a:solidFill>
              </a:rPr>
              <a:t>What can </a:t>
            </a:r>
            <a:r>
              <a:rPr lang="en-US" sz="6000" b="1" i="1" u="sng" dirty="0" smtClean="0">
                <a:solidFill>
                  <a:schemeClr val="tx1"/>
                </a:solidFill>
              </a:rPr>
              <a:t>YOU</a:t>
            </a:r>
            <a:r>
              <a:rPr lang="en-US" sz="6000" b="1" dirty="0" smtClean="0">
                <a:solidFill>
                  <a:schemeClr val="tx1"/>
                </a:solidFill>
              </a:rPr>
              <a:t> do when you start putting yourself down or when you start using negative self-talk?</a:t>
            </a:r>
          </a:p>
        </p:txBody>
      </p:sp>
      <p:pic>
        <p:nvPicPr>
          <p:cNvPr id="7170" name="Picture 2" descr="http://www.todaysparent.com/wp-content/uploads/2012/02/self-este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1905000" cy="10902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31.media.tumblr.com/7c242234e9544925a26ea34a99ca0d55/tumblr_inline_nb8bcibhVJ1sr4h5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42282"/>
            <a:ext cx="1676400" cy="1110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ealthyplace.com/blogs/buildingselfesteem/files/2013/04/super-bo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4"/>
          <a:stretch/>
        </p:blipFill>
        <p:spPr bwMode="auto">
          <a:xfrm>
            <a:off x="4876800" y="5562600"/>
            <a:ext cx="1207090" cy="1090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earlychildtrainingcenter.com/wp-content/uploads/2014/01/leadersh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1635853" cy="1090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579437"/>
            <a:ext cx="8915400" cy="1249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What are some tips we can use to build Self-Esteem and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self-confidence?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Accept yourself for who you are and recognize your strengths.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Forgive yourself for mistakes.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Get outside your “comfort zone” and try new things.  Start small and don’t give up.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Speak up!  Let your opinion be heard.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Reach out to others and make new friends/improve friendships.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Choose friends that help build your self-confidence/self-esteem.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Stop giving yourself negative messages and use positive self-talk.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Ignore put-downs or labels from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More Tips…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7848600" cy="60198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Stop comparing yourself to others!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Learn a new skill.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Set and accomplish realistic goals.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Be positive.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Be assertive.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Don’t give up.  Building positive self-esteem is not easy.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Get healthy (eat right/ exercise/good hygiene, etc.).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Take some time for yourself to meditate or relax.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Make decisions that help you stick to your values.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Remember….nobody is perfect so stop trying to be!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Live within your value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Even More Tips…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5715000" cy="58674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+mj-lt"/>
              </a:rPr>
              <a:t>Be kind to others. (What goes around comes around.)</a:t>
            </a:r>
          </a:p>
          <a:p>
            <a:pPr eaLnBrk="1" hangingPunct="1"/>
            <a:r>
              <a:rPr lang="en-US" altLang="en-US" sz="2800" b="1" dirty="0" smtClean="0">
                <a:latin typeface="+mj-lt"/>
              </a:rPr>
              <a:t>Remember who you really are and who you want to be.</a:t>
            </a:r>
          </a:p>
          <a:p>
            <a:pPr eaLnBrk="1" hangingPunct="1"/>
            <a:r>
              <a:rPr lang="en-US" altLang="en-US" sz="2800" b="1" dirty="0" smtClean="0">
                <a:latin typeface="+mj-lt"/>
              </a:rPr>
              <a:t>View mistakes as learning opportunities.</a:t>
            </a:r>
          </a:p>
          <a:p>
            <a:pPr eaLnBrk="1" hangingPunct="1"/>
            <a:r>
              <a:rPr lang="en-US" altLang="en-US" sz="2800" b="1" dirty="0" smtClean="0">
                <a:latin typeface="+mj-lt"/>
              </a:rPr>
              <a:t>Recognize what you can change and what you can’t change.  Then, learn to accept it. </a:t>
            </a:r>
          </a:p>
          <a:p>
            <a:pPr eaLnBrk="1" hangingPunct="1"/>
            <a:r>
              <a:rPr lang="en-US" altLang="en-US" sz="2800" b="1" dirty="0" smtClean="0">
                <a:latin typeface="+mj-lt"/>
              </a:rPr>
              <a:t>Learn to NOT accept negative messages from others.    </a:t>
            </a:r>
          </a:p>
          <a:p>
            <a:pPr eaLnBrk="1" hangingPunct="1"/>
            <a:endParaRPr lang="en-US" altLang="en-US" sz="2800" dirty="0" smtClean="0">
              <a:latin typeface="+mj-lt"/>
            </a:endParaRPr>
          </a:p>
          <a:p>
            <a:pPr eaLnBrk="1" hangingPunct="1"/>
            <a:endParaRPr lang="en-US" altLang="en-US" sz="2800" dirty="0" smtClean="0">
              <a:latin typeface="+mj-lt"/>
            </a:endParaRPr>
          </a:p>
          <a:p>
            <a:pPr eaLnBrk="1" hangingPunct="1"/>
            <a:endParaRPr lang="en-US" altLang="en-US" sz="2800" dirty="0" smtClean="0">
              <a:latin typeface="+mj-lt"/>
            </a:endParaRPr>
          </a:p>
        </p:txBody>
      </p:sp>
      <p:pic>
        <p:nvPicPr>
          <p:cNvPr id="9218" name="Picture 2" descr="http://psichika.eu/wp-content/uploads/2014/09/savive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46" y="2467233"/>
            <a:ext cx="3212754" cy="24095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ipl.org/div/images/stateknow/usmap-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275"/>
            <a:ext cx="8458200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3.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6106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born outside the state.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home.allergicchild.com/wp-content/uploads/2012/07/group-of-pet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4" y="152400"/>
            <a:ext cx="843178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4114800" cy="2743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4.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4582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pet in your family.  (Fish only count as one.)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s://s-media-cache-ak0.pinimg.com/736x/fe/b6/9c/feb69c98a63debc0eecb840edf6a98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912"/>
            <a:ext cx="8450443" cy="65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3528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5.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44958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-One point for brown hair.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-Two points for blond hair.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-Three points for black hair.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-Four points for red hair.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-Five points for hair color not listed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://www.pxleyes.com/images/contests/holes/fullsize/holes_4bf3e21ccf16b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"/>
          <a:stretch/>
        </p:blipFill>
        <p:spPr bwMode="auto">
          <a:xfrm rot="16200000">
            <a:off x="1225275" y="-755926"/>
            <a:ext cx="6489807" cy="84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3528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6.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shoelace hole or hook on </a:t>
            </a:r>
            <a:r>
              <a:rPr lang="en-US" sz="6000" b="1" i="1" u="sng" dirty="0">
                <a:latin typeface="+mn-lt"/>
                <a:cs typeface="+mn-cs"/>
              </a:rPr>
              <a:t>one</a:t>
            </a:r>
            <a:r>
              <a:rPr lang="en-US" sz="6000" dirty="0">
                <a:latin typeface="+mn-lt"/>
                <a:cs typeface="+mn-cs"/>
              </a:rPr>
              <a:t> shoe for each team member.  </a:t>
            </a:r>
          </a:p>
        </p:txBody>
      </p:sp>
      <p:sp>
        <p:nvSpPr>
          <p:cNvPr id="14341" name="AutoShape 5" descr="data:image/jpeg;base64,/9j/4AAQSkZJRgABAQAAAQABAAD/2wCEAAkGBhMSERUUExQWExUWFx0XGBgXGBoYGBoaGBgcGxobGBgYHCYeGRojGhwXHy8gIycpLCwsGh4xNTAqNSYrLCkBCQoKBQUFDQUFDSkYEhgpKSkpKSkpKSkpKSkpKSkpKSkpKSkpKSkpKSkpKSkpKSkpKSkpKSkpKSkpKSkpKSkpKf/AABEIAQMAwgMBIgACEQEDEQH/xAAcAAACAwEBAQEAAAAAAAAAAAADBAIFBgABBwj/xABBEAABAgQEAwUHAwIFBAEFAAABAhEAAyExBBJBUWFxgQUGIpGhEzJCscHR8FLh8SNyBxRigrIVM5LyohYlU2PS/8QAFAEBAAAAAAAAAAAAAAAAAAAAAP/EABQRAQAAAAAAAAAAAAAAAAAAAAD/2gAMAwEAAhEDEQA/ALycSBSjV6GK/EIAetmHQw7PT+o7JpteEJ6xs7EvrTSA6UQ9nNR00hxSCU7WHUVhWUknh8JgswBqmpBP+52+UAniQDc1LktSoNILJSwoOPQXjxafFROyvK8MIlKttZtl3gJh20DU6KP0iClgGp3H/j7scqSLO9wzu/6bbR4tYGhJpZgXFoAyVjbY/wD9QJRLmjVPD37fSGVIpap053EQQTXNlbQAV6nWAXTnPHobosOpeJf5U5g5LcxY+87cWjil1e8Wuw1biTFgAkpch/l6NABk4MFL5gpqEizjXTlDWGlglk7GpSyRm2NqRLs+c68rADQCnl+fu5OOVwKfn7fmgJTZYBBJLsGZJbVy4NHjydIINSwPWm3zMG9qQG0vHgNPzT8MAjJkrUSoLCgCH8NimzsbUtxiKUsySupBA8L1UXJoaRZpGnJ4kFh6cqQC6sOzOwYjTRo5Ml0uljS4PxDXoGpo0GSAaFjXaDpawo+28AgZJFuIBoWB14mFJ+yk7E8AgszHU3i4ThkuDcjr6WNIDPknlv8AggKBgKgsWtpmeg4sIllu9QxHRJd+ZiymSAzKDndm9Yq1YOvhUUqNGNi2gPMQE1yi58Ivw+8dEf8ALTtVB+DfeOgG5yg5YOzvy0hGYhRLUFAk9aw3MBsWFknrYwuQCqperEchQ0gIyk7m7vs/wmGhJJDgMGDk0AIqbx7LSJYGcVUAAnUnQmGJ0orbPbVNoBYqSLDOXJGgrwuY5MpRHiZPAWgkxbUSG5fn40CmYlIFS35SAgnDJSX2s/7R4Zg5NaIrUp6Cu38dIEZDhiWVsK8W8t94BgYhqkxD/NpJYGu2sAw+VDtmL121YesEKxokAsdXNDS28ABc7KrXhvyaG5U1bO3K/qGgCc19L2ADWcPxjkqXqrKz2OqWBs13eAtMJKWQC7Kry8yYscNhg7zVg0s/710ikTIdkuokkpubaHz1i+7JwCZcsKAAKteAoK+Z6wAjJQ5ylSq7Fm5GnWKxWLlrdlKDOC1CGvxFYvZJImD9IBJ4betYz+Plezxs1ATRRChbUfK5gH0T0mhfmA7616VicmSkamrGoJalMoNoWSlNCUlvCKDRy5puaQ7JSzMpjS+70DH9IgBJEunjIap0fcEEWhkzEqspI5bdTBEYY1YgjxCoqwPDUmDHDh6pB8VhuU2rtSAAgUYlzoaDS7RxO9BSvLcRypKQ1wcqa1uCxPEAREy3BZTjxNySb8SbQAZpANbfSFcVLILioP5To0GxBUBUPrxrYVgEuahXgdqeEHwniAfirzgGkygw8RjorxiCKMaUjoARlgqL1uPIeGHJWHCAlx41ADLdmq6oPhpISyli7JA3I+kEnKylz73qNzzYwAFIAXmVVXy/eFsXO9doFi8Uwf8AK0hadLCWmTCzUD7mlBAQWpZ1ArWmmofflAF45OZkgTCLt7tvWAT53tNyLADfR/KCyZRFWADP0NOVIBiVLXMIBom3nb0hnIADWoD0/USwYdIjhki1VGo4XAT/ADDSgXow16pEBXTJSdElidtGA/5esM4ZBFkgfdF7c4DMU11aCzWPif8A8oawZe7ksH53I4OmAjMRZy4FC2xGb5+kAkSfEDlq9Sdw5PmGiySnNsAQw/3q8NOQgM6WxzPWpHBSWA8/rAdhltmUfhlgD/c7eQBjQdmTBMwstQr/AEx6Cr9RGbxgCJKQkNnUVNs3hHqD6xa90ZrIMnTKFJ+Sh516wBp0zKH0Yg9QR+8Jd7JGXEyluxUCkn+3+Ye7RYK4JYq4sYR72zCUYdbasX+Q6iAhJKtCD7pbr4R9YfC1FwzsFV4ZqmtrNFbhxRymwNRu4ct1pFpLyh/eSC4auwIHM36wDIKWcpKS5p0dIp8oKgBwytacaVMRRN/1JNSK/wBrqNPIR7Nm3dINEFtWNk13IgAzHajF08qBXzMDU1XS1TxckeFNL/xBaWqDUcy7tyHCI1ehBGY7apqabQCM1LkZVapHVq32itxst8rhwB1oq/WLWZuQ3hT0D16naKzEipYsXsd83hDfSAF/1NrzCDr4P2jo4pbQHi1+No6Av1Gy9BUerfeKrF4m78Ysu0JgSAkWAA4WjPz0Gaopdhr9T0+bQEJak5TNWRlFeugEJT8T7YhRS4DsNOBJiGNxYmLyJB9nL0Fi2p0h2XJIDUT7o84AOQ8EsfIpFKmJyQHeq2L70AL1NKGPAAqzqL3uHfjSw0huUks5ZNH3LKNRtSALJSpgCyNN/dGYHaPZiASPiJbkFEuRtYD8MCnTAHoZlTxvRJ2YVHnHmJlEkZgSpTHIDQEC525/KA8mLBB8SRRTB9FEUpqKGCJmByM6ff0rUJcG9jrAJWCKzlJQD+m5rpSBTuwsQlYyIKuVG3qWbrAP4eemj5jb/iX6g18oOCSAKIokEvqag8XbzhYdg4r4gdLZXsxevnD0ju7OZJKbNRR0FDQGrQCXeQOop1ASgNSrDMfnBcbO/wAsuUtNAkgH+00I+R6RaTe7S5q8yl5BmJZiSbttE+1uwEzH9oo5bMlrGlzajQHvaU5JlFYqCKxRduLUrAYVkqWXBoCS7mrCu9ovZGBkypKU1U9Mqqk+d4imcoP4WcsLMkPYMfzhAVHZ2FWUsQtNCfENrCthvFtLnMPeT8Qc8WBNNbwDETmDBaVEipNPQaXoIqsVODAOSdKsOkBbntROYsEqDgliNAwFdoArtVIAfMkgCtxme5bQcYoAvKqlPX1ihm95UrnrkBWRSVZRo5EB9GkYl8xSsKHj8tTS5JfoIJMmOTmS1Uu2gaiaVvGF7L7byqKVp18QGugI2qQ4i/w+NzMyjm8N7E2JrduEBYmeGoqrChs+ag6QnjONb25+I/SJkkhiM1Gfg9T14QDEpA3Tf6MOt4ACklywUBtt6x7BVpqfGL8I6Ab7QmWD39OMVWNnCTKOUOuaW4/gFYamyiuampbMS3AanztFTj5pmzvDRKHAOpLQHmAwyglyyQ3ooteHwlN6rYnqG3NKRHDoFGBV7rfMjhDBCsujMo70f7QA0yzuEsw8g4qYbwiEmwzEMd9HIeEzlBLnMfOmVna38xZYPNT4fWoDHg0BLA9mKXMUotlly8zCxuR9ow3fjvQrD4UeyOWbiFqGbVKE3bapEfVe7spJVNlvSZLZJNdK19Y+Qf4i93Zi5bBJK8OpRKRcoU2Yga5SH5F9ID6N/hH3XTIwEucwVPxAExSyXOU+6HNqV5kxt1SgTUF9nfqYyPcfvhh/+nyAJiUiVKCV5izFKR87xe4eauYM6DmCi5USwYWAAOlKEwDi1JALqdjVgK8DR2EDnHwvlY0AdrPflAhhlZmK34BOVvPXnAz2eCSHUomhJNhsDYdBAeT8WAPeSG94g1FPhDRTTMc6mSlR4k7c711aLpOGSkMlLcS3zZzC8yUPhYEagtfhAU5E5SiHHQGnM7x6nBkUJJe9GD9TFnMKQbgEcwf3pAfbhiDmy3qMw+UAuMCliCCxoS1RxDPy6wrjez0GqDYNX+fykNTJ6akPd7tpcuR5QGfPJS4GUB3KgSGPEanidYCgnYEsXFvpHzXvh3ZmS5qsVLJWkqzKYVR9x8o+pY3tJJDEmpbwjpXhFZjspQoe/mFAxau706QGdwyitUtRuUgK/wByb+caXsmeooBICgwHQGvUmEpfZRkysyh/UUXCdqMkc7npFn2ZhAEgB08ORt0vAWKSK3TQ/cD+IlMepoqp/wCLvBpUlVWY3/c04xCbJ3SU2tsRw3gApwgI9weQjoIB/wDsbhSkdAQxajKke1UGUpASAdPu5LxQYCQli/iVV+b0+0WPe2eDORIJcICXA1o33LQPDyzlYBhk11D6DlAPS0l9E+LmxA+sQUhLaqLc2JNqWBiBy1ClZjm8w1Cw4QSSoswGUMAXpR6EC9t4Dz2StgPe4+luMP4cJ4rqeNGuNKQkojMcxKjWg0LhjyNosJIPBFVN/dltsxvAPypikkKfKQQ3NqVGht1j3tqTLxIE0f05wAOwP5+PA5DEulJUXBc8BUE71eOZJAKjYIDC+VSvOg2gMfiOysMVH2klBUTVvC53ISz9RGh7GmZAKGVKTVk+F+rvDasN4QXUQMxfKmznIoFg4NokOy6grJd6BRdloqQAKEEtAJYjGTMRNzJBSgVBcpzVyktq1LwYYQpB8SlEA1cgCoCTxF3Z9YtJeHAW4DWUCqrKS5WncA+XpHqZIICfe90MLFKjmUnpTygFu1MGo0SWUUBqlgptBzgk/DkgEEh0ioJ2/Py5cWop9mpnyozcT4jTiYeVIGQAVdA51SNPz6QHz7trELQ/jXwZR/VzhKbNLIJUu6nYmtBfcQ53wlZSefrFYqa4QahgoWe4FOsBcSpz6guTf+135RLC9oTJLiWTkWA6DVLEUd6X6wCQh7gKDi3K3LWCyzsa0orVTkHoOEAliJ7nwhL6irj0gmClzCQcjl2DDW9zQUhtSSPhdioBtTck7AVHSHJOLFGUU1euxTeuprAAGEzKClL8VGGg1NxWwrD8tBCXYEZeRZ78zHkmYSzgKDJprwA+cFQw3TQ8iQfkICaZaXNCDXhYUAaOIOhzVF92+QEGlu1CD71deJpAZ6QB7pFUgtU5Wp5wCQQP/wAb8cwrxjoPLWGH9VqWpThaOgMxgpipsxUxqrU7q5Wh1RGWqmoSAKMczFJa40ifZ2CYAKOpcDQ5aHeCEHLRLeFi+oeihqf34wEUOCyU5Rmo+nhqCBHISKAkrLCgtculhS412iUxAcZi5zMW3ah8onh3IGUBPuu+hGrcoAgQWDMB4ueUm2zh4alhNbrNQ9xox24Qulga+JWg2U9mG/GHJT1slNeeUkA8AReAbRm1VlqeiglhU6HlDuGksAUI911OeCfEne59TCkhA8TBzXxG1FBi9tBbaLhTAqzFz4nAehYDTRQgApw6QAlypIITSxQ2brpr84kmXSrJdIBJvVRyqrwAv9IPMUxqQiqhpQ5bHcGp8oWw+Il0YgvlZzbdNdHrtAerlgmoJJBJ4EnKCBsW9DBFSyCMxygqLtopKbh9DHq0sLsyDSjsFV6gWghSCQQMwdR5gpA6kUEACdJH9In3QHPN3fk8NJleBL3ygH5fT78OxMrwpc2RfRvrpzrDEiURLQk1ypCSd2pXyeA+d9+ZL9CD6/vGelCqAFMamvzjY9+5f9Pb+Q/5+8YkfDRxt1LCAtpJFHTlNKjQfeGM9DZQbqA9uZreKmRiWZlMaFjqXp0A2gysVZITUijH/U5UfmICxzByfEL/AC90Gz6mJomKzUyrqLHVj6C8U6u0FBRALmtBVn/NYiO1yk/1EFNg5SRQaBoC+w6hS6Sya9S5OnJ4elTeIIaxu2agfcxUYLtEFq3YsavXwgGzNFgnineo3ep+0BYzG1SXzG27UFOfpEVmwCnqln5VNdGgEuZ4qKa99mqa6n6QUre6Q3hdttBAQSVN/wBt+PirxtHsKrXU+JQ4VpwpHQBEycjZUuWXU6jnwt0ivng0dTAIoBruC94usY1CCz+0bgrb5xSz1JY5Q/gSeRd9dzWAjLWHOVL1If8A2+dKRNhTMaeGg1+piLqepCQ56HLuaQSRfwjUVPAO1YAskWYZaByb+9dr+cNyxX9RcjgDmDcgYTSm3xGjAWqahh9dodku1WAbTbP6EfWAsEUYqNK+Ef3AFP8AEMqmKP8ATQPeCgKO4Jsa0Yv5QGShxQMDQk/3Ok7mB9rdqjC4YzTRcwKU+yUgqUw3NYBjtCZhMN4sXiUpUdHrw0f5QPC/5TGJP+TxCZigHKc1fI1j8294O3Jk+aqYtRJUXvYbCAdidtTcNOROlLKVoIUCDdtDuDqID9DysaqTMUhQ8TENu2o0CqDnaNRgZ2YOSA5JodSnjoaxle+UwTBhsQnwmalC6X8QB+sW/dg+JSQl2URmNgKMPWwgLrGJZAZ2bLXbrxH5SGUEZEq0IfzqYjPAYcS55vBVJZA3asBhe/KwJZ2+tG+X5SMMogMbUodql+EbPv0MyD6dCDGNVQJqLHqxFBAeLelAoU9LfeCTEmVhkr+KaWHAO30gE+VQuCCxqNzU+Q3hntWZnwOHUK5CUHocw80qHkYDA9o9+56VFGHV7NALOPeU2pN4L2J3+mpU04+1QbgmrcOMZbHYUy5iknQ+Y0PUQBJgPs2Kw4lCVNlKzYeeHQT8KjQg7EHwkdYuOyu0Mw1Q7uNLW2Dl4zXYs/8A+zJSurT1KRwBSHbqItOxZqs5Yi4ofJn8zAaZKia0VUebdbR4FMNUWbZ3qr+YFLUGDjKWuLCtT5RPOWYF6Gh2BpxgJGbxHW8dEFqW5oL/AJpHQD+LYaP4l5uIPxB7tS0Us2Yoi4HgHFw+nECL/HpOZNQBmXl+3m/nGZmpA3UcvkQr0BLwE0gOSAVlyHOtLPwhq/vHZwH/AE0O+/lCiJp1ZIc9C28NYanuDep/tDitf4gGpQJIplFHOr6ED7w1hUvlapcFzaun8QtJuB75DfKzW3PSHsN8NWDJtdtOukBZYNAKQVFy1B5m3D6RU/4idkqn4OXkr4FJ8x/MXnZINkhhRyeLim7vDaJyEjIsPLUObHb0MB+SMfh1JUQQxsRsRQw53Z7uTcbiZciUl1LNTolOqjsAKx+jO1P8L8DilZzlL1JFD1IIJ6xPA4HB9nJMvBShnVRShU9VGp5QHdrYNCpkuWPcw6EoHNIYPyFYs+7+GZBUr4yVhIHwqKmB5MIqezsGZhIcsT/UVUXBZCTvQORYcTTUyEBIAZhR92Zj8neA8xoJIHBj9/SD4pTQKZ74B2ArvHY9VID5930ne8BoHA46fSMszhIHEV5D86xoe8inWqM6ggos4zP52gJgf7dK1DEX50j3Dr9nnlzE/wBKaAxFcqqlJHEVpqCRHsvnzB4Gw/DBcgZiGuWukl/Og5QGV7S7rpnPTPlsUe8A+zVHAjyivwHceVndcyYQPhCACeDuflGundkqd0kg2BBqWD3287RZdn4/EIGXPmfVR9S4gK2fhTlSkp9nKSPAixvrxMOdnYVqqTV3caOq+8M+wUtWaYM7tawBPqTTWGEJAZiUtpo7/IQDKF0oroedBEphqXS96jUt9BAS50BZ2PWp5xIKuxa9Dt9z94AmVPE8XMexLMvcDzjoC37TCWJbNVQVqxahA5NGaxOYp28NeIe7aFo1eMQogNRitn1Gob8tGRxTMHdXhpwL1FLV32gBFnN1Gvy3twhj2v6lM+if7aGlf4hVZa5yByNHBb5QbDk/CGr8X9tQ0Ba4WYaUyB0k2d2/BFhgC7ECtKkWLm3A1twiowKw4HvmnllqNg0XchFsx0SzXIr8oC0wCg4dyfCwHFRo2rQ+tGZKQoADw0vux2/nhCnZ8o2ACfdqdxV24/WHUJcDWgrwYuOhPygK+bgUlsr6C1y5cOdxUcoEjskKPiJZnawIKmsmtq3ItStLRaTWta23SGSfJz0EElgBmDc9lB/znAeSpAQAwZgUjkCCltLN6wVSg+w47Kr0jkjUcK76H6xA3/8AiX429ICeTxp1atd9/KI4w0MTH/da7CBY8+E8ID5t3gX/AFDzjPoSyWqGUG/Nmi77aX/UPOKVKiy23auwf6QBZYOjKu33JhuXsKaAHZqmFEM9QUkt0HOG0Gm4v0HzgJpSNsvEfpt5nrE5dv1UBI5GgpanCApVpbcHnQbeUSWa1FnYje7tsIAzgPQpNaiz5nemz6iChRqxChXmz184XCrscwYitwLni5Pzj0qFXGUl+rigccPlAMKUA/wu44cB9fOCl6uAq/nlvtAQo6EKq3XLUuIiFB9U0Afg29qwDAlI/SY6IJWshwRXgPvHQGpxgHEsVuNi1CG/KxlsclTWCfAHHAm42YNfeNbjQqlgAFkf6htzeMljEBhUr8KcvX4S1Nr7QFYsgEsCq9XuG33Fo9SuviL7gbZaFrx2JdiScnvEakUttvaASlsfAKV8StmAI3p9IC8wmanweTulNeAf6RfYKZbKmmhO2U031igwig5bxGrk24HYaDzi9lIOUqUWDm1szNTUvAXmHIo/itbYppTnD6U+GtNG6ZfmBFH/ANUlyhUZRVuRbytDKO25ZS79Dc8X5iAsAq3QluTH0EQExqcG8vEGjNzu1lqUwUEvo7aNVq2iJ7QmSpjLSTSxL3FCDAa9BDb6+Yr6mOKKhzqxbhaAyJ+dAUD4SCRyeog0n3t2fy/KQEpKnWS2/lWF+1B4TB8GjxHZm6v+8B7UPhMB8q7ZX4+pitngAFyz39Yse2C8zqYrJlywezbWaAKFEf6rP9omJw3ZR04vZoVQoCxy2pud+MRWpRowLkAdTtANzMbplz3qNCSzn9oAe1QkkEgO9M2m1YX7wTfYhMpFCoVPzjKf/UMiWop9l7ZrlSikdGgN/KxgVUsou9NSRpWw5w4hbtlLu7Pe1TvGM7P7TlzgTICpa01MsnMkj/SWcHn56RedmdphYA4Doxq8BbIULsU25Nb1P0iaSoB6KoD9EiBo3FRduRoOEQDauk2cbu58hvAT9ogXBfWiY6IKmMbg+X3joDZ9pYxDF1OQFkMbF20/Kxl8fiyolkhI8LixB5CNwnsdHCsGHZksbeQgPl0yUpRPhUsudCwL0Mey+ypyqmWpqsADd/VxH1UYaWNonkltpAYTsnseapSQUmWkkjR2UXI4fxGzxstISkZaJFg9+e8EBSFpYgViPbMsiwvQ103gKLtCW63Nv1fC7WfeKPETAS19q0/nlFp23OJSlCAWepNHP1MZ/EnKModtXt0GnpAUPejHrQoKQopUmu/mdjtH0Ls7tEY7syXiB/3JfhVwYsRHzHvAlWVqlhrflG0/wmCv+l4t7Zy3/iPrAavupiwQpNSQQpPW/KojRS0u2gZ/Mxi+4E1Z9pR6iuxBJY+ZjY4epcl6U9aQB8LdUJ9re4dYYwYLqPSA9qjwGA+UdsK8Z5xWqNaXIfyb7RZd4Usvg8VRFuo82gPGoxDhm8jWkE7NlpM+UK3UW5AkUgQGgU16cBw0hjDzyhaJhS+RYWW2Nxv7rwGe76Yk+0mEaILeUfOieUfVO+HZo9ssoOZB8QYu6FWbpHzLHYMy1MbGx0I+8BYd3e0/ZT5azUBYzDdJLKHk8b6fh/Y4mbLBolRHR/rSPnnd3s0zpyQ3hBBUdAkFySeUbvEY0TZ8yZoo04h2HygNNIOZLkV4bm3prBFvoQoVHpWsB7LJypYva+8HmAEVBFLjZ68awEPaf6PlHQv7ZX6wPL7R0Bt8ZNmS/iBoDTUHaKyf2xNFBd2FGDRddoM1BUZWJ+VYy+MX7pJoSojgXt/EB6rvBN/VUswA4s0Rl9sTSoZlncJDOQ8VoFGAy2cm77/uYLg3cZQ5JHiO9X5uNt4DQ4KatTElrXNbkjlZo1qcZ7RNQ1NbWDxk+ypdvip5BiTyZ40aU0LmrWG4AfzDeUAjjezyxJe1NYoZ2EJJoSN3b0jZNtQWf/cfLUQvNlgeJsybKDfLYv8ASA+b9s9luCkNmNEjU8gI2kjAjs/skSlUmTL81VPkIYwqsHJXnEpZVo4tCPaEqbj56WBCRQbJo9eJgHu5uBUiUSfCFKHPWv0jQYRQdrlq8xf1iEnDJQhIJokJpow+ZicldfCNDXrSAZwp8HU/Mwt2iXSQdoYkoKUVu7wpjfdeA+Y96JnibY+cUc0+AtFt3qWBM5mKlMANaxmqktvxNIcw6TdJzMRxqzdIVUDlBHwm3OJyJqaXSbDm9TAKY5C0KCkWD0NU0uOUC/6HLxR/olMtZqZMz3Sd0E/IxehZb9QZQB+ZMKrwUv4SUVHCjeQeAq5ndjESk5V5ZadkZa82+sEwGAqAhmBHIn7AQ9/lV3J9ozFidzQUhqSEhnDUuOBqYBiUAAxSbXHA1MFJ2L8DwsG0jpdvCqlaGtE2DRCer9SeNNyKUgBqkq1yv1joiCjVR846A3HaCv1K+MAtRmF3jM4td2FgXezkmo/aLzHT6uA7KPUNxjPYmZSpuGHF1W5wCqgAa+IhqCzMfysNYSTbMdqDbKSknWhgMtN28KakHWg42iz7PkMfCmm5/tqneAvuzJJa2XhrmyGnWLiW10jW55pY/IRX4NIF/E9ODZKK2oXh9Sj8R3t/tcP5mAlQ+8XZTtxcuG8jBiCU7U+g/YwKUnRIub6HxU8xSCsGqegppT7QEV4SW9UhX8t6uIYw8pgAAEihpzZwOLQMKocoYVvTQH0iW+ZW9BQGoP3gJFYFg586vXk8eEmpsAFfO0cpVPCKMa9XETly3Beta7UgDpPhHKEMerwkHSLCerSKPtmflSTwgPl3eyc00B9YWw6CYre83aQVjEp/LxokYJkAiAVw0vxlBsoUPGFMqkkpPEcd3h+ck32LxPG4cTpQmooQKttrAKS5oNjld/JoaSom4B90lvQfWKqVOOocUP0FIblKDaggf/J/WAOEhwzg6Nu9T0gtSfCQalIfZgTziLkWOauUPxDkuIEuYKUIdmPAXPCAZ9qLqSzlzqwFA8Q9qRZVRcHd6DygEiYpgHdwTyANI6YqviS9XpuRSAIcSBRgWprHsLMjVVeZjoDYY+eRUkXU3A7GKMB/dDNlcnQv8rxaYqrsHool7HiOMV81NS/iLptYj83gJSpQ/uLF9gX00EXOElV8Rq9QNDlvu0VckFqkDwlm1rUGL3BJvlTvU6jKxG7wFthEqy0ATw45KjkbwfKnR1Gp30SRwtTrC2GIsVO7f8KFvMQ4FkvTKKu/IOG8j0gDoB1ZIr/y9GjxwCGGYhn9X+8DUQLly/q4+YaJIJYNS1epY/m8ARSlNUt/60+keJUgWq4PHT9j5wEswcvann8j8oIiYWoPzLX0gDqcvpf5CkHwslmZ6B34neE0pc1NvteLBBpADnUjKd68WEoI1jTYmcwj5V/iP217NCmNbDmbfWA+TdudolWKUsfCqnSkfZu6s5OKwqFj9LEbEXEfAp0ysbn/AAr74/5acJUw/wBKYWc/CrQ8t4Dd9oYMpeK/Az/ZKt4VXEbXtbAAgkVBD+cY/G4NiYCs7UwHs1uk+FVRtwESkTTqH5bmGZZ9pLMldxVB+kVkrMhRDsRVjvaAsgU6Eps3PUx05xS90jVgzv5wFGI0I0IeIgAmimsBpTVoA4mD4hseloEFMaKdvEQebCJrUptCPoIWWsE1DG/nYQHFRGgjoh7FOqvWOgNziZQALkk+JhsemkV08EOD4U5k8wd9oucZYtQMX5E3innNn1UXYjQgC+0BLBMbBzUObAlVD+bRfyw1SWLqLDcBvKKHBOPeLBrDYq14iL6SaUGhBPM0LwDiSzsGFeHwsR0MOKUKuXv1oPmIRXqSdyw3FDz3hxCqDKH/APakBNCv0jWhPFTg+biC/wBx2pzf5GBAks5YU5s515t5x4lQo1f4r94CaV1oNuGlYIAWu38UgRJe7fcCCSZQ5/xAMS5QbhSDGcTEUwpicWALwCXbHaASKx8N7+9pe3mFINE/ON3357xZElr6R8sWsrJJuawGXWmtYJLmNaLDtDBv4gK6iKwQH23/AAv78CfLGFnq8YDIJuoDR9xGj7V7NZy35tH56wOMMtQUksQXB2j7v3M75Ix8nKtkzUio34iAosXJIL2IhdSEzwQaTU+saTtfs1gqjRn5OCVMWMrBQCi5cABCStRoCfdSbCArEzFAs9qV3MMe2DMRw8jWLjF9zJ8ypCUzA7MaKyTEy1kn4WcnUlqCohWX3SxYekogBVfaBjlUEljqc5CdKkQCoU9jv5QL2puQ9jThD0zu9OCyghIIQlZIJKcpWJYAUE1JWQmlNy1YOnujiKuZYDscyzcZnTRJqMin0pQmAzq0BzSOj3EzihakqACkqIIuxBY15x0B9Mm1Hp6xU41TFLfqV8o9joCXZKASCasRF4JhCBX4fkY6OgG5CQwOtPVUOTFECmx+cdHQHkoOK7fSCLVb8+GOjoAckvf8pD8gVb81jo6AjiVRQ9tTDlMdHQHxzvVPUZ7EuIp5QpHR0APEfeKTtBABpHR0AsiLnu3jFy58tSFFJzCo5x0dAfoSf4pbmpb6Rj8ZMMtRUglJqHF2UCksdKEiPY6Ao589QUCFKBf9R4cb0HkIW7Tx8wr99QypKQxaii6na+Ykkk1Orx5HQBJWKWala7N7yrEMddmHKOVPV+pVm942DsL2AJYcTHR0AqZhN6x5HR0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www.ipl.org/div/images/stateknow/usmap-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52400"/>
            <a:ext cx="8478837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6670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7.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been in a state other than this one.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http://www.stopfryingyourbrain.com/wp-content/uploads/2014/12/A_airpla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60337"/>
            <a:ext cx="8472486" cy="63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8956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8.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flown in an airplane. </a:t>
            </a:r>
          </a:p>
        </p:txBody>
      </p:sp>
      <p:sp>
        <p:nvSpPr>
          <p:cNvPr id="16389" name="AutoShape 5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AutoShape 7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AutoShape 9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1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AutoShape 13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4.4|3.5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1151</TotalTime>
  <Words>906</Words>
  <Application>Microsoft Office PowerPoint</Application>
  <PresentationFormat>On-screen Show (4:3)</PresentationFormat>
  <Paragraphs>122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Schoolbook</vt:lpstr>
      <vt:lpstr>Cooper Black</vt:lpstr>
      <vt:lpstr>Wingdings</vt:lpstr>
      <vt:lpstr>Wingdings 2</vt:lpstr>
      <vt:lpstr>Wingdings 3</vt:lpstr>
      <vt:lpstr>Oriel</vt:lpstr>
      <vt:lpstr>GROUP TREASURE HUNT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PowerPoint Presentation</vt:lpstr>
      <vt:lpstr>What is Self-Concept?</vt:lpstr>
      <vt:lpstr>Two Types of Self-Esteem:</vt:lpstr>
      <vt:lpstr>Question:</vt:lpstr>
      <vt:lpstr>PowerPoint Presentation</vt:lpstr>
      <vt:lpstr>Our toughest critic is ourselves!  Have you ever said or thought the following:</vt:lpstr>
      <vt:lpstr>PowerPoint Presentation</vt:lpstr>
      <vt:lpstr>10 Things I Love About Me</vt:lpstr>
      <vt:lpstr>What is self-Confidence?</vt:lpstr>
      <vt:lpstr>What do YOU do when someone puts you down?    Do you agree that you have a choice in deciding what kinds of message you accept?</vt:lpstr>
      <vt:lpstr>What can YOU do when you start putting yourself down or when you start using negative self-talk?</vt:lpstr>
      <vt:lpstr>What are some tips we can use to build Self-Esteem and  self-confidence?</vt:lpstr>
      <vt:lpstr>More Tips…</vt:lpstr>
      <vt:lpstr>Even More Tips…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Living</dc:title>
  <dc:creator>Diane Young</dc:creator>
  <cp:lastModifiedBy>Owner</cp:lastModifiedBy>
  <cp:revision>134</cp:revision>
  <dcterms:created xsi:type="dcterms:W3CDTF">2008-05-06T22:42:04Z</dcterms:created>
  <dcterms:modified xsi:type="dcterms:W3CDTF">2015-08-11T00:54:51Z</dcterms:modified>
</cp:coreProperties>
</file>