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4"/>
  </p:notesMasterIdLst>
  <p:handoutMasterIdLst>
    <p:handoutMasterId r:id="rId15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24136-D290-48F3-A182-4C46BEB5146B}" type="datetime1">
              <a:rPr lang="en-US" smtClean="0"/>
              <a:t>7/6/2015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7D44C-38B1-4D0F-9006-D5774F331095}" type="datetime1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518A-FD4F-4358-B95B-9DB5A17160FB}" type="datetime1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9F4F-03AD-4497-A65D-076601BD41D2}" type="datetime1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BF3AC-A781-43AA-8BD5-B12F49168B94}" type="datetime1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56A41-C91B-43FF-9881-F5DA9878418F}" type="datetime1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7AA76-41EE-4C13-950E-E611B8B8FC52}" type="datetime1">
              <a:rPr lang="en-US" smtClean="0"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07A26-E7BC-4498-97E4-87AF12377CA9}" type="datetime1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A4171-1117-4486-993C-35A7470D8847}" type="datetime1">
              <a:rPr lang="en-US" smtClean="0"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A4CB8-1563-4663-81DB-74EB416C19BE}" type="datetime1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0C6724CE-2468-448B-87C1-A92EDD78369B}" type="datetime1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44" y="473529"/>
            <a:ext cx="11509513" cy="5910943"/>
          </a:xfrm>
        </p:spPr>
        <p:txBody>
          <a:bodyPr/>
          <a:lstStyle/>
          <a:p>
            <a:r>
              <a:rPr lang="en-US" sz="9500" dirty="0" smtClean="0"/>
              <a:t>“I” Messages</a:t>
            </a:r>
            <a:br>
              <a:rPr lang="en-US" sz="9500" dirty="0" smtClean="0"/>
            </a:br>
            <a:r>
              <a:rPr lang="en-US" sz="9500" dirty="0" smtClean="0"/>
              <a:t>&amp; </a:t>
            </a:r>
            <a:br>
              <a:rPr lang="en-US" sz="9500" dirty="0" smtClean="0"/>
            </a:br>
            <a:r>
              <a:rPr lang="en-US" sz="9500" dirty="0" smtClean="0"/>
              <a:t>Conflict Resolution </a:t>
            </a:r>
            <a:endParaRPr lang="en-US" sz="9500" dirty="0"/>
          </a:p>
        </p:txBody>
      </p:sp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948682"/>
            <a:ext cx="11970026" cy="5829812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Try to stay </a:t>
            </a:r>
            <a:r>
              <a:rPr lang="en-US" sz="3800" b="1" u="sng" dirty="0" smtClean="0"/>
              <a:t>positive</a:t>
            </a:r>
            <a:r>
              <a:rPr lang="en-US" sz="3800" b="1" dirty="0" smtClean="0"/>
              <a:t> and calm </a:t>
            </a:r>
          </a:p>
          <a:p>
            <a:r>
              <a:rPr lang="en-US" sz="3800" b="1" dirty="0" smtClean="0"/>
              <a:t>Be aware of your </a:t>
            </a:r>
            <a:r>
              <a:rPr lang="en-US" sz="3800" b="1" u="sng" dirty="0" smtClean="0"/>
              <a:t>emotional</a:t>
            </a:r>
            <a:r>
              <a:rPr lang="en-US" sz="3800" b="1" dirty="0" smtClean="0"/>
              <a:t> triggers</a:t>
            </a:r>
          </a:p>
          <a:p>
            <a:r>
              <a:rPr lang="en-US" sz="3800" b="1" dirty="0" smtClean="0"/>
              <a:t>Use active listening skills to </a:t>
            </a:r>
            <a:r>
              <a:rPr lang="en-US" sz="3800" b="1" u="sng" dirty="0" smtClean="0"/>
              <a:t>understand</a:t>
            </a:r>
          </a:p>
          <a:p>
            <a:r>
              <a:rPr lang="en-US" sz="3800" b="1" dirty="0" smtClean="0"/>
              <a:t>Focus on </a:t>
            </a:r>
            <a:r>
              <a:rPr lang="en-US" sz="3800" b="1" u="sng" dirty="0" smtClean="0"/>
              <a:t>cooperation</a:t>
            </a:r>
            <a:r>
              <a:rPr lang="en-US" sz="3800" b="1" dirty="0" smtClean="0"/>
              <a:t> instead of winning </a:t>
            </a:r>
          </a:p>
          <a:p>
            <a:r>
              <a:rPr lang="en-US" sz="3800" b="1" dirty="0" smtClean="0"/>
              <a:t>Ask </a:t>
            </a:r>
            <a:r>
              <a:rPr lang="en-US" sz="3800" b="1" u="sng" dirty="0" smtClean="0"/>
              <a:t>questions</a:t>
            </a:r>
            <a:r>
              <a:rPr lang="en-US" sz="3800" b="1" dirty="0" smtClean="0"/>
              <a:t> </a:t>
            </a:r>
          </a:p>
          <a:p>
            <a:r>
              <a:rPr lang="en-US" sz="3800" b="1" dirty="0" smtClean="0"/>
              <a:t>Use </a:t>
            </a:r>
            <a:r>
              <a:rPr lang="en-US" sz="3800" b="1" u="sng" dirty="0" smtClean="0"/>
              <a:t>appropriate</a:t>
            </a:r>
            <a:r>
              <a:rPr lang="en-US" sz="3800" b="1" dirty="0" smtClean="0"/>
              <a:t> body language / non-verbal communication </a:t>
            </a:r>
          </a:p>
          <a:p>
            <a:r>
              <a:rPr lang="en-US" sz="3800" b="1" dirty="0" smtClean="0"/>
              <a:t>Use </a:t>
            </a:r>
            <a:r>
              <a:rPr lang="en-US" sz="3800" b="1" u="sng" dirty="0" smtClean="0"/>
              <a:t>“I” Messages </a:t>
            </a:r>
          </a:p>
          <a:p>
            <a:r>
              <a:rPr lang="en-US" sz="3800" b="1" dirty="0" smtClean="0"/>
              <a:t>Be </a:t>
            </a:r>
            <a:r>
              <a:rPr lang="en-US" sz="3800" b="1" u="sng" dirty="0" smtClean="0"/>
              <a:t>specific</a:t>
            </a:r>
            <a:r>
              <a:rPr lang="en-US" sz="3800" b="1" dirty="0" smtClean="0"/>
              <a:t> about what is bothering you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5800" b="1" u="sng" dirty="0" smtClean="0"/>
              <a:t>Positive Conflict Resolution Skills</a:t>
            </a:r>
            <a:endParaRPr lang="en-US" sz="5800" b="1" u="sng" dirty="0"/>
          </a:p>
        </p:txBody>
      </p:sp>
    </p:spTree>
    <p:extLst>
      <p:ext uri="{BB962C8B-B14F-4D97-AF65-F5344CB8AC3E}">
        <p14:creationId xmlns:p14="http://schemas.microsoft.com/office/powerpoint/2010/main" val="11437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087825"/>
            <a:ext cx="8638997" cy="5650906"/>
          </a:xfrm>
        </p:spPr>
        <p:txBody>
          <a:bodyPr>
            <a:noAutofit/>
          </a:bodyPr>
          <a:lstStyle/>
          <a:p>
            <a:pPr lvl="0"/>
            <a:r>
              <a:rPr lang="en-US" sz="2800" b="1" dirty="0"/>
              <a:t>Pay attention.</a:t>
            </a:r>
          </a:p>
          <a:p>
            <a:pPr lvl="0"/>
            <a:r>
              <a:rPr lang="en-US" sz="2800" b="1" dirty="0"/>
              <a:t>Look at the </a:t>
            </a:r>
            <a:r>
              <a:rPr lang="en-US" sz="2800" b="1" dirty="0" smtClean="0"/>
              <a:t>speaker / eye contact.</a:t>
            </a:r>
            <a:endParaRPr lang="en-US" sz="2800" b="1" dirty="0"/>
          </a:p>
          <a:p>
            <a:pPr lvl="0"/>
            <a:r>
              <a:rPr lang="en-US" sz="2800" b="1" dirty="0"/>
              <a:t>Stop other tasks and listen.</a:t>
            </a:r>
          </a:p>
          <a:p>
            <a:pPr lvl="0"/>
            <a:r>
              <a:rPr lang="en-US" sz="2800" b="1" dirty="0"/>
              <a:t>Listen with appropriate body language.</a:t>
            </a:r>
          </a:p>
          <a:p>
            <a:pPr lvl="0"/>
            <a:r>
              <a:rPr lang="en-US" sz="2800" b="1" dirty="0"/>
              <a:t>Give verbal clues that show you are listening.  </a:t>
            </a:r>
          </a:p>
          <a:p>
            <a:pPr lvl="0"/>
            <a:r>
              <a:rPr lang="en-US" sz="2800" b="1" dirty="0"/>
              <a:t>Don’t interrupt.</a:t>
            </a:r>
          </a:p>
          <a:p>
            <a:pPr lvl="0"/>
            <a:r>
              <a:rPr lang="en-US" sz="2800" b="1" dirty="0"/>
              <a:t>Don’t shift your attention to your own problems. </a:t>
            </a:r>
          </a:p>
          <a:p>
            <a:pPr lvl="0"/>
            <a:r>
              <a:rPr lang="en-US" sz="2800" b="1" dirty="0"/>
              <a:t>Don’t let your emotions get in the way. </a:t>
            </a:r>
          </a:p>
          <a:p>
            <a:pPr lvl="0"/>
            <a:r>
              <a:rPr lang="en-US" sz="2800" b="1" dirty="0"/>
              <a:t>Don’t rush the conversation. </a:t>
            </a:r>
          </a:p>
          <a:p>
            <a:pPr lvl="0"/>
            <a:r>
              <a:rPr lang="en-US" sz="2800" b="1" dirty="0"/>
              <a:t>Put the phone away!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5800" b="1" u="sng" dirty="0" smtClean="0"/>
              <a:t>Review of Active Listening Skills</a:t>
            </a:r>
            <a:endParaRPr lang="en-US" sz="5800" b="1" u="sng" dirty="0"/>
          </a:p>
        </p:txBody>
      </p:sp>
      <p:pic>
        <p:nvPicPr>
          <p:cNvPr id="3074" name="Picture 2" descr="http://tonyzambito.com/wp-content/uploads/2014/09/liste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12424" r="13559" b="12237"/>
          <a:stretch/>
        </p:blipFill>
        <p:spPr bwMode="auto">
          <a:xfrm>
            <a:off x="8297753" y="2177007"/>
            <a:ext cx="3728415" cy="34725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1974" y="2808518"/>
            <a:ext cx="11360426" cy="388194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“I” Messages are a helpful way of communicating </a:t>
            </a:r>
            <a:r>
              <a:rPr lang="en-US" sz="3200" b="1" u="sng" dirty="0" smtClean="0"/>
              <a:t>how</a:t>
            </a:r>
            <a:r>
              <a:rPr lang="en-US" sz="3200" b="1" dirty="0" smtClean="0"/>
              <a:t> you feel and </a:t>
            </a:r>
            <a:r>
              <a:rPr lang="en-US" sz="3200" b="1" u="sng" dirty="0" smtClean="0"/>
              <a:t>why</a:t>
            </a:r>
            <a:r>
              <a:rPr lang="en-US" sz="3200" b="1" dirty="0" smtClean="0"/>
              <a:t> you feel that way without losing control of your emotions.</a:t>
            </a:r>
          </a:p>
          <a:p>
            <a:pPr lvl="0"/>
            <a:r>
              <a:rPr lang="en-US" sz="3200" b="1" dirty="0" smtClean="0"/>
              <a:t>They allow you to resolve </a:t>
            </a:r>
            <a:r>
              <a:rPr lang="en-US" sz="3200" b="1" u="sng" dirty="0" smtClean="0"/>
              <a:t>conflicts</a:t>
            </a:r>
            <a:r>
              <a:rPr lang="en-US" sz="3200" b="1" dirty="0" smtClean="0"/>
              <a:t> without others feeling blamed or attacked.  </a:t>
            </a:r>
          </a:p>
          <a:p>
            <a:pPr lvl="0"/>
            <a:r>
              <a:rPr lang="en-US" sz="3200" b="1" dirty="0" smtClean="0"/>
              <a:t>They do take </a:t>
            </a:r>
            <a:r>
              <a:rPr lang="en-US" sz="3200" b="1" u="sng" dirty="0" smtClean="0"/>
              <a:t>time</a:t>
            </a:r>
            <a:r>
              <a:rPr lang="en-US" sz="3200" b="1" dirty="0" smtClean="0"/>
              <a:t> and </a:t>
            </a:r>
            <a:r>
              <a:rPr lang="en-US" sz="3200" b="1" u="sng" dirty="0" smtClean="0"/>
              <a:t>practice</a:t>
            </a:r>
            <a:r>
              <a:rPr lang="en-US" sz="3200" b="1" dirty="0" smtClean="0"/>
              <a:t> to use effectively.  </a:t>
            </a:r>
          </a:p>
          <a:p>
            <a:pPr lvl="0"/>
            <a:r>
              <a:rPr lang="en-US" sz="3200" b="1" dirty="0" smtClean="0"/>
              <a:t>There are 4 parts of an “I” Message…. 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8000" b="1" u="sng" dirty="0" smtClean="0"/>
              <a:t>What are “I” Messages?</a:t>
            </a:r>
            <a:endParaRPr lang="en-US" sz="8000" b="1" u="sng" dirty="0"/>
          </a:p>
        </p:txBody>
      </p:sp>
      <p:sp>
        <p:nvSpPr>
          <p:cNvPr id="2" name="AutoShape 2" descr="Image result for i mess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echsmash.net/wp-content/uploads/2014/11/iMessage_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0" b="17446"/>
          <a:stretch/>
        </p:blipFill>
        <p:spPr bwMode="auto">
          <a:xfrm>
            <a:off x="3037114" y="1514871"/>
            <a:ext cx="2734129" cy="12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8/8b/Red_X_Freehand.svg/600px-Red_X_Freehan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71" y="1126076"/>
            <a:ext cx="2008414" cy="20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1196" y="1782327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NOPE!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9147" y="1380092"/>
            <a:ext cx="12192000" cy="3984197"/>
          </a:xfrm>
        </p:spPr>
        <p:txBody>
          <a:bodyPr>
            <a:noAutofit/>
          </a:bodyPr>
          <a:lstStyle/>
          <a:p>
            <a:pPr lvl="0"/>
            <a:r>
              <a:rPr lang="en-US" sz="5400" b="1" dirty="0" smtClean="0"/>
              <a:t>I feel...             </a:t>
            </a:r>
            <a:r>
              <a:rPr lang="en-US" sz="3200" b="1" dirty="0" smtClean="0"/>
              <a:t>(Identify the Feeling)</a:t>
            </a:r>
          </a:p>
          <a:p>
            <a:pPr lvl="0"/>
            <a:r>
              <a:rPr lang="en-US" sz="5400" b="1" dirty="0" smtClean="0"/>
              <a:t>When you...    </a:t>
            </a:r>
            <a:r>
              <a:rPr lang="en-US" sz="3200" b="1" dirty="0" smtClean="0"/>
              <a:t>(Describe the behavior)</a:t>
            </a:r>
          </a:p>
          <a:p>
            <a:pPr lvl="0"/>
            <a:r>
              <a:rPr lang="en-US" sz="5400" b="1" dirty="0" smtClean="0"/>
              <a:t>Because…      </a:t>
            </a:r>
            <a:r>
              <a:rPr lang="en-US" sz="3200" b="1" dirty="0" smtClean="0"/>
              <a:t>(How the behavior affects you)</a:t>
            </a:r>
          </a:p>
          <a:p>
            <a:pPr lvl="0"/>
            <a:r>
              <a:rPr lang="en-US" sz="5400" b="1" dirty="0" smtClean="0"/>
              <a:t>What I need... </a:t>
            </a:r>
            <a:r>
              <a:rPr lang="en-US" sz="3200" b="1" dirty="0" smtClean="0"/>
              <a:t>(Action/behavior you need instead)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8000" b="1" u="sng" dirty="0" smtClean="0"/>
              <a:t>Parts of an “I” Message</a:t>
            </a:r>
            <a:endParaRPr lang="en-US" sz="8000" b="1" u="sng" dirty="0"/>
          </a:p>
        </p:txBody>
      </p:sp>
    </p:spTree>
    <p:extLst>
      <p:ext uri="{BB962C8B-B14F-4D97-AF65-F5344CB8AC3E}">
        <p14:creationId xmlns:p14="http://schemas.microsoft.com/office/powerpoint/2010/main" val="4275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11970026" cy="5094316"/>
          </a:xfrm>
        </p:spPr>
        <p:txBody>
          <a:bodyPr>
            <a:noAutofit/>
          </a:bodyPr>
          <a:lstStyle/>
          <a:p>
            <a:pPr lvl="0"/>
            <a:r>
              <a:rPr lang="en-US" sz="4000" b="1" i="1" u="sng" dirty="0" smtClean="0"/>
              <a:t>I feel </a:t>
            </a:r>
            <a:r>
              <a:rPr lang="en-US" sz="4000" b="1" dirty="0" smtClean="0"/>
              <a:t>frustrated </a:t>
            </a:r>
            <a:r>
              <a:rPr lang="en-US" sz="4000" b="1" i="1" u="sng" dirty="0" smtClean="0"/>
              <a:t>when you </a:t>
            </a:r>
            <a:r>
              <a:rPr lang="en-US" sz="4000" b="1" dirty="0" smtClean="0"/>
              <a:t>interrupt me </a:t>
            </a:r>
            <a:r>
              <a:rPr lang="en-US" sz="4000" b="1" i="1" u="sng" dirty="0" smtClean="0"/>
              <a:t>because</a:t>
            </a:r>
            <a:r>
              <a:rPr lang="en-US" sz="4000" b="1" dirty="0" smtClean="0"/>
              <a:t> I’m trying to talk.  </a:t>
            </a:r>
            <a:r>
              <a:rPr lang="en-US" sz="4000" b="1" i="1" u="sng" dirty="0" smtClean="0"/>
              <a:t>What I need </a:t>
            </a:r>
            <a:r>
              <a:rPr lang="en-US" sz="4000" b="1" dirty="0" smtClean="0"/>
              <a:t>is for you to listen. </a:t>
            </a:r>
          </a:p>
          <a:p>
            <a:pPr marL="68580" lvl="0" indent="0">
              <a:buNone/>
            </a:pPr>
            <a:endParaRPr lang="en-US" sz="4000" b="1" dirty="0" smtClean="0"/>
          </a:p>
          <a:p>
            <a:pPr lvl="0"/>
            <a:r>
              <a:rPr lang="en-US" sz="4000" b="1" i="1" u="sng" dirty="0" smtClean="0"/>
              <a:t>I feel </a:t>
            </a:r>
            <a:r>
              <a:rPr lang="en-US" sz="4000" b="1" dirty="0" smtClean="0"/>
              <a:t>worried </a:t>
            </a:r>
            <a:r>
              <a:rPr lang="en-US" sz="4000" b="1" i="1" u="sng" dirty="0" smtClean="0"/>
              <a:t>when you </a:t>
            </a:r>
            <a:r>
              <a:rPr lang="en-US" sz="4000" b="1" dirty="0" smtClean="0"/>
              <a:t>don’t call home </a:t>
            </a:r>
            <a:r>
              <a:rPr lang="en-US" sz="4000" b="1" i="1" u="sng" dirty="0" smtClean="0"/>
              <a:t>because</a:t>
            </a:r>
            <a:r>
              <a:rPr lang="en-US" sz="4000" b="1" dirty="0" smtClean="0"/>
              <a:t> I don’t know where you are.  </a:t>
            </a:r>
            <a:r>
              <a:rPr lang="en-US" sz="4000" b="1" i="1" u="sng" dirty="0" smtClean="0"/>
              <a:t>What I need</a:t>
            </a:r>
            <a:r>
              <a:rPr lang="en-US" sz="4000" b="1" dirty="0" smtClean="0"/>
              <a:t> is for you to call if you’re going to be late.  </a:t>
            </a:r>
            <a:endParaRPr lang="en-US" sz="40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Examples of “I” Messages</a:t>
            </a:r>
            <a:endParaRPr lang="en-US" sz="7200" b="1" u="sng" dirty="0"/>
          </a:p>
        </p:txBody>
      </p:sp>
    </p:spTree>
    <p:extLst>
      <p:ext uri="{BB962C8B-B14F-4D97-AF65-F5344CB8AC3E}">
        <p14:creationId xmlns:p14="http://schemas.microsoft.com/office/powerpoint/2010/main" val="22025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11970026" cy="5094316"/>
          </a:xfrm>
        </p:spPr>
        <p:txBody>
          <a:bodyPr>
            <a:noAutofit/>
          </a:bodyPr>
          <a:lstStyle/>
          <a:p>
            <a:r>
              <a:rPr lang="en-US" sz="4000" b="1" i="1" u="sng" dirty="0"/>
              <a:t>I feel </a:t>
            </a:r>
            <a:r>
              <a:rPr lang="en-US" sz="4000" b="1" dirty="0"/>
              <a:t>happy </a:t>
            </a:r>
            <a:r>
              <a:rPr lang="en-US" sz="4000" b="1" i="1" u="sng" dirty="0"/>
              <a:t>when you </a:t>
            </a:r>
            <a:r>
              <a:rPr lang="en-US" sz="4000" b="1" dirty="0"/>
              <a:t>share your emotions </a:t>
            </a:r>
            <a:r>
              <a:rPr lang="en-US" sz="4000" b="1" i="1" u="sng" dirty="0"/>
              <a:t>because</a:t>
            </a:r>
            <a:r>
              <a:rPr lang="en-US" sz="4000" b="1" dirty="0"/>
              <a:t> then I know how you’re </a:t>
            </a:r>
            <a:r>
              <a:rPr lang="en-US" sz="4000" b="1" dirty="0" smtClean="0"/>
              <a:t>really feeling</a:t>
            </a:r>
            <a:r>
              <a:rPr lang="en-US" sz="4000" b="1" i="1" dirty="0"/>
              <a:t>.  </a:t>
            </a:r>
            <a:r>
              <a:rPr lang="en-US" sz="4000" b="1" i="1" u="sng" dirty="0"/>
              <a:t>What I need</a:t>
            </a:r>
            <a:r>
              <a:rPr lang="en-US" sz="4000" b="1" dirty="0"/>
              <a:t> is for you to do that more often.  </a:t>
            </a:r>
          </a:p>
          <a:p>
            <a:pPr marL="68580" lvl="0" indent="0">
              <a:buNone/>
            </a:pPr>
            <a:endParaRPr lang="en-US" sz="4000" b="1" i="1" u="sng" dirty="0" smtClean="0"/>
          </a:p>
          <a:p>
            <a:pPr lvl="0"/>
            <a:r>
              <a:rPr lang="en-US" sz="4000" b="1" i="1" u="sng" dirty="0" smtClean="0"/>
              <a:t>I feel </a:t>
            </a:r>
            <a:r>
              <a:rPr lang="en-US" sz="4000" b="1" dirty="0" smtClean="0"/>
              <a:t>upset </a:t>
            </a:r>
            <a:r>
              <a:rPr lang="en-US" sz="4000" b="1" i="1" u="sng" dirty="0" smtClean="0"/>
              <a:t>when you </a:t>
            </a:r>
            <a:r>
              <a:rPr lang="en-US" sz="4000" b="1" dirty="0" smtClean="0"/>
              <a:t>copy my homework </a:t>
            </a:r>
            <a:r>
              <a:rPr lang="en-US" sz="4000" b="1" i="1" u="sng" dirty="0" smtClean="0"/>
              <a:t>because</a:t>
            </a:r>
            <a:r>
              <a:rPr lang="en-US" sz="4000" b="1" dirty="0" smtClean="0"/>
              <a:t> it took me a long time.  </a:t>
            </a:r>
            <a:r>
              <a:rPr lang="en-US" sz="4000" b="1" i="1" u="sng" dirty="0" smtClean="0"/>
              <a:t>What I need </a:t>
            </a:r>
            <a:r>
              <a:rPr lang="en-US" sz="4000" b="1" dirty="0" smtClean="0"/>
              <a:t>is for you to do your own work. 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Examples of “I” Messages</a:t>
            </a:r>
            <a:endParaRPr lang="en-US" sz="7200" b="1" u="sng" dirty="0"/>
          </a:p>
        </p:txBody>
      </p:sp>
    </p:spTree>
    <p:extLst>
      <p:ext uri="{BB962C8B-B14F-4D97-AF65-F5344CB8AC3E}">
        <p14:creationId xmlns:p14="http://schemas.microsoft.com/office/powerpoint/2010/main" val="23853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11970026" cy="509431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 conflict is a </a:t>
            </a:r>
            <a:r>
              <a:rPr lang="en-US" sz="4000" b="1" u="sng" dirty="0" smtClean="0"/>
              <a:t>disagreement</a:t>
            </a:r>
            <a:r>
              <a:rPr lang="en-US" sz="4000" b="1" dirty="0" smtClean="0"/>
              <a:t>, </a:t>
            </a:r>
            <a:r>
              <a:rPr lang="en-US" sz="4000" b="1" u="sng" dirty="0" smtClean="0"/>
              <a:t>argument</a:t>
            </a:r>
            <a:r>
              <a:rPr lang="en-US" sz="4000" b="1" dirty="0" smtClean="0"/>
              <a:t> or </a:t>
            </a:r>
            <a:r>
              <a:rPr lang="en-US" sz="4000" b="1" u="sng" dirty="0" smtClean="0"/>
              <a:t>misunderstanding</a:t>
            </a:r>
            <a:r>
              <a:rPr lang="en-US" sz="4000" b="1" dirty="0" smtClean="0"/>
              <a:t>.  </a:t>
            </a:r>
          </a:p>
          <a:p>
            <a:r>
              <a:rPr lang="en-US" sz="4000" b="1" dirty="0" smtClean="0"/>
              <a:t>There are 3 types of Conflict Styles or Behaviors:</a:t>
            </a:r>
          </a:p>
          <a:p>
            <a:pPr marL="1197864" lvl="1" indent="-742950">
              <a:buFont typeface="+mj-lt"/>
              <a:buAutoNum type="arabicPeriod"/>
            </a:pPr>
            <a:r>
              <a:rPr lang="en-US" sz="3600" b="1" dirty="0" smtClean="0"/>
              <a:t>Avoidance</a:t>
            </a:r>
          </a:p>
          <a:p>
            <a:pPr marL="1197864" lvl="1" indent="-742950">
              <a:buFont typeface="+mj-lt"/>
              <a:buAutoNum type="arabicPeriod"/>
            </a:pPr>
            <a:r>
              <a:rPr lang="en-US" sz="3600" b="1" dirty="0" smtClean="0"/>
              <a:t>Confrontation</a:t>
            </a:r>
          </a:p>
          <a:p>
            <a:pPr marL="1197864" lvl="1" indent="-742950">
              <a:buFont typeface="+mj-lt"/>
              <a:buAutoNum type="arabicPeriod"/>
            </a:pPr>
            <a:r>
              <a:rPr lang="en-US" sz="3600" b="1" dirty="0" smtClean="0"/>
              <a:t>Problem Solving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Conflict Resolution </a:t>
            </a:r>
            <a:endParaRPr lang="en-US" sz="7200" b="1" u="sng" dirty="0"/>
          </a:p>
        </p:txBody>
      </p:sp>
      <p:pic>
        <p:nvPicPr>
          <p:cNvPr id="2050" name="Picture 2" descr="http://www.peytonbolin.com/wp-content/uploads/2014/06/The-Effective-Approach-to-Conflict-Resolution-PeytonBo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21" y="3298374"/>
            <a:ext cx="4746168" cy="35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7308101" cy="509431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This style tries to avoid the problem all together rather than face it.</a:t>
            </a:r>
          </a:p>
          <a:p>
            <a:pPr lvl="1"/>
            <a:r>
              <a:rPr lang="en-US" sz="3000" b="1" dirty="0" smtClean="0"/>
              <a:t>Changing the subject</a:t>
            </a:r>
          </a:p>
          <a:p>
            <a:pPr lvl="1"/>
            <a:r>
              <a:rPr lang="en-US" sz="3000" b="1" dirty="0" smtClean="0"/>
              <a:t>“Giving in” to avoid confrontation </a:t>
            </a:r>
          </a:p>
          <a:p>
            <a:pPr lvl="1"/>
            <a:r>
              <a:rPr lang="en-US" sz="3000" b="1" dirty="0" smtClean="0"/>
              <a:t>Avoiding the issue in hopes it will go away</a:t>
            </a:r>
          </a:p>
          <a:p>
            <a:pPr lvl="1"/>
            <a:r>
              <a:rPr lang="en-US" sz="3000" b="1" dirty="0" smtClean="0"/>
              <a:t>Communicating through the “grapevine”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Avoidance</a:t>
            </a:r>
            <a:endParaRPr lang="en-US" sz="7200" b="1" u="sng" dirty="0"/>
          </a:p>
        </p:txBody>
      </p:sp>
      <p:pic>
        <p:nvPicPr>
          <p:cNvPr id="1026" name="Picture 2" descr="http://parentingsolo.co.uk/wp-content/uploads/2014/03/teen_agn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5" y="2401582"/>
            <a:ext cx="4710777" cy="32221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6502558" cy="509431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This style is aggressive and sometimes hostile. </a:t>
            </a:r>
          </a:p>
          <a:p>
            <a:pPr lvl="1"/>
            <a:r>
              <a:rPr lang="en-US" sz="3000" b="1" dirty="0" smtClean="0"/>
              <a:t>“My way or the highway”</a:t>
            </a:r>
          </a:p>
          <a:p>
            <a:pPr lvl="1"/>
            <a:r>
              <a:rPr lang="en-US" sz="3000" b="1" dirty="0" smtClean="0"/>
              <a:t> Very confrontational and competitive </a:t>
            </a:r>
          </a:p>
          <a:p>
            <a:pPr lvl="1"/>
            <a:r>
              <a:rPr lang="en-US" sz="3000" b="1" dirty="0" smtClean="0"/>
              <a:t>Used to gain power and control </a:t>
            </a:r>
          </a:p>
          <a:p>
            <a:pPr lvl="1"/>
            <a:r>
              <a:rPr lang="en-US" sz="3000" b="1" dirty="0" smtClean="0"/>
              <a:t>“You” Messages</a:t>
            </a:r>
          </a:p>
          <a:p>
            <a:pPr lvl="1"/>
            <a:r>
              <a:rPr lang="en-US" sz="3000" b="1" dirty="0" smtClean="0"/>
              <a:t>Can damage relationships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Confrontation</a:t>
            </a:r>
            <a:endParaRPr lang="en-US" sz="7200" b="1" u="sng" dirty="0"/>
          </a:p>
        </p:txBody>
      </p:sp>
      <p:pic>
        <p:nvPicPr>
          <p:cNvPr id="1026" name="Picture 2" descr="http://www.friendshipcircle.org/blog/wp-content/uploads/2013/04/Non-Verbal-Communic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14151"/>
          <a:stretch/>
        </p:blipFill>
        <p:spPr bwMode="auto">
          <a:xfrm>
            <a:off x="6512708" y="2034190"/>
            <a:ext cx="5294032" cy="39569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6444" y="1465510"/>
            <a:ext cx="6459015" cy="509431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This style shows a willingness to compromise to solve the problem positively. </a:t>
            </a:r>
          </a:p>
          <a:p>
            <a:pPr lvl="1"/>
            <a:r>
              <a:rPr lang="en-US" sz="3000" b="1" dirty="0" smtClean="0"/>
              <a:t>Uses collaboration to solve the problem</a:t>
            </a:r>
          </a:p>
          <a:p>
            <a:pPr lvl="1"/>
            <a:r>
              <a:rPr lang="en-US" sz="3000" b="1" dirty="0" smtClean="0"/>
              <a:t>Win-Win Attitude </a:t>
            </a:r>
          </a:p>
          <a:p>
            <a:pPr lvl="1"/>
            <a:r>
              <a:rPr lang="en-US" sz="3000" b="1" dirty="0" smtClean="0"/>
              <a:t>Two-way communication</a:t>
            </a:r>
          </a:p>
          <a:p>
            <a:pPr lvl="1"/>
            <a:r>
              <a:rPr lang="en-US" sz="3000" b="1" dirty="0" smtClean="0"/>
              <a:t>“I” Messages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974" y="34987"/>
            <a:ext cx="11748052" cy="1436004"/>
          </a:xfrm>
        </p:spPr>
        <p:txBody>
          <a:bodyPr/>
          <a:lstStyle/>
          <a:p>
            <a:pPr algn="ctr"/>
            <a:r>
              <a:rPr lang="en-US" sz="7200" b="1" u="sng" dirty="0" smtClean="0"/>
              <a:t>Problem Solving</a:t>
            </a:r>
            <a:endParaRPr lang="en-US" sz="7200" b="1" u="sng" dirty="0"/>
          </a:p>
        </p:txBody>
      </p:sp>
      <p:pic>
        <p:nvPicPr>
          <p:cNvPr id="2050" name="Picture 2" descr="http://i.huffpost.com/gen/1885430/images/o-TWO-PEOPLE-TALKING-face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t="4345" r="28332"/>
          <a:stretch/>
        </p:blipFill>
        <p:spPr bwMode="auto">
          <a:xfrm>
            <a:off x="6422570" y="1532855"/>
            <a:ext cx="4966903" cy="49596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ghtfall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ghtfall design template" id="{8E782A46-4514-4890-A557-B2C16D284495}" vid="{905231CD-0261-44B0-B7D7-6EDADDAACF34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32C19C-A75B-4E3F-8B30-1035B9FCA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Nightfall design slides</Template>
  <TotalTime>0</TotalTime>
  <Words>484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Wingdings 2</vt:lpstr>
      <vt:lpstr>Wingdings 3</vt:lpstr>
      <vt:lpstr>Nightfall design template</vt:lpstr>
      <vt:lpstr>“I” Messages &amp;  Conflict Resolution </vt:lpstr>
      <vt:lpstr>What are “I” Messages?</vt:lpstr>
      <vt:lpstr>Parts of an “I” Message</vt:lpstr>
      <vt:lpstr>Examples of “I” Messages</vt:lpstr>
      <vt:lpstr>Examples of “I” Messages</vt:lpstr>
      <vt:lpstr>Conflict Resolution </vt:lpstr>
      <vt:lpstr>Avoidance</vt:lpstr>
      <vt:lpstr>Confrontation</vt:lpstr>
      <vt:lpstr>Problem Solving</vt:lpstr>
      <vt:lpstr>Positive Conflict Resolution Skills</vt:lpstr>
      <vt:lpstr>Review of Active Listening Skills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2015-06-05T15:28:13Z</dcterms:created>
  <dcterms:modified xsi:type="dcterms:W3CDTF">2015-07-06T17:56:45Z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TC034605339991</vt:lpwstr>
  </property>
</Properties>
</file>