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8" r:id="rId3"/>
    <p:sldId id="280" r:id="rId4"/>
    <p:sldId id="282" r:id="rId5"/>
    <p:sldId id="283" r:id="rId6"/>
    <p:sldId id="268" r:id="rId7"/>
    <p:sldId id="269" r:id="rId8"/>
    <p:sldId id="271" r:id="rId9"/>
    <p:sldId id="272" r:id="rId10"/>
    <p:sldId id="279" r:id="rId11"/>
    <p:sldId id="273" r:id="rId12"/>
    <p:sldId id="275" r:id="rId13"/>
    <p:sldId id="276" r:id="rId14"/>
    <p:sldId id="277" r:id="rId15"/>
    <p:sldId id="267" r:id="rId16"/>
    <p:sldId id="258" r:id="rId17"/>
    <p:sldId id="259" r:id="rId18"/>
    <p:sldId id="260" r:id="rId19"/>
    <p:sldId id="261" r:id="rId20"/>
    <p:sldId id="263" r:id="rId21"/>
    <p:sldId id="264" r:id="rId22"/>
    <p:sldId id="266" r:id="rId23"/>
    <p:sldId id="265" r:id="rId24"/>
    <p:sldId id="284" r:id="rId25"/>
    <p:sldId id="285" r:id="rId26"/>
    <p:sldId id="286" r:id="rId27"/>
    <p:sldId id="287" r:id="rId28"/>
    <p:sldId id="296" r:id="rId29"/>
    <p:sldId id="289" r:id="rId30"/>
    <p:sldId id="290" r:id="rId31"/>
    <p:sldId id="291" r:id="rId32"/>
    <p:sldId id="292" r:id="rId33"/>
    <p:sldId id="294" r:id="rId34"/>
    <p:sldId id="29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22" autoAdjust="0"/>
  </p:normalViewPr>
  <p:slideViewPr>
    <p:cSldViewPr snapToGrid="0" snapToObjects="1">
      <p:cViewPr varScale="1">
        <p:scale>
          <a:sx n="63" d="100"/>
          <a:sy n="63" d="100"/>
        </p:scale>
        <p:origin x="72" y="45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dirty="0"/>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7573863-05F8-7142-B8FE-BF6045FB54A9}" type="datetimeFigureOut">
              <a:rPr lang="en-US" smtClean="0"/>
              <a:t>7/23/2015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spcBef>
                <a:spcPts val="600"/>
              </a:spcBef>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07573863-05F8-7142-B8FE-BF6045FB54A9}" type="datetimeFigureOut">
              <a:rPr lang="en-US" smtClean="0"/>
              <a:t>7/23/2015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573863-05F8-7142-B8FE-BF6045FB54A9}" type="datetimeFigureOut">
              <a:rPr lang="en-US" smtClean="0"/>
              <a:t>7/23/2015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CD6A-22B9-7E45-AC7E-05C834278628}" type="slidenum">
              <a:rPr lang="en-US" smtClean="0"/>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7573863-05F8-7142-B8FE-BF6045FB54A9}" type="datetimeFigureOut">
              <a:rPr lang="en-US" smtClean="0"/>
              <a:t>7/23/2015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7573863-05F8-7142-B8FE-BF6045FB54A9}" type="datetimeFigureOut">
              <a:rPr lang="en-US" smtClean="0"/>
              <a:t>7/23/2015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ECD6A-22B9-7E45-AC7E-05C834278628}" type="slidenum">
              <a:rPr lang="en-US" smtClean="0"/>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7573863-05F8-7142-B8FE-BF6045FB54A9}" type="datetimeFigureOut">
              <a:rPr lang="en-US" smtClean="0"/>
              <a:t>7/23/2015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07573863-05F8-7142-B8FE-BF6045FB54A9}" type="datetimeFigureOut">
              <a:rPr lang="en-US" smtClean="0"/>
              <a:t>7/23/2015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ECD6A-22B9-7E45-AC7E-05C8342786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spcBef>
                <a:spcPts val="6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573863-05F8-7142-B8FE-BF6045FB54A9}" type="datetimeFigureOut">
              <a:rPr lang="en-US" smtClean="0"/>
              <a:t>7/23/2015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fld id="{5E3ECD6A-22B9-7E45-AC7E-05C83427862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fld id="{07573863-05F8-7142-B8FE-BF6045FB54A9}" type="datetimeFigureOut">
              <a:rPr lang="en-US" smtClean="0"/>
              <a:t>7/23/2015</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fld id="{5E3ECD6A-22B9-7E45-AC7E-05C834278628}" type="slidenum">
              <a:rPr lang="en-US" smtClean="0"/>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055813"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6pPr>
      <a:lvl7pPr marL="2398713"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7pPr>
      <a:lvl8pPr marL="2743200" indent="-344488" algn="l" defTabSz="914400" rtl="0" eaLnBrk="1" latinLnBrk="0" hangingPunct="1">
        <a:spcBef>
          <a:spcPct val="20000"/>
        </a:spcBef>
        <a:buFont typeface="Arial" pitchFamily="34" charset="0"/>
        <a:buChar char="•"/>
        <a:defRPr lang="en-US" sz="2000" kern="1200" dirty="0" smtClean="0">
          <a:solidFill>
            <a:schemeClr val="tx2"/>
          </a:solidFill>
          <a:latin typeface="+mn-lt"/>
          <a:ea typeface="+mn-ea"/>
          <a:cs typeface="+mn-cs"/>
        </a:defRPr>
      </a:lvl8pPr>
      <a:lvl9pPr marL="3087688" indent="-344488" algn="l" defTabSz="914400" rtl="0" eaLnBrk="1" latinLnBrk="0" hangingPunct="1">
        <a:spcBef>
          <a:spcPct val="20000"/>
        </a:spcBef>
        <a:buClr>
          <a:schemeClr val="accent1">
            <a:lumMod val="60000"/>
            <a:lumOff val="40000"/>
          </a:schemeClr>
        </a:buClr>
        <a:buFont typeface="Arial" pitchFamily="34" charset="0"/>
        <a:buChar char="•"/>
        <a:defRPr lang="en-US" sz="2000" kern="1200" dirty="0" smtClean="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jpe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jpe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cs typeface="Apple Chancery"/>
              </a:rPr>
              <a:t>Developing a Closer and More Meaningful </a:t>
            </a:r>
            <a:r>
              <a:rPr lang="en-US" dirty="0">
                <a:cs typeface="Apple Chancery"/>
              </a:rPr>
              <a:t>R</a:t>
            </a:r>
            <a:r>
              <a:rPr lang="en-US" dirty="0" smtClean="0">
                <a:cs typeface="Apple Chancery"/>
              </a:rPr>
              <a:t>elationship with Grandparents</a:t>
            </a:r>
            <a:endParaRPr lang="en-US" dirty="0">
              <a:cs typeface="Apple Chancery"/>
            </a:endParaRPr>
          </a:p>
        </p:txBody>
      </p:sp>
      <p:sp>
        <p:nvSpPr>
          <p:cNvPr id="7" name="Subtitle 6"/>
          <p:cNvSpPr>
            <a:spLocks noGrp="1"/>
          </p:cNvSpPr>
          <p:nvPr>
            <p:ph type="subTitle" idx="1"/>
          </p:nvPr>
        </p:nvSpPr>
        <p:spPr>
          <a:xfrm>
            <a:off x="1854200" y="5329905"/>
            <a:ext cx="5446713" cy="725753"/>
          </a:xfrm>
        </p:spPr>
        <p:txBody>
          <a:bodyPr>
            <a:noAutofit/>
          </a:bodyPr>
          <a:lstStyle/>
          <a:p>
            <a:r>
              <a:rPr lang="en-US" sz="5000" dirty="0" smtClean="0">
                <a:latin typeface="+mj-lt"/>
              </a:rPr>
              <a:t>Or Any </a:t>
            </a:r>
            <a:r>
              <a:rPr lang="en-US" sz="5000" dirty="0">
                <a:latin typeface="+mj-lt"/>
              </a:rPr>
              <a:t>O</a:t>
            </a:r>
            <a:r>
              <a:rPr lang="en-US" sz="5000" dirty="0" smtClean="0">
                <a:latin typeface="+mj-lt"/>
              </a:rPr>
              <a:t>ther </a:t>
            </a:r>
            <a:r>
              <a:rPr lang="en-US" sz="5000" dirty="0">
                <a:latin typeface="+mj-lt"/>
              </a:rPr>
              <a:t>S</a:t>
            </a:r>
            <a:r>
              <a:rPr lang="en-US" sz="5000" dirty="0" smtClean="0">
                <a:latin typeface="+mj-lt"/>
              </a:rPr>
              <a:t>ignificant </a:t>
            </a:r>
            <a:r>
              <a:rPr lang="en-US" sz="5000" dirty="0">
                <a:latin typeface="+mj-lt"/>
              </a:rPr>
              <a:t>O</a:t>
            </a:r>
            <a:r>
              <a:rPr lang="en-US" sz="5000" dirty="0" smtClean="0">
                <a:latin typeface="+mj-lt"/>
              </a:rPr>
              <a:t>lder </a:t>
            </a:r>
            <a:r>
              <a:rPr lang="en-US" sz="5000" dirty="0">
                <a:latin typeface="+mj-lt"/>
              </a:rPr>
              <a:t>P</a:t>
            </a:r>
            <a:r>
              <a:rPr lang="en-US" sz="5000" dirty="0" smtClean="0">
                <a:latin typeface="+mj-lt"/>
              </a:rPr>
              <a:t>erson </a:t>
            </a:r>
            <a:endParaRPr lang="en-US" sz="5000" dirty="0">
              <a:latin typeface="+mj-lt"/>
            </a:endParaRPr>
          </a:p>
        </p:txBody>
      </p:sp>
    </p:spTree>
    <p:extLst>
      <p:ext uri="{BB962C8B-B14F-4D97-AF65-F5344CB8AC3E}">
        <p14:creationId xmlns:p14="http://schemas.microsoft.com/office/powerpoint/2010/main" val="1370460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5" y="40341"/>
            <a:ext cx="8799557" cy="1411941"/>
          </a:xfrm>
        </p:spPr>
        <p:txBody>
          <a:bodyPr/>
          <a:lstStyle/>
          <a:p>
            <a:r>
              <a:rPr lang="en-US" dirty="0" smtClean="0"/>
              <a:t> Both are Concerned About  </a:t>
            </a:r>
            <a:r>
              <a:rPr lang="en-US" u="sng" dirty="0" smtClean="0"/>
              <a:t>Independence</a:t>
            </a:r>
            <a:endParaRPr lang="en-US" u="sng" dirty="0"/>
          </a:p>
        </p:txBody>
      </p:sp>
      <p:pic>
        <p:nvPicPr>
          <p:cNvPr id="5" name="Content Placeholder 4"/>
          <p:cNvPicPr>
            <a:picLocks noGrp="1" noChangeAspect="1"/>
          </p:cNvPicPr>
          <p:nvPr>
            <p:ph idx="1"/>
          </p:nvPr>
        </p:nvPicPr>
        <p:blipFill>
          <a:blip r:embed="rId2"/>
          <a:srcRect t="7093" b="7093"/>
          <a:stretch>
            <a:fillRect/>
          </a:stretch>
        </p:blipFill>
        <p:spPr>
          <a:xfrm>
            <a:off x="0" y="1452283"/>
            <a:ext cx="9144000" cy="4138447"/>
          </a:xfrm>
        </p:spPr>
      </p:pic>
      <p:sp>
        <p:nvSpPr>
          <p:cNvPr id="4" name="TextBox 3"/>
          <p:cNvSpPr txBox="1"/>
          <p:nvPr/>
        </p:nvSpPr>
        <p:spPr>
          <a:xfrm>
            <a:off x="1553532" y="5590730"/>
            <a:ext cx="6416014" cy="1200329"/>
          </a:xfrm>
          <a:prstGeom prst="rect">
            <a:avLst/>
          </a:prstGeom>
          <a:noFill/>
        </p:spPr>
        <p:txBody>
          <a:bodyPr wrap="none" rtlCol="0">
            <a:spAutoFit/>
          </a:bodyPr>
          <a:lstStyle/>
          <a:p>
            <a:r>
              <a:rPr lang="en-US" sz="3600" dirty="0" smtClean="0">
                <a:solidFill>
                  <a:schemeClr val="bg2">
                    <a:lumMod val="50000"/>
                  </a:schemeClr>
                </a:solidFill>
              </a:rPr>
              <a:t>*The elderly from their children.</a:t>
            </a:r>
          </a:p>
          <a:p>
            <a:r>
              <a:rPr lang="en-US" sz="3600" dirty="0" smtClean="0">
                <a:solidFill>
                  <a:schemeClr val="bg2">
                    <a:lumMod val="50000"/>
                  </a:schemeClr>
                </a:solidFill>
              </a:rPr>
              <a:t>*The youth from their parents.</a:t>
            </a:r>
            <a:endParaRPr lang="en-US" sz="3600" dirty="0">
              <a:solidFill>
                <a:schemeClr val="bg2">
                  <a:lumMod val="50000"/>
                </a:schemeClr>
              </a:solidFill>
            </a:endParaRPr>
          </a:p>
        </p:txBody>
      </p:sp>
    </p:spTree>
    <p:extLst>
      <p:ext uri="{BB962C8B-B14F-4D97-AF65-F5344CB8AC3E}">
        <p14:creationId xmlns:p14="http://schemas.microsoft.com/office/powerpoint/2010/main" val="3278660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Are Preoccupied With </a:t>
            </a:r>
            <a:r>
              <a:rPr lang="en-US" u="sng" dirty="0" smtClean="0"/>
              <a:t>Driving</a:t>
            </a:r>
            <a:endParaRPr lang="en-US" u="sng" dirty="0"/>
          </a:p>
        </p:txBody>
      </p:sp>
      <p:pic>
        <p:nvPicPr>
          <p:cNvPr id="5" name="Content Placeholder 4"/>
          <p:cNvPicPr>
            <a:picLocks noGrp="1" noChangeAspect="1"/>
          </p:cNvPicPr>
          <p:nvPr>
            <p:ph idx="1"/>
          </p:nvPr>
        </p:nvPicPr>
        <p:blipFill>
          <a:blip r:embed="rId2"/>
          <a:srcRect t="28894" b="28894"/>
          <a:stretch>
            <a:fillRect/>
          </a:stretch>
        </p:blipFill>
        <p:spPr>
          <a:xfrm>
            <a:off x="0" y="1452283"/>
            <a:ext cx="9144000" cy="4455973"/>
          </a:xfrm>
        </p:spPr>
      </p:pic>
      <p:sp>
        <p:nvSpPr>
          <p:cNvPr id="4" name="TextBox 3"/>
          <p:cNvSpPr txBox="1"/>
          <p:nvPr/>
        </p:nvSpPr>
        <p:spPr>
          <a:xfrm>
            <a:off x="1487055" y="5908256"/>
            <a:ext cx="6050981" cy="954107"/>
          </a:xfrm>
          <a:prstGeom prst="rect">
            <a:avLst/>
          </a:prstGeom>
          <a:noFill/>
        </p:spPr>
        <p:txBody>
          <a:bodyPr wrap="none" rtlCol="0">
            <a:spAutoFit/>
          </a:bodyPr>
          <a:lstStyle/>
          <a:p>
            <a:r>
              <a:rPr lang="en-US" sz="2800" dirty="0" smtClean="0">
                <a:solidFill>
                  <a:schemeClr val="bg2">
                    <a:lumMod val="50000"/>
                  </a:schemeClr>
                </a:solidFill>
              </a:rPr>
              <a:t>*The elderly to maintain driving status.</a:t>
            </a:r>
          </a:p>
          <a:p>
            <a:r>
              <a:rPr lang="en-US" sz="2800" dirty="0" smtClean="0">
                <a:solidFill>
                  <a:schemeClr val="bg2">
                    <a:lumMod val="50000"/>
                  </a:schemeClr>
                </a:solidFill>
              </a:rPr>
              <a:t>*The youth to begin driving.</a:t>
            </a:r>
            <a:endParaRPr lang="en-US" sz="2800" dirty="0">
              <a:solidFill>
                <a:schemeClr val="bg2">
                  <a:lumMod val="50000"/>
                </a:schemeClr>
              </a:solidFill>
            </a:endParaRPr>
          </a:p>
        </p:txBody>
      </p:sp>
    </p:spTree>
    <p:extLst>
      <p:ext uri="{BB962C8B-B14F-4D97-AF65-F5344CB8AC3E}">
        <p14:creationId xmlns:p14="http://schemas.microsoft.com/office/powerpoint/2010/main" val="2023421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5" y="-565573"/>
            <a:ext cx="9434578" cy="2528870"/>
          </a:xfrm>
        </p:spPr>
        <p:txBody>
          <a:bodyPr/>
          <a:lstStyle/>
          <a:p>
            <a:r>
              <a:rPr lang="en-US" sz="4400" dirty="0" smtClean="0"/>
              <a:t>Both May Be Victims Of </a:t>
            </a:r>
            <a:r>
              <a:rPr lang="en-US" sz="4400" u="sng" dirty="0" smtClean="0"/>
              <a:t>Discrimination</a:t>
            </a:r>
            <a:r>
              <a:rPr lang="en-US" sz="4400" dirty="0" smtClean="0"/>
              <a:t>, Abuse or Criminal Activity </a:t>
            </a:r>
            <a:endParaRPr lang="en-US" sz="4400" dirty="0"/>
          </a:p>
        </p:txBody>
      </p:sp>
      <p:pic>
        <p:nvPicPr>
          <p:cNvPr id="5" name="Content Placeholder 4"/>
          <p:cNvPicPr>
            <a:picLocks noGrp="1" noChangeAspect="1"/>
          </p:cNvPicPr>
          <p:nvPr>
            <p:ph idx="1"/>
          </p:nvPr>
        </p:nvPicPr>
        <p:blipFill>
          <a:blip r:embed="rId2"/>
          <a:srcRect t="12355" b="12355"/>
          <a:stretch>
            <a:fillRect/>
          </a:stretch>
        </p:blipFill>
        <p:spPr>
          <a:xfrm>
            <a:off x="0" y="1440209"/>
            <a:ext cx="9143999" cy="4422686"/>
          </a:xfrm>
        </p:spPr>
      </p:pic>
      <p:sp>
        <p:nvSpPr>
          <p:cNvPr id="4" name="TextBox 3"/>
          <p:cNvSpPr txBox="1"/>
          <p:nvPr/>
        </p:nvSpPr>
        <p:spPr>
          <a:xfrm>
            <a:off x="1" y="5779322"/>
            <a:ext cx="9143998" cy="830997"/>
          </a:xfrm>
          <a:prstGeom prst="rect">
            <a:avLst/>
          </a:prstGeom>
          <a:noFill/>
        </p:spPr>
        <p:txBody>
          <a:bodyPr wrap="square" rtlCol="0">
            <a:spAutoFit/>
          </a:bodyPr>
          <a:lstStyle/>
          <a:p>
            <a:r>
              <a:rPr lang="en-US" sz="2400" dirty="0" smtClean="0">
                <a:solidFill>
                  <a:schemeClr val="bg2">
                    <a:lumMod val="50000"/>
                  </a:schemeClr>
                </a:solidFill>
              </a:rPr>
              <a:t>*The elderly have lost their strength and ability to defend themselves.</a:t>
            </a:r>
          </a:p>
          <a:p>
            <a:r>
              <a:rPr lang="en-US" sz="2400" dirty="0" smtClean="0">
                <a:solidFill>
                  <a:schemeClr val="bg2">
                    <a:lumMod val="50000"/>
                  </a:schemeClr>
                </a:solidFill>
              </a:rPr>
              <a:t>*The youth haven’t learned how to defend themselves yet.</a:t>
            </a:r>
            <a:endParaRPr lang="en-US" sz="2400" dirty="0">
              <a:solidFill>
                <a:schemeClr val="bg2">
                  <a:lumMod val="50000"/>
                </a:schemeClr>
              </a:solidFill>
            </a:endParaRPr>
          </a:p>
        </p:txBody>
      </p:sp>
    </p:spTree>
    <p:extLst>
      <p:ext uri="{BB962C8B-B14F-4D97-AF65-F5344CB8AC3E}">
        <p14:creationId xmlns:p14="http://schemas.microsoft.com/office/powerpoint/2010/main" val="716017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411941"/>
          </a:xfrm>
        </p:spPr>
        <p:txBody>
          <a:bodyPr/>
          <a:lstStyle/>
          <a:p>
            <a:r>
              <a:rPr lang="en-US" dirty="0" smtClean="0"/>
              <a:t>Both Don’t Have Much </a:t>
            </a:r>
            <a:r>
              <a:rPr lang="en-US" u="sng" dirty="0" smtClean="0"/>
              <a:t>Money</a:t>
            </a:r>
            <a:endParaRPr lang="en-US" u="sng" dirty="0"/>
          </a:p>
        </p:txBody>
      </p:sp>
      <p:sp>
        <p:nvSpPr>
          <p:cNvPr id="4" name="TextBox 3"/>
          <p:cNvSpPr txBox="1"/>
          <p:nvPr/>
        </p:nvSpPr>
        <p:spPr>
          <a:xfrm>
            <a:off x="260812" y="5862897"/>
            <a:ext cx="8663483" cy="830997"/>
          </a:xfrm>
          <a:prstGeom prst="rect">
            <a:avLst/>
          </a:prstGeom>
          <a:noFill/>
        </p:spPr>
        <p:txBody>
          <a:bodyPr wrap="square" rtlCol="0">
            <a:spAutoFit/>
          </a:bodyPr>
          <a:lstStyle/>
          <a:p>
            <a:r>
              <a:rPr lang="en-US" sz="2400" dirty="0" smtClean="0">
                <a:solidFill>
                  <a:schemeClr val="bg2">
                    <a:lumMod val="50000"/>
                  </a:schemeClr>
                </a:solidFill>
              </a:rPr>
              <a:t>*The elderly often live on social security or fixed incomes.</a:t>
            </a:r>
          </a:p>
          <a:p>
            <a:r>
              <a:rPr lang="en-US" sz="2400" dirty="0" smtClean="0">
                <a:solidFill>
                  <a:schemeClr val="bg2">
                    <a:lumMod val="50000"/>
                  </a:schemeClr>
                </a:solidFill>
              </a:rPr>
              <a:t>*The youth must depend on their parents for spending money.</a:t>
            </a:r>
            <a:endParaRPr lang="en-US" sz="2400" dirty="0">
              <a:solidFill>
                <a:schemeClr val="bg2">
                  <a:lumMod val="50000"/>
                </a:schemeClr>
              </a:solidFill>
            </a:endParaRPr>
          </a:p>
        </p:txBody>
      </p:sp>
      <p:pic>
        <p:nvPicPr>
          <p:cNvPr id="7" name="Content Placeholder 6"/>
          <p:cNvPicPr>
            <a:picLocks noGrp="1" noChangeAspect="1"/>
          </p:cNvPicPr>
          <p:nvPr>
            <p:ph idx="1"/>
          </p:nvPr>
        </p:nvPicPr>
        <p:blipFill>
          <a:blip r:embed="rId2"/>
          <a:srcRect t="26664" b="26664"/>
          <a:stretch>
            <a:fillRect/>
          </a:stretch>
        </p:blipFill>
        <p:spPr>
          <a:xfrm>
            <a:off x="0" y="1610313"/>
            <a:ext cx="9144000" cy="4161862"/>
          </a:xfrm>
        </p:spPr>
      </p:pic>
    </p:spTree>
    <p:extLst>
      <p:ext uri="{BB962C8B-B14F-4D97-AF65-F5344CB8AC3E}">
        <p14:creationId xmlns:p14="http://schemas.microsoft.com/office/powerpoint/2010/main" val="203250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Face Disapproval Of Any </a:t>
            </a:r>
            <a:r>
              <a:rPr lang="en-US" u="sng" dirty="0" smtClean="0"/>
              <a:t>Marriage</a:t>
            </a:r>
            <a:r>
              <a:rPr lang="en-US" dirty="0" smtClean="0"/>
              <a:t> Plans</a:t>
            </a:r>
            <a:endParaRPr lang="en-US" dirty="0"/>
          </a:p>
        </p:txBody>
      </p:sp>
      <p:pic>
        <p:nvPicPr>
          <p:cNvPr id="6" name="Content Placeholder 5"/>
          <p:cNvPicPr>
            <a:picLocks noGrp="1" noChangeAspect="1"/>
          </p:cNvPicPr>
          <p:nvPr>
            <p:ph idx="1"/>
          </p:nvPr>
        </p:nvPicPr>
        <p:blipFill>
          <a:blip r:embed="rId2"/>
          <a:srcRect t="5933" b="5933"/>
          <a:stretch>
            <a:fillRect/>
          </a:stretch>
        </p:blipFill>
        <p:spPr>
          <a:xfrm>
            <a:off x="113396" y="1452284"/>
            <a:ext cx="9144000" cy="4285352"/>
          </a:xfrm>
        </p:spPr>
      </p:pic>
      <p:sp>
        <p:nvSpPr>
          <p:cNvPr id="5" name="TextBox 4"/>
          <p:cNvSpPr txBox="1"/>
          <p:nvPr/>
        </p:nvSpPr>
        <p:spPr>
          <a:xfrm>
            <a:off x="1349418" y="5680418"/>
            <a:ext cx="6416014" cy="1200329"/>
          </a:xfrm>
          <a:prstGeom prst="rect">
            <a:avLst/>
          </a:prstGeom>
          <a:noFill/>
        </p:spPr>
        <p:txBody>
          <a:bodyPr wrap="none" rtlCol="0">
            <a:spAutoFit/>
          </a:bodyPr>
          <a:lstStyle/>
          <a:p>
            <a:r>
              <a:rPr lang="en-US" sz="3600" dirty="0" smtClean="0">
                <a:solidFill>
                  <a:schemeClr val="bg2">
                    <a:lumMod val="50000"/>
                  </a:schemeClr>
                </a:solidFill>
              </a:rPr>
              <a:t>*The elderly from their children.</a:t>
            </a:r>
          </a:p>
          <a:p>
            <a:r>
              <a:rPr lang="en-US" sz="3600" dirty="0" smtClean="0">
                <a:solidFill>
                  <a:schemeClr val="bg2">
                    <a:lumMod val="50000"/>
                  </a:schemeClr>
                </a:solidFill>
              </a:rPr>
              <a:t>*The youth from their parents.</a:t>
            </a:r>
            <a:endParaRPr lang="en-US" sz="3600" dirty="0">
              <a:solidFill>
                <a:schemeClr val="bg2">
                  <a:lumMod val="50000"/>
                </a:schemeClr>
              </a:solidFill>
            </a:endParaRPr>
          </a:p>
        </p:txBody>
      </p:sp>
    </p:spTree>
    <p:extLst>
      <p:ext uri="{BB962C8B-B14F-4D97-AF65-F5344CB8AC3E}">
        <p14:creationId xmlns:p14="http://schemas.microsoft.com/office/powerpoint/2010/main" val="1934012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48643" y="1382806"/>
            <a:ext cx="5446714" cy="3482789"/>
          </a:xfrm>
        </p:spPr>
        <p:txBody>
          <a:bodyPr/>
          <a:lstStyle/>
          <a:p>
            <a:r>
              <a:rPr lang="en-US" sz="10000" dirty="0" smtClean="0"/>
              <a:t>Benefits of a Teen/Elderly Relationship</a:t>
            </a:r>
            <a:endParaRPr lang="en-US" sz="10000" dirty="0"/>
          </a:p>
        </p:txBody>
      </p:sp>
    </p:spTree>
    <p:extLst>
      <p:ext uri="{BB962C8B-B14F-4D97-AF65-F5344CB8AC3E}">
        <p14:creationId xmlns:p14="http://schemas.microsoft.com/office/powerpoint/2010/main" val="1607893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79204"/>
            <a:ext cx="9144000" cy="2322662"/>
          </a:xfrm>
        </p:spPr>
        <p:txBody>
          <a:bodyPr/>
          <a:lstStyle/>
          <a:p>
            <a:r>
              <a:rPr lang="en-US" b="1" dirty="0" smtClean="0"/>
              <a:t>Provides An </a:t>
            </a:r>
            <a:r>
              <a:rPr lang="en-US" b="1" dirty="0"/>
              <a:t>O</a:t>
            </a:r>
            <a:r>
              <a:rPr lang="en-US" b="1" dirty="0" smtClean="0"/>
              <a:t>pportunity </a:t>
            </a:r>
            <a:r>
              <a:rPr lang="en-US" b="1" dirty="0"/>
              <a:t>F</a:t>
            </a:r>
            <a:r>
              <a:rPr lang="en-US" b="1" dirty="0" smtClean="0"/>
              <a:t>or </a:t>
            </a:r>
            <a:r>
              <a:rPr lang="en-US" b="1" dirty="0"/>
              <a:t>B</a:t>
            </a:r>
            <a:r>
              <a:rPr lang="en-US" b="1" dirty="0" smtClean="0"/>
              <a:t>oth </a:t>
            </a:r>
            <a:r>
              <a:rPr lang="en-US" b="1" dirty="0"/>
              <a:t>T</a:t>
            </a:r>
            <a:r>
              <a:rPr lang="en-US" b="1" dirty="0" smtClean="0"/>
              <a:t>o </a:t>
            </a:r>
            <a:r>
              <a:rPr lang="en-US" b="1" dirty="0"/>
              <a:t>L</a:t>
            </a:r>
            <a:r>
              <a:rPr lang="en-US" b="1" dirty="0" smtClean="0"/>
              <a:t>earn </a:t>
            </a:r>
            <a:r>
              <a:rPr lang="en-US" b="1" dirty="0"/>
              <a:t>A</a:t>
            </a:r>
            <a:r>
              <a:rPr lang="en-US" b="1" dirty="0" smtClean="0"/>
              <a:t> New </a:t>
            </a:r>
            <a:r>
              <a:rPr lang="en-US" b="1" u="sng" dirty="0"/>
              <a:t>S</a:t>
            </a:r>
            <a:r>
              <a:rPr lang="en-US" b="1" u="sng" dirty="0" smtClean="0"/>
              <a:t>kill</a:t>
            </a:r>
            <a:endParaRPr lang="en-US" b="1" u="sng" dirty="0"/>
          </a:p>
        </p:txBody>
      </p:sp>
      <p:sp>
        <p:nvSpPr>
          <p:cNvPr id="6" name="Content Placeholder 5"/>
          <p:cNvSpPr>
            <a:spLocks noGrp="1"/>
          </p:cNvSpPr>
          <p:nvPr>
            <p:ph idx="1"/>
          </p:nvPr>
        </p:nvSpPr>
        <p:spPr>
          <a:xfrm>
            <a:off x="792162" y="1688085"/>
            <a:ext cx="7570787" cy="4662914"/>
          </a:xfrm>
        </p:spPr>
        <p:txBody>
          <a:bodyPr/>
          <a:lstStyle/>
          <a:p>
            <a:pPr marL="0" lvl="0" indent="0">
              <a:buNone/>
            </a:pPr>
            <a:r>
              <a:rPr lang="en-US" dirty="0"/>
              <a:t> </a:t>
            </a:r>
            <a:r>
              <a:rPr lang="en-US" sz="3600" dirty="0"/>
              <a:t>Many </a:t>
            </a:r>
            <a:r>
              <a:rPr lang="en-US" sz="3600" dirty="0" smtClean="0"/>
              <a:t>older </a:t>
            </a:r>
            <a:r>
              <a:rPr lang="en-US" sz="3600" dirty="0"/>
              <a:t>adults have skills or talents that would be interesting for </a:t>
            </a:r>
            <a:r>
              <a:rPr lang="en-US" sz="3600" dirty="0" smtClean="0"/>
              <a:t>teens. </a:t>
            </a:r>
            <a:r>
              <a:rPr lang="en-US" sz="3600" dirty="0"/>
              <a:t>Perhaps </a:t>
            </a:r>
            <a:r>
              <a:rPr lang="en-US" sz="3600" dirty="0" smtClean="0"/>
              <a:t>teens </a:t>
            </a:r>
            <a:r>
              <a:rPr lang="en-US" sz="3600" dirty="0"/>
              <a:t>could learn to weave, crochet, fish, bake, or even take care of animals</a:t>
            </a:r>
            <a:r>
              <a:rPr lang="en-US" sz="3600" dirty="0" smtClean="0"/>
              <a:t>. In return, teens could teach older adults about the latest technology.</a:t>
            </a:r>
            <a:endParaRPr lang="en-US" sz="3600" dirty="0"/>
          </a:p>
          <a:p>
            <a:endParaRPr lang="en-US" sz="3600" dirty="0"/>
          </a:p>
        </p:txBody>
      </p:sp>
      <p:pic>
        <p:nvPicPr>
          <p:cNvPr id="1026" name="Picture 2" descr="http://insafecommunity.saferinternet.org/image/image_gallery?uuid=0dab324e-cfb2-4fa6-94be-89e466baa6ef&amp;groupId=10131&amp;t=1349674836625"/>
          <p:cNvPicPr>
            <a:picLocks noChangeAspect="1" noChangeArrowheads="1"/>
          </p:cNvPicPr>
          <p:nvPr/>
        </p:nvPicPr>
        <p:blipFill rotWithShape="1">
          <a:blip r:embed="rId2">
            <a:extLst>
              <a:ext uri="{28A0092B-C50C-407E-A947-70E740481C1C}">
                <a14:useLocalDpi xmlns:a14="http://schemas.microsoft.com/office/drawing/2010/main" val="0"/>
              </a:ext>
            </a:extLst>
          </a:blip>
          <a:srcRect l="3682" t="3144" r="2491" b="10017"/>
          <a:stretch/>
        </p:blipFill>
        <p:spPr bwMode="auto">
          <a:xfrm>
            <a:off x="6042454" y="5053913"/>
            <a:ext cx="2524566" cy="166816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44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411941"/>
          </a:xfrm>
        </p:spPr>
        <p:txBody>
          <a:bodyPr/>
          <a:lstStyle/>
          <a:p>
            <a:r>
              <a:rPr lang="en-US" sz="6000" b="1" dirty="0" smtClean="0"/>
              <a:t>Gives Both A Sense Of </a:t>
            </a:r>
            <a:r>
              <a:rPr lang="en-US" sz="6000" b="1" u="sng" dirty="0" smtClean="0"/>
              <a:t>Purpose</a:t>
            </a:r>
            <a:endParaRPr lang="en-US" sz="6000" b="1" u="sng" dirty="0"/>
          </a:p>
        </p:txBody>
      </p:sp>
      <p:sp>
        <p:nvSpPr>
          <p:cNvPr id="3" name="Content Placeholder 2"/>
          <p:cNvSpPr>
            <a:spLocks noGrp="1"/>
          </p:cNvSpPr>
          <p:nvPr>
            <p:ph idx="1"/>
          </p:nvPr>
        </p:nvSpPr>
        <p:spPr/>
        <p:txBody>
          <a:bodyPr>
            <a:normAutofit fontScale="92500"/>
          </a:bodyPr>
          <a:lstStyle/>
          <a:p>
            <a:pPr marL="0" indent="0">
              <a:buNone/>
            </a:pPr>
            <a:r>
              <a:rPr lang="en-US" dirty="0" smtClean="0"/>
              <a:t>Spending time together and participating in mutual activities can give both teens and older adults a sense of purpose. Some examples include:</a:t>
            </a:r>
          </a:p>
          <a:p>
            <a:r>
              <a:rPr lang="en-US" dirty="0" smtClean="0"/>
              <a:t>Pen Pals, Letter Writing</a:t>
            </a:r>
          </a:p>
          <a:p>
            <a:r>
              <a:rPr lang="en-US" dirty="0" smtClean="0"/>
              <a:t>Read to each other</a:t>
            </a:r>
          </a:p>
          <a:p>
            <a:r>
              <a:rPr lang="en-US" dirty="0" smtClean="0"/>
              <a:t>Gardening</a:t>
            </a:r>
          </a:p>
          <a:p>
            <a:r>
              <a:rPr lang="en-US" dirty="0" smtClean="0"/>
              <a:t>Telling jokes</a:t>
            </a:r>
            <a:endParaRPr lang="en-US" dirty="0"/>
          </a:p>
        </p:txBody>
      </p:sp>
      <p:pic>
        <p:nvPicPr>
          <p:cNvPr id="2050" name="Picture 2" descr="http://www.beliefnet.com/~/media/C886D7ABB9F341FDB5B1C020B43FC058.ashx?w=333&amp;h=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494" y="3886200"/>
            <a:ext cx="3171825" cy="23812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445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791"/>
            <a:ext cx="9144000" cy="1713854"/>
          </a:xfrm>
        </p:spPr>
        <p:txBody>
          <a:bodyPr/>
          <a:lstStyle/>
          <a:p>
            <a:r>
              <a:rPr lang="en-US" b="1" dirty="0" smtClean="0"/>
              <a:t>Alleviates </a:t>
            </a:r>
            <a:r>
              <a:rPr lang="en-US" b="1" u="sng" dirty="0" smtClean="0"/>
              <a:t>Fears</a:t>
            </a:r>
            <a:r>
              <a:rPr lang="en-US" b="1" dirty="0" smtClean="0"/>
              <a:t> They May Have Of One Another</a:t>
            </a:r>
            <a:endParaRPr lang="en-US" b="1" dirty="0"/>
          </a:p>
        </p:txBody>
      </p:sp>
      <p:sp>
        <p:nvSpPr>
          <p:cNvPr id="3" name="Content Placeholder 2"/>
          <p:cNvSpPr>
            <a:spLocks noGrp="1"/>
          </p:cNvSpPr>
          <p:nvPr>
            <p:ph idx="1"/>
          </p:nvPr>
        </p:nvSpPr>
        <p:spPr>
          <a:xfrm>
            <a:off x="321276" y="1920343"/>
            <a:ext cx="6932141" cy="4678165"/>
          </a:xfrm>
        </p:spPr>
        <p:txBody>
          <a:bodyPr>
            <a:normAutofit lnSpcReduction="10000"/>
          </a:bodyPr>
          <a:lstStyle/>
          <a:p>
            <a:pPr marL="0" lvl="0" indent="0">
              <a:buNone/>
            </a:pPr>
            <a:r>
              <a:rPr lang="en-US" sz="3600" dirty="0" smtClean="0"/>
              <a:t>Get to know each other. Teens </a:t>
            </a:r>
            <a:r>
              <a:rPr lang="en-US" sz="3600" dirty="0"/>
              <a:t>need to know </a:t>
            </a:r>
            <a:r>
              <a:rPr lang="en-US" sz="3600" dirty="0" smtClean="0"/>
              <a:t>that </a:t>
            </a:r>
            <a:r>
              <a:rPr lang="en-US" sz="3600" dirty="0"/>
              <a:t>there are real heroes in the world — not basketball players or drug dealers, but real </a:t>
            </a:r>
            <a:r>
              <a:rPr lang="en-US" sz="3600" dirty="0" smtClean="0"/>
              <a:t>heroes</a:t>
            </a:r>
            <a:r>
              <a:rPr lang="en-US" sz="3600" dirty="0"/>
              <a:t>.</a:t>
            </a:r>
            <a:r>
              <a:rPr lang="en-US" sz="3600" dirty="0" smtClean="0"/>
              <a:t> The elderly need </a:t>
            </a:r>
            <a:r>
              <a:rPr lang="en-US" sz="3600" dirty="0"/>
              <a:t>to realize that behind the saggy pants and blue hair, there are also real people, and they don't need to be afraid</a:t>
            </a:r>
            <a:r>
              <a:rPr lang="en-US" sz="3600" dirty="0" smtClean="0"/>
              <a:t>.</a:t>
            </a:r>
            <a:endParaRPr lang="en-US" sz="3600" dirty="0"/>
          </a:p>
          <a:p>
            <a:endParaRPr lang="en-US" dirty="0"/>
          </a:p>
        </p:txBody>
      </p:sp>
      <p:pic>
        <p:nvPicPr>
          <p:cNvPr id="3074" name="Picture 2" descr="http://spotonlists.com/wp-content/uploads/2013/01/elder1.jpeg"/>
          <p:cNvPicPr>
            <a:picLocks noChangeAspect="1" noChangeArrowheads="1"/>
          </p:cNvPicPr>
          <p:nvPr/>
        </p:nvPicPr>
        <p:blipFill rotWithShape="1">
          <a:blip r:embed="rId2">
            <a:extLst>
              <a:ext uri="{28A0092B-C50C-407E-A947-70E740481C1C}">
                <a14:useLocalDpi xmlns:a14="http://schemas.microsoft.com/office/drawing/2010/main" val="0"/>
              </a:ext>
            </a:extLst>
          </a:blip>
          <a:srcRect l="18560" r="20730"/>
          <a:stretch/>
        </p:blipFill>
        <p:spPr bwMode="auto">
          <a:xfrm>
            <a:off x="7142205" y="2977978"/>
            <a:ext cx="1870604" cy="205122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32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6076" y="-325419"/>
            <a:ext cx="8878936" cy="2117464"/>
          </a:xfrm>
        </p:spPr>
        <p:txBody>
          <a:bodyPr/>
          <a:lstStyle/>
          <a:p>
            <a:r>
              <a:rPr lang="en-US" sz="5000" b="1" dirty="0" smtClean="0"/>
              <a:t>Helps Teens Understand And Later Accept Their Own </a:t>
            </a:r>
            <a:r>
              <a:rPr lang="en-US" sz="5000" b="1" u="sng" dirty="0" smtClean="0"/>
              <a:t>Aging</a:t>
            </a:r>
            <a:r>
              <a:rPr lang="en-US" sz="5000" b="1" dirty="0" smtClean="0"/>
              <a:t> </a:t>
            </a:r>
            <a:endParaRPr lang="en-US" sz="5000" b="1" dirty="0"/>
          </a:p>
        </p:txBody>
      </p:sp>
      <p:sp>
        <p:nvSpPr>
          <p:cNvPr id="6" name="Content Placeholder 5"/>
          <p:cNvSpPr>
            <a:spLocks noGrp="1"/>
          </p:cNvSpPr>
          <p:nvPr>
            <p:ph idx="1"/>
          </p:nvPr>
        </p:nvSpPr>
        <p:spPr>
          <a:xfrm>
            <a:off x="792162" y="2509308"/>
            <a:ext cx="7570787" cy="4089241"/>
          </a:xfrm>
        </p:spPr>
        <p:txBody>
          <a:bodyPr>
            <a:normAutofit fontScale="92500" lnSpcReduction="20000"/>
          </a:bodyPr>
          <a:lstStyle/>
          <a:p>
            <a:pPr marL="0" indent="0">
              <a:buNone/>
            </a:pPr>
            <a:r>
              <a:rPr lang="en-US" sz="3900" dirty="0" smtClean="0"/>
              <a:t>“Elderly </a:t>
            </a:r>
            <a:r>
              <a:rPr lang="en-US" sz="3900" dirty="0"/>
              <a:t>people are not only the link to </a:t>
            </a:r>
            <a:r>
              <a:rPr lang="en-US" sz="3900" dirty="0" smtClean="0"/>
              <a:t>your past</a:t>
            </a:r>
            <a:r>
              <a:rPr lang="en-US" sz="3900" dirty="0"/>
              <a:t>, but they are who you will be one day -- the link to your </a:t>
            </a:r>
            <a:r>
              <a:rPr lang="en-US" sz="3900" dirty="0" smtClean="0"/>
              <a:t>future.”  Relationships </a:t>
            </a:r>
            <a:r>
              <a:rPr lang="en-US" sz="3900" dirty="0"/>
              <a:t>with a past generation can give </a:t>
            </a:r>
            <a:r>
              <a:rPr lang="en-US" sz="3900" dirty="0" smtClean="0"/>
              <a:t>teens </a:t>
            </a:r>
            <a:r>
              <a:rPr lang="en-US" sz="3900" dirty="0"/>
              <a:t>a deeper understanding and even make </a:t>
            </a:r>
            <a:r>
              <a:rPr lang="en-US" sz="3900" dirty="0" smtClean="0"/>
              <a:t>them </a:t>
            </a:r>
            <a:r>
              <a:rPr lang="en-US" sz="3900" dirty="0"/>
              <a:t>more comfortable with </a:t>
            </a:r>
            <a:r>
              <a:rPr lang="en-US" sz="3900" dirty="0" smtClean="0"/>
              <a:t>their </a:t>
            </a:r>
            <a:r>
              <a:rPr lang="en-US" sz="3900" dirty="0"/>
              <a:t>own aging and eventually with </a:t>
            </a:r>
            <a:r>
              <a:rPr lang="en-US" sz="3900" dirty="0" smtClean="0"/>
              <a:t>their own </a:t>
            </a:r>
            <a:r>
              <a:rPr lang="en-US" sz="3900" dirty="0"/>
              <a:t>mortality</a:t>
            </a:r>
            <a:r>
              <a:rPr lang="en-US" sz="3900" dirty="0" smtClean="0"/>
              <a:t>.</a:t>
            </a:r>
          </a:p>
          <a:p>
            <a:pPr lvl="0"/>
            <a:endParaRPr lang="en-US" dirty="0"/>
          </a:p>
          <a:p>
            <a:endParaRPr lang="en-US" dirty="0"/>
          </a:p>
        </p:txBody>
      </p:sp>
    </p:spTree>
    <p:extLst>
      <p:ext uri="{BB962C8B-B14F-4D97-AF65-F5344CB8AC3E}">
        <p14:creationId xmlns:p14="http://schemas.microsoft.com/office/powerpoint/2010/main" val="681804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9471" y="-317525"/>
            <a:ext cx="8781132" cy="2460827"/>
          </a:xfrm>
        </p:spPr>
        <p:txBody>
          <a:bodyPr/>
          <a:lstStyle/>
          <a:p>
            <a:r>
              <a:rPr lang="en-US" sz="3600" b="1" dirty="0"/>
              <a:t>S</a:t>
            </a:r>
            <a:r>
              <a:rPr lang="en-US" sz="3600" b="1" dirty="0" smtClean="0"/>
              <a:t>ometimes The </a:t>
            </a:r>
            <a:r>
              <a:rPr lang="en-US" sz="3600" b="1" dirty="0"/>
              <a:t>D</a:t>
            </a:r>
            <a:r>
              <a:rPr lang="en-US" sz="3600" b="1" dirty="0" smtClean="0"/>
              <a:t>istance </a:t>
            </a:r>
            <a:r>
              <a:rPr lang="en-US" sz="3600" b="1" dirty="0"/>
              <a:t>O</a:t>
            </a:r>
            <a:r>
              <a:rPr lang="en-US" sz="3600" b="1" dirty="0" smtClean="0"/>
              <a:t>f </a:t>
            </a:r>
            <a:r>
              <a:rPr lang="en-US" sz="3600" b="1" dirty="0"/>
              <a:t>A</a:t>
            </a:r>
            <a:r>
              <a:rPr lang="en-US" sz="3600" b="1" dirty="0" smtClean="0"/>
              <a:t>n </a:t>
            </a:r>
            <a:r>
              <a:rPr lang="en-US" sz="3600" b="1" dirty="0"/>
              <a:t>E</a:t>
            </a:r>
            <a:r>
              <a:rPr lang="en-US" sz="3600" b="1" dirty="0" smtClean="0"/>
              <a:t>xtra Generation Is </a:t>
            </a:r>
            <a:r>
              <a:rPr lang="en-US" sz="3600" b="1" dirty="0"/>
              <a:t>J</a:t>
            </a:r>
            <a:r>
              <a:rPr lang="en-US" sz="3600" b="1" dirty="0" smtClean="0"/>
              <a:t>ust </a:t>
            </a:r>
            <a:r>
              <a:rPr lang="en-US" sz="3600" b="1" dirty="0"/>
              <a:t>E</a:t>
            </a:r>
            <a:r>
              <a:rPr lang="en-US" sz="3600" b="1" dirty="0" smtClean="0"/>
              <a:t>nough </a:t>
            </a:r>
            <a:r>
              <a:rPr lang="en-US" sz="3600" b="1" dirty="0"/>
              <a:t>T</a:t>
            </a:r>
            <a:r>
              <a:rPr lang="en-US" sz="3600" b="1" dirty="0" smtClean="0"/>
              <a:t>o </a:t>
            </a:r>
            <a:r>
              <a:rPr lang="en-US" sz="3600" b="1" dirty="0"/>
              <a:t>L</a:t>
            </a:r>
            <a:r>
              <a:rPr lang="en-US" sz="3600" b="1" dirty="0" smtClean="0"/>
              <a:t>et </a:t>
            </a:r>
            <a:r>
              <a:rPr lang="en-US" sz="3600" b="1" dirty="0"/>
              <a:t>E</a:t>
            </a:r>
            <a:r>
              <a:rPr lang="en-US" sz="3600" b="1" dirty="0" smtClean="0"/>
              <a:t>veryone </a:t>
            </a:r>
            <a:r>
              <a:rPr lang="en-US" sz="3600" b="1" dirty="0"/>
              <a:t>S</a:t>
            </a:r>
            <a:r>
              <a:rPr lang="en-US" sz="3600" b="1" dirty="0" smtClean="0"/>
              <a:t>ee Things A </a:t>
            </a:r>
            <a:r>
              <a:rPr lang="en-US" sz="3600" b="1" dirty="0"/>
              <a:t>B</a:t>
            </a:r>
            <a:r>
              <a:rPr lang="en-US" sz="3600" b="1" dirty="0" smtClean="0"/>
              <a:t>it Differently</a:t>
            </a:r>
            <a:endParaRPr lang="en-US" sz="3600" b="1" dirty="0"/>
          </a:p>
        </p:txBody>
      </p:sp>
      <p:pic>
        <p:nvPicPr>
          <p:cNvPr id="9" name="Content Placeholder 8"/>
          <p:cNvPicPr>
            <a:picLocks noGrp="1" noChangeAspect="1"/>
          </p:cNvPicPr>
          <p:nvPr>
            <p:ph idx="1"/>
          </p:nvPr>
        </p:nvPicPr>
        <p:blipFill>
          <a:blip r:embed="rId2"/>
          <a:srcRect l="8104" r="8104"/>
          <a:stretch>
            <a:fillRect/>
          </a:stretch>
        </p:blipFill>
        <p:spPr>
          <a:xfrm>
            <a:off x="0" y="2143303"/>
            <a:ext cx="9144000" cy="4714698"/>
          </a:xfrm>
        </p:spPr>
      </p:pic>
    </p:spTree>
    <p:extLst>
      <p:ext uri="{BB962C8B-B14F-4D97-AF65-F5344CB8AC3E}">
        <p14:creationId xmlns:p14="http://schemas.microsoft.com/office/powerpoint/2010/main" val="895778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u="sng" dirty="0" smtClean="0"/>
              <a:t>Reduces</a:t>
            </a:r>
            <a:r>
              <a:rPr lang="en-US" sz="6600" b="1" dirty="0" smtClean="0"/>
              <a:t> Isolation/Depression</a:t>
            </a:r>
            <a:endParaRPr lang="en-US" sz="6600" b="1" dirty="0"/>
          </a:p>
        </p:txBody>
      </p:sp>
      <p:sp>
        <p:nvSpPr>
          <p:cNvPr id="3" name="Content Placeholder 2"/>
          <p:cNvSpPr>
            <a:spLocks noGrp="1"/>
          </p:cNvSpPr>
          <p:nvPr>
            <p:ph idx="1"/>
          </p:nvPr>
        </p:nvSpPr>
        <p:spPr>
          <a:xfrm>
            <a:off x="2151408" y="1761565"/>
            <a:ext cx="6918455" cy="4837416"/>
          </a:xfrm>
        </p:spPr>
        <p:txBody>
          <a:bodyPr>
            <a:normAutofit/>
          </a:bodyPr>
          <a:lstStyle/>
          <a:p>
            <a:pPr marL="0" lvl="0" indent="0">
              <a:buNone/>
            </a:pPr>
            <a:r>
              <a:rPr lang="en-US" dirty="0" smtClean="0"/>
              <a:t> Older </a:t>
            </a:r>
            <a:r>
              <a:rPr lang="en-US" dirty="0"/>
              <a:t>people can provide a sense of stability that everything is going to be OK. With time, with confidence, one can move through difficult situations. A teen can look at an older person and see that, in fact, their life </a:t>
            </a:r>
            <a:r>
              <a:rPr lang="en-US" dirty="0" smtClean="0"/>
              <a:t>is “OK</a:t>
            </a:r>
            <a:r>
              <a:rPr lang="en-US" dirty="0"/>
              <a:t>."</a:t>
            </a:r>
          </a:p>
          <a:p>
            <a:pPr marL="0" indent="0">
              <a:buNone/>
            </a:pPr>
            <a:r>
              <a:rPr lang="en-US" dirty="0" smtClean="0"/>
              <a:t>And </a:t>
            </a:r>
            <a:r>
              <a:rPr lang="en-US" dirty="0"/>
              <a:t>t</a:t>
            </a:r>
            <a:r>
              <a:rPr lang="en-US" dirty="0" smtClean="0"/>
              <a:t>eens </a:t>
            </a:r>
            <a:r>
              <a:rPr lang="en-US" dirty="0"/>
              <a:t>bring vibrancy to old friends. </a:t>
            </a:r>
            <a:r>
              <a:rPr lang="en-US" dirty="0" smtClean="0"/>
              <a:t>The </a:t>
            </a:r>
            <a:r>
              <a:rPr lang="en-US" dirty="0"/>
              <a:t>benefit is mutual</a:t>
            </a:r>
            <a:r>
              <a:rPr lang="en-US" dirty="0" smtClean="0"/>
              <a:t>.  Older </a:t>
            </a:r>
            <a:r>
              <a:rPr lang="en-US" dirty="0"/>
              <a:t>people who were losing hope about their lives </a:t>
            </a:r>
            <a:r>
              <a:rPr lang="en-US" dirty="0" smtClean="0"/>
              <a:t>have </a:t>
            </a:r>
            <a:r>
              <a:rPr lang="en-US" dirty="0"/>
              <a:t>it rekindled by youthful </a:t>
            </a:r>
            <a:r>
              <a:rPr lang="en-US" dirty="0" smtClean="0"/>
              <a:t>relationships. </a:t>
            </a:r>
            <a:endParaRPr lang="en-US" dirty="0"/>
          </a:p>
        </p:txBody>
      </p:sp>
      <p:pic>
        <p:nvPicPr>
          <p:cNvPr id="4098" name="Picture 2" descr="http://cdn.zmescience.com/wp-content/uploads/2014/08/depressed-older-gentleman-300x199.jpg"/>
          <p:cNvPicPr>
            <a:picLocks noChangeAspect="1" noChangeArrowheads="1"/>
          </p:cNvPicPr>
          <p:nvPr/>
        </p:nvPicPr>
        <p:blipFill rotWithShape="1">
          <a:blip r:embed="rId2">
            <a:extLst>
              <a:ext uri="{28A0092B-C50C-407E-A947-70E740481C1C}">
                <a14:useLocalDpi xmlns:a14="http://schemas.microsoft.com/office/drawing/2010/main" val="0"/>
              </a:ext>
            </a:extLst>
          </a:blip>
          <a:srcRect r="31931"/>
          <a:stretch/>
        </p:blipFill>
        <p:spPr bwMode="auto">
          <a:xfrm>
            <a:off x="155575" y="3356618"/>
            <a:ext cx="1945074" cy="18954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76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Fills A </a:t>
            </a:r>
            <a:r>
              <a:rPr lang="en-US" b="1" u="sng" dirty="0" smtClean="0"/>
              <a:t>Void</a:t>
            </a:r>
            <a:r>
              <a:rPr lang="en-US" b="1" dirty="0" smtClean="0"/>
              <a:t> For Teens Without Grandparents</a:t>
            </a:r>
            <a:endParaRPr lang="en-US" b="1" dirty="0"/>
          </a:p>
        </p:txBody>
      </p:sp>
      <p:sp>
        <p:nvSpPr>
          <p:cNvPr id="3" name="Content Placeholder 2"/>
          <p:cNvSpPr>
            <a:spLocks noGrp="1"/>
          </p:cNvSpPr>
          <p:nvPr>
            <p:ph idx="1"/>
          </p:nvPr>
        </p:nvSpPr>
        <p:spPr>
          <a:xfrm>
            <a:off x="792162" y="1761564"/>
            <a:ext cx="7788445" cy="4898943"/>
          </a:xfrm>
        </p:spPr>
        <p:txBody>
          <a:bodyPr>
            <a:normAutofit/>
          </a:bodyPr>
          <a:lstStyle/>
          <a:p>
            <a:pPr marL="0" lvl="0" indent="0">
              <a:buNone/>
            </a:pPr>
            <a:r>
              <a:rPr lang="en-US" sz="3200" dirty="0" smtClean="0"/>
              <a:t>Many teens </a:t>
            </a:r>
            <a:r>
              <a:rPr lang="en-US" sz="3200" dirty="0"/>
              <a:t>feel that their own parents are often judgmental, their friends are not always trustworthy, their teachers are too busy, and many do not have grandparents to listen to them. No one seems to have the interest or the time </a:t>
            </a:r>
            <a:r>
              <a:rPr lang="en-US" sz="3200" dirty="0" smtClean="0"/>
              <a:t>and </a:t>
            </a:r>
            <a:r>
              <a:rPr lang="en-US" sz="3200" dirty="0"/>
              <a:t>older people have nothing but time.</a:t>
            </a:r>
          </a:p>
          <a:p>
            <a:pPr marL="0" indent="0">
              <a:buNone/>
            </a:pPr>
            <a:endParaRPr lang="en-US" sz="2400" dirty="0"/>
          </a:p>
        </p:txBody>
      </p:sp>
      <p:pic>
        <p:nvPicPr>
          <p:cNvPr id="5122" name="Picture 2" descr="http://0375e4d.netsolhost.com/WordPress/wp-content/uploads/2015/04/TeenGrand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360" y="4947455"/>
            <a:ext cx="2488772" cy="17130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732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411941"/>
          </a:xfrm>
        </p:spPr>
        <p:txBody>
          <a:bodyPr/>
          <a:lstStyle/>
          <a:p>
            <a:r>
              <a:rPr lang="en-US" b="1" dirty="0" smtClean="0"/>
              <a:t>Overcomes </a:t>
            </a:r>
            <a:r>
              <a:rPr lang="en-US" b="1" u="sng" dirty="0" smtClean="0"/>
              <a:t>Social</a:t>
            </a:r>
            <a:r>
              <a:rPr lang="en-US" b="1" dirty="0" smtClean="0"/>
              <a:t> Barriers</a:t>
            </a:r>
            <a:endParaRPr lang="en-US" b="1" dirty="0"/>
          </a:p>
        </p:txBody>
      </p:sp>
      <p:sp>
        <p:nvSpPr>
          <p:cNvPr id="3" name="Content Placeholder 2"/>
          <p:cNvSpPr>
            <a:spLocks noGrp="1"/>
          </p:cNvSpPr>
          <p:nvPr>
            <p:ph idx="1"/>
          </p:nvPr>
        </p:nvSpPr>
        <p:spPr/>
        <p:txBody>
          <a:bodyPr>
            <a:normAutofit/>
          </a:bodyPr>
          <a:lstStyle/>
          <a:p>
            <a:pPr marL="0" lvl="0" indent="0">
              <a:buNone/>
            </a:pPr>
            <a:r>
              <a:rPr lang="en-US" dirty="0" smtClean="0"/>
              <a:t> </a:t>
            </a:r>
            <a:r>
              <a:rPr lang="en-US" dirty="0"/>
              <a:t>Many advertisements promote youth and seem to suggest that growing older is a negative thing: something to fear or feel bad about. At the same time, people are living longer than they ever have. The increasing number of older adults, along with societal messages that aging is bad, may lead to negative thoughts or feelings about older adults.</a:t>
            </a:r>
          </a:p>
          <a:p>
            <a:endParaRPr lang="en-US" dirty="0"/>
          </a:p>
        </p:txBody>
      </p:sp>
    </p:spTree>
    <p:extLst>
      <p:ext uri="{BB962C8B-B14F-4D97-AF65-F5344CB8AC3E}">
        <p14:creationId xmlns:p14="http://schemas.microsoft.com/office/powerpoint/2010/main" val="3264403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341"/>
            <a:ext cx="9144000" cy="1411941"/>
          </a:xfrm>
        </p:spPr>
        <p:txBody>
          <a:bodyPr/>
          <a:lstStyle/>
          <a:p>
            <a:r>
              <a:rPr lang="en-US" b="1" dirty="0" smtClean="0"/>
              <a:t>Helps Keep </a:t>
            </a:r>
            <a:r>
              <a:rPr lang="en-US" b="1" u="sng" dirty="0" smtClean="0"/>
              <a:t>Family</a:t>
            </a:r>
            <a:r>
              <a:rPr lang="en-US" b="1" dirty="0" smtClean="0"/>
              <a:t> Stories And History Alive</a:t>
            </a:r>
            <a:endParaRPr lang="en-US" b="1" dirty="0"/>
          </a:p>
        </p:txBody>
      </p:sp>
      <p:sp>
        <p:nvSpPr>
          <p:cNvPr id="4" name="Content Placeholder 3"/>
          <p:cNvSpPr>
            <a:spLocks noGrp="1"/>
          </p:cNvSpPr>
          <p:nvPr>
            <p:ph idx="1"/>
          </p:nvPr>
        </p:nvSpPr>
        <p:spPr>
          <a:xfrm>
            <a:off x="792162" y="1761565"/>
            <a:ext cx="7777515" cy="4835743"/>
          </a:xfrm>
        </p:spPr>
        <p:txBody>
          <a:bodyPr/>
          <a:lstStyle/>
          <a:p>
            <a:r>
              <a:rPr lang="en-US" dirty="0" smtClean="0"/>
              <a:t>Swap stories</a:t>
            </a:r>
          </a:p>
          <a:p>
            <a:r>
              <a:rPr lang="en-US" dirty="0" smtClean="0"/>
              <a:t>Make a family Tree</a:t>
            </a:r>
          </a:p>
          <a:p>
            <a:r>
              <a:rPr lang="en-US" dirty="0" smtClean="0"/>
              <a:t>Scrap booking </a:t>
            </a:r>
          </a:p>
          <a:p>
            <a:r>
              <a:rPr lang="en-US" dirty="0" smtClean="0"/>
              <a:t>Share ethnic customs</a:t>
            </a:r>
          </a:p>
          <a:p>
            <a:r>
              <a:rPr lang="en-US" dirty="0" smtClean="0"/>
              <a:t>Ask Questions </a:t>
            </a:r>
            <a:endParaRPr lang="en-US" dirty="0"/>
          </a:p>
        </p:txBody>
      </p:sp>
      <p:sp>
        <p:nvSpPr>
          <p:cNvPr id="5" name="Rectangle 4"/>
          <p:cNvSpPr/>
          <p:nvPr/>
        </p:nvSpPr>
        <p:spPr>
          <a:xfrm>
            <a:off x="3520795" y="4780211"/>
            <a:ext cx="4741393" cy="1569660"/>
          </a:xfrm>
          <a:prstGeom prst="rect">
            <a:avLst/>
          </a:prstGeom>
        </p:spPr>
        <p:txBody>
          <a:bodyPr wrap="square">
            <a:spAutoFit/>
          </a:bodyPr>
          <a:lstStyle/>
          <a:p>
            <a:r>
              <a:rPr lang="en-US" dirty="0" smtClean="0"/>
              <a:t> </a:t>
            </a:r>
            <a:r>
              <a:rPr lang="en-US" sz="2400" dirty="0" smtClean="0"/>
              <a:t>Example: What can/could you buy with 10 cents, 25 cents, 50 cents when you were my age? What can you buy now?</a:t>
            </a:r>
            <a:endParaRPr lang="en-US" sz="2400" dirty="0"/>
          </a:p>
        </p:txBody>
      </p:sp>
      <p:pic>
        <p:nvPicPr>
          <p:cNvPr id="6146" name="Picture 2" descr="http://matchbin-assets.s3.amazonaws.com/public/sites/625/assets/LEKL_gener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348" y="2150075"/>
            <a:ext cx="3238500" cy="1905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89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8160" y="1753590"/>
            <a:ext cx="8351520" cy="2369274"/>
          </a:xfrm>
        </p:spPr>
        <p:txBody>
          <a:bodyPr/>
          <a:lstStyle/>
          <a:p>
            <a:r>
              <a:rPr lang="en-US" sz="10000" dirty="0" smtClean="0"/>
              <a:t>Welcome to the </a:t>
            </a:r>
            <a:r>
              <a:rPr lang="en-US" sz="10000" dirty="0" smtClean="0"/>
              <a:t>Elderly Simulation</a:t>
            </a:r>
            <a:endParaRPr lang="en-US" sz="10000" dirty="0"/>
          </a:p>
        </p:txBody>
      </p:sp>
      <p:sp>
        <p:nvSpPr>
          <p:cNvPr id="5" name="Text Placeholder 4"/>
          <p:cNvSpPr>
            <a:spLocks noGrp="1"/>
          </p:cNvSpPr>
          <p:nvPr>
            <p:ph type="body" idx="1"/>
          </p:nvPr>
        </p:nvSpPr>
        <p:spPr>
          <a:xfrm>
            <a:off x="1854200" y="4606427"/>
            <a:ext cx="5446714" cy="829982"/>
          </a:xfrm>
        </p:spPr>
        <p:txBody>
          <a:bodyPr>
            <a:noAutofit/>
          </a:bodyPr>
          <a:lstStyle/>
          <a:p>
            <a:r>
              <a:rPr lang="en-US" sz="2400" dirty="0" smtClean="0"/>
              <a:t>The following activities are meant to simulate life as an elderly adult.  Follow the directions and have fun!</a:t>
            </a:r>
            <a:endParaRPr lang="en-US" sz="2400" dirty="0"/>
          </a:p>
        </p:txBody>
      </p:sp>
    </p:spTree>
    <p:extLst>
      <p:ext uri="{BB962C8B-B14F-4D97-AF65-F5344CB8AC3E}">
        <p14:creationId xmlns:p14="http://schemas.microsoft.com/office/powerpoint/2010/main" val="1215163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t>Memory Loss</a:t>
            </a:r>
            <a:endParaRPr lang="en-US" sz="6600" dirty="0"/>
          </a:p>
        </p:txBody>
      </p:sp>
      <p:sp>
        <p:nvSpPr>
          <p:cNvPr id="5" name="Content Placeholder 4"/>
          <p:cNvSpPr>
            <a:spLocks noGrp="1"/>
          </p:cNvSpPr>
          <p:nvPr>
            <p:ph idx="1"/>
          </p:nvPr>
        </p:nvSpPr>
        <p:spPr/>
        <p:txBody>
          <a:bodyPr>
            <a:normAutofit/>
          </a:bodyPr>
          <a:lstStyle/>
          <a:p>
            <a:r>
              <a:rPr lang="en-US" sz="3600" dirty="0" smtClean="0"/>
              <a:t>Study the following slide and remember as many of the items as you can.</a:t>
            </a:r>
          </a:p>
          <a:p>
            <a:r>
              <a:rPr lang="en-US" sz="3600" dirty="0" smtClean="0"/>
              <a:t>Ready…..set…..GO!</a:t>
            </a:r>
            <a:endParaRPr lang="en-US" sz="3600" dirty="0"/>
          </a:p>
        </p:txBody>
      </p:sp>
    </p:spTree>
    <p:extLst>
      <p:ext uri="{BB962C8B-B14F-4D97-AF65-F5344CB8AC3E}">
        <p14:creationId xmlns:p14="http://schemas.microsoft.com/office/powerpoint/2010/main" val="280048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3998"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4164207" y="6209498"/>
            <a:ext cx="1826320" cy="648502"/>
          </a:xfrm>
          <a:prstGeom prst="rect">
            <a:avLst/>
          </a:prstGeom>
        </p:spPr>
      </p:pic>
      <p:pic>
        <p:nvPicPr>
          <p:cNvPr id="7" name="Picture 6"/>
          <p:cNvPicPr>
            <a:picLocks noChangeAspect="1"/>
          </p:cNvPicPr>
          <p:nvPr/>
        </p:nvPicPr>
        <p:blipFill>
          <a:blip r:embed="rId3"/>
          <a:stretch>
            <a:fillRect/>
          </a:stretch>
        </p:blipFill>
        <p:spPr>
          <a:xfrm>
            <a:off x="1296254" y="2685373"/>
            <a:ext cx="1310188" cy="1310188"/>
          </a:xfrm>
          <a:prstGeom prst="rect">
            <a:avLst/>
          </a:prstGeom>
        </p:spPr>
      </p:pic>
      <p:pic>
        <p:nvPicPr>
          <p:cNvPr id="8" name="Picture 7"/>
          <p:cNvPicPr>
            <a:picLocks noChangeAspect="1"/>
          </p:cNvPicPr>
          <p:nvPr/>
        </p:nvPicPr>
        <p:blipFill>
          <a:blip r:embed="rId4"/>
          <a:stretch>
            <a:fillRect/>
          </a:stretch>
        </p:blipFill>
        <p:spPr>
          <a:xfrm>
            <a:off x="7254273" y="22839"/>
            <a:ext cx="1889726" cy="1186232"/>
          </a:xfrm>
          <a:prstGeom prst="rect">
            <a:avLst/>
          </a:prstGeom>
        </p:spPr>
      </p:pic>
      <p:pic>
        <p:nvPicPr>
          <p:cNvPr id="11" name="Picture 10"/>
          <p:cNvPicPr>
            <a:picLocks noChangeAspect="1"/>
          </p:cNvPicPr>
          <p:nvPr/>
        </p:nvPicPr>
        <p:blipFill rotWithShape="1">
          <a:blip r:embed="rId5"/>
          <a:srcRect l="36382" t="26386" r="32262" b="34849"/>
          <a:stretch/>
        </p:blipFill>
        <p:spPr>
          <a:xfrm>
            <a:off x="1639572" y="22839"/>
            <a:ext cx="605642" cy="629394"/>
          </a:xfrm>
          <a:prstGeom prst="rect">
            <a:avLst/>
          </a:prstGeom>
        </p:spPr>
      </p:pic>
      <p:pic>
        <p:nvPicPr>
          <p:cNvPr id="12" name="Picture 11"/>
          <p:cNvPicPr>
            <a:picLocks noChangeAspect="1"/>
          </p:cNvPicPr>
          <p:nvPr/>
        </p:nvPicPr>
        <p:blipFill>
          <a:blip r:embed="rId6"/>
          <a:stretch>
            <a:fillRect/>
          </a:stretch>
        </p:blipFill>
        <p:spPr>
          <a:xfrm>
            <a:off x="3556338" y="22839"/>
            <a:ext cx="1799964" cy="1472370"/>
          </a:xfrm>
          <a:prstGeom prst="rect">
            <a:avLst/>
          </a:prstGeom>
        </p:spPr>
      </p:pic>
      <p:pic>
        <p:nvPicPr>
          <p:cNvPr id="13" name="Picture 12"/>
          <p:cNvPicPr>
            <a:picLocks noChangeAspect="1"/>
          </p:cNvPicPr>
          <p:nvPr/>
        </p:nvPicPr>
        <p:blipFill>
          <a:blip r:embed="rId7"/>
          <a:stretch>
            <a:fillRect/>
          </a:stretch>
        </p:blipFill>
        <p:spPr>
          <a:xfrm>
            <a:off x="5356302" y="22839"/>
            <a:ext cx="1897971" cy="1186232"/>
          </a:xfrm>
          <a:prstGeom prst="rect">
            <a:avLst/>
          </a:prstGeom>
        </p:spPr>
      </p:pic>
      <p:pic>
        <p:nvPicPr>
          <p:cNvPr id="15" name="Picture 14"/>
          <p:cNvPicPr>
            <a:picLocks noChangeAspect="1"/>
          </p:cNvPicPr>
          <p:nvPr/>
        </p:nvPicPr>
        <p:blipFill>
          <a:blip r:embed="rId8"/>
          <a:stretch>
            <a:fillRect/>
          </a:stretch>
        </p:blipFill>
        <p:spPr>
          <a:xfrm>
            <a:off x="1226" y="4000599"/>
            <a:ext cx="1623633" cy="1629948"/>
          </a:xfrm>
          <a:prstGeom prst="rect">
            <a:avLst/>
          </a:prstGeom>
        </p:spPr>
      </p:pic>
      <p:pic>
        <p:nvPicPr>
          <p:cNvPr id="2" name="Picture 1"/>
          <p:cNvPicPr>
            <a:picLocks noChangeAspect="1"/>
          </p:cNvPicPr>
          <p:nvPr/>
        </p:nvPicPr>
        <p:blipFill>
          <a:blip r:embed="rId9"/>
          <a:stretch>
            <a:fillRect/>
          </a:stretch>
        </p:blipFill>
        <p:spPr>
          <a:xfrm flipV="1">
            <a:off x="1226" y="2996300"/>
            <a:ext cx="1407482" cy="1153674"/>
          </a:xfrm>
          <a:prstGeom prst="rect">
            <a:avLst/>
          </a:prstGeom>
        </p:spPr>
      </p:pic>
      <p:pic>
        <p:nvPicPr>
          <p:cNvPr id="3" name="Picture 2"/>
          <p:cNvPicPr>
            <a:picLocks noChangeAspect="1"/>
          </p:cNvPicPr>
          <p:nvPr/>
        </p:nvPicPr>
        <p:blipFill>
          <a:blip r:embed="rId10"/>
          <a:stretch>
            <a:fillRect/>
          </a:stretch>
        </p:blipFill>
        <p:spPr>
          <a:xfrm>
            <a:off x="1467921" y="3863908"/>
            <a:ext cx="1176811" cy="1238930"/>
          </a:xfrm>
          <a:prstGeom prst="rect">
            <a:avLst/>
          </a:prstGeom>
        </p:spPr>
      </p:pic>
      <p:pic>
        <p:nvPicPr>
          <p:cNvPr id="4" name="Picture 3"/>
          <p:cNvPicPr>
            <a:picLocks noChangeAspect="1"/>
          </p:cNvPicPr>
          <p:nvPr/>
        </p:nvPicPr>
        <p:blipFill>
          <a:blip r:embed="rId11"/>
          <a:stretch>
            <a:fillRect/>
          </a:stretch>
        </p:blipFill>
        <p:spPr>
          <a:xfrm>
            <a:off x="2525890" y="196950"/>
            <a:ext cx="1328372" cy="1311202"/>
          </a:xfrm>
          <a:prstGeom prst="rect">
            <a:avLst/>
          </a:prstGeom>
        </p:spPr>
      </p:pic>
      <p:pic>
        <p:nvPicPr>
          <p:cNvPr id="9" name="Picture 8"/>
          <p:cNvPicPr>
            <a:picLocks noChangeAspect="1"/>
          </p:cNvPicPr>
          <p:nvPr/>
        </p:nvPicPr>
        <p:blipFill>
          <a:blip r:embed="rId12"/>
          <a:stretch>
            <a:fillRect/>
          </a:stretch>
        </p:blipFill>
        <p:spPr>
          <a:xfrm>
            <a:off x="5335828" y="3823160"/>
            <a:ext cx="1386470" cy="1188879"/>
          </a:xfrm>
          <a:prstGeom prst="rect">
            <a:avLst/>
          </a:prstGeom>
        </p:spPr>
      </p:pic>
      <p:pic>
        <p:nvPicPr>
          <p:cNvPr id="10" name="Picture 9"/>
          <p:cNvPicPr>
            <a:picLocks noChangeAspect="1"/>
          </p:cNvPicPr>
          <p:nvPr/>
        </p:nvPicPr>
        <p:blipFill>
          <a:blip r:embed="rId13"/>
          <a:stretch>
            <a:fillRect/>
          </a:stretch>
        </p:blipFill>
        <p:spPr>
          <a:xfrm>
            <a:off x="6722298" y="1209071"/>
            <a:ext cx="1450613" cy="493270"/>
          </a:xfrm>
          <a:prstGeom prst="rect">
            <a:avLst/>
          </a:prstGeom>
        </p:spPr>
      </p:pic>
      <p:pic>
        <p:nvPicPr>
          <p:cNvPr id="17" name="Picture 16"/>
          <p:cNvPicPr>
            <a:picLocks noChangeAspect="1"/>
          </p:cNvPicPr>
          <p:nvPr/>
        </p:nvPicPr>
        <p:blipFill>
          <a:blip r:embed="rId14"/>
          <a:stretch>
            <a:fillRect/>
          </a:stretch>
        </p:blipFill>
        <p:spPr>
          <a:xfrm>
            <a:off x="5356302" y="1115039"/>
            <a:ext cx="1368339" cy="1311202"/>
          </a:xfrm>
          <a:prstGeom prst="rect">
            <a:avLst/>
          </a:prstGeom>
        </p:spPr>
      </p:pic>
      <p:pic>
        <p:nvPicPr>
          <p:cNvPr id="19" name="Picture 18"/>
          <p:cNvPicPr>
            <a:picLocks noChangeAspect="1"/>
          </p:cNvPicPr>
          <p:nvPr/>
        </p:nvPicPr>
        <p:blipFill>
          <a:blip r:embed="rId15"/>
          <a:stretch>
            <a:fillRect/>
          </a:stretch>
        </p:blipFill>
        <p:spPr>
          <a:xfrm>
            <a:off x="1624859" y="5077064"/>
            <a:ext cx="957119" cy="594128"/>
          </a:xfrm>
          <a:prstGeom prst="rect">
            <a:avLst/>
          </a:prstGeom>
        </p:spPr>
      </p:pic>
      <p:pic>
        <p:nvPicPr>
          <p:cNvPr id="20" name="Picture 19"/>
          <p:cNvPicPr>
            <a:picLocks noChangeAspect="1"/>
          </p:cNvPicPr>
          <p:nvPr/>
        </p:nvPicPr>
        <p:blipFill>
          <a:blip r:embed="rId16"/>
          <a:stretch>
            <a:fillRect/>
          </a:stretch>
        </p:blipFill>
        <p:spPr>
          <a:xfrm>
            <a:off x="7907528" y="3529605"/>
            <a:ext cx="1236471" cy="1883921"/>
          </a:xfrm>
          <a:prstGeom prst="rect">
            <a:avLst/>
          </a:prstGeom>
        </p:spPr>
      </p:pic>
      <p:pic>
        <p:nvPicPr>
          <p:cNvPr id="21" name="Picture 20"/>
          <p:cNvPicPr>
            <a:picLocks noChangeAspect="1"/>
          </p:cNvPicPr>
          <p:nvPr/>
        </p:nvPicPr>
        <p:blipFill>
          <a:blip r:embed="rId17"/>
          <a:stretch>
            <a:fillRect/>
          </a:stretch>
        </p:blipFill>
        <p:spPr>
          <a:xfrm>
            <a:off x="1202794" y="5630547"/>
            <a:ext cx="1492008" cy="1201568"/>
          </a:xfrm>
          <a:prstGeom prst="rect">
            <a:avLst/>
          </a:prstGeom>
        </p:spPr>
      </p:pic>
      <p:pic>
        <p:nvPicPr>
          <p:cNvPr id="22" name="Picture 21"/>
          <p:cNvPicPr>
            <a:picLocks noChangeAspect="1"/>
          </p:cNvPicPr>
          <p:nvPr/>
        </p:nvPicPr>
        <p:blipFill>
          <a:blip r:embed="rId18"/>
          <a:stretch>
            <a:fillRect/>
          </a:stretch>
        </p:blipFill>
        <p:spPr>
          <a:xfrm>
            <a:off x="4277032" y="2710574"/>
            <a:ext cx="1147736" cy="1112585"/>
          </a:xfrm>
          <a:prstGeom prst="rect">
            <a:avLst/>
          </a:prstGeom>
        </p:spPr>
      </p:pic>
      <p:pic>
        <p:nvPicPr>
          <p:cNvPr id="23" name="Picture 22"/>
          <p:cNvPicPr>
            <a:picLocks noChangeAspect="1"/>
          </p:cNvPicPr>
          <p:nvPr/>
        </p:nvPicPr>
        <p:blipFill>
          <a:blip r:embed="rId19"/>
          <a:stretch>
            <a:fillRect/>
          </a:stretch>
        </p:blipFill>
        <p:spPr>
          <a:xfrm>
            <a:off x="5335828" y="2434346"/>
            <a:ext cx="1388813" cy="1388813"/>
          </a:xfrm>
          <a:prstGeom prst="rect">
            <a:avLst/>
          </a:prstGeom>
        </p:spPr>
      </p:pic>
      <p:pic>
        <p:nvPicPr>
          <p:cNvPr id="24" name="Picture 23"/>
          <p:cNvPicPr>
            <a:picLocks noChangeAspect="1"/>
          </p:cNvPicPr>
          <p:nvPr/>
        </p:nvPicPr>
        <p:blipFill>
          <a:blip r:embed="rId20"/>
          <a:stretch>
            <a:fillRect/>
          </a:stretch>
        </p:blipFill>
        <p:spPr>
          <a:xfrm>
            <a:off x="1226" y="5554541"/>
            <a:ext cx="1201568" cy="1277574"/>
          </a:xfrm>
          <a:prstGeom prst="rect">
            <a:avLst/>
          </a:prstGeom>
        </p:spPr>
      </p:pic>
      <p:pic>
        <p:nvPicPr>
          <p:cNvPr id="26" name="Picture 25"/>
          <p:cNvPicPr>
            <a:picLocks noChangeAspect="1"/>
          </p:cNvPicPr>
          <p:nvPr/>
        </p:nvPicPr>
        <p:blipFill>
          <a:blip r:embed="rId21"/>
          <a:stretch>
            <a:fillRect/>
          </a:stretch>
        </p:blipFill>
        <p:spPr>
          <a:xfrm>
            <a:off x="3718790" y="1495209"/>
            <a:ext cx="1637512" cy="1215365"/>
          </a:xfrm>
          <a:prstGeom prst="rect">
            <a:avLst/>
          </a:prstGeom>
        </p:spPr>
      </p:pic>
      <p:pic>
        <p:nvPicPr>
          <p:cNvPr id="28" name="Picture 27"/>
          <p:cNvPicPr>
            <a:picLocks noChangeAspect="1"/>
          </p:cNvPicPr>
          <p:nvPr/>
        </p:nvPicPr>
        <p:blipFill>
          <a:blip r:embed="rId22"/>
          <a:stretch>
            <a:fillRect/>
          </a:stretch>
        </p:blipFill>
        <p:spPr>
          <a:xfrm>
            <a:off x="7994689" y="2138112"/>
            <a:ext cx="1149311" cy="1606788"/>
          </a:xfrm>
          <a:prstGeom prst="rect">
            <a:avLst/>
          </a:prstGeom>
        </p:spPr>
      </p:pic>
      <p:pic>
        <p:nvPicPr>
          <p:cNvPr id="29" name="Picture 28"/>
          <p:cNvPicPr>
            <a:picLocks noChangeAspect="1"/>
          </p:cNvPicPr>
          <p:nvPr/>
        </p:nvPicPr>
        <p:blipFill>
          <a:blip r:embed="rId23"/>
          <a:stretch>
            <a:fillRect/>
          </a:stretch>
        </p:blipFill>
        <p:spPr>
          <a:xfrm>
            <a:off x="6765545" y="4149974"/>
            <a:ext cx="1225108" cy="1263551"/>
          </a:xfrm>
          <a:prstGeom prst="rect">
            <a:avLst/>
          </a:prstGeom>
        </p:spPr>
      </p:pic>
      <p:pic>
        <p:nvPicPr>
          <p:cNvPr id="30" name="Picture 29"/>
          <p:cNvPicPr>
            <a:picLocks noChangeAspect="1"/>
          </p:cNvPicPr>
          <p:nvPr/>
        </p:nvPicPr>
        <p:blipFill>
          <a:blip r:embed="rId24"/>
          <a:stretch>
            <a:fillRect/>
          </a:stretch>
        </p:blipFill>
        <p:spPr>
          <a:xfrm>
            <a:off x="6727289" y="2882574"/>
            <a:ext cx="1267400" cy="1267400"/>
          </a:xfrm>
          <a:prstGeom prst="rect">
            <a:avLst/>
          </a:prstGeom>
        </p:spPr>
      </p:pic>
      <p:pic>
        <p:nvPicPr>
          <p:cNvPr id="31" name="Picture 30"/>
          <p:cNvPicPr>
            <a:picLocks noChangeAspect="1"/>
          </p:cNvPicPr>
          <p:nvPr/>
        </p:nvPicPr>
        <p:blipFill>
          <a:blip r:embed="rId25"/>
          <a:stretch>
            <a:fillRect/>
          </a:stretch>
        </p:blipFill>
        <p:spPr>
          <a:xfrm>
            <a:off x="2581978" y="3923282"/>
            <a:ext cx="1582230" cy="1698836"/>
          </a:xfrm>
          <a:prstGeom prst="rect">
            <a:avLst/>
          </a:prstGeom>
        </p:spPr>
      </p:pic>
      <p:pic>
        <p:nvPicPr>
          <p:cNvPr id="32" name="Picture 31"/>
          <p:cNvPicPr>
            <a:picLocks noChangeAspect="1"/>
          </p:cNvPicPr>
          <p:nvPr/>
        </p:nvPicPr>
        <p:blipFill>
          <a:blip r:embed="rId26"/>
          <a:stretch>
            <a:fillRect/>
          </a:stretch>
        </p:blipFill>
        <p:spPr>
          <a:xfrm>
            <a:off x="8148685" y="1209071"/>
            <a:ext cx="995314" cy="1003969"/>
          </a:xfrm>
          <a:prstGeom prst="rect">
            <a:avLst/>
          </a:prstGeom>
        </p:spPr>
      </p:pic>
      <p:pic>
        <p:nvPicPr>
          <p:cNvPr id="33" name="Picture 32"/>
          <p:cNvPicPr>
            <a:picLocks noChangeAspect="1"/>
          </p:cNvPicPr>
          <p:nvPr/>
        </p:nvPicPr>
        <p:blipFill>
          <a:blip r:embed="rId27"/>
          <a:stretch>
            <a:fillRect/>
          </a:stretch>
        </p:blipFill>
        <p:spPr>
          <a:xfrm>
            <a:off x="2390418" y="2434346"/>
            <a:ext cx="1886614" cy="1488936"/>
          </a:xfrm>
          <a:prstGeom prst="rect">
            <a:avLst/>
          </a:prstGeom>
        </p:spPr>
      </p:pic>
      <p:pic>
        <p:nvPicPr>
          <p:cNvPr id="34" name="Picture 33"/>
          <p:cNvPicPr>
            <a:picLocks noChangeAspect="1"/>
          </p:cNvPicPr>
          <p:nvPr/>
        </p:nvPicPr>
        <p:blipFill>
          <a:blip r:embed="rId28"/>
          <a:stretch>
            <a:fillRect/>
          </a:stretch>
        </p:blipFill>
        <p:spPr>
          <a:xfrm>
            <a:off x="6724642" y="1702340"/>
            <a:ext cx="1424044" cy="1177469"/>
          </a:xfrm>
          <a:prstGeom prst="rect">
            <a:avLst/>
          </a:prstGeom>
        </p:spPr>
      </p:pic>
      <p:pic>
        <p:nvPicPr>
          <p:cNvPr id="35" name="Picture 34"/>
          <p:cNvPicPr>
            <a:picLocks noChangeAspect="1"/>
          </p:cNvPicPr>
          <p:nvPr/>
        </p:nvPicPr>
        <p:blipFill>
          <a:blip r:embed="rId29"/>
          <a:stretch>
            <a:fillRect/>
          </a:stretch>
        </p:blipFill>
        <p:spPr>
          <a:xfrm>
            <a:off x="2694802" y="5630547"/>
            <a:ext cx="1469405" cy="1201568"/>
          </a:xfrm>
          <a:prstGeom prst="rect">
            <a:avLst/>
          </a:prstGeom>
        </p:spPr>
      </p:pic>
      <p:pic>
        <p:nvPicPr>
          <p:cNvPr id="36" name="Picture 35"/>
          <p:cNvPicPr>
            <a:picLocks noChangeAspect="1"/>
          </p:cNvPicPr>
          <p:nvPr/>
        </p:nvPicPr>
        <p:blipFill>
          <a:blip r:embed="rId30"/>
          <a:stretch>
            <a:fillRect/>
          </a:stretch>
        </p:blipFill>
        <p:spPr>
          <a:xfrm>
            <a:off x="4164207" y="3823160"/>
            <a:ext cx="1171621" cy="1171005"/>
          </a:xfrm>
          <a:prstGeom prst="rect">
            <a:avLst/>
          </a:prstGeom>
        </p:spPr>
      </p:pic>
      <p:pic>
        <p:nvPicPr>
          <p:cNvPr id="37" name="Picture 36"/>
          <p:cNvPicPr>
            <a:picLocks noChangeAspect="1"/>
          </p:cNvPicPr>
          <p:nvPr/>
        </p:nvPicPr>
        <p:blipFill>
          <a:blip r:embed="rId31"/>
          <a:stretch>
            <a:fillRect/>
          </a:stretch>
        </p:blipFill>
        <p:spPr>
          <a:xfrm>
            <a:off x="4057273" y="4994165"/>
            <a:ext cx="1933254" cy="1215333"/>
          </a:xfrm>
          <a:prstGeom prst="rect">
            <a:avLst/>
          </a:prstGeom>
        </p:spPr>
      </p:pic>
      <p:pic>
        <p:nvPicPr>
          <p:cNvPr id="38" name="Picture 37"/>
          <p:cNvPicPr>
            <a:picLocks noChangeAspect="1"/>
          </p:cNvPicPr>
          <p:nvPr/>
        </p:nvPicPr>
        <p:blipFill rotWithShape="1">
          <a:blip r:embed="rId32"/>
          <a:srcRect b="5290"/>
          <a:stretch/>
        </p:blipFill>
        <p:spPr>
          <a:xfrm>
            <a:off x="6058419" y="5486464"/>
            <a:ext cx="1649625" cy="1343534"/>
          </a:xfrm>
          <a:prstGeom prst="rect">
            <a:avLst/>
          </a:prstGeom>
        </p:spPr>
      </p:pic>
      <p:pic>
        <p:nvPicPr>
          <p:cNvPr id="39" name="Picture 38"/>
          <p:cNvPicPr>
            <a:picLocks noChangeAspect="1"/>
          </p:cNvPicPr>
          <p:nvPr/>
        </p:nvPicPr>
        <p:blipFill>
          <a:blip r:embed="rId33"/>
          <a:stretch>
            <a:fillRect/>
          </a:stretch>
        </p:blipFill>
        <p:spPr>
          <a:xfrm>
            <a:off x="5881725" y="4837962"/>
            <a:ext cx="959775" cy="648502"/>
          </a:xfrm>
          <a:prstGeom prst="rect">
            <a:avLst/>
          </a:prstGeom>
        </p:spPr>
      </p:pic>
      <p:pic>
        <p:nvPicPr>
          <p:cNvPr id="40" name="Picture 39"/>
          <p:cNvPicPr>
            <a:picLocks noChangeAspect="1"/>
          </p:cNvPicPr>
          <p:nvPr/>
        </p:nvPicPr>
        <p:blipFill>
          <a:blip r:embed="rId34"/>
          <a:stretch>
            <a:fillRect/>
          </a:stretch>
        </p:blipFill>
        <p:spPr>
          <a:xfrm>
            <a:off x="7651447" y="5413526"/>
            <a:ext cx="1492551" cy="1439430"/>
          </a:xfrm>
          <a:prstGeom prst="rect">
            <a:avLst/>
          </a:prstGeom>
        </p:spPr>
      </p:pic>
      <p:pic>
        <p:nvPicPr>
          <p:cNvPr id="16" name="Picture 15"/>
          <p:cNvPicPr>
            <a:picLocks noChangeAspect="1"/>
          </p:cNvPicPr>
          <p:nvPr/>
        </p:nvPicPr>
        <p:blipFill>
          <a:blip r:embed="rId35"/>
          <a:stretch>
            <a:fillRect/>
          </a:stretch>
        </p:blipFill>
        <p:spPr>
          <a:xfrm>
            <a:off x="2294746" y="1516581"/>
            <a:ext cx="1294647" cy="1110150"/>
          </a:xfrm>
          <a:prstGeom prst="rect">
            <a:avLst/>
          </a:prstGeom>
        </p:spPr>
      </p:pic>
      <p:pic>
        <p:nvPicPr>
          <p:cNvPr id="5" name="Picture 4"/>
          <p:cNvPicPr>
            <a:picLocks noChangeAspect="1"/>
          </p:cNvPicPr>
          <p:nvPr/>
        </p:nvPicPr>
        <p:blipFill rotWithShape="1">
          <a:blip r:embed="rId36"/>
          <a:srcRect l="21519" r="9728"/>
          <a:stretch/>
        </p:blipFill>
        <p:spPr>
          <a:xfrm>
            <a:off x="156919" y="87421"/>
            <a:ext cx="1116282" cy="1623634"/>
          </a:xfrm>
          <a:prstGeom prst="rect">
            <a:avLst/>
          </a:prstGeom>
        </p:spPr>
      </p:pic>
      <p:pic>
        <p:nvPicPr>
          <p:cNvPr id="14" name="Picture 13"/>
          <p:cNvPicPr>
            <a:picLocks noChangeAspect="1"/>
          </p:cNvPicPr>
          <p:nvPr/>
        </p:nvPicPr>
        <p:blipFill rotWithShape="1">
          <a:blip r:embed="rId37"/>
          <a:srcRect l="27740" r="29150"/>
          <a:stretch/>
        </p:blipFill>
        <p:spPr>
          <a:xfrm>
            <a:off x="1448790" y="864605"/>
            <a:ext cx="748145" cy="1808855"/>
          </a:xfrm>
          <a:prstGeom prst="rect">
            <a:avLst/>
          </a:prstGeom>
        </p:spPr>
      </p:pic>
      <p:pic>
        <p:nvPicPr>
          <p:cNvPr id="1026" name="Picture 2" descr="http://a.abcnews.com/images/US/ht_oreo_cookie_jef_120301_wmain.jpg"/>
          <p:cNvPicPr>
            <a:picLocks noChangeAspect="1" noChangeArrowheads="1"/>
          </p:cNvPicPr>
          <p:nvPr/>
        </p:nvPicPr>
        <p:blipFill rotWithShape="1">
          <a:blip r:embed="rId38">
            <a:extLst>
              <a:ext uri="{28A0092B-C50C-407E-A947-70E740481C1C}">
                <a14:useLocalDpi xmlns:a14="http://schemas.microsoft.com/office/drawing/2010/main" val="0"/>
              </a:ext>
            </a:extLst>
          </a:blip>
          <a:srcRect l="12643" r="13526"/>
          <a:stretch/>
        </p:blipFill>
        <p:spPr bwMode="auto">
          <a:xfrm>
            <a:off x="72213" y="1886982"/>
            <a:ext cx="1384119" cy="10545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30"/>
          <a:srcRect l="32779" t="14257" r="30732" b="15770"/>
          <a:stretch/>
        </p:blipFill>
        <p:spPr>
          <a:xfrm>
            <a:off x="4277032" y="3728303"/>
            <a:ext cx="804518" cy="1541989"/>
          </a:xfrm>
          <a:prstGeom prst="rect">
            <a:avLst/>
          </a:prstGeom>
        </p:spPr>
      </p:pic>
    </p:spTree>
    <p:extLst>
      <p:ext uri="{BB962C8B-B14F-4D97-AF65-F5344CB8AC3E}">
        <p14:creationId xmlns:p14="http://schemas.microsoft.com/office/powerpoint/2010/main" val="766436574"/>
      </p:ext>
    </p:extLst>
  </p:cSld>
  <p:clrMapOvr>
    <a:masterClrMapping/>
  </p:clrMapOvr>
  <p:transition spd="slow" advClick="0" advTm="60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Memory Loss</a:t>
            </a:r>
            <a:endParaRPr lang="en-US" sz="6600" dirty="0"/>
          </a:p>
        </p:txBody>
      </p:sp>
      <p:sp>
        <p:nvSpPr>
          <p:cNvPr id="3" name="Content Placeholder 2"/>
          <p:cNvSpPr>
            <a:spLocks noGrp="1"/>
          </p:cNvSpPr>
          <p:nvPr>
            <p:ph idx="1"/>
          </p:nvPr>
        </p:nvSpPr>
        <p:spPr/>
        <p:txBody>
          <a:bodyPr/>
          <a:lstStyle/>
          <a:p>
            <a:r>
              <a:rPr lang="en-US" dirty="0" smtClean="0"/>
              <a:t>Let’s check your answers…(37 items total) </a:t>
            </a:r>
            <a:endParaRPr lang="en-US" dirty="0"/>
          </a:p>
        </p:txBody>
      </p:sp>
    </p:spTree>
    <p:extLst>
      <p:ext uri="{BB962C8B-B14F-4D97-AF65-F5344CB8AC3E}">
        <p14:creationId xmlns:p14="http://schemas.microsoft.com/office/powerpoint/2010/main" val="1989780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3998"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4164207" y="6209498"/>
            <a:ext cx="1826320" cy="648502"/>
          </a:xfrm>
          <a:prstGeom prst="rect">
            <a:avLst/>
          </a:prstGeom>
        </p:spPr>
      </p:pic>
      <p:pic>
        <p:nvPicPr>
          <p:cNvPr id="7" name="Picture 6"/>
          <p:cNvPicPr>
            <a:picLocks noChangeAspect="1"/>
          </p:cNvPicPr>
          <p:nvPr/>
        </p:nvPicPr>
        <p:blipFill>
          <a:blip r:embed="rId3"/>
          <a:stretch>
            <a:fillRect/>
          </a:stretch>
        </p:blipFill>
        <p:spPr>
          <a:xfrm>
            <a:off x="1296254" y="2685373"/>
            <a:ext cx="1310188" cy="1310188"/>
          </a:xfrm>
          <a:prstGeom prst="rect">
            <a:avLst/>
          </a:prstGeom>
        </p:spPr>
      </p:pic>
      <p:pic>
        <p:nvPicPr>
          <p:cNvPr id="8" name="Picture 7"/>
          <p:cNvPicPr>
            <a:picLocks noChangeAspect="1"/>
          </p:cNvPicPr>
          <p:nvPr/>
        </p:nvPicPr>
        <p:blipFill>
          <a:blip r:embed="rId4"/>
          <a:stretch>
            <a:fillRect/>
          </a:stretch>
        </p:blipFill>
        <p:spPr>
          <a:xfrm>
            <a:off x="7254273" y="22839"/>
            <a:ext cx="1889726" cy="1186232"/>
          </a:xfrm>
          <a:prstGeom prst="rect">
            <a:avLst/>
          </a:prstGeom>
        </p:spPr>
      </p:pic>
      <p:pic>
        <p:nvPicPr>
          <p:cNvPr id="11" name="Picture 10"/>
          <p:cNvPicPr>
            <a:picLocks noChangeAspect="1"/>
          </p:cNvPicPr>
          <p:nvPr/>
        </p:nvPicPr>
        <p:blipFill rotWithShape="1">
          <a:blip r:embed="rId5"/>
          <a:srcRect l="36382" t="26386" r="32262" b="34849"/>
          <a:stretch/>
        </p:blipFill>
        <p:spPr>
          <a:xfrm>
            <a:off x="1639572" y="22839"/>
            <a:ext cx="605642" cy="629394"/>
          </a:xfrm>
          <a:prstGeom prst="rect">
            <a:avLst/>
          </a:prstGeom>
        </p:spPr>
      </p:pic>
      <p:pic>
        <p:nvPicPr>
          <p:cNvPr id="12" name="Picture 11"/>
          <p:cNvPicPr>
            <a:picLocks noChangeAspect="1"/>
          </p:cNvPicPr>
          <p:nvPr/>
        </p:nvPicPr>
        <p:blipFill>
          <a:blip r:embed="rId6"/>
          <a:stretch>
            <a:fillRect/>
          </a:stretch>
        </p:blipFill>
        <p:spPr>
          <a:xfrm>
            <a:off x="3556338" y="22839"/>
            <a:ext cx="1799964" cy="1472370"/>
          </a:xfrm>
          <a:prstGeom prst="rect">
            <a:avLst/>
          </a:prstGeom>
        </p:spPr>
      </p:pic>
      <p:pic>
        <p:nvPicPr>
          <p:cNvPr id="13" name="Picture 12"/>
          <p:cNvPicPr>
            <a:picLocks noChangeAspect="1"/>
          </p:cNvPicPr>
          <p:nvPr/>
        </p:nvPicPr>
        <p:blipFill>
          <a:blip r:embed="rId7"/>
          <a:stretch>
            <a:fillRect/>
          </a:stretch>
        </p:blipFill>
        <p:spPr>
          <a:xfrm>
            <a:off x="5356302" y="22839"/>
            <a:ext cx="1897971" cy="1186232"/>
          </a:xfrm>
          <a:prstGeom prst="rect">
            <a:avLst/>
          </a:prstGeom>
        </p:spPr>
      </p:pic>
      <p:pic>
        <p:nvPicPr>
          <p:cNvPr id="15" name="Picture 14"/>
          <p:cNvPicPr>
            <a:picLocks noChangeAspect="1"/>
          </p:cNvPicPr>
          <p:nvPr/>
        </p:nvPicPr>
        <p:blipFill>
          <a:blip r:embed="rId8"/>
          <a:stretch>
            <a:fillRect/>
          </a:stretch>
        </p:blipFill>
        <p:spPr>
          <a:xfrm>
            <a:off x="1226" y="4000599"/>
            <a:ext cx="1623633" cy="1629948"/>
          </a:xfrm>
          <a:prstGeom prst="rect">
            <a:avLst/>
          </a:prstGeom>
        </p:spPr>
      </p:pic>
      <p:pic>
        <p:nvPicPr>
          <p:cNvPr id="2" name="Picture 1"/>
          <p:cNvPicPr>
            <a:picLocks noChangeAspect="1"/>
          </p:cNvPicPr>
          <p:nvPr/>
        </p:nvPicPr>
        <p:blipFill>
          <a:blip r:embed="rId9"/>
          <a:stretch>
            <a:fillRect/>
          </a:stretch>
        </p:blipFill>
        <p:spPr>
          <a:xfrm flipV="1">
            <a:off x="1226" y="2996300"/>
            <a:ext cx="1407482" cy="1153674"/>
          </a:xfrm>
          <a:prstGeom prst="rect">
            <a:avLst/>
          </a:prstGeom>
        </p:spPr>
      </p:pic>
      <p:pic>
        <p:nvPicPr>
          <p:cNvPr id="3" name="Picture 2"/>
          <p:cNvPicPr>
            <a:picLocks noChangeAspect="1"/>
          </p:cNvPicPr>
          <p:nvPr/>
        </p:nvPicPr>
        <p:blipFill>
          <a:blip r:embed="rId10"/>
          <a:stretch>
            <a:fillRect/>
          </a:stretch>
        </p:blipFill>
        <p:spPr>
          <a:xfrm>
            <a:off x="1467921" y="3863908"/>
            <a:ext cx="1176811" cy="1238930"/>
          </a:xfrm>
          <a:prstGeom prst="rect">
            <a:avLst/>
          </a:prstGeom>
        </p:spPr>
      </p:pic>
      <p:pic>
        <p:nvPicPr>
          <p:cNvPr id="4" name="Picture 3"/>
          <p:cNvPicPr>
            <a:picLocks noChangeAspect="1"/>
          </p:cNvPicPr>
          <p:nvPr/>
        </p:nvPicPr>
        <p:blipFill>
          <a:blip r:embed="rId11"/>
          <a:stretch>
            <a:fillRect/>
          </a:stretch>
        </p:blipFill>
        <p:spPr>
          <a:xfrm>
            <a:off x="2525890" y="196950"/>
            <a:ext cx="1328372" cy="1311202"/>
          </a:xfrm>
          <a:prstGeom prst="rect">
            <a:avLst/>
          </a:prstGeom>
        </p:spPr>
      </p:pic>
      <p:pic>
        <p:nvPicPr>
          <p:cNvPr id="9" name="Picture 8"/>
          <p:cNvPicPr>
            <a:picLocks noChangeAspect="1"/>
          </p:cNvPicPr>
          <p:nvPr/>
        </p:nvPicPr>
        <p:blipFill>
          <a:blip r:embed="rId12"/>
          <a:stretch>
            <a:fillRect/>
          </a:stretch>
        </p:blipFill>
        <p:spPr>
          <a:xfrm>
            <a:off x="5335828" y="3823160"/>
            <a:ext cx="1386470" cy="1188879"/>
          </a:xfrm>
          <a:prstGeom prst="rect">
            <a:avLst/>
          </a:prstGeom>
        </p:spPr>
      </p:pic>
      <p:pic>
        <p:nvPicPr>
          <p:cNvPr id="10" name="Picture 9"/>
          <p:cNvPicPr>
            <a:picLocks noChangeAspect="1"/>
          </p:cNvPicPr>
          <p:nvPr/>
        </p:nvPicPr>
        <p:blipFill>
          <a:blip r:embed="rId13"/>
          <a:stretch>
            <a:fillRect/>
          </a:stretch>
        </p:blipFill>
        <p:spPr>
          <a:xfrm>
            <a:off x="6722298" y="1209071"/>
            <a:ext cx="1450613" cy="493270"/>
          </a:xfrm>
          <a:prstGeom prst="rect">
            <a:avLst/>
          </a:prstGeom>
        </p:spPr>
      </p:pic>
      <p:pic>
        <p:nvPicPr>
          <p:cNvPr id="17" name="Picture 16"/>
          <p:cNvPicPr>
            <a:picLocks noChangeAspect="1"/>
          </p:cNvPicPr>
          <p:nvPr/>
        </p:nvPicPr>
        <p:blipFill>
          <a:blip r:embed="rId14"/>
          <a:stretch>
            <a:fillRect/>
          </a:stretch>
        </p:blipFill>
        <p:spPr>
          <a:xfrm>
            <a:off x="5356302" y="1115039"/>
            <a:ext cx="1368339" cy="1311202"/>
          </a:xfrm>
          <a:prstGeom prst="rect">
            <a:avLst/>
          </a:prstGeom>
        </p:spPr>
      </p:pic>
      <p:pic>
        <p:nvPicPr>
          <p:cNvPr id="19" name="Picture 18"/>
          <p:cNvPicPr>
            <a:picLocks noChangeAspect="1"/>
          </p:cNvPicPr>
          <p:nvPr/>
        </p:nvPicPr>
        <p:blipFill>
          <a:blip r:embed="rId15"/>
          <a:stretch>
            <a:fillRect/>
          </a:stretch>
        </p:blipFill>
        <p:spPr>
          <a:xfrm>
            <a:off x="1624859" y="5077064"/>
            <a:ext cx="957119" cy="594128"/>
          </a:xfrm>
          <a:prstGeom prst="rect">
            <a:avLst/>
          </a:prstGeom>
        </p:spPr>
      </p:pic>
      <p:pic>
        <p:nvPicPr>
          <p:cNvPr id="20" name="Picture 19"/>
          <p:cNvPicPr>
            <a:picLocks noChangeAspect="1"/>
          </p:cNvPicPr>
          <p:nvPr/>
        </p:nvPicPr>
        <p:blipFill>
          <a:blip r:embed="rId16"/>
          <a:stretch>
            <a:fillRect/>
          </a:stretch>
        </p:blipFill>
        <p:spPr>
          <a:xfrm>
            <a:off x="7907528" y="3529605"/>
            <a:ext cx="1236471" cy="1883921"/>
          </a:xfrm>
          <a:prstGeom prst="rect">
            <a:avLst/>
          </a:prstGeom>
        </p:spPr>
      </p:pic>
      <p:pic>
        <p:nvPicPr>
          <p:cNvPr id="21" name="Picture 20"/>
          <p:cNvPicPr>
            <a:picLocks noChangeAspect="1"/>
          </p:cNvPicPr>
          <p:nvPr/>
        </p:nvPicPr>
        <p:blipFill>
          <a:blip r:embed="rId17"/>
          <a:stretch>
            <a:fillRect/>
          </a:stretch>
        </p:blipFill>
        <p:spPr>
          <a:xfrm>
            <a:off x="1202794" y="5630547"/>
            <a:ext cx="1492008" cy="1201568"/>
          </a:xfrm>
          <a:prstGeom prst="rect">
            <a:avLst/>
          </a:prstGeom>
        </p:spPr>
      </p:pic>
      <p:pic>
        <p:nvPicPr>
          <p:cNvPr id="22" name="Picture 21"/>
          <p:cNvPicPr>
            <a:picLocks noChangeAspect="1"/>
          </p:cNvPicPr>
          <p:nvPr/>
        </p:nvPicPr>
        <p:blipFill>
          <a:blip r:embed="rId18"/>
          <a:stretch>
            <a:fillRect/>
          </a:stretch>
        </p:blipFill>
        <p:spPr>
          <a:xfrm>
            <a:off x="4277032" y="2710574"/>
            <a:ext cx="1147736" cy="1112585"/>
          </a:xfrm>
          <a:prstGeom prst="rect">
            <a:avLst/>
          </a:prstGeom>
        </p:spPr>
      </p:pic>
      <p:pic>
        <p:nvPicPr>
          <p:cNvPr id="23" name="Picture 22"/>
          <p:cNvPicPr>
            <a:picLocks noChangeAspect="1"/>
          </p:cNvPicPr>
          <p:nvPr/>
        </p:nvPicPr>
        <p:blipFill>
          <a:blip r:embed="rId19"/>
          <a:stretch>
            <a:fillRect/>
          </a:stretch>
        </p:blipFill>
        <p:spPr>
          <a:xfrm>
            <a:off x="5335828" y="2434346"/>
            <a:ext cx="1388813" cy="1388813"/>
          </a:xfrm>
          <a:prstGeom prst="rect">
            <a:avLst/>
          </a:prstGeom>
        </p:spPr>
      </p:pic>
      <p:pic>
        <p:nvPicPr>
          <p:cNvPr id="24" name="Picture 23"/>
          <p:cNvPicPr>
            <a:picLocks noChangeAspect="1"/>
          </p:cNvPicPr>
          <p:nvPr/>
        </p:nvPicPr>
        <p:blipFill>
          <a:blip r:embed="rId20"/>
          <a:stretch>
            <a:fillRect/>
          </a:stretch>
        </p:blipFill>
        <p:spPr>
          <a:xfrm>
            <a:off x="1226" y="5554541"/>
            <a:ext cx="1201568" cy="1277574"/>
          </a:xfrm>
          <a:prstGeom prst="rect">
            <a:avLst/>
          </a:prstGeom>
        </p:spPr>
      </p:pic>
      <p:pic>
        <p:nvPicPr>
          <p:cNvPr id="26" name="Picture 25"/>
          <p:cNvPicPr>
            <a:picLocks noChangeAspect="1"/>
          </p:cNvPicPr>
          <p:nvPr/>
        </p:nvPicPr>
        <p:blipFill>
          <a:blip r:embed="rId21"/>
          <a:stretch>
            <a:fillRect/>
          </a:stretch>
        </p:blipFill>
        <p:spPr>
          <a:xfrm>
            <a:off x="3718790" y="1495209"/>
            <a:ext cx="1637512" cy="1215365"/>
          </a:xfrm>
          <a:prstGeom prst="rect">
            <a:avLst/>
          </a:prstGeom>
        </p:spPr>
      </p:pic>
      <p:pic>
        <p:nvPicPr>
          <p:cNvPr id="28" name="Picture 27"/>
          <p:cNvPicPr>
            <a:picLocks noChangeAspect="1"/>
          </p:cNvPicPr>
          <p:nvPr/>
        </p:nvPicPr>
        <p:blipFill>
          <a:blip r:embed="rId22"/>
          <a:stretch>
            <a:fillRect/>
          </a:stretch>
        </p:blipFill>
        <p:spPr>
          <a:xfrm>
            <a:off x="7994689" y="2138112"/>
            <a:ext cx="1149311" cy="1606788"/>
          </a:xfrm>
          <a:prstGeom prst="rect">
            <a:avLst/>
          </a:prstGeom>
        </p:spPr>
      </p:pic>
      <p:pic>
        <p:nvPicPr>
          <p:cNvPr id="29" name="Picture 28"/>
          <p:cNvPicPr>
            <a:picLocks noChangeAspect="1"/>
          </p:cNvPicPr>
          <p:nvPr/>
        </p:nvPicPr>
        <p:blipFill>
          <a:blip r:embed="rId23"/>
          <a:stretch>
            <a:fillRect/>
          </a:stretch>
        </p:blipFill>
        <p:spPr>
          <a:xfrm>
            <a:off x="6789295" y="4149974"/>
            <a:ext cx="1225108" cy="1263551"/>
          </a:xfrm>
          <a:prstGeom prst="rect">
            <a:avLst/>
          </a:prstGeom>
        </p:spPr>
      </p:pic>
      <p:pic>
        <p:nvPicPr>
          <p:cNvPr id="30" name="Picture 29"/>
          <p:cNvPicPr>
            <a:picLocks noChangeAspect="1"/>
          </p:cNvPicPr>
          <p:nvPr/>
        </p:nvPicPr>
        <p:blipFill>
          <a:blip r:embed="rId24"/>
          <a:stretch>
            <a:fillRect/>
          </a:stretch>
        </p:blipFill>
        <p:spPr>
          <a:xfrm>
            <a:off x="6727289" y="2882574"/>
            <a:ext cx="1267400" cy="1267400"/>
          </a:xfrm>
          <a:prstGeom prst="rect">
            <a:avLst/>
          </a:prstGeom>
        </p:spPr>
      </p:pic>
      <p:pic>
        <p:nvPicPr>
          <p:cNvPr id="31" name="Picture 30"/>
          <p:cNvPicPr>
            <a:picLocks noChangeAspect="1"/>
          </p:cNvPicPr>
          <p:nvPr/>
        </p:nvPicPr>
        <p:blipFill>
          <a:blip r:embed="rId25"/>
          <a:stretch>
            <a:fillRect/>
          </a:stretch>
        </p:blipFill>
        <p:spPr>
          <a:xfrm>
            <a:off x="2581978" y="3923282"/>
            <a:ext cx="1582230" cy="1698836"/>
          </a:xfrm>
          <a:prstGeom prst="rect">
            <a:avLst/>
          </a:prstGeom>
        </p:spPr>
      </p:pic>
      <p:pic>
        <p:nvPicPr>
          <p:cNvPr id="32" name="Picture 31"/>
          <p:cNvPicPr>
            <a:picLocks noChangeAspect="1"/>
          </p:cNvPicPr>
          <p:nvPr/>
        </p:nvPicPr>
        <p:blipFill>
          <a:blip r:embed="rId26"/>
          <a:stretch>
            <a:fillRect/>
          </a:stretch>
        </p:blipFill>
        <p:spPr>
          <a:xfrm>
            <a:off x="8148685" y="1209071"/>
            <a:ext cx="995314" cy="1003969"/>
          </a:xfrm>
          <a:prstGeom prst="rect">
            <a:avLst/>
          </a:prstGeom>
        </p:spPr>
      </p:pic>
      <p:pic>
        <p:nvPicPr>
          <p:cNvPr id="33" name="Picture 32"/>
          <p:cNvPicPr>
            <a:picLocks noChangeAspect="1"/>
          </p:cNvPicPr>
          <p:nvPr/>
        </p:nvPicPr>
        <p:blipFill>
          <a:blip r:embed="rId27"/>
          <a:stretch>
            <a:fillRect/>
          </a:stretch>
        </p:blipFill>
        <p:spPr>
          <a:xfrm>
            <a:off x="2390418" y="2434346"/>
            <a:ext cx="1886614" cy="1488936"/>
          </a:xfrm>
          <a:prstGeom prst="rect">
            <a:avLst/>
          </a:prstGeom>
        </p:spPr>
      </p:pic>
      <p:pic>
        <p:nvPicPr>
          <p:cNvPr id="34" name="Picture 33"/>
          <p:cNvPicPr>
            <a:picLocks noChangeAspect="1"/>
          </p:cNvPicPr>
          <p:nvPr/>
        </p:nvPicPr>
        <p:blipFill>
          <a:blip r:embed="rId28"/>
          <a:stretch>
            <a:fillRect/>
          </a:stretch>
        </p:blipFill>
        <p:spPr>
          <a:xfrm>
            <a:off x="6724642" y="1702340"/>
            <a:ext cx="1424044" cy="1177469"/>
          </a:xfrm>
          <a:prstGeom prst="rect">
            <a:avLst/>
          </a:prstGeom>
        </p:spPr>
      </p:pic>
      <p:pic>
        <p:nvPicPr>
          <p:cNvPr id="35" name="Picture 34"/>
          <p:cNvPicPr>
            <a:picLocks noChangeAspect="1"/>
          </p:cNvPicPr>
          <p:nvPr/>
        </p:nvPicPr>
        <p:blipFill>
          <a:blip r:embed="rId29"/>
          <a:stretch>
            <a:fillRect/>
          </a:stretch>
        </p:blipFill>
        <p:spPr>
          <a:xfrm>
            <a:off x="2694802" y="5630547"/>
            <a:ext cx="1469405" cy="1201568"/>
          </a:xfrm>
          <a:prstGeom prst="rect">
            <a:avLst/>
          </a:prstGeom>
        </p:spPr>
      </p:pic>
      <p:pic>
        <p:nvPicPr>
          <p:cNvPr id="36" name="Picture 35"/>
          <p:cNvPicPr>
            <a:picLocks noChangeAspect="1"/>
          </p:cNvPicPr>
          <p:nvPr/>
        </p:nvPicPr>
        <p:blipFill rotWithShape="1">
          <a:blip r:embed="rId30"/>
          <a:srcRect l="32779" t="14257" r="30732" b="15770"/>
          <a:stretch/>
        </p:blipFill>
        <p:spPr>
          <a:xfrm>
            <a:off x="4277032" y="3609553"/>
            <a:ext cx="804518" cy="1541989"/>
          </a:xfrm>
          <a:prstGeom prst="rect">
            <a:avLst/>
          </a:prstGeom>
        </p:spPr>
      </p:pic>
      <p:pic>
        <p:nvPicPr>
          <p:cNvPr id="37" name="Picture 36"/>
          <p:cNvPicPr>
            <a:picLocks noChangeAspect="1"/>
          </p:cNvPicPr>
          <p:nvPr/>
        </p:nvPicPr>
        <p:blipFill>
          <a:blip r:embed="rId31"/>
          <a:stretch>
            <a:fillRect/>
          </a:stretch>
        </p:blipFill>
        <p:spPr>
          <a:xfrm>
            <a:off x="4057273" y="4994165"/>
            <a:ext cx="1933254" cy="1215333"/>
          </a:xfrm>
          <a:prstGeom prst="rect">
            <a:avLst/>
          </a:prstGeom>
        </p:spPr>
      </p:pic>
      <p:pic>
        <p:nvPicPr>
          <p:cNvPr id="38" name="Picture 37"/>
          <p:cNvPicPr>
            <a:picLocks noChangeAspect="1"/>
          </p:cNvPicPr>
          <p:nvPr/>
        </p:nvPicPr>
        <p:blipFill rotWithShape="1">
          <a:blip r:embed="rId32"/>
          <a:srcRect b="5290"/>
          <a:stretch/>
        </p:blipFill>
        <p:spPr>
          <a:xfrm>
            <a:off x="6058419" y="5486464"/>
            <a:ext cx="1649625" cy="1343534"/>
          </a:xfrm>
          <a:prstGeom prst="rect">
            <a:avLst/>
          </a:prstGeom>
        </p:spPr>
      </p:pic>
      <p:pic>
        <p:nvPicPr>
          <p:cNvPr id="39" name="Picture 38"/>
          <p:cNvPicPr>
            <a:picLocks noChangeAspect="1"/>
          </p:cNvPicPr>
          <p:nvPr/>
        </p:nvPicPr>
        <p:blipFill>
          <a:blip r:embed="rId33"/>
          <a:stretch>
            <a:fillRect/>
          </a:stretch>
        </p:blipFill>
        <p:spPr>
          <a:xfrm>
            <a:off x="5881725" y="4837962"/>
            <a:ext cx="959775" cy="648502"/>
          </a:xfrm>
          <a:prstGeom prst="rect">
            <a:avLst/>
          </a:prstGeom>
        </p:spPr>
      </p:pic>
      <p:pic>
        <p:nvPicPr>
          <p:cNvPr id="40" name="Picture 39"/>
          <p:cNvPicPr>
            <a:picLocks noChangeAspect="1"/>
          </p:cNvPicPr>
          <p:nvPr/>
        </p:nvPicPr>
        <p:blipFill>
          <a:blip r:embed="rId34"/>
          <a:stretch>
            <a:fillRect/>
          </a:stretch>
        </p:blipFill>
        <p:spPr>
          <a:xfrm>
            <a:off x="7651447" y="5413526"/>
            <a:ext cx="1492551" cy="1439430"/>
          </a:xfrm>
          <a:prstGeom prst="rect">
            <a:avLst/>
          </a:prstGeom>
        </p:spPr>
      </p:pic>
      <p:pic>
        <p:nvPicPr>
          <p:cNvPr id="16" name="Picture 15"/>
          <p:cNvPicPr>
            <a:picLocks noChangeAspect="1"/>
          </p:cNvPicPr>
          <p:nvPr/>
        </p:nvPicPr>
        <p:blipFill>
          <a:blip r:embed="rId35"/>
          <a:stretch>
            <a:fillRect/>
          </a:stretch>
        </p:blipFill>
        <p:spPr>
          <a:xfrm>
            <a:off x="2294746" y="1516581"/>
            <a:ext cx="1294647" cy="1110150"/>
          </a:xfrm>
          <a:prstGeom prst="rect">
            <a:avLst/>
          </a:prstGeom>
        </p:spPr>
      </p:pic>
      <p:pic>
        <p:nvPicPr>
          <p:cNvPr id="5" name="Picture 4"/>
          <p:cNvPicPr>
            <a:picLocks noChangeAspect="1"/>
          </p:cNvPicPr>
          <p:nvPr/>
        </p:nvPicPr>
        <p:blipFill rotWithShape="1">
          <a:blip r:embed="rId36"/>
          <a:srcRect l="21519" r="9728"/>
          <a:stretch/>
        </p:blipFill>
        <p:spPr>
          <a:xfrm>
            <a:off x="156919" y="87421"/>
            <a:ext cx="1116282" cy="1623634"/>
          </a:xfrm>
          <a:prstGeom prst="rect">
            <a:avLst/>
          </a:prstGeom>
        </p:spPr>
      </p:pic>
      <p:pic>
        <p:nvPicPr>
          <p:cNvPr id="14" name="Picture 13"/>
          <p:cNvPicPr>
            <a:picLocks noChangeAspect="1"/>
          </p:cNvPicPr>
          <p:nvPr/>
        </p:nvPicPr>
        <p:blipFill rotWithShape="1">
          <a:blip r:embed="rId37"/>
          <a:srcRect l="27740" r="29150"/>
          <a:stretch/>
        </p:blipFill>
        <p:spPr>
          <a:xfrm>
            <a:off x="1448790" y="864605"/>
            <a:ext cx="748145" cy="1808855"/>
          </a:xfrm>
          <a:prstGeom prst="rect">
            <a:avLst/>
          </a:prstGeom>
        </p:spPr>
      </p:pic>
      <p:pic>
        <p:nvPicPr>
          <p:cNvPr id="1026" name="Picture 2" descr="http://a.abcnews.com/images/US/ht_oreo_cookie_jef_120301_wmain.jpg"/>
          <p:cNvPicPr>
            <a:picLocks noChangeAspect="1" noChangeArrowheads="1"/>
          </p:cNvPicPr>
          <p:nvPr/>
        </p:nvPicPr>
        <p:blipFill rotWithShape="1">
          <a:blip r:embed="rId38">
            <a:extLst>
              <a:ext uri="{28A0092B-C50C-407E-A947-70E740481C1C}">
                <a14:useLocalDpi xmlns:a14="http://schemas.microsoft.com/office/drawing/2010/main" val="0"/>
              </a:ext>
            </a:extLst>
          </a:blip>
          <a:srcRect l="12643" r="13526"/>
          <a:stretch/>
        </p:blipFill>
        <p:spPr bwMode="auto">
          <a:xfrm>
            <a:off x="72213" y="1886982"/>
            <a:ext cx="1384119" cy="105452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0908" y="148073"/>
            <a:ext cx="9018940" cy="6547122"/>
            <a:chOff x="10908" y="148073"/>
            <a:chExt cx="9018940" cy="6547122"/>
          </a:xfrm>
        </p:grpSpPr>
        <p:sp>
          <p:nvSpPr>
            <p:cNvPr id="25" name="TextBox 24"/>
            <p:cNvSpPr txBox="1"/>
            <p:nvPr/>
          </p:nvSpPr>
          <p:spPr>
            <a:xfrm>
              <a:off x="140226" y="1149455"/>
              <a:ext cx="961620" cy="338554"/>
            </a:xfrm>
            <a:prstGeom prst="rect">
              <a:avLst/>
            </a:prstGeom>
            <a:solidFill>
              <a:schemeClr val="bg1"/>
            </a:solidFill>
            <a:ln>
              <a:solidFill>
                <a:schemeClr val="tx1"/>
              </a:solidFill>
            </a:ln>
          </p:spPr>
          <p:txBody>
            <a:bodyPr wrap="square" rtlCol="0">
              <a:spAutoFit/>
            </a:bodyPr>
            <a:lstStyle/>
            <a:p>
              <a:pPr algn="ctr"/>
              <a:r>
                <a:rPr lang="en-US" sz="1600" b="1" dirty="0" smtClean="0"/>
                <a:t>Tissues</a:t>
              </a:r>
              <a:endParaRPr lang="en-US" sz="1600" b="1" dirty="0"/>
            </a:p>
          </p:txBody>
        </p:sp>
        <p:sp>
          <p:nvSpPr>
            <p:cNvPr id="41" name="TextBox 40"/>
            <p:cNvSpPr txBox="1"/>
            <p:nvPr/>
          </p:nvSpPr>
          <p:spPr>
            <a:xfrm>
              <a:off x="1264426" y="148073"/>
              <a:ext cx="1279458" cy="338554"/>
            </a:xfrm>
            <a:prstGeom prst="rect">
              <a:avLst/>
            </a:prstGeom>
            <a:solidFill>
              <a:schemeClr val="bg1"/>
            </a:solidFill>
            <a:ln>
              <a:solidFill>
                <a:schemeClr val="tx1"/>
              </a:solidFill>
            </a:ln>
          </p:spPr>
          <p:txBody>
            <a:bodyPr wrap="square" rtlCol="0">
              <a:spAutoFit/>
            </a:bodyPr>
            <a:lstStyle/>
            <a:p>
              <a:pPr algn="ctr"/>
              <a:r>
                <a:rPr lang="en-US" sz="1600" b="1" dirty="0" smtClean="0"/>
                <a:t>Tennis Ball</a:t>
              </a:r>
              <a:endParaRPr lang="en-US" sz="1600" b="1" dirty="0"/>
            </a:p>
          </p:txBody>
        </p:sp>
        <p:sp>
          <p:nvSpPr>
            <p:cNvPr id="42" name="TextBox 41"/>
            <p:cNvSpPr txBox="1"/>
            <p:nvPr/>
          </p:nvSpPr>
          <p:spPr>
            <a:xfrm>
              <a:off x="1313724" y="1475936"/>
              <a:ext cx="995681" cy="338554"/>
            </a:xfrm>
            <a:prstGeom prst="rect">
              <a:avLst/>
            </a:prstGeom>
            <a:solidFill>
              <a:schemeClr val="bg1"/>
            </a:solidFill>
            <a:ln>
              <a:solidFill>
                <a:schemeClr val="tx1"/>
              </a:solidFill>
            </a:ln>
          </p:spPr>
          <p:txBody>
            <a:bodyPr wrap="square" rtlCol="0">
              <a:spAutoFit/>
            </a:bodyPr>
            <a:lstStyle/>
            <a:p>
              <a:pPr algn="ctr"/>
              <a:r>
                <a:rPr lang="en-US" sz="1600" b="1" dirty="0" smtClean="0"/>
                <a:t>Lotion</a:t>
              </a:r>
              <a:endParaRPr lang="en-US" sz="1600" b="1" dirty="0"/>
            </a:p>
          </p:txBody>
        </p:sp>
        <p:sp>
          <p:nvSpPr>
            <p:cNvPr id="43" name="TextBox 42"/>
            <p:cNvSpPr txBox="1"/>
            <p:nvPr/>
          </p:nvSpPr>
          <p:spPr>
            <a:xfrm>
              <a:off x="2562843" y="686253"/>
              <a:ext cx="1295245" cy="338554"/>
            </a:xfrm>
            <a:prstGeom prst="rect">
              <a:avLst/>
            </a:prstGeom>
            <a:solidFill>
              <a:schemeClr val="bg1"/>
            </a:solidFill>
            <a:ln>
              <a:solidFill>
                <a:schemeClr val="tx1"/>
              </a:solidFill>
            </a:ln>
          </p:spPr>
          <p:txBody>
            <a:bodyPr wrap="square" rtlCol="0">
              <a:spAutoFit/>
            </a:bodyPr>
            <a:lstStyle/>
            <a:p>
              <a:pPr algn="ctr"/>
              <a:r>
                <a:rPr lang="en-US" sz="1600" b="1" dirty="0" smtClean="0"/>
                <a:t>Shoe Laces</a:t>
              </a:r>
              <a:endParaRPr lang="en-US" sz="1600" b="1" dirty="0"/>
            </a:p>
          </p:txBody>
        </p:sp>
        <p:sp>
          <p:nvSpPr>
            <p:cNvPr id="44" name="TextBox 43"/>
            <p:cNvSpPr txBox="1"/>
            <p:nvPr/>
          </p:nvSpPr>
          <p:spPr>
            <a:xfrm>
              <a:off x="104639" y="2087267"/>
              <a:ext cx="1295245" cy="338554"/>
            </a:xfrm>
            <a:prstGeom prst="rect">
              <a:avLst/>
            </a:prstGeom>
            <a:solidFill>
              <a:schemeClr val="bg1"/>
            </a:solidFill>
            <a:ln>
              <a:solidFill>
                <a:schemeClr val="tx1"/>
              </a:solidFill>
            </a:ln>
          </p:spPr>
          <p:txBody>
            <a:bodyPr wrap="square" rtlCol="0">
              <a:spAutoFit/>
            </a:bodyPr>
            <a:lstStyle/>
            <a:p>
              <a:pPr algn="ctr"/>
              <a:r>
                <a:rPr lang="en-US" sz="1600" b="1" dirty="0" smtClean="0"/>
                <a:t>Oreo Cookie</a:t>
              </a:r>
              <a:endParaRPr lang="en-US" sz="1600" b="1" dirty="0"/>
            </a:p>
          </p:txBody>
        </p:sp>
        <p:sp>
          <p:nvSpPr>
            <p:cNvPr id="45" name="TextBox 44"/>
            <p:cNvSpPr txBox="1"/>
            <p:nvPr/>
          </p:nvSpPr>
          <p:spPr>
            <a:xfrm>
              <a:off x="2700044" y="2023513"/>
              <a:ext cx="816864" cy="338554"/>
            </a:xfrm>
            <a:prstGeom prst="rect">
              <a:avLst/>
            </a:prstGeom>
            <a:solidFill>
              <a:schemeClr val="bg1"/>
            </a:solidFill>
            <a:ln>
              <a:solidFill>
                <a:schemeClr val="tx1"/>
              </a:solidFill>
            </a:ln>
          </p:spPr>
          <p:txBody>
            <a:bodyPr wrap="square" rtlCol="0">
              <a:spAutoFit/>
            </a:bodyPr>
            <a:lstStyle/>
            <a:p>
              <a:pPr algn="ctr"/>
              <a:r>
                <a:rPr lang="en-US" sz="1600" b="1" dirty="0" smtClean="0"/>
                <a:t>Keys</a:t>
              </a:r>
              <a:endParaRPr lang="en-US" sz="1600" b="1" dirty="0"/>
            </a:p>
          </p:txBody>
        </p:sp>
        <p:sp>
          <p:nvSpPr>
            <p:cNvPr id="46" name="TextBox 45"/>
            <p:cNvSpPr txBox="1"/>
            <p:nvPr/>
          </p:nvSpPr>
          <p:spPr>
            <a:xfrm>
              <a:off x="3857400" y="916084"/>
              <a:ext cx="1183400" cy="338554"/>
            </a:xfrm>
            <a:prstGeom prst="rect">
              <a:avLst/>
            </a:prstGeom>
            <a:solidFill>
              <a:schemeClr val="bg1"/>
            </a:solidFill>
            <a:ln>
              <a:solidFill>
                <a:schemeClr val="tx1"/>
              </a:solidFill>
            </a:ln>
          </p:spPr>
          <p:txBody>
            <a:bodyPr wrap="square" rtlCol="0">
              <a:spAutoFit/>
            </a:bodyPr>
            <a:lstStyle/>
            <a:p>
              <a:pPr algn="ctr"/>
              <a:r>
                <a:rPr lang="en-US" sz="1600" b="1" dirty="0" smtClean="0"/>
                <a:t>Super Glue</a:t>
              </a:r>
              <a:endParaRPr lang="en-US" sz="1600" b="1" dirty="0"/>
            </a:p>
          </p:txBody>
        </p:sp>
        <p:sp>
          <p:nvSpPr>
            <p:cNvPr id="47" name="TextBox 46"/>
            <p:cNvSpPr txBox="1"/>
            <p:nvPr/>
          </p:nvSpPr>
          <p:spPr>
            <a:xfrm>
              <a:off x="5455772" y="570739"/>
              <a:ext cx="1315618" cy="338554"/>
            </a:xfrm>
            <a:prstGeom prst="rect">
              <a:avLst/>
            </a:prstGeom>
            <a:solidFill>
              <a:schemeClr val="bg1"/>
            </a:solidFill>
            <a:ln>
              <a:solidFill>
                <a:schemeClr val="tx1"/>
              </a:solidFill>
            </a:ln>
          </p:spPr>
          <p:txBody>
            <a:bodyPr wrap="square" rtlCol="0">
              <a:spAutoFit/>
            </a:bodyPr>
            <a:lstStyle/>
            <a:p>
              <a:pPr algn="ctr"/>
              <a:r>
                <a:rPr lang="en-US" sz="1600" b="1" dirty="0" smtClean="0"/>
                <a:t>Screwdriver</a:t>
              </a:r>
              <a:endParaRPr lang="en-US" sz="1600" b="1" dirty="0"/>
            </a:p>
          </p:txBody>
        </p:sp>
        <p:sp>
          <p:nvSpPr>
            <p:cNvPr id="48" name="TextBox 47"/>
            <p:cNvSpPr txBox="1"/>
            <p:nvPr/>
          </p:nvSpPr>
          <p:spPr>
            <a:xfrm>
              <a:off x="7476724" y="477066"/>
              <a:ext cx="1315618" cy="338554"/>
            </a:xfrm>
            <a:prstGeom prst="rect">
              <a:avLst/>
            </a:prstGeom>
            <a:solidFill>
              <a:schemeClr val="bg1"/>
            </a:solidFill>
            <a:ln>
              <a:solidFill>
                <a:schemeClr val="tx1"/>
              </a:solidFill>
            </a:ln>
          </p:spPr>
          <p:txBody>
            <a:bodyPr wrap="square" rtlCol="0">
              <a:spAutoFit/>
            </a:bodyPr>
            <a:lstStyle/>
            <a:p>
              <a:pPr algn="ctr"/>
              <a:r>
                <a:rPr lang="en-US" sz="1600" b="1" dirty="0" smtClean="0"/>
                <a:t>Stapler</a:t>
              </a:r>
              <a:endParaRPr lang="en-US" sz="1600" b="1" dirty="0"/>
            </a:p>
          </p:txBody>
        </p:sp>
        <p:sp>
          <p:nvSpPr>
            <p:cNvPr id="49" name="TextBox 48"/>
            <p:cNvSpPr txBox="1"/>
            <p:nvPr/>
          </p:nvSpPr>
          <p:spPr>
            <a:xfrm>
              <a:off x="6796004" y="1057392"/>
              <a:ext cx="1315618" cy="338554"/>
            </a:xfrm>
            <a:prstGeom prst="rect">
              <a:avLst/>
            </a:prstGeom>
            <a:solidFill>
              <a:schemeClr val="bg1"/>
            </a:solidFill>
            <a:ln>
              <a:solidFill>
                <a:schemeClr val="tx1"/>
              </a:solidFill>
            </a:ln>
          </p:spPr>
          <p:txBody>
            <a:bodyPr wrap="square" rtlCol="0">
              <a:spAutoFit/>
            </a:bodyPr>
            <a:lstStyle/>
            <a:p>
              <a:pPr algn="ctr"/>
              <a:r>
                <a:rPr lang="en-US" sz="1600" b="1" dirty="0" smtClean="0"/>
                <a:t>Butterfinger</a:t>
              </a:r>
              <a:endParaRPr lang="en-US" sz="1600" b="1" dirty="0"/>
            </a:p>
          </p:txBody>
        </p:sp>
        <p:sp>
          <p:nvSpPr>
            <p:cNvPr id="50" name="TextBox 49"/>
            <p:cNvSpPr txBox="1"/>
            <p:nvPr/>
          </p:nvSpPr>
          <p:spPr>
            <a:xfrm>
              <a:off x="5308084" y="1852602"/>
              <a:ext cx="1315618" cy="338554"/>
            </a:xfrm>
            <a:prstGeom prst="rect">
              <a:avLst/>
            </a:prstGeom>
            <a:solidFill>
              <a:schemeClr val="bg1"/>
            </a:solidFill>
            <a:ln>
              <a:solidFill>
                <a:schemeClr val="tx1"/>
              </a:solidFill>
            </a:ln>
          </p:spPr>
          <p:txBody>
            <a:bodyPr wrap="square" rtlCol="0">
              <a:spAutoFit/>
            </a:bodyPr>
            <a:lstStyle/>
            <a:p>
              <a:pPr algn="ctr"/>
              <a:r>
                <a:rPr lang="en-US" sz="1600" b="1" dirty="0" err="1" smtClean="0"/>
                <a:t>Chapstick</a:t>
              </a:r>
              <a:endParaRPr lang="en-US" sz="1600" b="1" dirty="0"/>
            </a:p>
          </p:txBody>
        </p:sp>
        <p:sp>
          <p:nvSpPr>
            <p:cNvPr id="51" name="TextBox 50"/>
            <p:cNvSpPr txBox="1"/>
            <p:nvPr/>
          </p:nvSpPr>
          <p:spPr>
            <a:xfrm>
              <a:off x="3854262" y="1686709"/>
              <a:ext cx="1315618" cy="338554"/>
            </a:xfrm>
            <a:prstGeom prst="rect">
              <a:avLst/>
            </a:prstGeom>
            <a:solidFill>
              <a:schemeClr val="bg1"/>
            </a:solidFill>
            <a:ln>
              <a:solidFill>
                <a:schemeClr val="tx1"/>
              </a:solidFill>
            </a:ln>
          </p:spPr>
          <p:txBody>
            <a:bodyPr wrap="square" rtlCol="0">
              <a:spAutoFit/>
            </a:bodyPr>
            <a:lstStyle/>
            <a:p>
              <a:pPr algn="ctr"/>
              <a:r>
                <a:rPr lang="en-US" sz="1600" b="1" dirty="0" smtClean="0"/>
                <a:t>Scissors</a:t>
              </a:r>
              <a:endParaRPr lang="en-US" sz="1600" b="1" dirty="0"/>
            </a:p>
          </p:txBody>
        </p:sp>
        <p:sp>
          <p:nvSpPr>
            <p:cNvPr id="52" name="TextBox 51"/>
            <p:cNvSpPr txBox="1"/>
            <p:nvPr/>
          </p:nvSpPr>
          <p:spPr>
            <a:xfrm>
              <a:off x="8266098" y="1627096"/>
              <a:ext cx="763750" cy="338554"/>
            </a:xfrm>
            <a:prstGeom prst="rect">
              <a:avLst/>
            </a:prstGeom>
            <a:solidFill>
              <a:schemeClr val="bg1"/>
            </a:solidFill>
            <a:ln>
              <a:solidFill>
                <a:schemeClr val="tx1"/>
              </a:solidFill>
            </a:ln>
          </p:spPr>
          <p:txBody>
            <a:bodyPr wrap="square" rtlCol="0">
              <a:spAutoFit/>
            </a:bodyPr>
            <a:lstStyle/>
            <a:p>
              <a:pPr algn="ctr"/>
              <a:r>
                <a:rPr lang="en-US" sz="1600" b="1" dirty="0" smtClean="0"/>
                <a:t>Apple</a:t>
              </a:r>
              <a:endParaRPr lang="en-US" sz="1600" b="1" dirty="0"/>
            </a:p>
          </p:txBody>
        </p:sp>
        <p:sp>
          <p:nvSpPr>
            <p:cNvPr id="53" name="TextBox 52"/>
            <p:cNvSpPr txBox="1"/>
            <p:nvPr/>
          </p:nvSpPr>
          <p:spPr>
            <a:xfrm>
              <a:off x="8199136" y="2752156"/>
              <a:ext cx="763750" cy="338554"/>
            </a:xfrm>
            <a:prstGeom prst="rect">
              <a:avLst/>
            </a:prstGeom>
            <a:solidFill>
              <a:schemeClr val="bg1"/>
            </a:solidFill>
            <a:ln>
              <a:solidFill>
                <a:schemeClr val="tx1"/>
              </a:solidFill>
            </a:ln>
          </p:spPr>
          <p:txBody>
            <a:bodyPr wrap="square" rtlCol="0">
              <a:spAutoFit/>
            </a:bodyPr>
            <a:lstStyle/>
            <a:p>
              <a:pPr algn="ctr"/>
              <a:r>
                <a:rPr lang="en-US" sz="1600" b="1" dirty="0" smtClean="0"/>
                <a:t>Pen</a:t>
              </a:r>
              <a:endParaRPr lang="en-US" sz="1600" b="1" dirty="0"/>
            </a:p>
          </p:txBody>
        </p:sp>
        <p:sp>
          <p:nvSpPr>
            <p:cNvPr id="54" name="TextBox 53"/>
            <p:cNvSpPr txBox="1"/>
            <p:nvPr/>
          </p:nvSpPr>
          <p:spPr>
            <a:xfrm>
              <a:off x="6823856" y="2135043"/>
              <a:ext cx="1265454" cy="338554"/>
            </a:xfrm>
            <a:prstGeom prst="rect">
              <a:avLst/>
            </a:prstGeom>
            <a:solidFill>
              <a:schemeClr val="bg1"/>
            </a:solidFill>
            <a:ln>
              <a:solidFill>
                <a:schemeClr val="tx1"/>
              </a:solidFill>
            </a:ln>
          </p:spPr>
          <p:txBody>
            <a:bodyPr wrap="square" rtlCol="0">
              <a:spAutoFit/>
            </a:bodyPr>
            <a:lstStyle/>
            <a:p>
              <a:pPr algn="ctr"/>
              <a:r>
                <a:rPr lang="en-US" sz="1600" b="1" dirty="0" smtClean="0"/>
                <a:t>Sticky Notes</a:t>
              </a:r>
              <a:endParaRPr lang="en-US" sz="1600" b="1" dirty="0"/>
            </a:p>
          </p:txBody>
        </p:sp>
        <p:sp>
          <p:nvSpPr>
            <p:cNvPr id="55" name="TextBox 54"/>
            <p:cNvSpPr txBox="1"/>
            <p:nvPr/>
          </p:nvSpPr>
          <p:spPr>
            <a:xfrm>
              <a:off x="6952855" y="3439500"/>
              <a:ext cx="852282" cy="338554"/>
            </a:xfrm>
            <a:prstGeom prst="rect">
              <a:avLst/>
            </a:prstGeom>
            <a:solidFill>
              <a:schemeClr val="bg1"/>
            </a:solidFill>
            <a:ln>
              <a:solidFill>
                <a:schemeClr val="tx1"/>
              </a:solidFill>
            </a:ln>
          </p:spPr>
          <p:txBody>
            <a:bodyPr wrap="square" rtlCol="0">
              <a:spAutoFit/>
            </a:bodyPr>
            <a:lstStyle/>
            <a:p>
              <a:pPr algn="ctr"/>
              <a:r>
                <a:rPr lang="en-US" sz="1600" b="1" dirty="0" smtClean="0"/>
                <a:t>Spoon</a:t>
              </a:r>
              <a:endParaRPr lang="en-US" sz="1600" b="1" dirty="0"/>
            </a:p>
          </p:txBody>
        </p:sp>
        <p:sp>
          <p:nvSpPr>
            <p:cNvPr id="56" name="TextBox 55"/>
            <p:cNvSpPr txBox="1"/>
            <p:nvPr/>
          </p:nvSpPr>
          <p:spPr>
            <a:xfrm>
              <a:off x="5448076" y="2953534"/>
              <a:ext cx="1209526" cy="338554"/>
            </a:xfrm>
            <a:prstGeom prst="rect">
              <a:avLst/>
            </a:prstGeom>
            <a:solidFill>
              <a:schemeClr val="bg1"/>
            </a:solidFill>
            <a:ln>
              <a:solidFill>
                <a:schemeClr val="tx1"/>
              </a:solidFill>
            </a:ln>
          </p:spPr>
          <p:txBody>
            <a:bodyPr wrap="square" rtlCol="0">
              <a:spAutoFit/>
            </a:bodyPr>
            <a:lstStyle/>
            <a:p>
              <a:pPr algn="ctr"/>
              <a:r>
                <a:rPr lang="en-US" sz="1600" b="1" dirty="0" smtClean="0"/>
                <a:t>Paint Brush</a:t>
              </a:r>
              <a:endParaRPr lang="en-US" sz="1600" b="1" dirty="0"/>
            </a:p>
          </p:txBody>
        </p:sp>
        <p:sp>
          <p:nvSpPr>
            <p:cNvPr id="57" name="TextBox 56"/>
            <p:cNvSpPr txBox="1"/>
            <p:nvPr/>
          </p:nvSpPr>
          <p:spPr>
            <a:xfrm>
              <a:off x="4269996" y="3118745"/>
              <a:ext cx="810453" cy="338554"/>
            </a:xfrm>
            <a:prstGeom prst="rect">
              <a:avLst/>
            </a:prstGeom>
            <a:solidFill>
              <a:schemeClr val="bg1"/>
            </a:solidFill>
            <a:ln>
              <a:solidFill>
                <a:schemeClr val="tx1"/>
              </a:solidFill>
            </a:ln>
          </p:spPr>
          <p:txBody>
            <a:bodyPr wrap="square" rtlCol="0">
              <a:spAutoFit/>
            </a:bodyPr>
            <a:lstStyle/>
            <a:p>
              <a:pPr algn="ctr"/>
              <a:r>
                <a:rPr lang="en-US" sz="1600" b="1" dirty="0" smtClean="0"/>
                <a:t>Thread</a:t>
              </a:r>
              <a:endParaRPr lang="en-US" sz="1600" b="1" dirty="0"/>
            </a:p>
          </p:txBody>
        </p:sp>
        <p:sp>
          <p:nvSpPr>
            <p:cNvPr id="58" name="TextBox 57"/>
            <p:cNvSpPr txBox="1"/>
            <p:nvPr/>
          </p:nvSpPr>
          <p:spPr>
            <a:xfrm>
              <a:off x="2881162" y="3137595"/>
              <a:ext cx="810453" cy="338554"/>
            </a:xfrm>
            <a:prstGeom prst="rect">
              <a:avLst/>
            </a:prstGeom>
            <a:solidFill>
              <a:schemeClr val="bg1"/>
            </a:solidFill>
            <a:ln>
              <a:solidFill>
                <a:schemeClr val="tx1"/>
              </a:solidFill>
            </a:ln>
          </p:spPr>
          <p:txBody>
            <a:bodyPr wrap="square" rtlCol="0">
              <a:spAutoFit/>
            </a:bodyPr>
            <a:lstStyle/>
            <a:p>
              <a:pPr algn="ctr"/>
              <a:r>
                <a:rPr lang="en-US" sz="1600" b="1" dirty="0" smtClean="0"/>
                <a:t>Book</a:t>
              </a:r>
              <a:endParaRPr lang="en-US" sz="1600" b="1" dirty="0"/>
            </a:p>
          </p:txBody>
        </p:sp>
        <p:sp>
          <p:nvSpPr>
            <p:cNvPr id="59" name="TextBox 58"/>
            <p:cNvSpPr txBox="1"/>
            <p:nvPr/>
          </p:nvSpPr>
          <p:spPr>
            <a:xfrm>
              <a:off x="1337043" y="3183413"/>
              <a:ext cx="1150648" cy="338554"/>
            </a:xfrm>
            <a:prstGeom prst="rect">
              <a:avLst/>
            </a:prstGeom>
            <a:solidFill>
              <a:schemeClr val="bg1"/>
            </a:solidFill>
            <a:ln>
              <a:solidFill>
                <a:schemeClr val="tx1"/>
              </a:solidFill>
            </a:ln>
          </p:spPr>
          <p:txBody>
            <a:bodyPr wrap="square" rtlCol="0">
              <a:spAutoFit/>
            </a:bodyPr>
            <a:lstStyle/>
            <a:p>
              <a:pPr algn="ctr"/>
              <a:r>
                <a:rPr lang="en-US" sz="1600" b="1" dirty="0" smtClean="0"/>
                <a:t>Flyswatter</a:t>
              </a:r>
              <a:endParaRPr lang="en-US" sz="1600" b="1" dirty="0"/>
            </a:p>
          </p:txBody>
        </p:sp>
        <p:sp>
          <p:nvSpPr>
            <p:cNvPr id="60" name="TextBox 59"/>
            <p:cNvSpPr txBox="1"/>
            <p:nvPr/>
          </p:nvSpPr>
          <p:spPr>
            <a:xfrm>
              <a:off x="237457" y="3632711"/>
              <a:ext cx="1014213" cy="338554"/>
            </a:xfrm>
            <a:prstGeom prst="rect">
              <a:avLst/>
            </a:prstGeom>
            <a:solidFill>
              <a:schemeClr val="bg1"/>
            </a:solidFill>
            <a:ln>
              <a:solidFill>
                <a:schemeClr val="tx1"/>
              </a:solidFill>
            </a:ln>
          </p:spPr>
          <p:txBody>
            <a:bodyPr wrap="square" rtlCol="0">
              <a:spAutoFit/>
            </a:bodyPr>
            <a:lstStyle/>
            <a:p>
              <a:pPr algn="ctr"/>
              <a:r>
                <a:rPr lang="en-US" sz="1600" b="1" dirty="0" smtClean="0"/>
                <a:t>Tide Pen</a:t>
              </a:r>
              <a:endParaRPr lang="en-US" sz="1600" b="1" dirty="0"/>
            </a:p>
          </p:txBody>
        </p:sp>
        <p:sp>
          <p:nvSpPr>
            <p:cNvPr id="61" name="TextBox 60"/>
            <p:cNvSpPr txBox="1"/>
            <p:nvPr/>
          </p:nvSpPr>
          <p:spPr>
            <a:xfrm>
              <a:off x="67025" y="4806287"/>
              <a:ext cx="1492529" cy="338554"/>
            </a:xfrm>
            <a:prstGeom prst="rect">
              <a:avLst/>
            </a:prstGeom>
            <a:solidFill>
              <a:schemeClr val="bg1"/>
            </a:solidFill>
            <a:ln>
              <a:solidFill>
                <a:schemeClr val="tx1"/>
              </a:solidFill>
            </a:ln>
          </p:spPr>
          <p:txBody>
            <a:bodyPr wrap="square" rtlCol="0">
              <a:spAutoFit/>
            </a:bodyPr>
            <a:lstStyle/>
            <a:p>
              <a:pPr algn="ctr"/>
              <a:r>
                <a:rPr lang="en-US" sz="1600" b="1" dirty="0" smtClean="0"/>
                <a:t>Hand Sanitizer</a:t>
              </a:r>
              <a:endParaRPr lang="en-US" sz="1600" b="1" dirty="0"/>
            </a:p>
          </p:txBody>
        </p:sp>
        <p:sp>
          <p:nvSpPr>
            <p:cNvPr id="62" name="TextBox 61"/>
            <p:cNvSpPr txBox="1"/>
            <p:nvPr/>
          </p:nvSpPr>
          <p:spPr>
            <a:xfrm>
              <a:off x="1756218" y="4198630"/>
              <a:ext cx="634807" cy="338554"/>
            </a:xfrm>
            <a:prstGeom prst="rect">
              <a:avLst/>
            </a:prstGeom>
            <a:solidFill>
              <a:schemeClr val="bg1"/>
            </a:solidFill>
            <a:ln>
              <a:solidFill>
                <a:schemeClr val="tx1"/>
              </a:solidFill>
            </a:ln>
          </p:spPr>
          <p:txBody>
            <a:bodyPr wrap="square" rtlCol="0">
              <a:spAutoFit/>
            </a:bodyPr>
            <a:lstStyle/>
            <a:p>
              <a:pPr algn="ctr"/>
              <a:r>
                <a:rPr lang="en-US" sz="1600" b="1" dirty="0" smtClean="0"/>
                <a:t>iPod</a:t>
              </a:r>
              <a:endParaRPr lang="en-US" sz="1600" b="1" dirty="0"/>
            </a:p>
          </p:txBody>
        </p:sp>
        <p:sp>
          <p:nvSpPr>
            <p:cNvPr id="63" name="TextBox 62"/>
            <p:cNvSpPr txBox="1"/>
            <p:nvPr/>
          </p:nvSpPr>
          <p:spPr>
            <a:xfrm>
              <a:off x="3075953" y="4434146"/>
              <a:ext cx="634807" cy="338554"/>
            </a:xfrm>
            <a:prstGeom prst="rect">
              <a:avLst/>
            </a:prstGeom>
            <a:solidFill>
              <a:schemeClr val="bg1"/>
            </a:solidFill>
            <a:ln>
              <a:solidFill>
                <a:schemeClr val="tx1"/>
              </a:solidFill>
            </a:ln>
          </p:spPr>
          <p:txBody>
            <a:bodyPr wrap="square" rtlCol="0">
              <a:spAutoFit/>
            </a:bodyPr>
            <a:lstStyle/>
            <a:p>
              <a:pPr algn="ctr"/>
              <a:r>
                <a:rPr lang="en-US" sz="1600" b="1" dirty="0" smtClean="0"/>
                <a:t>Hat</a:t>
              </a:r>
              <a:endParaRPr lang="en-US" sz="1600" b="1" dirty="0"/>
            </a:p>
          </p:txBody>
        </p:sp>
        <p:sp>
          <p:nvSpPr>
            <p:cNvPr id="64" name="TextBox 63"/>
            <p:cNvSpPr txBox="1"/>
            <p:nvPr/>
          </p:nvSpPr>
          <p:spPr>
            <a:xfrm>
              <a:off x="1602250" y="5204801"/>
              <a:ext cx="1143570" cy="338554"/>
            </a:xfrm>
            <a:prstGeom prst="rect">
              <a:avLst/>
            </a:prstGeom>
            <a:solidFill>
              <a:schemeClr val="bg1"/>
            </a:solidFill>
            <a:ln>
              <a:solidFill>
                <a:schemeClr val="tx1"/>
              </a:solidFill>
            </a:ln>
          </p:spPr>
          <p:txBody>
            <a:bodyPr wrap="square" rtlCol="0">
              <a:spAutoFit/>
            </a:bodyPr>
            <a:lstStyle/>
            <a:p>
              <a:pPr algn="ctr"/>
              <a:r>
                <a:rPr lang="en-US" sz="1600" b="1" dirty="0" smtClean="0"/>
                <a:t>Paper Clip</a:t>
              </a:r>
              <a:endParaRPr lang="en-US" sz="1600" b="1" dirty="0"/>
            </a:p>
          </p:txBody>
        </p:sp>
        <p:sp>
          <p:nvSpPr>
            <p:cNvPr id="65" name="TextBox 64"/>
            <p:cNvSpPr txBox="1"/>
            <p:nvPr/>
          </p:nvSpPr>
          <p:spPr>
            <a:xfrm>
              <a:off x="10908" y="5796151"/>
              <a:ext cx="1143570" cy="338554"/>
            </a:xfrm>
            <a:prstGeom prst="rect">
              <a:avLst/>
            </a:prstGeom>
            <a:solidFill>
              <a:schemeClr val="bg1"/>
            </a:solidFill>
            <a:ln>
              <a:solidFill>
                <a:schemeClr val="tx1"/>
              </a:solidFill>
            </a:ln>
          </p:spPr>
          <p:txBody>
            <a:bodyPr wrap="square" rtlCol="0">
              <a:spAutoFit/>
            </a:bodyPr>
            <a:lstStyle/>
            <a:p>
              <a:pPr algn="ctr"/>
              <a:r>
                <a:rPr lang="en-US" sz="1600" b="1" dirty="0" smtClean="0"/>
                <a:t>Earrings</a:t>
              </a:r>
              <a:endParaRPr lang="en-US" sz="1600" b="1" dirty="0"/>
            </a:p>
          </p:txBody>
        </p:sp>
        <p:sp>
          <p:nvSpPr>
            <p:cNvPr id="66" name="TextBox 65"/>
            <p:cNvSpPr txBox="1"/>
            <p:nvPr/>
          </p:nvSpPr>
          <p:spPr>
            <a:xfrm>
              <a:off x="1362423" y="5942819"/>
              <a:ext cx="1041390" cy="338554"/>
            </a:xfrm>
            <a:prstGeom prst="rect">
              <a:avLst/>
            </a:prstGeom>
            <a:solidFill>
              <a:schemeClr val="bg1"/>
            </a:solidFill>
            <a:ln>
              <a:solidFill>
                <a:schemeClr val="tx1"/>
              </a:solidFill>
            </a:ln>
          </p:spPr>
          <p:txBody>
            <a:bodyPr wrap="square" rtlCol="0">
              <a:spAutoFit/>
            </a:bodyPr>
            <a:lstStyle/>
            <a:p>
              <a:pPr algn="ctr"/>
              <a:r>
                <a:rPr lang="en-US" sz="1600" b="1" dirty="0" smtClean="0"/>
                <a:t>Camera</a:t>
              </a:r>
              <a:endParaRPr lang="en-US" sz="1600" b="1" dirty="0"/>
            </a:p>
          </p:txBody>
        </p:sp>
        <p:sp>
          <p:nvSpPr>
            <p:cNvPr id="67" name="TextBox 66"/>
            <p:cNvSpPr txBox="1"/>
            <p:nvPr/>
          </p:nvSpPr>
          <p:spPr>
            <a:xfrm>
              <a:off x="2798931" y="5793273"/>
              <a:ext cx="1041390" cy="338554"/>
            </a:xfrm>
            <a:prstGeom prst="rect">
              <a:avLst/>
            </a:prstGeom>
            <a:solidFill>
              <a:schemeClr val="bg1"/>
            </a:solidFill>
            <a:ln>
              <a:solidFill>
                <a:schemeClr val="tx1"/>
              </a:solidFill>
            </a:ln>
          </p:spPr>
          <p:txBody>
            <a:bodyPr wrap="square" rtlCol="0">
              <a:spAutoFit/>
            </a:bodyPr>
            <a:lstStyle/>
            <a:p>
              <a:pPr algn="ctr"/>
              <a:r>
                <a:rPr lang="en-US" sz="1600" b="1" dirty="0" smtClean="0"/>
                <a:t>Glasses</a:t>
              </a:r>
              <a:endParaRPr lang="en-US" sz="1600" b="1" dirty="0"/>
            </a:p>
          </p:txBody>
        </p:sp>
        <p:sp>
          <p:nvSpPr>
            <p:cNvPr id="68" name="TextBox 67"/>
            <p:cNvSpPr txBox="1"/>
            <p:nvPr/>
          </p:nvSpPr>
          <p:spPr>
            <a:xfrm>
              <a:off x="3964964" y="3903935"/>
              <a:ext cx="1333900" cy="338554"/>
            </a:xfrm>
            <a:prstGeom prst="rect">
              <a:avLst/>
            </a:prstGeom>
            <a:solidFill>
              <a:schemeClr val="bg1"/>
            </a:solidFill>
            <a:ln>
              <a:solidFill>
                <a:schemeClr val="tx1"/>
              </a:solidFill>
            </a:ln>
          </p:spPr>
          <p:txBody>
            <a:bodyPr wrap="square" rtlCol="0">
              <a:spAutoFit/>
            </a:bodyPr>
            <a:lstStyle/>
            <a:p>
              <a:pPr algn="ctr"/>
              <a:r>
                <a:rPr lang="en-US" sz="1600" b="1" dirty="0" smtClean="0"/>
                <a:t>Orange Soda</a:t>
              </a:r>
              <a:endParaRPr lang="en-US" sz="1600" b="1" dirty="0"/>
            </a:p>
          </p:txBody>
        </p:sp>
        <p:sp>
          <p:nvSpPr>
            <p:cNvPr id="69" name="TextBox 68"/>
            <p:cNvSpPr txBox="1"/>
            <p:nvPr/>
          </p:nvSpPr>
          <p:spPr>
            <a:xfrm>
              <a:off x="5644220" y="4424065"/>
              <a:ext cx="766238" cy="338554"/>
            </a:xfrm>
            <a:prstGeom prst="rect">
              <a:avLst/>
            </a:prstGeom>
            <a:solidFill>
              <a:schemeClr val="bg1"/>
            </a:solidFill>
            <a:ln>
              <a:solidFill>
                <a:schemeClr val="tx1"/>
              </a:solidFill>
            </a:ln>
          </p:spPr>
          <p:txBody>
            <a:bodyPr wrap="square" rtlCol="0">
              <a:spAutoFit/>
            </a:bodyPr>
            <a:lstStyle/>
            <a:p>
              <a:pPr algn="ctr"/>
              <a:r>
                <a:rPr lang="en-US" sz="1600" b="1" dirty="0" smtClean="0"/>
                <a:t>Ruler</a:t>
              </a:r>
              <a:endParaRPr lang="en-US" sz="1600" b="1" dirty="0"/>
            </a:p>
          </p:txBody>
        </p:sp>
        <p:sp>
          <p:nvSpPr>
            <p:cNvPr id="70" name="TextBox 69"/>
            <p:cNvSpPr txBox="1"/>
            <p:nvPr/>
          </p:nvSpPr>
          <p:spPr>
            <a:xfrm>
              <a:off x="6004153" y="5185066"/>
              <a:ext cx="766238" cy="338554"/>
            </a:xfrm>
            <a:prstGeom prst="rect">
              <a:avLst/>
            </a:prstGeom>
            <a:solidFill>
              <a:schemeClr val="bg1"/>
            </a:solidFill>
            <a:ln>
              <a:solidFill>
                <a:schemeClr val="tx1"/>
              </a:solidFill>
            </a:ln>
          </p:spPr>
          <p:txBody>
            <a:bodyPr wrap="square" rtlCol="0">
              <a:spAutoFit/>
            </a:bodyPr>
            <a:lstStyle/>
            <a:p>
              <a:pPr algn="ctr"/>
              <a:r>
                <a:rPr lang="en-US" sz="1600" b="1" dirty="0" smtClean="0"/>
                <a:t>Eraser</a:t>
              </a:r>
              <a:endParaRPr lang="en-US" sz="1600" b="1" dirty="0"/>
            </a:p>
          </p:txBody>
        </p:sp>
        <p:sp>
          <p:nvSpPr>
            <p:cNvPr id="71" name="TextBox 70"/>
            <p:cNvSpPr txBox="1"/>
            <p:nvPr/>
          </p:nvSpPr>
          <p:spPr>
            <a:xfrm>
              <a:off x="4639449" y="5252436"/>
              <a:ext cx="895369" cy="584775"/>
            </a:xfrm>
            <a:prstGeom prst="rect">
              <a:avLst/>
            </a:prstGeom>
            <a:solidFill>
              <a:schemeClr val="bg1"/>
            </a:solidFill>
            <a:ln>
              <a:solidFill>
                <a:schemeClr val="tx1"/>
              </a:solidFill>
            </a:ln>
          </p:spPr>
          <p:txBody>
            <a:bodyPr wrap="square" rtlCol="0">
              <a:spAutoFit/>
            </a:bodyPr>
            <a:lstStyle/>
            <a:p>
              <a:pPr algn="ctr"/>
              <a:r>
                <a:rPr lang="en-US" sz="1600" b="1" dirty="0" smtClean="0"/>
                <a:t>20 lb. Weight</a:t>
              </a:r>
              <a:endParaRPr lang="en-US" sz="1600" b="1" dirty="0"/>
            </a:p>
          </p:txBody>
        </p:sp>
        <p:sp>
          <p:nvSpPr>
            <p:cNvPr id="72" name="TextBox 71"/>
            <p:cNvSpPr txBox="1"/>
            <p:nvPr/>
          </p:nvSpPr>
          <p:spPr>
            <a:xfrm>
              <a:off x="4623469" y="6356641"/>
              <a:ext cx="895369" cy="338554"/>
            </a:xfrm>
            <a:prstGeom prst="rect">
              <a:avLst/>
            </a:prstGeom>
            <a:solidFill>
              <a:schemeClr val="bg1"/>
            </a:solidFill>
            <a:ln>
              <a:solidFill>
                <a:schemeClr val="tx1"/>
              </a:solidFill>
            </a:ln>
          </p:spPr>
          <p:txBody>
            <a:bodyPr wrap="square" rtlCol="0">
              <a:spAutoFit/>
            </a:bodyPr>
            <a:lstStyle/>
            <a:p>
              <a:pPr algn="ctr"/>
              <a:r>
                <a:rPr lang="en-US" sz="1600" b="1" dirty="0" smtClean="0"/>
                <a:t>Money</a:t>
              </a:r>
              <a:endParaRPr lang="en-US" sz="1600" b="1" dirty="0"/>
            </a:p>
          </p:txBody>
        </p:sp>
        <p:sp>
          <p:nvSpPr>
            <p:cNvPr id="73" name="TextBox 72"/>
            <p:cNvSpPr txBox="1"/>
            <p:nvPr/>
          </p:nvSpPr>
          <p:spPr>
            <a:xfrm>
              <a:off x="6505170" y="6107878"/>
              <a:ext cx="895369" cy="338554"/>
            </a:xfrm>
            <a:prstGeom prst="rect">
              <a:avLst/>
            </a:prstGeom>
            <a:solidFill>
              <a:schemeClr val="bg1"/>
            </a:solidFill>
            <a:ln>
              <a:solidFill>
                <a:schemeClr val="tx1"/>
              </a:solidFill>
            </a:ln>
          </p:spPr>
          <p:txBody>
            <a:bodyPr wrap="square" rtlCol="0">
              <a:spAutoFit/>
            </a:bodyPr>
            <a:lstStyle/>
            <a:p>
              <a:pPr algn="ctr"/>
              <a:r>
                <a:rPr lang="en-US" sz="1600" b="1" dirty="0" smtClean="0"/>
                <a:t>Kitten</a:t>
              </a:r>
              <a:endParaRPr lang="en-US" sz="1600" b="1" dirty="0"/>
            </a:p>
          </p:txBody>
        </p:sp>
        <p:sp>
          <p:nvSpPr>
            <p:cNvPr id="74" name="TextBox 73"/>
            <p:cNvSpPr txBox="1"/>
            <p:nvPr/>
          </p:nvSpPr>
          <p:spPr>
            <a:xfrm>
              <a:off x="7862424" y="5962550"/>
              <a:ext cx="1109268" cy="338554"/>
            </a:xfrm>
            <a:prstGeom prst="rect">
              <a:avLst/>
            </a:prstGeom>
            <a:solidFill>
              <a:schemeClr val="bg1"/>
            </a:solidFill>
            <a:ln>
              <a:solidFill>
                <a:schemeClr val="tx1"/>
              </a:solidFill>
            </a:ln>
          </p:spPr>
          <p:txBody>
            <a:bodyPr wrap="square" rtlCol="0">
              <a:spAutoFit/>
            </a:bodyPr>
            <a:lstStyle/>
            <a:p>
              <a:pPr algn="ctr"/>
              <a:r>
                <a:rPr lang="en-US" sz="1600" b="1" dirty="0" smtClean="0"/>
                <a:t>Basketball</a:t>
              </a:r>
              <a:endParaRPr lang="en-US" sz="1600" b="1" dirty="0"/>
            </a:p>
          </p:txBody>
        </p:sp>
        <p:sp>
          <p:nvSpPr>
            <p:cNvPr id="75" name="TextBox 74"/>
            <p:cNvSpPr txBox="1"/>
            <p:nvPr/>
          </p:nvSpPr>
          <p:spPr>
            <a:xfrm>
              <a:off x="6717485" y="4572185"/>
              <a:ext cx="1109268" cy="338554"/>
            </a:xfrm>
            <a:prstGeom prst="rect">
              <a:avLst/>
            </a:prstGeom>
            <a:solidFill>
              <a:schemeClr val="bg1"/>
            </a:solidFill>
            <a:ln>
              <a:solidFill>
                <a:schemeClr val="tx1"/>
              </a:solidFill>
            </a:ln>
          </p:spPr>
          <p:txBody>
            <a:bodyPr wrap="square" rtlCol="0">
              <a:spAutoFit/>
            </a:bodyPr>
            <a:lstStyle/>
            <a:p>
              <a:pPr algn="ctr"/>
              <a:r>
                <a:rPr lang="en-US" sz="1600" b="1" dirty="0" smtClean="0"/>
                <a:t>Boot/Shoe</a:t>
              </a:r>
              <a:endParaRPr lang="en-US" sz="1600" b="1" dirty="0"/>
            </a:p>
          </p:txBody>
        </p:sp>
        <p:sp>
          <p:nvSpPr>
            <p:cNvPr id="76" name="TextBox 75"/>
            <p:cNvSpPr txBox="1"/>
            <p:nvPr/>
          </p:nvSpPr>
          <p:spPr>
            <a:xfrm>
              <a:off x="8101660" y="4314096"/>
              <a:ext cx="895013" cy="338554"/>
            </a:xfrm>
            <a:prstGeom prst="rect">
              <a:avLst/>
            </a:prstGeom>
            <a:solidFill>
              <a:schemeClr val="bg1"/>
            </a:solidFill>
            <a:ln>
              <a:solidFill>
                <a:schemeClr val="tx1"/>
              </a:solidFill>
            </a:ln>
          </p:spPr>
          <p:txBody>
            <a:bodyPr wrap="square" rtlCol="0">
              <a:spAutoFit/>
            </a:bodyPr>
            <a:lstStyle/>
            <a:p>
              <a:pPr algn="ctr"/>
              <a:r>
                <a:rPr lang="en-US" sz="1600" b="1" dirty="0" smtClean="0"/>
                <a:t>Watch</a:t>
              </a:r>
              <a:endParaRPr lang="en-US" sz="1600" b="1" dirty="0"/>
            </a:p>
          </p:txBody>
        </p:sp>
      </p:grpSp>
    </p:spTree>
    <p:extLst>
      <p:ext uri="{BB962C8B-B14F-4D97-AF65-F5344CB8AC3E}">
        <p14:creationId xmlns:p14="http://schemas.microsoft.com/office/powerpoint/2010/main" val="312010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Arthritis and Vision Loss</a:t>
            </a:r>
            <a:endParaRPr lang="en-US" dirty="0"/>
          </a:p>
        </p:txBody>
      </p:sp>
      <p:sp>
        <p:nvSpPr>
          <p:cNvPr id="6" name="Content Placeholder 5"/>
          <p:cNvSpPr>
            <a:spLocks noGrp="1"/>
          </p:cNvSpPr>
          <p:nvPr>
            <p:ph idx="1"/>
          </p:nvPr>
        </p:nvSpPr>
        <p:spPr>
          <a:xfrm>
            <a:off x="792162" y="1761565"/>
            <a:ext cx="7570787" cy="4911646"/>
          </a:xfrm>
        </p:spPr>
        <p:txBody>
          <a:bodyPr>
            <a:normAutofit fontScale="92500"/>
          </a:bodyPr>
          <a:lstStyle/>
          <a:p>
            <a:r>
              <a:rPr lang="en-US" dirty="0" smtClean="0"/>
              <a:t>Using the masking tape found on your table, tape your fingers together in the following manner:</a:t>
            </a:r>
          </a:p>
          <a:p>
            <a:r>
              <a:rPr lang="en-US" dirty="0" smtClean="0"/>
              <a:t>Pinky and ring fingers together.</a:t>
            </a:r>
          </a:p>
          <a:p>
            <a:r>
              <a:rPr lang="en-US" dirty="0" smtClean="0"/>
              <a:t>Middle and index fingers together.</a:t>
            </a:r>
          </a:p>
          <a:p>
            <a:r>
              <a:rPr lang="en-US" dirty="0" smtClean="0"/>
              <a:t>Do not tape your thumb.</a:t>
            </a:r>
          </a:p>
          <a:p>
            <a:r>
              <a:rPr lang="en-US" dirty="0" smtClean="0"/>
              <a:t>Get a pair of special glasses from your teacher.</a:t>
            </a:r>
          </a:p>
          <a:p>
            <a:r>
              <a:rPr lang="en-US" dirty="0" smtClean="0"/>
              <a:t>Put them on your </a:t>
            </a:r>
            <a:r>
              <a:rPr lang="en-US" dirty="0" smtClean="0"/>
              <a:t>eyes AFTER the teacher tells you to.</a:t>
            </a:r>
            <a:endParaRPr lang="en-US" dirty="0"/>
          </a:p>
        </p:txBody>
      </p:sp>
    </p:spTree>
    <p:extLst>
      <p:ext uri="{BB962C8B-B14F-4D97-AF65-F5344CB8AC3E}">
        <p14:creationId xmlns:p14="http://schemas.microsoft.com/office/powerpoint/2010/main" val="1215807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1623" y="1851212"/>
            <a:ext cx="6020754" cy="1730375"/>
          </a:xfrm>
        </p:spPr>
        <p:txBody>
          <a:bodyPr/>
          <a:lstStyle/>
          <a:p>
            <a:r>
              <a:rPr lang="en-US" sz="10000" dirty="0" smtClean="0"/>
              <a:t>“You’re Only Old Once”</a:t>
            </a:r>
            <a:endParaRPr lang="en-US" sz="10000" dirty="0"/>
          </a:p>
        </p:txBody>
      </p:sp>
      <p:sp>
        <p:nvSpPr>
          <p:cNvPr id="5" name="Text Placeholder 4"/>
          <p:cNvSpPr>
            <a:spLocks noGrp="1"/>
          </p:cNvSpPr>
          <p:nvPr>
            <p:ph type="body" idx="1"/>
          </p:nvPr>
        </p:nvSpPr>
        <p:spPr/>
        <p:txBody>
          <a:bodyPr>
            <a:noAutofit/>
          </a:bodyPr>
          <a:lstStyle/>
          <a:p>
            <a:r>
              <a:rPr lang="en-US" sz="4400" dirty="0" smtClean="0"/>
              <a:t>By Dr. </a:t>
            </a:r>
            <a:r>
              <a:rPr lang="en-US" sz="4400" dirty="0" err="1" smtClean="0"/>
              <a:t>Suess</a:t>
            </a:r>
            <a:endParaRPr lang="en-US" sz="4400" dirty="0"/>
          </a:p>
        </p:txBody>
      </p:sp>
    </p:spTree>
    <p:extLst>
      <p:ext uri="{BB962C8B-B14F-4D97-AF65-F5344CB8AC3E}">
        <p14:creationId xmlns:p14="http://schemas.microsoft.com/office/powerpoint/2010/main" val="339398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Arthritis and Vision Loss</a:t>
            </a:r>
            <a:endParaRPr lang="en-US" dirty="0"/>
          </a:p>
        </p:txBody>
      </p:sp>
      <p:sp>
        <p:nvSpPr>
          <p:cNvPr id="3" name="Content Placeholder 2"/>
          <p:cNvSpPr>
            <a:spLocks noGrp="1"/>
          </p:cNvSpPr>
          <p:nvPr>
            <p:ph idx="1"/>
          </p:nvPr>
        </p:nvSpPr>
        <p:spPr>
          <a:xfrm>
            <a:off x="792162" y="1582415"/>
            <a:ext cx="7570787" cy="5275585"/>
          </a:xfrm>
        </p:spPr>
        <p:txBody>
          <a:bodyPr>
            <a:normAutofit fontScale="92500" lnSpcReduction="20000"/>
          </a:bodyPr>
          <a:lstStyle/>
          <a:p>
            <a:r>
              <a:rPr lang="en-US" dirty="0" smtClean="0"/>
              <a:t>You will be given a paper with questions. Do not write on it.</a:t>
            </a:r>
          </a:p>
          <a:p>
            <a:r>
              <a:rPr lang="en-US" dirty="0" smtClean="0"/>
              <a:t>You will be given another paper to write the answer to  the questions. Number this paper from 1-10.</a:t>
            </a:r>
          </a:p>
          <a:p>
            <a:r>
              <a:rPr lang="en-US" dirty="0" smtClean="0"/>
              <a:t>Read each question </a:t>
            </a:r>
            <a:r>
              <a:rPr lang="en-US" b="1" dirty="0" smtClean="0"/>
              <a:t>silently</a:t>
            </a:r>
            <a:r>
              <a:rPr lang="en-US" dirty="0" smtClean="0"/>
              <a:t> and and write your answer.</a:t>
            </a:r>
          </a:p>
          <a:p>
            <a:r>
              <a:rPr lang="en-US" dirty="0" smtClean="0"/>
              <a:t>When you are done, remove the tape from your fingers and put it in the garbage can.</a:t>
            </a:r>
          </a:p>
          <a:p>
            <a:r>
              <a:rPr lang="en-US" dirty="0" smtClean="0"/>
              <a:t>Return your glasses to your teacher.</a:t>
            </a:r>
          </a:p>
          <a:p>
            <a:r>
              <a:rPr lang="en-US" dirty="0" smtClean="0"/>
              <a:t>Good Luck!</a:t>
            </a:r>
          </a:p>
          <a:p>
            <a:endParaRPr lang="en-US" dirty="0"/>
          </a:p>
        </p:txBody>
      </p:sp>
    </p:spTree>
    <p:extLst>
      <p:ext uri="{BB962C8B-B14F-4D97-AF65-F5344CB8AC3E}">
        <p14:creationId xmlns:p14="http://schemas.microsoft.com/office/powerpoint/2010/main" val="842122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Independence</a:t>
            </a:r>
            <a:endParaRPr lang="en-US" dirty="0"/>
          </a:p>
        </p:txBody>
      </p:sp>
      <p:sp>
        <p:nvSpPr>
          <p:cNvPr id="3" name="Content Placeholder 2"/>
          <p:cNvSpPr>
            <a:spLocks noGrp="1"/>
          </p:cNvSpPr>
          <p:nvPr>
            <p:ph idx="4294967295"/>
          </p:nvPr>
        </p:nvSpPr>
        <p:spPr>
          <a:xfrm>
            <a:off x="646937" y="1562100"/>
            <a:ext cx="7570787" cy="5295900"/>
          </a:xfrm>
        </p:spPr>
        <p:txBody>
          <a:bodyPr>
            <a:normAutofit fontScale="77500" lnSpcReduction="20000"/>
          </a:bodyPr>
          <a:lstStyle/>
          <a:p>
            <a:r>
              <a:rPr lang="en-US" dirty="0" smtClean="0"/>
              <a:t>Get in groups of two.</a:t>
            </a:r>
          </a:p>
          <a:p>
            <a:r>
              <a:rPr lang="en-US" dirty="0" smtClean="0"/>
              <a:t>Get 1 blind fold per group.</a:t>
            </a:r>
          </a:p>
          <a:p>
            <a:r>
              <a:rPr lang="en-US" dirty="0" smtClean="0"/>
              <a:t>Choose who will be “elderly” and who will be the “helper”.</a:t>
            </a:r>
          </a:p>
          <a:p>
            <a:r>
              <a:rPr lang="en-US" dirty="0" smtClean="0"/>
              <a:t>Blindfold the “elderly” student.</a:t>
            </a:r>
          </a:p>
          <a:p>
            <a:r>
              <a:rPr lang="en-US" dirty="0" smtClean="0"/>
              <a:t>The “helper” will </a:t>
            </a:r>
            <a:r>
              <a:rPr lang="en-US" b="1" dirty="0" smtClean="0"/>
              <a:t>carefully</a:t>
            </a:r>
            <a:r>
              <a:rPr lang="en-US" dirty="0" smtClean="0"/>
              <a:t> guide the “elderly” through the maze</a:t>
            </a:r>
            <a:r>
              <a:rPr lang="en-US" dirty="0" smtClean="0"/>
              <a:t>.  Do not touch the “elderly” person.  Guide them through with voice commands only.  </a:t>
            </a:r>
            <a:endParaRPr lang="en-US" dirty="0"/>
          </a:p>
          <a:p>
            <a:r>
              <a:rPr lang="en-US" dirty="0" smtClean="0"/>
              <a:t>Switch roles.</a:t>
            </a:r>
          </a:p>
          <a:p>
            <a:r>
              <a:rPr lang="en-US" dirty="0" smtClean="0"/>
              <a:t>Put the blindfold back when you have both gone through the maze.</a:t>
            </a:r>
          </a:p>
          <a:p>
            <a:r>
              <a:rPr lang="en-US" dirty="0" smtClean="0"/>
              <a:t>Good Luck!</a:t>
            </a:r>
            <a:endParaRPr lang="en-US" dirty="0"/>
          </a:p>
        </p:txBody>
      </p:sp>
    </p:spTree>
    <p:extLst>
      <p:ext uri="{BB962C8B-B14F-4D97-AF65-F5344CB8AC3E}">
        <p14:creationId xmlns:p14="http://schemas.microsoft.com/office/powerpoint/2010/main" val="929958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Hearing</a:t>
            </a:r>
            <a:endParaRPr lang="en-US" dirty="0"/>
          </a:p>
        </p:txBody>
      </p:sp>
      <p:sp>
        <p:nvSpPr>
          <p:cNvPr id="3" name="Content Placeholder 2"/>
          <p:cNvSpPr>
            <a:spLocks noGrp="1"/>
          </p:cNvSpPr>
          <p:nvPr>
            <p:ph idx="1"/>
          </p:nvPr>
        </p:nvSpPr>
        <p:spPr>
          <a:xfrm>
            <a:off x="792162" y="1452282"/>
            <a:ext cx="7570787" cy="5241751"/>
          </a:xfrm>
        </p:spPr>
        <p:txBody>
          <a:bodyPr>
            <a:normAutofit fontScale="77500" lnSpcReduction="20000"/>
          </a:bodyPr>
          <a:lstStyle/>
          <a:p>
            <a:r>
              <a:rPr lang="en-US" dirty="0" smtClean="0"/>
              <a:t>Get into groups of 5 or 6. </a:t>
            </a:r>
          </a:p>
          <a:p>
            <a:r>
              <a:rPr lang="en-US" dirty="0" smtClean="0"/>
              <a:t>Get 1 cotton ball.</a:t>
            </a:r>
          </a:p>
          <a:p>
            <a:r>
              <a:rPr lang="en-US" dirty="0" smtClean="0"/>
              <a:t>Break it in half.</a:t>
            </a:r>
          </a:p>
          <a:p>
            <a:r>
              <a:rPr lang="en-US" dirty="0" smtClean="0"/>
              <a:t>Put one half in one ear and one half in the other ear.  Do </a:t>
            </a:r>
            <a:r>
              <a:rPr lang="en-US" b="1" dirty="0" smtClean="0"/>
              <a:t>not</a:t>
            </a:r>
            <a:r>
              <a:rPr lang="en-US" dirty="0" smtClean="0"/>
              <a:t> shove it into your ear canal!</a:t>
            </a:r>
          </a:p>
          <a:p>
            <a:r>
              <a:rPr lang="en-US" dirty="0" smtClean="0"/>
              <a:t>Choose a student to be “Simon”.</a:t>
            </a:r>
          </a:p>
          <a:p>
            <a:r>
              <a:rPr lang="en-US" dirty="0" smtClean="0"/>
              <a:t>Simon needs to speak very softly.</a:t>
            </a:r>
          </a:p>
          <a:p>
            <a:r>
              <a:rPr lang="en-US" dirty="0" smtClean="0"/>
              <a:t>Play </a:t>
            </a:r>
            <a:r>
              <a:rPr lang="en-US" dirty="0"/>
              <a:t>S</a:t>
            </a:r>
            <a:r>
              <a:rPr lang="en-US" dirty="0" smtClean="0"/>
              <a:t>imon Says.</a:t>
            </a:r>
          </a:p>
          <a:p>
            <a:r>
              <a:rPr lang="en-US" dirty="0" smtClean="0"/>
              <a:t>Switch who is “Simon” when you finish a round.</a:t>
            </a:r>
          </a:p>
          <a:p>
            <a:r>
              <a:rPr lang="en-US" dirty="0" smtClean="0"/>
              <a:t>Good Luck!</a:t>
            </a:r>
            <a:endParaRPr lang="en-US" dirty="0"/>
          </a:p>
        </p:txBody>
      </p:sp>
    </p:spTree>
    <p:extLst>
      <p:ext uri="{BB962C8B-B14F-4D97-AF65-F5344CB8AC3E}">
        <p14:creationId xmlns:p14="http://schemas.microsoft.com/office/powerpoint/2010/main" val="1054163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94" y="40341"/>
            <a:ext cx="8630000" cy="1411941"/>
          </a:xfrm>
        </p:spPr>
        <p:txBody>
          <a:bodyPr/>
          <a:lstStyle/>
          <a:p>
            <a:r>
              <a:rPr lang="en-US" dirty="0" smtClean="0"/>
              <a:t>How Was This Experience?</a:t>
            </a:r>
            <a:endParaRPr lang="en-US" dirty="0"/>
          </a:p>
        </p:txBody>
      </p:sp>
      <p:sp>
        <p:nvSpPr>
          <p:cNvPr id="3" name="Content Placeholder 2"/>
          <p:cNvSpPr>
            <a:spLocks noGrp="1"/>
          </p:cNvSpPr>
          <p:nvPr>
            <p:ph idx="1"/>
          </p:nvPr>
        </p:nvSpPr>
        <p:spPr/>
        <p:txBody>
          <a:bodyPr>
            <a:normAutofit lnSpcReduction="10000"/>
          </a:bodyPr>
          <a:lstStyle/>
          <a:p>
            <a:r>
              <a:rPr lang="en-US" dirty="0" smtClean="0"/>
              <a:t>What was your overall experience?</a:t>
            </a:r>
          </a:p>
          <a:p>
            <a:r>
              <a:rPr lang="en-US" dirty="0" smtClean="0"/>
              <a:t>Did </a:t>
            </a:r>
            <a:r>
              <a:rPr lang="en-US" dirty="0"/>
              <a:t>you get frustrated at any time?</a:t>
            </a:r>
          </a:p>
          <a:p>
            <a:r>
              <a:rPr lang="en-US" dirty="0" smtClean="0"/>
              <a:t>What was the hardest activity?</a:t>
            </a:r>
          </a:p>
          <a:p>
            <a:r>
              <a:rPr lang="en-US" dirty="0" smtClean="0"/>
              <a:t>How did you feel when you couldn’t see, hear or taste?</a:t>
            </a:r>
          </a:p>
          <a:p>
            <a:r>
              <a:rPr lang="en-US" dirty="0" smtClean="0"/>
              <a:t>How did you feel being dependent on your friend?</a:t>
            </a:r>
          </a:p>
          <a:p>
            <a:endParaRPr lang="en-US" dirty="0"/>
          </a:p>
        </p:txBody>
      </p:sp>
    </p:spTree>
    <p:extLst>
      <p:ext uri="{BB962C8B-B14F-4D97-AF65-F5344CB8AC3E}">
        <p14:creationId xmlns:p14="http://schemas.microsoft.com/office/powerpoint/2010/main" val="1317745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You experienced a little of what elderly adults face every minute of everyday.  Be more patient with them and hip when you can.</a:t>
            </a:r>
          </a:p>
          <a:p>
            <a:r>
              <a:rPr lang="en-US" dirty="0" smtClean="0"/>
              <a:t>Get to know your grandparents a little better.  You may be surprised how much you have in common.</a:t>
            </a:r>
            <a:endParaRPr lang="en-US" dirty="0"/>
          </a:p>
        </p:txBody>
      </p:sp>
    </p:spTree>
    <p:extLst>
      <p:ext uri="{BB962C8B-B14F-4D97-AF65-F5344CB8AC3E}">
        <p14:creationId xmlns:p14="http://schemas.microsoft.com/office/powerpoint/2010/main" val="1176438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Grandparents</a:t>
            </a:r>
            <a:endParaRPr lang="en-US" dirty="0"/>
          </a:p>
        </p:txBody>
      </p:sp>
      <p:sp>
        <p:nvSpPr>
          <p:cNvPr id="5" name="Content Placeholder 4"/>
          <p:cNvSpPr>
            <a:spLocks noGrp="1"/>
          </p:cNvSpPr>
          <p:nvPr>
            <p:ph idx="1"/>
          </p:nvPr>
        </p:nvSpPr>
        <p:spPr/>
        <p:txBody>
          <a:bodyPr/>
          <a:lstStyle/>
          <a:p>
            <a:r>
              <a:rPr lang="en-US" b="1" dirty="0" smtClean="0"/>
              <a:t>What are some special things you have done with or remember about your grandparents?</a:t>
            </a:r>
          </a:p>
          <a:p>
            <a:r>
              <a:rPr lang="en-US" b="1" dirty="0" smtClean="0"/>
              <a:t>Is there any food you especially associate with your grandparents?</a:t>
            </a:r>
          </a:p>
          <a:p>
            <a:r>
              <a:rPr lang="en-US" b="1" dirty="0" smtClean="0"/>
              <a:t>How many of you have had a special relationship with either a grandparent or older friend or neighbor?</a:t>
            </a:r>
            <a:endParaRPr lang="en-US" b="1" dirty="0"/>
          </a:p>
        </p:txBody>
      </p:sp>
    </p:spTree>
    <p:extLst>
      <p:ext uri="{BB962C8B-B14F-4D97-AF65-F5344CB8AC3E}">
        <p14:creationId xmlns:p14="http://schemas.microsoft.com/office/powerpoint/2010/main" val="3633086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Grandparents</a:t>
            </a:r>
            <a:endParaRPr lang="en-US" dirty="0"/>
          </a:p>
        </p:txBody>
      </p:sp>
      <p:sp>
        <p:nvSpPr>
          <p:cNvPr id="3" name="Content Placeholder 2"/>
          <p:cNvSpPr>
            <a:spLocks noGrp="1"/>
          </p:cNvSpPr>
          <p:nvPr>
            <p:ph idx="1"/>
          </p:nvPr>
        </p:nvSpPr>
        <p:spPr/>
        <p:txBody>
          <a:bodyPr>
            <a:noAutofit/>
          </a:bodyPr>
          <a:lstStyle/>
          <a:p>
            <a:r>
              <a:rPr lang="en-US" sz="3200" dirty="0" smtClean="0"/>
              <a:t>What do you see as the role of a grandparent?</a:t>
            </a:r>
          </a:p>
          <a:p>
            <a:r>
              <a:rPr lang="en-US" sz="3200" dirty="0" smtClean="0"/>
              <a:t>How are grandparents of today different from </a:t>
            </a:r>
            <a:r>
              <a:rPr lang="en-US" sz="3200" dirty="0" smtClean="0"/>
              <a:t>grandparents of:</a:t>
            </a:r>
            <a:endParaRPr lang="en-US" sz="3200" dirty="0" smtClean="0"/>
          </a:p>
          <a:p>
            <a:pPr lvl="1"/>
            <a:r>
              <a:rPr lang="en-US" sz="3200" dirty="0" smtClean="0"/>
              <a:t>25 years ago?</a:t>
            </a:r>
          </a:p>
          <a:p>
            <a:pPr lvl="1"/>
            <a:r>
              <a:rPr lang="en-US" sz="3200" dirty="0" smtClean="0"/>
              <a:t>50 years ago?</a:t>
            </a:r>
          </a:p>
          <a:p>
            <a:pPr lvl="1"/>
            <a:r>
              <a:rPr lang="en-US" sz="3200" dirty="0" smtClean="0"/>
              <a:t>100 years ago?</a:t>
            </a:r>
            <a:endParaRPr lang="en-US" sz="3200" dirty="0"/>
          </a:p>
        </p:txBody>
      </p:sp>
    </p:spTree>
    <p:extLst>
      <p:ext uri="{BB962C8B-B14F-4D97-AF65-F5344CB8AC3E}">
        <p14:creationId xmlns:p14="http://schemas.microsoft.com/office/powerpoint/2010/main" val="3431759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8643" y="1416383"/>
            <a:ext cx="5446714" cy="3467354"/>
          </a:xfrm>
        </p:spPr>
        <p:txBody>
          <a:bodyPr/>
          <a:lstStyle/>
          <a:p>
            <a:r>
              <a:rPr lang="en-US" sz="10000" dirty="0" smtClean="0"/>
              <a:t>What Do You Have In Common</a:t>
            </a:r>
            <a:r>
              <a:rPr lang="en-US" sz="10000" dirty="0"/>
              <a:t>?</a:t>
            </a:r>
          </a:p>
        </p:txBody>
      </p:sp>
    </p:spTree>
    <p:extLst>
      <p:ext uri="{BB962C8B-B14F-4D97-AF65-F5344CB8AC3E}">
        <p14:creationId xmlns:p14="http://schemas.microsoft.com/office/powerpoint/2010/main" val="780417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Both Are </a:t>
            </a:r>
            <a:r>
              <a:rPr lang="en-US" dirty="0"/>
              <a:t>A</a:t>
            </a:r>
            <a:r>
              <a:rPr lang="en-US" dirty="0" smtClean="0"/>
              <a:t>t A</a:t>
            </a:r>
            <a:r>
              <a:rPr lang="en-US" dirty="0"/>
              <a:t/>
            </a:r>
            <a:br>
              <a:rPr lang="en-US" dirty="0"/>
            </a:br>
            <a:r>
              <a:rPr lang="en-US" u="sng" dirty="0" smtClean="0"/>
              <a:t>Crossroads</a:t>
            </a:r>
            <a:r>
              <a:rPr lang="en-US" dirty="0" smtClean="0"/>
              <a:t> </a:t>
            </a:r>
            <a:r>
              <a:rPr lang="en-US" dirty="0"/>
              <a:t>I</a:t>
            </a:r>
            <a:r>
              <a:rPr lang="en-US" dirty="0" smtClean="0"/>
              <a:t>n </a:t>
            </a:r>
            <a:r>
              <a:rPr lang="en-US" dirty="0"/>
              <a:t>L</a:t>
            </a:r>
            <a:r>
              <a:rPr lang="en-US" dirty="0" smtClean="0"/>
              <a:t>ife</a:t>
            </a:r>
            <a:endParaRPr lang="en-US" dirty="0"/>
          </a:p>
        </p:txBody>
      </p:sp>
      <p:pic>
        <p:nvPicPr>
          <p:cNvPr id="6" name="Content Placeholder 5"/>
          <p:cNvPicPr>
            <a:picLocks noGrp="1" noChangeAspect="1"/>
          </p:cNvPicPr>
          <p:nvPr>
            <p:ph idx="1"/>
          </p:nvPr>
        </p:nvPicPr>
        <p:blipFill>
          <a:blip r:embed="rId2"/>
          <a:srcRect t="11465" b="11465"/>
          <a:stretch>
            <a:fillRect/>
          </a:stretch>
        </p:blipFill>
        <p:spPr>
          <a:xfrm>
            <a:off x="0" y="1452283"/>
            <a:ext cx="9144000" cy="4036386"/>
          </a:xfrm>
        </p:spPr>
      </p:pic>
      <p:sp>
        <p:nvSpPr>
          <p:cNvPr id="9" name="TextBox 8"/>
          <p:cNvSpPr txBox="1"/>
          <p:nvPr/>
        </p:nvSpPr>
        <p:spPr>
          <a:xfrm>
            <a:off x="1099946" y="5568051"/>
            <a:ext cx="6565650" cy="1200328"/>
          </a:xfrm>
          <a:prstGeom prst="rect">
            <a:avLst/>
          </a:prstGeom>
          <a:noFill/>
        </p:spPr>
        <p:txBody>
          <a:bodyPr wrap="square" rtlCol="0">
            <a:spAutoFit/>
          </a:bodyPr>
          <a:lstStyle/>
          <a:p>
            <a:r>
              <a:rPr lang="en-US" sz="2400" dirty="0" smtClean="0">
                <a:solidFill>
                  <a:schemeClr val="bg2">
                    <a:lumMod val="50000"/>
                  </a:schemeClr>
                </a:solidFill>
              </a:rPr>
              <a:t>*The elderly are into the empty nest time of life. </a:t>
            </a:r>
          </a:p>
          <a:p>
            <a:r>
              <a:rPr lang="en-US" sz="2400" dirty="0" smtClean="0">
                <a:solidFill>
                  <a:schemeClr val="bg2">
                    <a:lumMod val="50000"/>
                  </a:schemeClr>
                </a:solidFill>
              </a:rPr>
              <a:t>*</a:t>
            </a:r>
            <a:r>
              <a:rPr lang="en-US" sz="2400" dirty="0">
                <a:solidFill>
                  <a:schemeClr val="bg2">
                    <a:lumMod val="50000"/>
                  </a:schemeClr>
                </a:solidFill>
              </a:rPr>
              <a:t>Y</a:t>
            </a:r>
            <a:r>
              <a:rPr lang="en-US" sz="2400" dirty="0" smtClean="0">
                <a:solidFill>
                  <a:schemeClr val="bg2">
                    <a:lumMod val="50000"/>
                  </a:schemeClr>
                </a:solidFill>
              </a:rPr>
              <a:t>outh are preparing to take on the nest.</a:t>
            </a:r>
          </a:p>
          <a:p>
            <a:r>
              <a:rPr lang="en-US" sz="2400" dirty="0" smtClean="0">
                <a:solidFill>
                  <a:schemeClr val="bg2">
                    <a:lumMod val="50000"/>
                  </a:schemeClr>
                </a:solidFill>
              </a:rPr>
              <a:t>*Both have anxieties about the future.</a:t>
            </a:r>
          </a:p>
        </p:txBody>
      </p:sp>
    </p:spTree>
    <p:extLst>
      <p:ext uri="{BB962C8B-B14F-4D97-AF65-F5344CB8AC3E}">
        <p14:creationId xmlns:p14="http://schemas.microsoft.com/office/powerpoint/2010/main" val="945281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Both Are Experiencing Hormonal </a:t>
            </a:r>
            <a:r>
              <a:rPr lang="en-US" u="sng" dirty="0" smtClean="0"/>
              <a:t>Changes</a:t>
            </a:r>
            <a:endParaRPr lang="en-US" u="sng" dirty="0"/>
          </a:p>
        </p:txBody>
      </p:sp>
      <p:sp>
        <p:nvSpPr>
          <p:cNvPr id="4" name="TextBox 3"/>
          <p:cNvSpPr txBox="1"/>
          <p:nvPr/>
        </p:nvSpPr>
        <p:spPr>
          <a:xfrm>
            <a:off x="884274" y="5903893"/>
            <a:ext cx="7767621" cy="954107"/>
          </a:xfrm>
          <a:prstGeom prst="rect">
            <a:avLst/>
          </a:prstGeom>
          <a:noFill/>
        </p:spPr>
        <p:txBody>
          <a:bodyPr wrap="none" rtlCol="0">
            <a:spAutoFit/>
          </a:bodyPr>
          <a:lstStyle/>
          <a:p>
            <a:r>
              <a:rPr lang="en-US" sz="2800" dirty="0" smtClean="0">
                <a:solidFill>
                  <a:schemeClr val="bg2">
                    <a:lumMod val="50000"/>
                  </a:schemeClr>
                </a:solidFill>
              </a:rPr>
              <a:t>*The elderly's hormones are shutting down.</a:t>
            </a:r>
          </a:p>
          <a:p>
            <a:r>
              <a:rPr lang="en-US" sz="2800" dirty="0" smtClean="0">
                <a:solidFill>
                  <a:schemeClr val="bg2">
                    <a:lumMod val="50000"/>
                  </a:schemeClr>
                </a:solidFill>
              </a:rPr>
              <a:t>*The youths hormones are becoming more active.</a:t>
            </a:r>
            <a:endParaRPr lang="en-US" sz="2800" dirty="0">
              <a:solidFill>
                <a:schemeClr val="bg2">
                  <a:lumMod val="50000"/>
                </a:schemeClr>
              </a:solidFill>
            </a:endParaRPr>
          </a:p>
        </p:txBody>
      </p:sp>
      <p:pic>
        <p:nvPicPr>
          <p:cNvPr id="11" name="Content Placeholder 10"/>
          <p:cNvPicPr>
            <a:picLocks noGrp="1" noChangeAspect="1"/>
          </p:cNvPicPr>
          <p:nvPr>
            <p:ph idx="1"/>
          </p:nvPr>
        </p:nvPicPr>
        <p:blipFill>
          <a:blip r:embed="rId2"/>
          <a:srcRect t="21671" b="21671"/>
          <a:stretch>
            <a:fillRect/>
          </a:stretch>
        </p:blipFill>
        <p:spPr>
          <a:xfrm>
            <a:off x="135858" y="1452283"/>
            <a:ext cx="8822238" cy="4598894"/>
          </a:xfrm>
        </p:spPr>
      </p:pic>
    </p:spTree>
    <p:extLst>
      <p:ext uri="{BB962C8B-B14F-4D97-AF65-F5344CB8AC3E}">
        <p14:creationId xmlns:p14="http://schemas.microsoft.com/office/powerpoint/2010/main" val="3296111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89"/>
            <a:ext cx="9144000" cy="2426807"/>
          </a:xfrm>
        </p:spPr>
        <p:txBody>
          <a:bodyPr/>
          <a:lstStyle/>
          <a:p>
            <a:r>
              <a:rPr lang="en-US" dirty="0" smtClean="0"/>
              <a:t>Both May </a:t>
            </a:r>
            <a:r>
              <a:rPr lang="en-US" dirty="0"/>
              <a:t>B</a:t>
            </a:r>
            <a:r>
              <a:rPr lang="en-US" dirty="0" smtClean="0"/>
              <a:t>e Suffering From </a:t>
            </a:r>
            <a:r>
              <a:rPr lang="en-US" u="sng" dirty="0" smtClean="0"/>
              <a:t>Loneliness</a:t>
            </a:r>
            <a:r>
              <a:rPr lang="en-US" dirty="0" smtClean="0"/>
              <a:t> and </a:t>
            </a:r>
            <a:r>
              <a:rPr lang="en-US" u="sng" dirty="0" smtClean="0"/>
              <a:t>Depression</a:t>
            </a:r>
            <a:endParaRPr lang="en-US" u="sng" dirty="0"/>
          </a:p>
        </p:txBody>
      </p:sp>
      <p:pic>
        <p:nvPicPr>
          <p:cNvPr id="4" name="Content Placeholder 3"/>
          <p:cNvPicPr>
            <a:picLocks noGrp="1" noChangeAspect="1"/>
          </p:cNvPicPr>
          <p:nvPr>
            <p:ph idx="1"/>
          </p:nvPr>
        </p:nvPicPr>
        <p:blipFill>
          <a:blip r:embed="rId2"/>
          <a:srcRect t="9775" b="9775"/>
          <a:stretch>
            <a:fillRect/>
          </a:stretch>
        </p:blipFill>
        <p:spPr>
          <a:xfrm>
            <a:off x="1" y="1462889"/>
            <a:ext cx="9143999" cy="4116501"/>
          </a:xfrm>
        </p:spPr>
      </p:pic>
      <p:sp>
        <p:nvSpPr>
          <p:cNvPr id="5" name="TextBox 4"/>
          <p:cNvSpPr txBox="1"/>
          <p:nvPr/>
        </p:nvSpPr>
        <p:spPr>
          <a:xfrm>
            <a:off x="124737" y="5534561"/>
            <a:ext cx="9019264" cy="1323439"/>
          </a:xfrm>
          <a:prstGeom prst="rect">
            <a:avLst/>
          </a:prstGeom>
          <a:noFill/>
        </p:spPr>
        <p:txBody>
          <a:bodyPr wrap="square" rtlCol="0">
            <a:spAutoFit/>
          </a:bodyPr>
          <a:lstStyle/>
          <a:p>
            <a:r>
              <a:rPr lang="en-US" sz="2000" dirty="0" smtClean="0">
                <a:solidFill>
                  <a:schemeClr val="bg2">
                    <a:lumMod val="50000"/>
                  </a:schemeClr>
                </a:solidFill>
              </a:rPr>
              <a:t>*The elderly persons responsibilities have diminished and they may not feel needed anymore. </a:t>
            </a:r>
          </a:p>
          <a:p>
            <a:r>
              <a:rPr lang="en-US" sz="2000" dirty="0" smtClean="0">
                <a:solidFill>
                  <a:schemeClr val="bg2">
                    <a:lumMod val="50000"/>
                  </a:schemeClr>
                </a:solidFill>
              </a:rPr>
              <a:t>*The full impact of the youth’s responsibilities is yet to come and they don’t have a sense of being needed yet.</a:t>
            </a:r>
            <a:endParaRPr lang="en-US" sz="2000" dirty="0">
              <a:solidFill>
                <a:schemeClr val="bg2">
                  <a:lumMod val="50000"/>
                </a:schemeClr>
              </a:solidFill>
            </a:endParaRPr>
          </a:p>
        </p:txBody>
      </p:sp>
    </p:spTree>
    <p:extLst>
      <p:ext uri="{BB962C8B-B14F-4D97-AF65-F5344CB8AC3E}">
        <p14:creationId xmlns:p14="http://schemas.microsoft.com/office/powerpoint/2010/main" val="15094249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684</TotalTime>
  <Words>1314</Words>
  <Application>Microsoft Office PowerPoint</Application>
  <PresentationFormat>On-screen Show (4:3)</PresentationFormat>
  <Paragraphs>154</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Apple Chancery</vt:lpstr>
      <vt:lpstr>Arial</vt:lpstr>
      <vt:lpstr>Candara</vt:lpstr>
      <vt:lpstr>Mistral</vt:lpstr>
      <vt:lpstr>Infusion</vt:lpstr>
      <vt:lpstr>Developing a Closer and More Meaningful Relationship with Grandparents</vt:lpstr>
      <vt:lpstr>Sometimes The Distance Of An Extra Generation Is Just Enough To Let Everyone See Things A Bit Differently</vt:lpstr>
      <vt:lpstr>“You’re Only Old Once”</vt:lpstr>
      <vt:lpstr>Grandparents</vt:lpstr>
      <vt:lpstr>Grandparents</vt:lpstr>
      <vt:lpstr>What Do You Have In Common?</vt:lpstr>
      <vt:lpstr>Both Are At A Crossroads In Life</vt:lpstr>
      <vt:lpstr>Both Are Experiencing Hormonal Changes</vt:lpstr>
      <vt:lpstr>Both May Be Suffering From Loneliness and Depression</vt:lpstr>
      <vt:lpstr> Both are Concerned About  Independence</vt:lpstr>
      <vt:lpstr>Both Are Preoccupied With Driving</vt:lpstr>
      <vt:lpstr>Both May Be Victims Of Discrimination, Abuse or Criminal Activity </vt:lpstr>
      <vt:lpstr>Both Don’t Have Much Money</vt:lpstr>
      <vt:lpstr>Both Face Disapproval Of Any Marriage Plans</vt:lpstr>
      <vt:lpstr>Benefits of a Teen/Elderly Relationship</vt:lpstr>
      <vt:lpstr>Provides An Opportunity For Both To Learn A New Skill</vt:lpstr>
      <vt:lpstr>Gives Both A Sense Of Purpose</vt:lpstr>
      <vt:lpstr>Alleviates Fears They May Have Of One Another</vt:lpstr>
      <vt:lpstr>Helps Teens Understand And Later Accept Their Own Aging </vt:lpstr>
      <vt:lpstr>Reduces Isolation/Depression</vt:lpstr>
      <vt:lpstr>Fills A Void For Teens Without Grandparents</vt:lpstr>
      <vt:lpstr>Overcomes Social Barriers</vt:lpstr>
      <vt:lpstr>Helps Keep Family Stories And History Alive</vt:lpstr>
      <vt:lpstr>Welcome to the Elderly Simulation</vt:lpstr>
      <vt:lpstr>Memory Loss</vt:lpstr>
      <vt:lpstr>PowerPoint Presentation</vt:lpstr>
      <vt:lpstr>Memory Loss</vt:lpstr>
      <vt:lpstr>PowerPoint Presentation</vt:lpstr>
      <vt:lpstr>Arthritis and Vision Loss</vt:lpstr>
      <vt:lpstr>Arthritis and Vision Loss</vt:lpstr>
      <vt:lpstr>Loss of Independence</vt:lpstr>
      <vt:lpstr>Loss of Hearing</vt:lpstr>
      <vt:lpstr>How Was This Experience?</vt:lpstr>
      <vt:lpstr>Summary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Closer and Meaningful Relationship with Grandparents</dc:title>
  <dc:creator>Justin  Peterson</dc:creator>
  <cp:lastModifiedBy>Owner</cp:lastModifiedBy>
  <cp:revision>67</cp:revision>
  <dcterms:created xsi:type="dcterms:W3CDTF">2015-06-10T03:24:11Z</dcterms:created>
  <dcterms:modified xsi:type="dcterms:W3CDTF">2015-07-24T02:36:05Z</dcterms:modified>
</cp:coreProperties>
</file>