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3" r:id="rId7"/>
    <p:sldId id="274" r:id="rId8"/>
    <p:sldId id="275" r:id="rId9"/>
    <p:sldId id="272" r:id="rId10"/>
    <p:sldId id="276" r:id="rId11"/>
    <p:sldId id="261" r:id="rId12"/>
    <p:sldId id="262" r:id="rId13"/>
    <p:sldId id="263" r:id="rId14"/>
    <p:sldId id="264" r:id="rId15"/>
    <p:sldId id="265" r:id="rId16"/>
    <p:sldId id="266" r:id="rId17"/>
    <p:sldId id="267" r:id="rId18"/>
    <p:sldId id="268" r:id="rId19"/>
    <p:sldId id="270"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93" autoAdjust="0"/>
    <p:restoredTop sz="94660"/>
  </p:normalViewPr>
  <p:slideViewPr>
    <p:cSldViewPr>
      <p:cViewPr varScale="1">
        <p:scale>
          <a:sx n="66" d="100"/>
          <a:sy n="66" d="100"/>
        </p:scale>
        <p:origin x="54" y="3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916E82E-3B6D-4FFB-B879-E6E18E7F323F}" type="datetimeFigureOut">
              <a:rPr lang="en-US" smtClean="0"/>
              <a:pPr/>
              <a:t>8/10/2015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EE6CAB1-6CB9-4E41-809E-15B7B7FDF42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16E82E-3B6D-4FFB-B879-E6E18E7F323F}" type="datetimeFigureOut">
              <a:rPr lang="en-US" smtClean="0"/>
              <a:pPr/>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6CAB1-6CB9-4E41-809E-15B7B7FDF4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16E82E-3B6D-4FFB-B879-E6E18E7F323F}" type="datetimeFigureOut">
              <a:rPr lang="en-US" smtClean="0"/>
              <a:pPr/>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6CAB1-6CB9-4E41-809E-15B7B7FDF4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16E82E-3B6D-4FFB-B879-E6E18E7F323F}" type="datetimeFigureOut">
              <a:rPr lang="en-US" smtClean="0"/>
              <a:pPr/>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6CAB1-6CB9-4E41-809E-15B7B7FDF4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916E82E-3B6D-4FFB-B879-E6E18E7F323F}" type="datetimeFigureOut">
              <a:rPr lang="en-US" smtClean="0"/>
              <a:pPr/>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6CAB1-6CB9-4E41-809E-15B7B7FDF42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916E82E-3B6D-4FFB-B879-E6E18E7F323F}" type="datetimeFigureOut">
              <a:rPr lang="en-US" smtClean="0"/>
              <a:pPr/>
              <a:t>8/10/2015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6CAB1-6CB9-4E41-809E-15B7B7FDF4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916E82E-3B6D-4FFB-B879-E6E18E7F323F}" type="datetimeFigureOut">
              <a:rPr lang="en-US" smtClean="0"/>
              <a:pPr/>
              <a:t>8/10/2015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E6CAB1-6CB9-4E41-809E-15B7B7FDF4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916E82E-3B6D-4FFB-B879-E6E18E7F323F}" type="datetimeFigureOut">
              <a:rPr lang="en-US" smtClean="0"/>
              <a:pPr/>
              <a:t>8/10/2015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E6CAB1-6CB9-4E41-809E-15B7B7FDF4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6E82E-3B6D-4FFB-B879-E6E18E7F323F}" type="datetimeFigureOut">
              <a:rPr lang="en-US" smtClean="0"/>
              <a:pPr/>
              <a:t>8/10/2015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E6CAB1-6CB9-4E41-809E-15B7B7FDF4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916E82E-3B6D-4FFB-B879-E6E18E7F323F}" type="datetimeFigureOut">
              <a:rPr lang="en-US" smtClean="0"/>
              <a:pPr/>
              <a:t>8/10/2015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6CAB1-6CB9-4E41-809E-15B7B7FDF4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916E82E-3B6D-4FFB-B879-E6E18E7F323F}" type="datetimeFigureOut">
              <a:rPr lang="en-US" smtClean="0"/>
              <a:pPr/>
              <a:t>8/10/2015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EE6CAB1-6CB9-4E41-809E-15B7B7FDF42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916E82E-3B6D-4FFB-B879-E6E18E7F323F}" type="datetimeFigureOut">
              <a:rPr lang="en-US" smtClean="0"/>
              <a:pPr/>
              <a:t>8/10/2015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EE6CAB1-6CB9-4E41-809E-15B7B7FDF42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28700"/>
            <a:ext cx="8534400" cy="4800600"/>
          </a:xfrm>
        </p:spPr>
        <p:txBody>
          <a:bodyPr>
            <a:noAutofit/>
          </a:bodyPr>
          <a:lstStyle/>
          <a:p>
            <a:pPr algn="ctr"/>
            <a:r>
              <a:rPr lang="en-US" sz="8000" dirty="0" smtClean="0">
                <a:ln w="28575">
                  <a:solidFill>
                    <a:schemeClr val="bg1"/>
                  </a:solidFill>
                </a:ln>
                <a:latin typeface="LD Architect" panose="00000400000000000000" pitchFamily="2" charset="0"/>
              </a:rPr>
              <a:t>Teen Relationships &amp; Attractions</a:t>
            </a:r>
            <a:endParaRPr lang="en-US" sz="8000" dirty="0">
              <a:ln w="28575">
                <a:solidFill>
                  <a:schemeClr val="bg1"/>
                </a:solidFill>
              </a:ln>
              <a:latin typeface="LD Architect" panose="00000400000000000000"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4488"/>
            <a:ext cx="8991600" cy="1886712"/>
          </a:xfrm>
        </p:spPr>
        <p:txBody>
          <a:bodyPr>
            <a:noAutofit/>
          </a:bodyPr>
          <a:lstStyle/>
          <a:p>
            <a:pPr algn="ctr"/>
            <a:r>
              <a:rPr lang="en-US" sz="7000" b="1" dirty="0" smtClean="0">
                <a:solidFill>
                  <a:schemeClr val="tx1"/>
                </a:solidFill>
                <a:latin typeface="LD Architect" panose="00000400000000000000" pitchFamily="2" charset="0"/>
              </a:rPr>
              <a:t>Flirting Through Body Language</a:t>
            </a:r>
            <a:endParaRPr lang="en-US" sz="7000" b="1" dirty="0">
              <a:solidFill>
                <a:schemeClr val="tx1"/>
              </a:solidFill>
              <a:latin typeface="LD Architect" panose="00000400000000000000" pitchFamily="2"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933"/>
          <a:stretch/>
        </p:blipFill>
        <p:spPr>
          <a:xfrm>
            <a:off x="228600" y="1981200"/>
            <a:ext cx="2971800" cy="4748167"/>
          </a:xfrm>
          <a:prstGeom prst="rect">
            <a:avLst/>
          </a:prstGeom>
          <a:ln w="38100">
            <a:solidFill>
              <a:schemeClr val="tx1"/>
            </a:solidFill>
          </a:ln>
        </p:spPr>
      </p:pic>
      <p:sp>
        <p:nvSpPr>
          <p:cNvPr id="5" name="TextBox 4"/>
          <p:cNvSpPr txBox="1"/>
          <p:nvPr/>
        </p:nvSpPr>
        <p:spPr>
          <a:xfrm>
            <a:off x="3200400" y="1981200"/>
            <a:ext cx="5791200" cy="4755148"/>
          </a:xfrm>
          <a:prstGeom prst="rect">
            <a:avLst/>
          </a:prstGeom>
          <a:noFill/>
        </p:spPr>
        <p:txBody>
          <a:bodyPr wrap="square" rtlCol="0">
            <a:spAutoFit/>
          </a:bodyPr>
          <a:lstStyle/>
          <a:p>
            <a:r>
              <a:rPr lang="en-US" sz="3000" b="1" u="sng" dirty="0" smtClean="0"/>
              <a:t>Signs of Love (In 1998…)</a:t>
            </a:r>
          </a:p>
          <a:p>
            <a:pPr marL="285750" indent="-171450">
              <a:buFont typeface="Arial" panose="020B0604020202020204" pitchFamily="34" charset="0"/>
              <a:buChar char="•"/>
            </a:pPr>
            <a:r>
              <a:rPr lang="en-US" sz="2100" dirty="0" smtClean="0"/>
              <a:t>Lean in toward to object of your desire.</a:t>
            </a:r>
          </a:p>
          <a:p>
            <a:pPr marL="285750" indent="-171450">
              <a:buFont typeface="Arial" panose="020B0604020202020204" pitchFamily="34" charset="0"/>
              <a:buChar char="•"/>
            </a:pPr>
            <a:r>
              <a:rPr lang="en-US" sz="2100" dirty="0" smtClean="0"/>
              <a:t>Show the inside of the wrist, which is a flirtatious gesture.</a:t>
            </a:r>
          </a:p>
          <a:p>
            <a:pPr marL="285750" indent="-171450">
              <a:buFont typeface="Arial" panose="020B0604020202020204" pitchFamily="34" charset="0"/>
              <a:buChar char="•"/>
            </a:pPr>
            <a:r>
              <a:rPr lang="en-US" sz="2100" dirty="0" smtClean="0"/>
              <a:t>Give a genuine smile.</a:t>
            </a:r>
          </a:p>
          <a:p>
            <a:pPr marL="285750" indent="-171450">
              <a:buFont typeface="Arial" panose="020B0604020202020204" pitchFamily="34" charset="0"/>
              <a:buChar char="•"/>
            </a:pPr>
            <a:r>
              <a:rPr lang="en-US" sz="2100" dirty="0" smtClean="0"/>
              <a:t>Focus your eyes on the eyes of the subject.</a:t>
            </a:r>
          </a:p>
          <a:p>
            <a:pPr marL="285750" indent="-171450">
              <a:buFont typeface="Arial" panose="020B0604020202020204" pitchFamily="34" charset="0"/>
              <a:buChar char="•"/>
            </a:pPr>
            <a:r>
              <a:rPr lang="en-US" sz="2100" dirty="0" smtClean="0"/>
              <a:t>Tilt the head to the side.</a:t>
            </a:r>
          </a:p>
          <a:p>
            <a:pPr marL="285750" indent="-171450">
              <a:buFont typeface="Arial" panose="020B0604020202020204" pitchFamily="34" charset="0"/>
              <a:buChar char="•"/>
            </a:pPr>
            <a:r>
              <a:rPr lang="en-US" sz="2100" dirty="0" smtClean="0"/>
              <a:t>Wink occasionally.</a:t>
            </a:r>
          </a:p>
          <a:p>
            <a:pPr marL="285750" indent="-171450">
              <a:buFont typeface="Arial" panose="020B0604020202020204" pitchFamily="34" charset="0"/>
              <a:buChar char="•"/>
            </a:pPr>
            <a:r>
              <a:rPr lang="en-US" sz="2100" dirty="0" smtClean="0"/>
              <a:t>Hold your glance a little longer.</a:t>
            </a:r>
          </a:p>
          <a:p>
            <a:pPr marL="285750" indent="-171450">
              <a:buFont typeface="Arial" panose="020B0604020202020204" pitchFamily="34" charset="0"/>
              <a:buChar char="•"/>
            </a:pPr>
            <a:r>
              <a:rPr lang="en-US" sz="2100" dirty="0" smtClean="0"/>
              <a:t>Make eye contact, look away, then glance again.</a:t>
            </a:r>
          </a:p>
          <a:p>
            <a:pPr marL="285750" indent="-171450">
              <a:buFont typeface="Arial" panose="020B0604020202020204" pitchFamily="34" charset="0"/>
              <a:buChar char="•"/>
            </a:pPr>
            <a:r>
              <a:rPr lang="en-US" sz="2100" dirty="0" smtClean="0"/>
              <a:t>If you’re a male, swagger and flex your muscles.  </a:t>
            </a:r>
          </a:p>
          <a:p>
            <a:pPr marL="285750" indent="-171450">
              <a:buFont typeface="Arial" panose="020B0604020202020204" pitchFamily="34" charset="0"/>
              <a:buChar char="•"/>
            </a:pPr>
            <a:r>
              <a:rPr lang="en-US" sz="2100" dirty="0" smtClean="0"/>
              <a:t>If you’re a female, flutter your eyelashes often. </a:t>
            </a:r>
            <a:endParaRPr lang="en-US" sz="2100" dirty="0"/>
          </a:p>
        </p:txBody>
      </p:sp>
    </p:spTree>
    <p:extLst>
      <p:ext uri="{BB962C8B-B14F-4D97-AF65-F5344CB8AC3E}">
        <p14:creationId xmlns:p14="http://schemas.microsoft.com/office/powerpoint/2010/main" val="2171214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6488"/>
            <a:ext cx="8229600" cy="1658112"/>
          </a:xfrm>
        </p:spPr>
        <p:txBody>
          <a:bodyPr>
            <a:noAutofit/>
          </a:bodyPr>
          <a:lstStyle/>
          <a:p>
            <a:pPr algn="ctr"/>
            <a:r>
              <a:rPr lang="en-US" sz="6000" b="1" dirty="0" smtClean="0">
                <a:solidFill>
                  <a:schemeClr val="tx1"/>
                </a:solidFill>
                <a:latin typeface="LD Architect" panose="00000400000000000000" pitchFamily="2" charset="0"/>
              </a:rPr>
              <a:t>Surefire Ways to Meet Your Mate</a:t>
            </a:r>
            <a:endParaRPr lang="en-US" sz="6000" b="1" dirty="0">
              <a:solidFill>
                <a:schemeClr val="tx1"/>
              </a:solidFill>
              <a:latin typeface="LD Architect" panose="00000400000000000000" pitchFamily="2" charset="0"/>
            </a:endParaRPr>
          </a:p>
        </p:txBody>
      </p:sp>
      <p:sp>
        <p:nvSpPr>
          <p:cNvPr id="3" name="Content Placeholder 2"/>
          <p:cNvSpPr>
            <a:spLocks noGrp="1"/>
          </p:cNvSpPr>
          <p:nvPr>
            <p:ph idx="1"/>
          </p:nvPr>
        </p:nvSpPr>
        <p:spPr>
          <a:xfrm>
            <a:off x="76201" y="2710196"/>
            <a:ext cx="5867399" cy="3810000"/>
          </a:xfrm>
        </p:spPr>
        <p:txBody>
          <a:bodyPr>
            <a:normAutofit/>
          </a:bodyPr>
          <a:lstStyle/>
          <a:p>
            <a:pPr>
              <a:buNone/>
            </a:pPr>
            <a:r>
              <a:rPr lang="en-US" sz="3200" b="1" dirty="0" smtClean="0"/>
              <a:t>According to “The Old Farmers Almanac”, the following are surefire ways to meet the perfect mate for you.  You decide if you think they will help you or not!</a:t>
            </a:r>
            <a:endParaRPr lang="en-US" sz="3200" dirty="0" smtClean="0"/>
          </a:p>
        </p:txBody>
      </p:sp>
      <p:pic>
        <p:nvPicPr>
          <p:cNvPr id="1026" name="Picture 2" descr="http://upload.wikimedia.org/wikipedia/commons/8/8a/The_Old_Farmer's_Almanac_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799" y="2514600"/>
            <a:ext cx="2822575" cy="4201193"/>
          </a:xfrm>
          <a:prstGeom prst="rect">
            <a:avLst/>
          </a:prstGeom>
          <a:solidFill>
            <a:schemeClr val="tx1"/>
          </a:solidFill>
          <a:ln w="38100">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772912"/>
          </a:xfrm>
        </p:spPr>
        <p:txBody>
          <a:bodyPr>
            <a:normAutofit fontScale="90000"/>
          </a:bodyPr>
          <a:lstStyle/>
          <a:p>
            <a:pPr lvl="0"/>
            <a:r>
              <a:rPr lang="en-US" sz="3600" dirty="0" smtClean="0">
                <a:solidFill>
                  <a:schemeClr val="tx1"/>
                </a:solidFill>
              </a:rPr>
              <a:t>1.  Get a copy of the Romance Chain Letter.  It has been going since 1904!  Make four copies of this and give it to four of your friends.  After you give it to them, drink a cup of water and think of the girl or guy you like A LOT!  In four days, that person will say something important to you!  If you get this letter in an email, be sure to forward it to at least 20 of your friends.  If you don’t, you will have horrible luck with love for the next seven years!!!!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8888"/>
            <a:ext cx="8305800" cy="5772912"/>
          </a:xfrm>
        </p:spPr>
        <p:txBody>
          <a:bodyPr>
            <a:noAutofit/>
          </a:bodyPr>
          <a:lstStyle/>
          <a:p>
            <a:r>
              <a:rPr lang="en-US" sz="3200" dirty="0" smtClean="0">
                <a:solidFill>
                  <a:schemeClr val="tx1"/>
                </a:solidFill>
              </a:rPr>
              <a:t>2.  Swallow the heart of a wild duck.</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3. On the last night in April, wash a handkerchief and hang it over a rosebush.  When it dries in the morning, the initials of your true love will appear in the wrinkles.</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4. Hard boil an egg, cut it in half, discard the yolk and fill the egg halves with salt.  Sit on something you have never sat on before, eat the egg, and walk to bed backward.  You will dream of your future mate.</a:t>
            </a:r>
            <a:endParaRPr lang="en-US" sz="32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05800" cy="6096000"/>
          </a:xfrm>
        </p:spPr>
        <p:txBody>
          <a:bodyPr>
            <a:noAutofit/>
          </a:bodyPr>
          <a:lstStyle/>
          <a:p>
            <a:pPr lvl="0"/>
            <a:r>
              <a:rPr lang="en-US" sz="3000" dirty="0" smtClean="0">
                <a:solidFill>
                  <a:schemeClr val="tx1"/>
                </a:solidFill>
              </a:rPr>
              <a:t>5. Peel an apple without breaking the peel, swing the peel around your head three times, and throw it over your shoulder.  When it lands, it will form your true loves first initial.  </a:t>
            </a:r>
            <a:br>
              <a:rPr lang="en-US" sz="3000" dirty="0" smtClean="0">
                <a:solidFill>
                  <a:schemeClr val="tx1"/>
                </a:solidFill>
              </a:rPr>
            </a:br>
            <a:r>
              <a:rPr lang="en-US" sz="3000" dirty="0" smtClean="0">
                <a:solidFill>
                  <a:schemeClr val="tx1"/>
                </a:solidFill>
              </a:rPr>
              <a:t/>
            </a:r>
            <a:br>
              <a:rPr lang="en-US" sz="3000" dirty="0" smtClean="0">
                <a:solidFill>
                  <a:schemeClr val="tx1"/>
                </a:solidFill>
              </a:rPr>
            </a:br>
            <a:r>
              <a:rPr lang="en-US" sz="3000" dirty="0" smtClean="0">
                <a:solidFill>
                  <a:schemeClr val="tx1"/>
                </a:solidFill>
              </a:rPr>
              <a:t>6. Offer your “special someone” lemonade or cider containing a teaspoon of your own powdered fingernails.</a:t>
            </a:r>
            <a:br>
              <a:rPr lang="en-US" sz="3000" dirty="0" smtClean="0">
                <a:solidFill>
                  <a:schemeClr val="tx1"/>
                </a:solidFill>
              </a:rPr>
            </a:br>
            <a:r>
              <a:rPr lang="en-US" sz="3000" dirty="0" smtClean="0">
                <a:solidFill>
                  <a:schemeClr val="tx1"/>
                </a:solidFill>
              </a:rPr>
              <a:t/>
            </a:r>
            <a:br>
              <a:rPr lang="en-US" sz="3000" dirty="0" smtClean="0">
                <a:solidFill>
                  <a:schemeClr val="tx1"/>
                </a:solidFill>
              </a:rPr>
            </a:br>
            <a:r>
              <a:rPr lang="en-US" sz="3000" dirty="0" smtClean="0">
                <a:solidFill>
                  <a:schemeClr val="tx1"/>
                </a:solidFill>
              </a:rPr>
              <a:t>7. Offer your “love” a double-fudge sundae.  Chocolate is rich in phenyl-ethylamine, which scientists say accounts for people in love acting so erratically and impulsively. </a:t>
            </a:r>
            <a:r>
              <a:rPr lang="en-US" sz="3000" dirty="0" smtClean="0"/>
              <a:t> </a:t>
            </a:r>
            <a:endParaRPr lang="en-US" sz="3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305800" cy="4114800"/>
          </a:xfrm>
        </p:spPr>
        <p:txBody>
          <a:bodyPr>
            <a:noAutofit/>
          </a:bodyPr>
          <a:lstStyle/>
          <a:p>
            <a:pPr lvl="0"/>
            <a:r>
              <a:rPr lang="en-US" sz="3000" dirty="0" smtClean="0">
                <a:solidFill>
                  <a:schemeClr val="tx1"/>
                </a:solidFill>
              </a:rPr>
              <a:t>8. </a:t>
            </a:r>
            <a:r>
              <a:rPr lang="en-US" sz="3200" dirty="0" smtClean="0">
                <a:solidFill>
                  <a:schemeClr val="tx1"/>
                </a:solidFill>
              </a:rPr>
              <a:t>Count 50 white horses and one white mule.  The next person you shake hands with will be the one you marry.</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9. Measure your “loves” forearms.  If they are similar to the size of your own, you will have a happy future together.  If they are not similar, run!  You will have nothing but unhappiness together!</a:t>
            </a:r>
            <a:endParaRPr lang="en-US" sz="30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6088"/>
            <a:ext cx="8229600" cy="4401312"/>
          </a:xfrm>
        </p:spPr>
        <p:txBody>
          <a:bodyPr>
            <a:noAutofit/>
          </a:bodyPr>
          <a:lstStyle/>
          <a:p>
            <a:pPr algn="ctr"/>
            <a:r>
              <a:rPr lang="en-US" sz="7000" b="1" dirty="0" smtClean="0">
                <a:solidFill>
                  <a:schemeClr val="tx1"/>
                </a:solidFill>
                <a:latin typeface="LD Architect" panose="00000400000000000000" pitchFamily="2" charset="0"/>
              </a:rPr>
              <a:t>The world’s worst Pick-Up Lines …EVER!  </a:t>
            </a:r>
            <a:r>
              <a:rPr lang="en-US" sz="6000" b="1" dirty="0" smtClean="0">
                <a:solidFill>
                  <a:schemeClr val="tx1"/>
                </a:solidFill>
                <a:latin typeface="Action Jackson" pitchFamily="2" charset="0"/>
              </a:rPr>
              <a:t/>
            </a:r>
            <a:br>
              <a:rPr lang="en-US" sz="6000" b="1" dirty="0" smtClean="0">
                <a:solidFill>
                  <a:schemeClr val="tx1"/>
                </a:solidFill>
                <a:latin typeface="Action Jackson" pitchFamily="2" charset="0"/>
              </a:rPr>
            </a:br>
            <a:r>
              <a:rPr lang="en-US" sz="6000" b="1" dirty="0" smtClean="0">
                <a:solidFill>
                  <a:schemeClr val="tx1"/>
                </a:solidFill>
                <a:latin typeface="Action Jackson" pitchFamily="2" charset="0"/>
              </a:rPr>
              <a:t/>
            </a:r>
            <a:br>
              <a:rPr lang="en-US" sz="6000" b="1" dirty="0" smtClean="0">
                <a:solidFill>
                  <a:schemeClr val="tx1"/>
                </a:solidFill>
                <a:latin typeface="Action Jackson" pitchFamily="2" charset="0"/>
              </a:rPr>
            </a:br>
            <a:r>
              <a:rPr lang="en-US" sz="4000" b="1" dirty="0" smtClean="0">
                <a:solidFill>
                  <a:schemeClr val="tx1"/>
                </a:solidFill>
              </a:rPr>
              <a:t>(Don’t Try These At Home)</a:t>
            </a:r>
            <a:endParaRPr lang="en-US" sz="4000" b="1"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943600"/>
          </a:xfrm>
        </p:spPr>
        <p:txBody>
          <a:bodyPr>
            <a:normAutofit fontScale="92500"/>
          </a:bodyPr>
          <a:lstStyle/>
          <a:p>
            <a:pPr>
              <a:lnSpc>
                <a:spcPct val="150000"/>
              </a:lnSpc>
            </a:pPr>
            <a:r>
              <a:rPr lang="en-US" b="1" dirty="0" smtClean="0"/>
              <a:t>Pardon me, I seem to have lost my phone number.  Can I borrow yours?</a:t>
            </a:r>
          </a:p>
          <a:p>
            <a:pPr>
              <a:lnSpc>
                <a:spcPct val="150000"/>
              </a:lnSpc>
            </a:pPr>
            <a:r>
              <a:rPr lang="en-US" b="1" dirty="0" smtClean="0"/>
              <a:t>You must be a broom because you’re sweeping me off my feet.</a:t>
            </a:r>
            <a:endParaRPr lang="en-US" dirty="0" smtClean="0"/>
          </a:p>
          <a:p>
            <a:pPr>
              <a:lnSpc>
                <a:spcPct val="150000"/>
              </a:lnSpc>
            </a:pPr>
            <a:r>
              <a:rPr lang="en-US" b="1" dirty="0" smtClean="0"/>
              <a:t>Do you have a license?  Because you’re driving me crazy!</a:t>
            </a:r>
          </a:p>
          <a:p>
            <a:pPr>
              <a:lnSpc>
                <a:spcPct val="150000"/>
              </a:lnSpc>
            </a:pPr>
            <a:r>
              <a:rPr lang="en-US" b="1" dirty="0" smtClean="0"/>
              <a:t>Are you lost?  Because heaven’s a long way from here.</a:t>
            </a:r>
          </a:p>
          <a:p>
            <a:pPr>
              <a:lnSpc>
                <a:spcPct val="150000"/>
              </a:lnSpc>
            </a:pPr>
            <a:r>
              <a:rPr lang="en-US" b="1" dirty="0" smtClean="0"/>
              <a:t>Well, here I am!  What are your other two wishes?</a:t>
            </a:r>
          </a:p>
          <a:p>
            <a:pPr>
              <a:lnSpc>
                <a:spcPct val="150000"/>
              </a:lnSpc>
            </a:pPr>
            <a:r>
              <a:rPr lang="en-US" b="1" dirty="0" smtClean="0"/>
              <a:t>Do you have a map?  Because I just got lost in your eyes!</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43600"/>
          </a:xfrm>
        </p:spPr>
        <p:txBody>
          <a:bodyPr>
            <a:normAutofit/>
          </a:bodyPr>
          <a:lstStyle/>
          <a:p>
            <a:pPr>
              <a:lnSpc>
                <a:spcPct val="150000"/>
              </a:lnSpc>
            </a:pPr>
            <a:r>
              <a:rPr lang="en-US" b="1" dirty="0" smtClean="0"/>
              <a:t>Are you tired?  Because you’ve been running through my mind all day!</a:t>
            </a:r>
            <a:endParaRPr lang="en-US" dirty="0" smtClean="0"/>
          </a:p>
          <a:p>
            <a:pPr>
              <a:lnSpc>
                <a:spcPct val="150000"/>
              </a:lnSpc>
            </a:pPr>
            <a:r>
              <a:rPr lang="en-US" b="1" dirty="0" smtClean="0"/>
              <a:t>If you were a booger, I’d pick you first!</a:t>
            </a:r>
          </a:p>
          <a:p>
            <a:pPr>
              <a:lnSpc>
                <a:spcPct val="150000"/>
              </a:lnSpc>
            </a:pPr>
            <a:r>
              <a:rPr lang="en-US" b="1" dirty="0" smtClean="0"/>
              <a:t>Excuse me, do you know CPR?  Because you’re taking my breath away!</a:t>
            </a:r>
          </a:p>
          <a:p>
            <a:pPr>
              <a:lnSpc>
                <a:spcPct val="150000"/>
              </a:lnSpc>
            </a:pPr>
            <a:r>
              <a:rPr lang="en-US" b="1" dirty="0" smtClean="0"/>
              <a:t>Was your father a thief?  Because someone stole the stars from the sky and put them in your eyes.</a:t>
            </a:r>
          </a:p>
          <a:p>
            <a:pPr>
              <a:lnSpc>
                <a:spcPct val="150000"/>
              </a:lnSpc>
            </a:pPr>
            <a:r>
              <a:rPr lang="en-US" b="1" dirty="0" smtClean="0"/>
              <a:t>Is it hot in here, or is it just you?</a:t>
            </a:r>
          </a:p>
          <a:p>
            <a:pPr>
              <a:lnSpc>
                <a:spcPct val="150000"/>
              </a:lnSpc>
            </a:pPr>
            <a:r>
              <a:rPr lang="en-US" b="1" dirty="0" smtClean="0"/>
              <a:t>You look so sweet you’re giving me a cavity!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8686800" cy="1810512"/>
          </a:xfrm>
        </p:spPr>
        <p:txBody>
          <a:bodyPr>
            <a:noAutofit/>
          </a:bodyPr>
          <a:lstStyle/>
          <a:p>
            <a:pPr algn="ctr"/>
            <a:r>
              <a:rPr lang="en-US" sz="5500" b="1" dirty="0" smtClean="0">
                <a:solidFill>
                  <a:schemeClr val="tx1"/>
                </a:solidFill>
                <a:latin typeface="LD Architect" panose="00000400000000000000" pitchFamily="2" charset="0"/>
              </a:rPr>
              <a:t>So How DO we really get a date?</a:t>
            </a:r>
            <a:endParaRPr lang="en-US" sz="5500" b="1" dirty="0">
              <a:solidFill>
                <a:schemeClr val="tx1"/>
              </a:solidFill>
              <a:latin typeface="LD Architect" panose="00000400000000000000" pitchFamily="2" charset="0"/>
            </a:endParaRPr>
          </a:p>
        </p:txBody>
      </p:sp>
      <p:sp>
        <p:nvSpPr>
          <p:cNvPr id="3" name="Content Placeholder 2"/>
          <p:cNvSpPr>
            <a:spLocks noGrp="1"/>
          </p:cNvSpPr>
          <p:nvPr>
            <p:ph idx="1"/>
          </p:nvPr>
        </p:nvSpPr>
        <p:spPr>
          <a:xfrm>
            <a:off x="457200" y="2590800"/>
            <a:ext cx="8229600" cy="3962400"/>
          </a:xfrm>
        </p:spPr>
        <p:txBody>
          <a:bodyPr>
            <a:normAutofit/>
          </a:bodyPr>
          <a:lstStyle/>
          <a:p>
            <a:r>
              <a:rPr lang="en-US" dirty="0" smtClean="0"/>
              <a:t>First, decide WHO you want to date.  What type of person?  What characteristics are you looking for?  </a:t>
            </a:r>
          </a:p>
          <a:p>
            <a:r>
              <a:rPr lang="en-US" u="sng" dirty="0" smtClean="0"/>
              <a:t>Assignment:  </a:t>
            </a:r>
          </a:p>
          <a:p>
            <a:pPr lvl="1"/>
            <a:r>
              <a:rPr lang="en-US" dirty="0" smtClean="0"/>
              <a:t>List 10 characteristics of a “dateable” person.  (Ex:  Has a plan, on time, attractive, sense of humor, etc.)</a:t>
            </a:r>
          </a:p>
          <a:p>
            <a:pPr lvl="1"/>
            <a:r>
              <a:rPr lang="en-US" dirty="0" smtClean="0"/>
              <a:t>Then, put these characteristics in order from 1-10, 1 being MOST important and 10 being LEAST important.</a:t>
            </a:r>
          </a:p>
          <a:p>
            <a:pPr lvl="1"/>
            <a:r>
              <a:rPr lang="en-US" dirty="0" smtClean="0"/>
              <a:t>After ordering your list, circle the characteristics you possess YOURSELF.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3238"/>
            <a:ext cx="9144000" cy="1630362"/>
          </a:xfrm>
        </p:spPr>
        <p:txBody>
          <a:bodyPr>
            <a:noAutofit/>
          </a:bodyPr>
          <a:lstStyle/>
          <a:p>
            <a:pPr algn="ctr"/>
            <a:r>
              <a:rPr lang="en-US" b="1" dirty="0" smtClean="0">
                <a:solidFill>
                  <a:schemeClr val="tx1"/>
                </a:solidFill>
                <a:latin typeface="LD Architect" panose="00000400000000000000" pitchFamily="2" charset="0"/>
              </a:rPr>
              <a:t>Avenues of Adolescent Attraction</a:t>
            </a:r>
            <a:endParaRPr lang="en-US" b="1" dirty="0">
              <a:solidFill>
                <a:schemeClr val="tx1"/>
              </a:solidFill>
              <a:latin typeface="LD Architect" panose="00000400000000000000" pitchFamily="2" charset="0"/>
            </a:endParaRPr>
          </a:p>
        </p:txBody>
      </p:sp>
      <p:sp>
        <p:nvSpPr>
          <p:cNvPr id="3" name="Content Placeholder 2"/>
          <p:cNvSpPr>
            <a:spLocks noGrp="1"/>
          </p:cNvSpPr>
          <p:nvPr>
            <p:ph idx="1"/>
          </p:nvPr>
        </p:nvSpPr>
        <p:spPr>
          <a:xfrm>
            <a:off x="457200" y="3124200"/>
            <a:ext cx="8229600" cy="1219200"/>
          </a:xfrm>
        </p:spPr>
        <p:txBody>
          <a:bodyPr>
            <a:normAutofit/>
          </a:bodyPr>
          <a:lstStyle/>
          <a:p>
            <a:r>
              <a:rPr lang="en-US" sz="3200" dirty="0"/>
              <a:t>Conversations during classes or in the hall, glances, smiles</a:t>
            </a:r>
          </a:p>
        </p:txBody>
      </p:sp>
      <p:sp>
        <p:nvSpPr>
          <p:cNvPr id="4" name="Title 1"/>
          <p:cNvSpPr txBox="1">
            <a:spLocks/>
          </p:cNvSpPr>
          <p:nvPr/>
        </p:nvSpPr>
        <p:spPr>
          <a:xfrm>
            <a:off x="457200" y="2057400"/>
            <a:ext cx="822960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sng" strike="noStrike" kern="1200" cap="none" spc="0" normalizeH="0" baseline="0" noProof="0" dirty="0" smtClean="0">
                <a:ln>
                  <a:noFill/>
                </a:ln>
                <a:solidFill>
                  <a:schemeClr val="tx1"/>
                </a:solidFill>
                <a:effectLst/>
                <a:uLnTx/>
                <a:uFillTx/>
                <a:latin typeface="+mj-lt"/>
                <a:ea typeface="+mj-ea"/>
                <a:cs typeface="+mj-cs"/>
              </a:rPr>
              <a:t>1.  Getting Acquainted</a:t>
            </a:r>
          </a:p>
        </p:txBody>
      </p:sp>
      <p:sp>
        <p:nvSpPr>
          <p:cNvPr id="5" name="Content Placeholder 2"/>
          <p:cNvSpPr txBox="1">
            <a:spLocks/>
          </p:cNvSpPr>
          <p:nvPr/>
        </p:nvSpPr>
        <p:spPr>
          <a:xfrm>
            <a:off x="457200" y="5257800"/>
            <a:ext cx="8229600" cy="1600200"/>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en-US" sz="3200" dirty="0"/>
              <a:t>Sharing common activities or friends, writing notes, friendly </a:t>
            </a:r>
            <a:r>
              <a:rPr lang="en-US" sz="3200" dirty="0" smtClean="0"/>
              <a:t>“shoves” </a:t>
            </a:r>
            <a:r>
              <a:rPr lang="en-US" sz="3200" dirty="0"/>
              <a:t>or pushes, common work places or community groups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itle 1"/>
          <p:cNvSpPr txBox="1">
            <a:spLocks/>
          </p:cNvSpPr>
          <p:nvPr/>
        </p:nvSpPr>
        <p:spPr>
          <a:xfrm>
            <a:off x="457200" y="4191000"/>
            <a:ext cx="822960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400" u="sng" dirty="0">
                <a:latin typeface="+mj-lt"/>
                <a:ea typeface="+mj-ea"/>
                <a:cs typeface="+mj-cs"/>
              </a:rPr>
              <a:t>2</a:t>
            </a:r>
            <a:r>
              <a:rPr kumimoji="0" lang="en-US" sz="4400" b="0" i="0" u="sng" strike="noStrike" kern="1200" cap="none" spc="0" normalizeH="0" baseline="0" noProof="0" dirty="0" smtClean="0">
                <a:ln>
                  <a:noFill/>
                </a:ln>
                <a:solidFill>
                  <a:schemeClr val="tx1"/>
                </a:solidFill>
                <a:effectLst/>
                <a:uLnTx/>
                <a:uFillTx/>
                <a:latin typeface="+mj-lt"/>
                <a:ea typeface="+mj-ea"/>
                <a:cs typeface="+mj-cs"/>
              </a:rPr>
              <a:t>.  Friendship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8915400" cy="896112"/>
          </a:xfrm>
        </p:spPr>
        <p:txBody>
          <a:bodyPr>
            <a:normAutofit fontScale="90000"/>
          </a:bodyPr>
          <a:lstStyle/>
          <a:p>
            <a:r>
              <a:rPr lang="en-US" b="1" u="sng" dirty="0" smtClean="0">
                <a:solidFill>
                  <a:schemeClr val="tx1"/>
                </a:solidFill>
                <a:latin typeface="LD Architect" panose="00000400000000000000" pitchFamily="2" charset="0"/>
              </a:rPr>
              <a:t>Do you Agree or Disagree…</a:t>
            </a:r>
            <a:endParaRPr lang="en-US" b="1" u="sng" dirty="0">
              <a:solidFill>
                <a:schemeClr val="tx1"/>
              </a:solidFill>
              <a:latin typeface="LD Architect" panose="00000400000000000000" pitchFamily="2" charset="0"/>
            </a:endParaRPr>
          </a:p>
        </p:txBody>
      </p:sp>
      <p:sp>
        <p:nvSpPr>
          <p:cNvPr id="3" name="Content Placeholder 2"/>
          <p:cNvSpPr>
            <a:spLocks noGrp="1"/>
          </p:cNvSpPr>
          <p:nvPr>
            <p:ph idx="1"/>
          </p:nvPr>
        </p:nvSpPr>
        <p:spPr>
          <a:xfrm>
            <a:off x="457200" y="1935480"/>
            <a:ext cx="8229600" cy="1645920"/>
          </a:xfrm>
        </p:spPr>
        <p:txBody>
          <a:bodyPr>
            <a:noAutofit/>
          </a:bodyPr>
          <a:lstStyle/>
          <a:p>
            <a:pPr marL="0" indent="0" algn="ctr">
              <a:buNone/>
            </a:pPr>
            <a:r>
              <a:rPr lang="en-US" sz="7500" dirty="0" smtClean="0"/>
              <a:t>“You usually attract what you are, not what you want.”  </a:t>
            </a:r>
            <a:endParaRPr lang="en-US" sz="7500" dirty="0"/>
          </a:p>
        </p:txBody>
      </p:sp>
      <p:sp>
        <p:nvSpPr>
          <p:cNvPr id="4" name="Title 1"/>
          <p:cNvSpPr txBox="1">
            <a:spLocks/>
          </p:cNvSpPr>
          <p:nvPr/>
        </p:nvSpPr>
        <p:spPr>
          <a:xfrm>
            <a:off x="457200" y="5943600"/>
            <a:ext cx="8229600" cy="8382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1" i="0" strike="noStrike" kern="1200" cap="none" spc="0" normalizeH="0" baseline="0" noProof="0" dirty="0" smtClean="0">
                <a:ln>
                  <a:noFill/>
                </a:ln>
                <a:effectLst/>
                <a:uLnTx/>
                <a:uFillTx/>
                <a:latin typeface="LD Architect" panose="00000400000000000000" pitchFamily="2" charset="0"/>
                <a:ea typeface="+mj-ea"/>
                <a:cs typeface="+mj-cs"/>
              </a:rPr>
              <a:t>Let’s Find Out!</a:t>
            </a:r>
            <a:endParaRPr kumimoji="0" lang="en-US" sz="5000" b="1" i="0" strike="noStrike" kern="1200" cap="none" spc="0" normalizeH="0" baseline="0" noProof="0" dirty="0">
              <a:ln>
                <a:noFill/>
              </a:ln>
              <a:effectLst/>
              <a:uLnTx/>
              <a:uFillTx/>
              <a:latin typeface="LD Architect" panose="00000400000000000000" pitchFamily="2"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1828800"/>
          </a:xfrm>
        </p:spPr>
        <p:txBody>
          <a:bodyPr>
            <a:normAutofit/>
          </a:bodyPr>
          <a:lstStyle/>
          <a:p>
            <a:r>
              <a:rPr lang="en-US" sz="3200" dirty="0"/>
              <a:t>Silly calls/texts or calls for information about a school project or another friend, occasional “prank” calls</a:t>
            </a:r>
          </a:p>
        </p:txBody>
      </p:sp>
      <p:sp>
        <p:nvSpPr>
          <p:cNvPr id="4" name="Title 1"/>
          <p:cNvSpPr txBox="1">
            <a:spLocks/>
          </p:cNvSpPr>
          <p:nvPr/>
        </p:nvSpPr>
        <p:spPr>
          <a:xfrm>
            <a:off x="457200" y="609600"/>
            <a:ext cx="822960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400" u="sng" dirty="0">
                <a:latin typeface="+mj-lt"/>
                <a:ea typeface="+mj-ea"/>
                <a:cs typeface="+mj-cs"/>
              </a:rPr>
              <a:t>3</a:t>
            </a:r>
            <a:r>
              <a:rPr kumimoji="0" lang="en-US" sz="4400" b="0" i="0" u="sng" strike="noStrike" kern="1200" cap="none" spc="0" normalizeH="0" baseline="0" noProof="0" dirty="0" smtClean="0">
                <a:ln>
                  <a:noFill/>
                </a:ln>
                <a:solidFill>
                  <a:schemeClr val="tx1"/>
                </a:solidFill>
                <a:effectLst/>
                <a:uLnTx/>
                <a:uFillTx/>
                <a:latin typeface="+mj-lt"/>
                <a:ea typeface="+mj-ea"/>
                <a:cs typeface="+mj-cs"/>
              </a:rPr>
              <a:t>.  Phone Calls/Text Messaging  </a:t>
            </a:r>
          </a:p>
        </p:txBody>
      </p:sp>
      <p:sp>
        <p:nvSpPr>
          <p:cNvPr id="5" name="Content Placeholder 2"/>
          <p:cNvSpPr txBox="1">
            <a:spLocks/>
          </p:cNvSpPr>
          <p:nvPr/>
        </p:nvSpPr>
        <p:spPr>
          <a:xfrm>
            <a:off x="457200" y="4419600"/>
            <a:ext cx="8229600" cy="2209800"/>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en-US" sz="3200" dirty="0"/>
              <a:t>Sharing gossip, hugging, working on school activities or projects, going to the movies, malls, or to another person’s house to watch movies or eat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itle 1"/>
          <p:cNvSpPr txBox="1">
            <a:spLocks/>
          </p:cNvSpPr>
          <p:nvPr/>
        </p:nvSpPr>
        <p:spPr>
          <a:xfrm>
            <a:off x="457200" y="3200400"/>
            <a:ext cx="822960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400" u="sng" noProof="0" dirty="0" smtClean="0">
                <a:latin typeface="+mj-lt"/>
                <a:ea typeface="+mj-ea"/>
                <a:cs typeface="+mj-cs"/>
              </a:rPr>
              <a:t>4</a:t>
            </a:r>
            <a:r>
              <a:rPr kumimoji="0" lang="en-US" sz="4400" b="0" i="0" u="sng" strike="noStrike" kern="1200" cap="none" spc="0" normalizeH="0" baseline="0" noProof="0" dirty="0" smtClean="0">
                <a:ln>
                  <a:noFill/>
                </a:ln>
                <a:solidFill>
                  <a:schemeClr val="tx1"/>
                </a:solidFill>
                <a:effectLst/>
                <a:uLnTx/>
                <a:uFillTx/>
                <a:latin typeface="+mj-lt"/>
                <a:ea typeface="+mj-ea"/>
                <a:cs typeface="+mj-cs"/>
              </a:rPr>
              <a:t>.  Socializing With Groups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2438400"/>
          </a:xfrm>
        </p:spPr>
        <p:txBody>
          <a:bodyPr>
            <a:normAutofit/>
          </a:bodyPr>
          <a:lstStyle/>
          <a:p>
            <a:r>
              <a:rPr lang="en-US" sz="3200" dirty="0"/>
              <a:t>Groups of 3 or more girls and 3 or more guys meeting for specific activities-movies, dinner, sports, etc.-Pairing off does not occur; group members are simply friends</a:t>
            </a:r>
          </a:p>
        </p:txBody>
      </p:sp>
      <p:sp>
        <p:nvSpPr>
          <p:cNvPr id="4" name="Title 1"/>
          <p:cNvSpPr txBox="1">
            <a:spLocks/>
          </p:cNvSpPr>
          <p:nvPr/>
        </p:nvSpPr>
        <p:spPr>
          <a:xfrm>
            <a:off x="457200" y="381000"/>
            <a:ext cx="822960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400" u="sng" noProof="0" dirty="0" smtClean="0">
                <a:latin typeface="+mj-lt"/>
                <a:ea typeface="+mj-ea"/>
                <a:cs typeface="+mj-cs"/>
              </a:rPr>
              <a:t>5</a:t>
            </a:r>
            <a:r>
              <a:rPr kumimoji="0" lang="en-US" sz="4400" b="0" i="0" u="sng" strike="noStrike" kern="1200" cap="none" spc="0" normalizeH="0" baseline="0" noProof="0" dirty="0" smtClean="0">
                <a:ln>
                  <a:noFill/>
                </a:ln>
                <a:solidFill>
                  <a:schemeClr val="tx1"/>
                </a:solidFill>
                <a:effectLst/>
                <a:uLnTx/>
                <a:uFillTx/>
                <a:latin typeface="+mj-lt"/>
                <a:ea typeface="+mj-ea"/>
                <a:cs typeface="+mj-cs"/>
              </a:rPr>
              <a:t>.  Group Dating </a:t>
            </a:r>
          </a:p>
        </p:txBody>
      </p:sp>
      <p:sp>
        <p:nvSpPr>
          <p:cNvPr id="5" name="Content Placeholder 2"/>
          <p:cNvSpPr txBox="1">
            <a:spLocks/>
          </p:cNvSpPr>
          <p:nvPr/>
        </p:nvSpPr>
        <p:spPr>
          <a:xfrm>
            <a:off x="457200" y="4648200"/>
            <a:ext cx="8229600" cy="1828800"/>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en-US" sz="3200" dirty="0"/>
              <a:t>2 girls and 2 guys who have paired off go together for an activity of any kind.  A romantic attraction is usually involved.</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itle 1"/>
          <p:cNvSpPr txBox="1">
            <a:spLocks/>
          </p:cNvSpPr>
          <p:nvPr/>
        </p:nvSpPr>
        <p:spPr>
          <a:xfrm>
            <a:off x="457200" y="3505200"/>
            <a:ext cx="822960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400" u="sng" dirty="0">
                <a:latin typeface="+mj-lt"/>
                <a:ea typeface="+mj-ea"/>
                <a:cs typeface="+mj-cs"/>
              </a:rPr>
              <a:t>6</a:t>
            </a:r>
            <a:r>
              <a:rPr kumimoji="0" lang="en-US" sz="4400" b="0" i="0" u="sng" strike="noStrike" kern="1200" cap="none" spc="0" normalizeH="0" baseline="0" noProof="0" dirty="0" smtClean="0">
                <a:ln>
                  <a:noFill/>
                </a:ln>
                <a:solidFill>
                  <a:schemeClr val="tx1"/>
                </a:solidFill>
                <a:effectLst/>
                <a:uLnTx/>
                <a:uFillTx/>
                <a:latin typeface="+mj-lt"/>
                <a:ea typeface="+mj-ea"/>
                <a:cs typeface="+mj-cs"/>
              </a:rPr>
              <a:t>.  Double Dating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2286000"/>
          </a:xfrm>
        </p:spPr>
        <p:txBody>
          <a:bodyPr>
            <a:normAutofit/>
          </a:bodyPr>
          <a:lstStyle/>
          <a:p>
            <a:r>
              <a:rPr lang="en-US" sz="3200" dirty="0"/>
              <a:t>1 girl and 1 guy who have paired off go together for an activity of any kind.  The couple know each other well and want to spend time alone.</a:t>
            </a:r>
          </a:p>
        </p:txBody>
      </p:sp>
      <p:sp>
        <p:nvSpPr>
          <p:cNvPr id="4" name="Title 1"/>
          <p:cNvSpPr txBox="1">
            <a:spLocks/>
          </p:cNvSpPr>
          <p:nvPr/>
        </p:nvSpPr>
        <p:spPr>
          <a:xfrm>
            <a:off x="457200" y="685800"/>
            <a:ext cx="822960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400" u="sng" dirty="0">
                <a:latin typeface="+mj-lt"/>
                <a:ea typeface="+mj-ea"/>
                <a:cs typeface="+mj-cs"/>
              </a:rPr>
              <a:t>7</a:t>
            </a:r>
            <a:r>
              <a:rPr kumimoji="0" lang="en-US" sz="4400" b="0" i="0" u="sng" strike="noStrike" kern="1200" cap="none" spc="0" normalizeH="0" baseline="0" noProof="0" dirty="0" smtClean="0">
                <a:ln>
                  <a:noFill/>
                </a:ln>
                <a:solidFill>
                  <a:schemeClr val="tx1"/>
                </a:solidFill>
                <a:effectLst/>
                <a:uLnTx/>
                <a:uFillTx/>
                <a:latin typeface="+mj-lt"/>
                <a:ea typeface="+mj-ea"/>
                <a:cs typeface="+mj-cs"/>
              </a:rPr>
              <a:t>.  Pairing Off / Single Dating  </a:t>
            </a:r>
          </a:p>
        </p:txBody>
      </p:sp>
      <p:sp>
        <p:nvSpPr>
          <p:cNvPr id="6" name="Title 1"/>
          <p:cNvSpPr txBox="1">
            <a:spLocks/>
          </p:cNvSpPr>
          <p:nvPr/>
        </p:nvSpPr>
        <p:spPr>
          <a:xfrm>
            <a:off x="457200" y="4648200"/>
            <a:ext cx="8229600" cy="1524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300" i="1" noProof="0" dirty="0" smtClean="0">
                <a:latin typeface="+mj-lt"/>
                <a:ea typeface="+mj-ea"/>
                <a:cs typeface="+mj-cs"/>
              </a:rPr>
              <a:t>What happens to </a:t>
            </a:r>
            <a:r>
              <a:rPr lang="en-US" sz="4300" i="1" dirty="0" smtClean="0">
                <a:latin typeface="+mj-lt"/>
                <a:ea typeface="+mj-ea"/>
                <a:cs typeface="+mj-cs"/>
              </a:rPr>
              <a:t>most relationships </a:t>
            </a:r>
            <a:r>
              <a:rPr lang="en-US" sz="4300" i="1" noProof="0" dirty="0" smtClean="0">
                <a:latin typeface="+mj-lt"/>
                <a:ea typeface="+mj-ea"/>
                <a:cs typeface="+mj-cs"/>
              </a:rPr>
              <a:t>if you go out of this order?</a:t>
            </a:r>
            <a:endParaRPr kumimoji="0" lang="en-US" sz="4300" b="0" i="1"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828800"/>
            <a:ext cx="8839200" cy="4876800"/>
          </a:xfrm>
        </p:spPr>
        <p:txBody>
          <a:bodyPr>
            <a:noAutofit/>
          </a:bodyPr>
          <a:lstStyle/>
          <a:p>
            <a:r>
              <a:rPr lang="en-US" sz="3000" b="1" u="sng" dirty="0" smtClean="0"/>
              <a:t>Socialization:  </a:t>
            </a:r>
            <a:r>
              <a:rPr lang="en-US" sz="3000" dirty="0" smtClean="0"/>
              <a:t>to develop appropriate social skills; to practice getting along with others in a different setting.</a:t>
            </a:r>
          </a:p>
          <a:p>
            <a:pPr marL="0" indent="0">
              <a:buNone/>
            </a:pPr>
            <a:endParaRPr lang="en-US" sz="1500" dirty="0" smtClean="0"/>
          </a:p>
          <a:p>
            <a:r>
              <a:rPr lang="en-US" sz="3000" b="1" u="sng" dirty="0" smtClean="0"/>
              <a:t>Recreation:  </a:t>
            </a:r>
            <a:r>
              <a:rPr lang="en-US" sz="3000" dirty="0" smtClean="0"/>
              <a:t>to have fun and enjoy the companionship of others; to try new and different activities. </a:t>
            </a:r>
          </a:p>
          <a:p>
            <a:pPr marL="0" indent="0">
              <a:buNone/>
            </a:pPr>
            <a:endParaRPr lang="en-US" sz="1500" dirty="0" smtClean="0"/>
          </a:p>
          <a:p>
            <a:r>
              <a:rPr lang="en-US" sz="3000" b="1" u="sng" dirty="0" smtClean="0"/>
              <a:t>Mate Selection: </a:t>
            </a:r>
            <a:r>
              <a:rPr lang="en-US" sz="3000" dirty="0" smtClean="0"/>
              <a:t>to get to know others and compare their personalities and characteristics.  </a:t>
            </a:r>
            <a:endParaRPr lang="en-US" sz="3000" dirty="0"/>
          </a:p>
        </p:txBody>
      </p:sp>
      <p:sp>
        <p:nvSpPr>
          <p:cNvPr id="5" name="Title 1"/>
          <p:cNvSpPr>
            <a:spLocks noGrp="1"/>
          </p:cNvSpPr>
          <p:nvPr>
            <p:ph type="title"/>
          </p:nvPr>
        </p:nvSpPr>
        <p:spPr>
          <a:xfrm>
            <a:off x="0" y="762000"/>
            <a:ext cx="9144000" cy="914400"/>
          </a:xfrm>
        </p:spPr>
        <p:txBody>
          <a:bodyPr>
            <a:noAutofit/>
          </a:bodyPr>
          <a:lstStyle/>
          <a:p>
            <a:pPr algn="ctr"/>
            <a:r>
              <a:rPr lang="en-US" sz="6000" b="1" dirty="0" smtClean="0">
                <a:solidFill>
                  <a:schemeClr val="tx1"/>
                </a:solidFill>
                <a:latin typeface="LD Architect" panose="00000400000000000000" pitchFamily="2" charset="0"/>
              </a:rPr>
              <a:t>Purposes of Dating</a:t>
            </a:r>
            <a:endParaRPr lang="en-US" sz="6000" b="1" dirty="0">
              <a:solidFill>
                <a:schemeClr val="tx1"/>
              </a:solidFill>
              <a:latin typeface="LD Architect" panose="00000400000000000000" pitchFamily="2" charset="0"/>
            </a:endParaRPr>
          </a:p>
        </p:txBody>
      </p:sp>
    </p:spTree>
    <p:extLst>
      <p:ext uri="{BB962C8B-B14F-4D97-AF65-F5344CB8AC3E}">
        <p14:creationId xmlns:p14="http://schemas.microsoft.com/office/powerpoint/2010/main" val="174959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743200"/>
            <a:ext cx="8839200" cy="3505200"/>
          </a:xfrm>
        </p:spPr>
        <p:txBody>
          <a:bodyPr>
            <a:noAutofit/>
          </a:bodyPr>
          <a:lstStyle/>
          <a:p>
            <a:r>
              <a:rPr lang="en-US" sz="3000" dirty="0" smtClean="0"/>
              <a:t>When </a:t>
            </a:r>
            <a:r>
              <a:rPr lang="en-US" sz="3000" b="1" u="sng" dirty="0" smtClean="0"/>
              <a:t>YOU</a:t>
            </a:r>
            <a:r>
              <a:rPr lang="en-US" sz="3000" dirty="0" smtClean="0"/>
              <a:t> feel socially ready, not just because “everyone else is doing it”. </a:t>
            </a:r>
          </a:p>
          <a:p>
            <a:pPr marL="0" indent="0">
              <a:buNone/>
            </a:pPr>
            <a:endParaRPr lang="en-US" sz="1500" dirty="0" smtClean="0"/>
          </a:p>
          <a:p>
            <a:r>
              <a:rPr lang="en-US" sz="3000" dirty="0" smtClean="0"/>
              <a:t>Not everyone is </a:t>
            </a:r>
            <a:r>
              <a:rPr lang="en-US" sz="3000" b="1" u="sng" dirty="0" smtClean="0"/>
              <a:t>ready</a:t>
            </a:r>
            <a:r>
              <a:rPr lang="en-US" sz="3000" dirty="0" smtClean="0"/>
              <a:t> at the same time.</a:t>
            </a:r>
          </a:p>
          <a:p>
            <a:pPr marL="0" indent="0">
              <a:buNone/>
            </a:pPr>
            <a:endParaRPr lang="en-US" sz="1500" dirty="0" smtClean="0"/>
          </a:p>
          <a:p>
            <a:r>
              <a:rPr lang="en-US" sz="3000" dirty="0" smtClean="0"/>
              <a:t>The younger you start dating, the </a:t>
            </a:r>
            <a:r>
              <a:rPr lang="en-US" sz="3000" b="1" u="sng" dirty="0" smtClean="0"/>
              <a:t>faster</a:t>
            </a:r>
            <a:r>
              <a:rPr lang="en-US" sz="3000" dirty="0" smtClean="0"/>
              <a:t> you move through the avenues toward pairing off.</a:t>
            </a:r>
          </a:p>
          <a:p>
            <a:endParaRPr lang="en-US" sz="3000" dirty="0"/>
          </a:p>
        </p:txBody>
      </p:sp>
      <p:sp>
        <p:nvSpPr>
          <p:cNvPr id="5" name="Title 1"/>
          <p:cNvSpPr>
            <a:spLocks noGrp="1"/>
          </p:cNvSpPr>
          <p:nvPr>
            <p:ph type="title"/>
          </p:nvPr>
        </p:nvSpPr>
        <p:spPr>
          <a:xfrm>
            <a:off x="0" y="1600200"/>
            <a:ext cx="9144000" cy="914400"/>
          </a:xfrm>
        </p:spPr>
        <p:txBody>
          <a:bodyPr>
            <a:noAutofit/>
          </a:bodyPr>
          <a:lstStyle/>
          <a:p>
            <a:pPr algn="ctr"/>
            <a:r>
              <a:rPr lang="en-US" sz="5500" b="1" dirty="0" smtClean="0">
                <a:solidFill>
                  <a:schemeClr val="tx1"/>
                </a:solidFill>
                <a:latin typeface="LD Architect" panose="00000400000000000000" pitchFamily="2" charset="0"/>
              </a:rPr>
              <a:t>When is the Right Time to Start Dating?</a:t>
            </a:r>
            <a:endParaRPr lang="en-US" sz="5500" b="1" dirty="0">
              <a:solidFill>
                <a:schemeClr val="tx1"/>
              </a:solidFill>
              <a:latin typeface="LD Architect" panose="00000400000000000000" pitchFamily="2" charset="0"/>
            </a:endParaRPr>
          </a:p>
        </p:txBody>
      </p:sp>
    </p:spTree>
    <p:extLst>
      <p:ext uri="{BB962C8B-B14F-4D97-AF65-F5344CB8AC3E}">
        <p14:creationId xmlns:p14="http://schemas.microsoft.com/office/powerpoint/2010/main" val="48219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133600"/>
            <a:ext cx="3599543" cy="4191000"/>
          </a:xfrm>
        </p:spPr>
        <p:txBody>
          <a:bodyPr>
            <a:noAutofit/>
          </a:bodyPr>
          <a:lstStyle/>
          <a:p>
            <a:r>
              <a:rPr lang="en-US" sz="3000" b="1" u="sng" dirty="0" smtClean="0"/>
              <a:t>Safety</a:t>
            </a:r>
            <a:r>
              <a:rPr lang="en-US" sz="3000" dirty="0" smtClean="0"/>
              <a:t> in numbers</a:t>
            </a:r>
          </a:p>
          <a:p>
            <a:r>
              <a:rPr lang="en-US" sz="3000" dirty="0" smtClean="0"/>
              <a:t>Relaxed </a:t>
            </a:r>
            <a:r>
              <a:rPr lang="en-US" sz="3000" b="1" u="sng" dirty="0" smtClean="0"/>
              <a:t>fun</a:t>
            </a:r>
          </a:p>
          <a:p>
            <a:r>
              <a:rPr lang="en-US" sz="3000" dirty="0" smtClean="0"/>
              <a:t>Meet new </a:t>
            </a:r>
            <a:r>
              <a:rPr lang="en-US" sz="3000" b="1" u="sng" dirty="0" smtClean="0"/>
              <a:t>people</a:t>
            </a:r>
          </a:p>
          <a:p>
            <a:r>
              <a:rPr lang="en-US" sz="3000" b="1" u="sng" dirty="0" smtClean="0"/>
              <a:t>Easier</a:t>
            </a:r>
            <a:r>
              <a:rPr lang="en-US" sz="3000" dirty="0" smtClean="0"/>
              <a:t> to communicate</a:t>
            </a:r>
          </a:p>
          <a:p>
            <a:r>
              <a:rPr lang="en-US" sz="3000" b="1" u="sng" dirty="0" smtClean="0"/>
              <a:t>Less</a:t>
            </a:r>
            <a:r>
              <a:rPr lang="en-US" sz="3000" dirty="0" smtClean="0"/>
              <a:t> opportunity for early physical intimacy</a:t>
            </a:r>
          </a:p>
          <a:p>
            <a:endParaRPr lang="en-US" sz="3000" dirty="0"/>
          </a:p>
        </p:txBody>
      </p:sp>
      <p:sp>
        <p:nvSpPr>
          <p:cNvPr id="5" name="Title 1"/>
          <p:cNvSpPr>
            <a:spLocks noGrp="1"/>
          </p:cNvSpPr>
          <p:nvPr>
            <p:ph type="title"/>
          </p:nvPr>
        </p:nvSpPr>
        <p:spPr>
          <a:xfrm>
            <a:off x="0" y="609600"/>
            <a:ext cx="9144000" cy="914400"/>
          </a:xfrm>
        </p:spPr>
        <p:txBody>
          <a:bodyPr>
            <a:noAutofit/>
          </a:bodyPr>
          <a:lstStyle/>
          <a:p>
            <a:pPr algn="ctr"/>
            <a:r>
              <a:rPr lang="en-US" sz="4300" b="1" dirty="0" smtClean="0">
                <a:solidFill>
                  <a:schemeClr val="tx1"/>
                </a:solidFill>
                <a:latin typeface="LD Architect" panose="00000400000000000000" pitchFamily="2" charset="0"/>
              </a:rPr>
              <a:t>Group Dating VS. Pairing Off</a:t>
            </a:r>
            <a:endParaRPr lang="en-US" sz="4300" b="1" dirty="0">
              <a:solidFill>
                <a:schemeClr val="tx1"/>
              </a:solidFill>
              <a:latin typeface="LD Architect" panose="00000400000000000000" pitchFamily="2" charset="0"/>
            </a:endParaRPr>
          </a:p>
        </p:txBody>
      </p:sp>
      <p:sp>
        <p:nvSpPr>
          <p:cNvPr id="4" name="Content Placeholder 2"/>
          <p:cNvSpPr txBox="1">
            <a:spLocks/>
          </p:cNvSpPr>
          <p:nvPr/>
        </p:nvSpPr>
        <p:spPr>
          <a:xfrm>
            <a:off x="4572000" y="2133600"/>
            <a:ext cx="4572000" cy="419100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3000" dirty="0" smtClean="0"/>
              <a:t>Relationships </a:t>
            </a:r>
            <a:r>
              <a:rPr lang="en-US" sz="3000" b="1" u="sng" dirty="0" smtClean="0"/>
              <a:t>accelerate</a:t>
            </a:r>
            <a:r>
              <a:rPr lang="en-US" sz="3000" dirty="0" smtClean="0"/>
              <a:t> more rapidly</a:t>
            </a:r>
          </a:p>
          <a:p>
            <a:r>
              <a:rPr lang="en-US" sz="3000" dirty="0" smtClean="0"/>
              <a:t>More </a:t>
            </a:r>
            <a:r>
              <a:rPr lang="en-US" sz="3000" b="1" u="sng" dirty="0" smtClean="0"/>
              <a:t>pressure</a:t>
            </a:r>
            <a:r>
              <a:rPr lang="en-US" sz="3000" dirty="0" smtClean="0"/>
              <a:t> to entertain partner</a:t>
            </a:r>
          </a:p>
          <a:p>
            <a:r>
              <a:rPr lang="en-US" sz="3000" dirty="0" smtClean="0"/>
              <a:t>Might be </a:t>
            </a:r>
            <a:r>
              <a:rPr lang="en-US" sz="3000" b="1" u="sng" dirty="0" smtClean="0"/>
              <a:t>awkward</a:t>
            </a:r>
            <a:r>
              <a:rPr lang="en-US" sz="3000" dirty="0" smtClean="0"/>
              <a:t> getting to know them</a:t>
            </a:r>
          </a:p>
          <a:p>
            <a:r>
              <a:rPr lang="en-US" sz="3000" dirty="0" smtClean="0"/>
              <a:t>More </a:t>
            </a:r>
            <a:r>
              <a:rPr lang="en-US" sz="3000" b="1" u="sng" dirty="0" smtClean="0"/>
              <a:t>expensive</a:t>
            </a:r>
            <a:r>
              <a:rPr lang="en-US" sz="3000" dirty="0" smtClean="0"/>
              <a:t> </a:t>
            </a:r>
          </a:p>
          <a:p>
            <a:r>
              <a:rPr lang="en-US" sz="3000" b="1" u="sng" dirty="0" smtClean="0"/>
              <a:t>More</a:t>
            </a:r>
            <a:r>
              <a:rPr lang="en-US" sz="3000" dirty="0" smtClean="0"/>
              <a:t> opportunity for early physical intimacy</a:t>
            </a:r>
            <a:endParaRPr lang="en-US" sz="3000" dirty="0"/>
          </a:p>
        </p:txBody>
      </p:sp>
      <p:sp>
        <p:nvSpPr>
          <p:cNvPr id="6" name="Title 1"/>
          <p:cNvSpPr txBox="1">
            <a:spLocks/>
          </p:cNvSpPr>
          <p:nvPr/>
        </p:nvSpPr>
        <p:spPr>
          <a:xfrm>
            <a:off x="591457" y="1295400"/>
            <a:ext cx="3236686"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400" u="sng" dirty="0" smtClean="0">
                <a:latin typeface="+mj-lt"/>
                <a:ea typeface="+mj-ea"/>
                <a:cs typeface="+mj-cs"/>
              </a:rPr>
              <a:t>Group Dating</a:t>
            </a:r>
            <a:endParaRPr kumimoji="0" lang="en-US" sz="4400" b="0" i="0" u="sng" strike="noStrike" kern="1200" cap="none" spc="0" normalizeH="0" baseline="0" noProof="0" dirty="0" smtClean="0">
              <a:ln>
                <a:noFill/>
              </a:ln>
              <a:solidFill>
                <a:schemeClr val="tx1"/>
              </a:solidFill>
              <a:effectLst/>
              <a:uLnTx/>
              <a:uFillTx/>
              <a:latin typeface="+mj-lt"/>
              <a:ea typeface="+mj-ea"/>
              <a:cs typeface="+mj-cs"/>
            </a:endParaRPr>
          </a:p>
        </p:txBody>
      </p:sp>
      <p:sp>
        <p:nvSpPr>
          <p:cNvPr id="7" name="Title 1"/>
          <p:cNvSpPr txBox="1">
            <a:spLocks/>
          </p:cNvSpPr>
          <p:nvPr/>
        </p:nvSpPr>
        <p:spPr>
          <a:xfrm>
            <a:off x="5087257" y="1299029"/>
            <a:ext cx="3236686"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400" u="sng" dirty="0" smtClean="0">
                <a:latin typeface="+mj-lt"/>
                <a:ea typeface="+mj-ea"/>
                <a:cs typeface="+mj-cs"/>
              </a:rPr>
              <a:t>Pairing Off</a:t>
            </a:r>
            <a:endParaRPr kumimoji="0" lang="en-US" sz="4400" b="0" i="0" u="sng"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51411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ppt_x"/>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37488"/>
            <a:ext cx="8991600" cy="4020312"/>
          </a:xfrm>
        </p:spPr>
        <p:txBody>
          <a:bodyPr>
            <a:noAutofit/>
          </a:bodyPr>
          <a:lstStyle/>
          <a:p>
            <a:pPr algn="ctr"/>
            <a:r>
              <a:rPr lang="en-US" sz="9000" b="1" dirty="0" smtClean="0">
                <a:solidFill>
                  <a:schemeClr val="tx1"/>
                </a:solidFill>
                <a:latin typeface="LD Architect" panose="00000400000000000000" pitchFamily="2" charset="0"/>
              </a:rPr>
              <a:t>So, How do we get a date?!?</a:t>
            </a:r>
            <a:endParaRPr lang="en-US" sz="9000" b="1" dirty="0">
              <a:solidFill>
                <a:schemeClr val="tx1"/>
              </a:solidFill>
              <a:latin typeface="LD Architect" panose="00000400000000000000" pitchFamily="2" charset="0"/>
            </a:endParaRPr>
          </a:p>
        </p:txBody>
      </p:sp>
      <p:sp>
        <p:nvSpPr>
          <p:cNvPr id="4" name="Title 1"/>
          <p:cNvSpPr txBox="1">
            <a:spLocks/>
          </p:cNvSpPr>
          <p:nvPr/>
        </p:nvSpPr>
        <p:spPr>
          <a:xfrm>
            <a:off x="76200" y="5885688"/>
            <a:ext cx="8991600" cy="819912"/>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effectLst/>
                <a:uLnTx/>
                <a:uFillTx/>
                <a:latin typeface="+mj-lt"/>
                <a:ea typeface="+mj-ea"/>
                <a:cs typeface="+mj-cs"/>
              </a:rPr>
              <a:t>Maybe the following will help…</a:t>
            </a:r>
            <a:endParaRPr kumimoji="0" lang="en-US" sz="5000" b="1"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499</TotalTime>
  <Words>1002</Words>
  <Application>Microsoft Office PowerPoint</Application>
  <PresentationFormat>On-screen Show (4:3)</PresentationFormat>
  <Paragraphs>84</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Action Jackson</vt:lpstr>
      <vt:lpstr>Arial</vt:lpstr>
      <vt:lpstr>Calibri</vt:lpstr>
      <vt:lpstr>Constantia</vt:lpstr>
      <vt:lpstr>LD Architect</vt:lpstr>
      <vt:lpstr>Wingdings 2</vt:lpstr>
      <vt:lpstr>Flow</vt:lpstr>
      <vt:lpstr>Teen Relationships &amp; Attractions</vt:lpstr>
      <vt:lpstr>Avenues of Adolescent Attraction</vt:lpstr>
      <vt:lpstr>PowerPoint Presentation</vt:lpstr>
      <vt:lpstr>PowerPoint Presentation</vt:lpstr>
      <vt:lpstr>PowerPoint Presentation</vt:lpstr>
      <vt:lpstr>Purposes of Dating</vt:lpstr>
      <vt:lpstr>When is the Right Time to Start Dating?</vt:lpstr>
      <vt:lpstr>Group Dating VS. Pairing Off</vt:lpstr>
      <vt:lpstr>So, How do we get a date?!?</vt:lpstr>
      <vt:lpstr>Flirting Through Body Language</vt:lpstr>
      <vt:lpstr>Surefire Ways to Meet Your Mate</vt:lpstr>
      <vt:lpstr>1.  Get a copy of the Romance Chain Letter.  It has been going since 1904!  Make four copies of this and give it to four of your friends.  After you give it to them, drink a cup of water and think of the girl or guy you like A LOT!  In four days, that person will say something important to you!  If you get this letter in an email, be sure to forward it to at least 20 of your friends.  If you don’t, you will have horrible luck with love for the next seven years!!!! </vt:lpstr>
      <vt:lpstr>2.  Swallow the heart of a wild duck.  3. On the last night in April, wash a handkerchief and hang it over a rosebush.  When it dries in the morning, the initials of your true love will appear in the wrinkles.  4. Hard boil an egg, cut it in half, discard the yolk and fill the egg halves with salt.  Sit on something you have never sat on before, eat the egg, and walk to bed backward.  You will dream of your future mate.</vt:lpstr>
      <vt:lpstr>5. Peel an apple without breaking the peel, swing the peel around your head three times, and throw it over your shoulder.  When it lands, it will form your true loves first initial.    6. Offer your “special someone” lemonade or cider containing a teaspoon of your own powdered fingernails.  7. Offer your “love” a double-fudge sundae.  Chocolate is rich in phenyl-ethylamine, which scientists say accounts for people in love acting so erratically and impulsively.  </vt:lpstr>
      <vt:lpstr>8. Count 50 white horses and one white mule.  The next person you shake hands with will be the one you marry.  9. Measure your “loves” forearms.  If they are similar to the size of your own, you will have a happy future together.  If they are not similar, run!  You will have nothing but unhappiness together!</vt:lpstr>
      <vt:lpstr>The world’s worst Pick-Up Lines …EVER!    (Don’t Try These At Home)</vt:lpstr>
      <vt:lpstr>PowerPoint Presentation</vt:lpstr>
      <vt:lpstr>PowerPoint Presentation</vt:lpstr>
      <vt:lpstr>So How DO we really get a date?</vt:lpstr>
      <vt:lpstr>Do you Agree or Disagree…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Attractions</dc:title>
  <dc:creator>lschiers</dc:creator>
  <cp:lastModifiedBy>Owner</cp:lastModifiedBy>
  <cp:revision>46</cp:revision>
  <dcterms:created xsi:type="dcterms:W3CDTF">2008-11-11T14:02:43Z</dcterms:created>
  <dcterms:modified xsi:type="dcterms:W3CDTF">2015-08-11T01:01:32Z</dcterms:modified>
</cp:coreProperties>
</file>