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7"/>
  </p:notesMasterIdLst>
  <p:sldIdLst>
    <p:sldId id="256" r:id="rId4"/>
    <p:sldId id="257" r:id="rId5"/>
    <p:sldId id="258" r:id="rId6"/>
    <p:sldId id="260" r:id="rId7"/>
    <p:sldId id="261" r:id="rId8"/>
    <p:sldId id="262" r:id="rId9"/>
    <p:sldId id="263" r:id="rId10"/>
    <p:sldId id="264" r:id="rId11"/>
    <p:sldId id="265" r:id="rId12"/>
    <p:sldId id="266" r:id="rId13"/>
    <p:sldId id="259" r:id="rId14"/>
    <p:sldId id="267" r:id="rId15"/>
    <p:sldId id="268" r:id="rId16"/>
    <p:sldId id="269" r:id="rId17"/>
    <p:sldId id="270" r:id="rId18"/>
    <p:sldId id="271" r:id="rId19"/>
    <p:sldId id="275" r:id="rId20"/>
    <p:sldId id="272" r:id="rId21"/>
    <p:sldId id="276" r:id="rId22"/>
    <p:sldId id="273" r:id="rId23"/>
    <p:sldId id="277" r:id="rId24"/>
    <p:sldId id="278" r:id="rId25"/>
    <p:sldId id="279"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09C2"/>
    <a:srgbClr val="5E02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20"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image" Target="../media/image10.jpe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85F581-31CF-4C2A-8F66-4C89654D8F8E}" type="datetimeFigureOut">
              <a:rPr lang="en-US" smtClean="0"/>
              <a:t>5/2/2016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055F95-2D75-4968-95C3-857EAB5D7E6F}" type="slidenum">
              <a:rPr lang="en-US" smtClean="0"/>
              <a:t>‹#›</a:t>
            </a:fld>
            <a:endParaRPr lang="en-US"/>
          </a:p>
        </p:txBody>
      </p:sp>
    </p:spTree>
    <p:extLst>
      <p:ext uri="{BB962C8B-B14F-4D97-AF65-F5344CB8AC3E}">
        <p14:creationId xmlns:p14="http://schemas.microsoft.com/office/powerpoint/2010/main" val="180402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CAD</a:t>
            </a:r>
            <a:r>
              <a:rPr lang="en-US" baseline="0" dirty="0" smtClean="0"/>
              <a:t> is Computer Aided Design</a:t>
            </a:r>
            <a:endParaRPr lang="en-US" dirty="0"/>
          </a:p>
        </p:txBody>
      </p:sp>
      <p:sp>
        <p:nvSpPr>
          <p:cNvPr id="4" name="Slide Number Placeholder 3"/>
          <p:cNvSpPr>
            <a:spLocks noGrp="1"/>
          </p:cNvSpPr>
          <p:nvPr>
            <p:ph type="sldNum" sz="quarter" idx="10"/>
          </p:nvPr>
        </p:nvSpPr>
        <p:spPr/>
        <p:txBody>
          <a:bodyPr/>
          <a:lstStyle/>
          <a:p>
            <a:fld id="{B9A2550E-AE28-447B-B8C3-61F8EABAF311}" type="slidenum">
              <a:rPr lang="en-US" smtClean="0">
                <a:solidFill>
                  <a:prstClr val="black"/>
                </a:solidFill>
              </a:rPr>
              <a:pPr/>
              <a:t>4</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Amber Williams; amwilliams@dsdmail.net</a:t>
            </a:r>
            <a:endParaRPr lang="en-US">
              <a:solidFill>
                <a:prstClr val="black"/>
              </a:solidFill>
            </a:endParaRPr>
          </a:p>
        </p:txBody>
      </p:sp>
    </p:spTree>
    <p:extLst>
      <p:ext uri="{BB962C8B-B14F-4D97-AF65-F5344CB8AC3E}">
        <p14:creationId xmlns:p14="http://schemas.microsoft.com/office/powerpoint/2010/main" val="4244376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Vector</a:t>
            </a:r>
            <a:r>
              <a:rPr lang="en-US" baseline="0" dirty="0" smtClean="0"/>
              <a:t> is a graphic that can be scaled and layered.  Vector programs are draw programs rather than paint programs.</a:t>
            </a:r>
          </a:p>
          <a:p>
            <a:endParaRPr lang="en-US" baseline="0" dirty="0" smtClean="0"/>
          </a:p>
          <a:p>
            <a:r>
              <a:rPr lang="en-US" baseline="0" dirty="0" smtClean="0"/>
              <a:t>Point out that some software programs are both CAD and Vector, some app programs will only be the paint programs.  </a:t>
            </a:r>
          </a:p>
          <a:p>
            <a:endParaRPr lang="en-US" baseline="0" dirty="0" smtClean="0"/>
          </a:p>
          <a:p>
            <a:r>
              <a:rPr lang="en-US" baseline="0" dirty="0" smtClean="0"/>
              <a:t>If a designer is going to purchase software they should be aware of the different types of technology and choose the one that will allow them the most creative freedom.</a:t>
            </a:r>
          </a:p>
          <a:p>
            <a:endParaRPr lang="en-US" baseline="0" dirty="0" smtClean="0"/>
          </a:p>
          <a:p>
            <a:r>
              <a:rPr lang="en-US" baseline="0" dirty="0" smtClean="0"/>
              <a:t>Here is another link that better explain vector but I don’t have the ability to download and embed it in the presentation.</a:t>
            </a:r>
          </a:p>
          <a:p>
            <a:r>
              <a:rPr lang="en-US" dirty="0" smtClean="0"/>
              <a:t>https://www.youtube.com/watch?v=TswPqn5bdeI</a:t>
            </a:r>
          </a:p>
          <a:p>
            <a:endParaRPr lang="en-US" dirty="0"/>
          </a:p>
        </p:txBody>
      </p:sp>
      <p:sp>
        <p:nvSpPr>
          <p:cNvPr id="4" name="Slide Number Placeholder 3"/>
          <p:cNvSpPr>
            <a:spLocks noGrp="1"/>
          </p:cNvSpPr>
          <p:nvPr>
            <p:ph type="sldNum" sz="quarter" idx="10"/>
          </p:nvPr>
        </p:nvSpPr>
        <p:spPr/>
        <p:txBody>
          <a:bodyPr/>
          <a:lstStyle/>
          <a:p>
            <a:fld id="{B9A2550E-AE28-447B-B8C3-61F8EABAF311}" type="slidenum">
              <a:rPr lang="en-US" smtClean="0"/>
              <a:t>5</a:t>
            </a:fld>
            <a:endParaRPr lang="en-US"/>
          </a:p>
        </p:txBody>
      </p:sp>
      <p:sp>
        <p:nvSpPr>
          <p:cNvPr id="5" name="Footer Placeholder 4"/>
          <p:cNvSpPr>
            <a:spLocks noGrp="1"/>
          </p:cNvSpPr>
          <p:nvPr>
            <p:ph type="ftr" sz="quarter" idx="11"/>
          </p:nvPr>
        </p:nvSpPr>
        <p:spPr/>
        <p:txBody>
          <a:bodyPr/>
          <a:lstStyle/>
          <a:p>
            <a:r>
              <a:rPr lang="en-US" smtClean="0"/>
              <a:t>Amber Williams; amwilliams@dsdmail.net</a:t>
            </a:r>
            <a:endParaRPr lang="en-US"/>
          </a:p>
        </p:txBody>
      </p:sp>
    </p:spTree>
    <p:extLst>
      <p:ext uri="{BB962C8B-B14F-4D97-AF65-F5344CB8AC3E}">
        <p14:creationId xmlns:p14="http://schemas.microsoft.com/office/powerpoint/2010/main" val="3162586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students:</a:t>
            </a:r>
          </a:p>
          <a:p>
            <a:r>
              <a:rPr lang="en-US" dirty="0" smtClean="0"/>
              <a:t>1-  Think</a:t>
            </a:r>
            <a:r>
              <a:rPr lang="en-US" baseline="0" dirty="0" smtClean="0"/>
              <a:t> about your computer technology classes.  What is an output file?  (have them list some examples:  .doc  pdf  jpeg  gif  </a:t>
            </a:r>
            <a:r>
              <a:rPr lang="en-US" baseline="0" dirty="0" err="1" smtClean="0"/>
              <a:t>png</a:t>
            </a:r>
            <a:r>
              <a:rPr lang="en-US" baseline="0" dirty="0" smtClean="0"/>
              <a:t>  .</a:t>
            </a:r>
            <a:r>
              <a:rPr lang="en-US" baseline="0" dirty="0" err="1" smtClean="0"/>
              <a:t>ppt</a:t>
            </a:r>
            <a:r>
              <a:rPr lang="en-US" baseline="0" dirty="0" smtClean="0"/>
              <a:t>  tiff </a:t>
            </a:r>
            <a:r>
              <a:rPr lang="en-US" baseline="0" dirty="0" err="1" smtClean="0"/>
              <a:t>pcb</a:t>
            </a:r>
            <a:r>
              <a:rPr lang="en-US" baseline="0" dirty="0" smtClean="0"/>
              <a:t> </a:t>
            </a:r>
            <a:r>
              <a:rPr lang="en-US" baseline="0" dirty="0" err="1" smtClean="0"/>
              <a:t>psd</a:t>
            </a:r>
            <a:r>
              <a:rPr lang="en-US" baseline="0" dirty="0" smtClean="0"/>
              <a:t>)</a:t>
            </a:r>
          </a:p>
          <a:p>
            <a:endParaRPr lang="en-US" baseline="0" dirty="0" smtClean="0"/>
          </a:p>
          <a:p>
            <a:r>
              <a:rPr lang="en-US" baseline="0" dirty="0" smtClean="0"/>
              <a:t>Explain that when shopping or looking for a software program the user wants to know what the output files are.  Are the files ones that can be shared with other users?  Or does the output file only open with that particular software program.    (</a:t>
            </a:r>
            <a:r>
              <a:rPr lang="en-US" baseline="0" dirty="0" err="1" smtClean="0"/>
              <a:t>eg</a:t>
            </a:r>
            <a:r>
              <a:rPr lang="en-US" baseline="0" dirty="0" smtClean="0"/>
              <a:t>.  If I create a design with Bernina My Label I can only open it with My Label.  I cannot share it with another person and expect they can open the file on their computer if they do not have My Label installed on their computer.)</a:t>
            </a:r>
          </a:p>
          <a:p>
            <a:endParaRPr lang="en-US" baseline="0" dirty="0" smtClean="0"/>
          </a:p>
          <a:p>
            <a:r>
              <a:rPr lang="en-US" baseline="0" dirty="0" smtClean="0"/>
              <a:t>2-  What do you think out sourcing means?  (the ability to share with others)</a:t>
            </a:r>
          </a:p>
          <a:p>
            <a:endParaRPr lang="en-US" baseline="0" dirty="0" smtClean="0"/>
          </a:p>
          <a:p>
            <a:r>
              <a:rPr lang="en-US" baseline="0" dirty="0" smtClean="0"/>
              <a:t>Explain that outsourcing capabilities as it relates to a software determines whether or not the designer can use their designs for personal or commercial use.  If a designer makes a pattern using Wild Ginger or My Label they can use the designs for personal use only.  The designer would not be able to sell their designs for profit.  </a:t>
            </a:r>
          </a:p>
          <a:p>
            <a:endParaRPr lang="en-US" baseline="0" dirty="0" smtClean="0"/>
          </a:p>
        </p:txBody>
      </p:sp>
      <p:sp>
        <p:nvSpPr>
          <p:cNvPr id="4" name="Slide Number Placeholder 3"/>
          <p:cNvSpPr>
            <a:spLocks noGrp="1"/>
          </p:cNvSpPr>
          <p:nvPr>
            <p:ph type="sldNum" sz="quarter" idx="10"/>
          </p:nvPr>
        </p:nvSpPr>
        <p:spPr/>
        <p:txBody>
          <a:bodyPr/>
          <a:lstStyle/>
          <a:p>
            <a:fld id="{B9A2550E-AE28-447B-B8C3-61F8EABAF311}" type="slidenum">
              <a:rPr lang="en-US" smtClean="0"/>
              <a:t>7</a:t>
            </a:fld>
            <a:endParaRPr lang="en-US"/>
          </a:p>
        </p:txBody>
      </p:sp>
      <p:sp>
        <p:nvSpPr>
          <p:cNvPr id="5" name="Footer Placeholder 4"/>
          <p:cNvSpPr>
            <a:spLocks noGrp="1"/>
          </p:cNvSpPr>
          <p:nvPr>
            <p:ph type="ftr" sz="quarter" idx="11"/>
          </p:nvPr>
        </p:nvSpPr>
        <p:spPr/>
        <p:txBody>
          <a:bodyPr/>
          <a:lstStyle/>
          <a:p>
            <a:r>
              <a:rPr lang="en-US" smtClean="0"/>
              <a:t>Amber Williams; amwilliams@dsdmail.net</a:t>
            </a:r>
            <a:endParaRPr lang="en-US"/>
          </a:p>
        </p:txBody>
      </p:sp>
    </p:spTree>
    <p:extLst>
      <p:ext uri="{BB962C8B-B14F-4D97-AF65-F5344CB8AC3E}">
        <p14:creationId xmlns:p14="http://schemas.microsoft.com/office/powerpoint/2010/main" val="1864075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students:</a:t>
            </a:r>
          </a:p>
          <a:p>
            <a:r>
              <a:rPr lang="en-US" baseline="0" dirty="0" smtClean="0"/>
              <a:t>3-  Grading refers to changing the sizing on a pattern.  </a:t>
            </a:r>
          </a:p>
          <a:p>
            <a:r>
              <a:rPr lang="en-US" baseline="0" dirty="0" smtClean="0"/>
              <a:t>Grading can be a very complicated process in the pattern making industry.  There are people who’s job with a pattern company is just grading patterns.  They have to be very good at figuring proportions—math.</a:t>
            </a:r>
          </a:p>
          <a:p>
            <a:r>
              <a:rPr lang="en-US" baseline="0" dirty="0" smtClean="0"/>
              <a:t>Pattern software can have grading capabilities, but they are expensive.</a:t>
            </a:r>
          </a:p>
          <a:p>
            <a:r>
              <a:rPr lang="en-US" baseline="0" dirty="0" smtClean="0"/>
              <a:t> </a:t>
            </a:r>
          </a:p>
        </p:txBody>
      </p:sp>
      <p:sp>
        <p:nvSpPr>
          <p:cNvPr id="4" name="Slide Number Placeholder 3"/>
          <p:cNvSpPr>
            <a:spLocks noGrp="1"/>
          </p:cNvSpPr>
          <p:nvPr>
            <p:ph type="sldNum" sz="quarter" idx="10"/>
          </p:nvPr>
        </p:nvSpPr>
        <p:spPr/>
        <p:txBody>
          <a:bodyPr/>
          <a:lstStyle/>
          <a:p>
            <a:fld id="{B9A2550E-AE28-447B-B8C3-61F8EABAF311}" type="slidenum">
              <a:rPr lang="en-US" smtClean="0"/>
              <a:t>9</a:t>
            </a:fld>
            <a:endParaRPr lang="en-US"/>
          </a:p>
        </p:txBody>
      </p:sp>
      <p:sp>
        <p:nvSpPr>
          <p:cNvPr id="5" name="Footer Placeholder 4"/>
          <p:cNvSpPr>
            <a:spLocks noGrp="1"/>
          </p:cNvSpPr>
          <p:nvPr>
            <p:ph type="ftr" sz="quarter" idx="11"/>
          </p:nvPr>
        </p:nvSpPr>
        <p:spPr/>
        <p:txBody>
          <a:bodyPr/>
          <a:lstStyle/>
          <a:p>
            <a:r>
              <a:rPr lang="en-US" smtClean="0"/>
              <a:t>Amber Williams; amwilliams@dsdmail.net</a:t>
            </a:r>
            <a:endParaRPr lang="en-US"/>
          </a:p>
        </p:txBody>
      </p:sp>
    </p:spTree>
    <p:extLst>
      <p:ext uri="{BB962C8B-B14F-4D97-AF65-F5344CB8AC3E}">
        <p14:creationId xmlns:p14="http://schemas.microsoft.com/office/powerpoint/2010/main" val="1864075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Briefly explain that grading is more than just adding length to a garment.  For</a:t>
            </a:r>
            <a:r>
              <a:rPr lang="en-US" baseline="0" dirty="0" smtClean="0"/>
              <a:t> it to be done correctly the increase or decrease in measurements should be dispersed equally across the width and length of a garment.  </a:t>
            </a:r>
            <a:endParaRPr lang="en-US" dirty="0"/>
          </a:p>
        </p:txBody>
      </p:sp>
      <p:sp>
        <p:nvSpPr>
          <p:cNvPr id="4" name="Slide Number Placeholder 3"/>
          <p:cNvSpPr>
            <a:spLocks noGrp="1"/>
          </p:cNvSpPr>
          <p:nvPr>
            <p:ph type="sldNum" sz="quarter" idx="10"/>
          </p:nvPr>
        </p:nvSpPr>
        <p:spPr/>
        <p:txBody>
          <a:bodyPr/>
          <a:lstStyle/>
          <a:p>
            <a:fld id="{B9A2550E-AE28-447B-B8C3-61F8EABAF311}" type="slidenum">
              <a:rPr lang="en-US" smtClean="0"/>
              <a:t>10</a:t>
            </a:fld>
            <a:endParaRPr lang="en-US"/>
          </a:p>
        </p:txBody>
      </p:sp>
      <p:sp>
        <p:nvSpPr>
          <p:cNvPr id="5" name="Footer Placeholder 4"/>
          <p:cNvSpPr>
            <a:spLocks noGrp="1"/>
          </p:cNvSpPr>
          <p:nvPr>
            <p:ph type="ftr" sz="quarter" idx="11"/>
          </p:nvPr>
        </p:nvSpPr>
        <p:spPr/>
        <p:txBody>
          <a:bodyPr/>
          <a:lstStyle/>
          <a:p>
            <a:r>
              <a:rPr lang="en-US" smtClean="0"/>
              <a:t>Amber Williams; amwilliams@dsdmail.net</a:t>
            </a:r>
            <a:endParaRPr lang="en-US"/>
          </a:p>
        </p:txBody>
      </p:sp>
    </p:spTree>
    <p:extLst>
      <p:ext uri="{BB962C8B-B14F-4D97-AF65-F5344CB8AC3E}">
        <p14:creationId xmlns:p14="http://schemas.microsoft.com/office/powerpoint/2010/main" val="4234212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Fashion! </a:t>
            </a:r>
            <a:r>
              <a:rPr lang="en-US" dirty="0" err="1" smtClean="0"/>
              <a:t>Pg</a:t>
            </a:r>
            <a:r>
              <a:rPr lang="en-US" dirty="0" smtClean="0"/>
              <a:t> 161-164</a:t>
            </a:r>
          </a:p>
          <a:p>
            <a:r>
              <a:rPr lang="en-US" dirty="0" smtClean="0"/>
              <a:t>Students write definitions behind the term</a:t>
            </a:r>
            <a:r>
              <a:rPr lang="en-US" baseline="0" dirty="0" smtClean="0"/>
              <a:t> for smash book</a:t>
            </a:r>
          </a:p>
          <a:p>
            <a:endParaRPr lang="en-US" dirty="0"/>
          </a:p>
        </p:txBody>
      </p:sp>
      <p:sp>
        <p:nvSpPr>
          <p:cNvPr id="4" name="Slide Number Placeholder 3"/>
          <p:cNvSpPr>
            <a:spLocks noGrp="1"/>
          </p:cNvSpPr>
          <p:nvPr>
            <p:ph type="sldNum" sz="quarter" idx="10"/>
          </p:nvPr>
        </p:nvSpPr>
        <p:spPr/>
        <p:txBody>
          <a:bodyPr/>
          <a:lstStyle/>
          <a:p>
            <a:fld id="{51DE4418-1515-45E5-A599-6F82DB7CF6DF}"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126739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Define sustainability and ethical practices as they relate to the textile industry.</a:t>
            </a:r>
          </a:p>
          <a:p>
            <a:endParaRPr lang="en-US" dirty="0"/>
          </a:p>
        </p:txBody>
      </p:sp>
      <p:sp>
        <p:nvSpPr>
          <p:cNvPr id="4" name="Slide Number Placeholder 3"/>
          <p:cNvSpPr>
            <a:spLocks noGrp="1"/>
          </p:cNvSpPr>
          <p:nvPr>
            <p:ph type="sldNum" sz="quarter" idx="10"/>
          </p:nvPr>
        </p:nvSpPr>
        <p:spPr/>
        <p:txBody>
          <a:bodyPr/>
          <a:lstStyle/>
          <a:p>
            <a:fld id="{51DE4418-1515-45E5-A599-6F82DB7CF6DF}" type="slidenum">
              <a:rPr lang="en-US" smtClean="0"/>
              <a:t>18</a:t>
            </a:fld>
            <a:endParaRPr lang="en-US"/>
          </a:p>
        </p:txBody>
      </p:sp>
    </p:spTree>
    <p:extLst>
      <p:ext uri="{BB962C8B-B14F-4D97-AF65-F5344CB8AC3E}">
        <p14:creationId xmlns:p14="http://schemas.microsoft.com/office/powerpoint/2010/main" val="1900383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http://www.watchmojo.com/video/id/7291/</a:t>
            </a:r>
          </a:p>
          <a:p>
            <a:r>
              <a:rPr lang="en-US" dirty="0" smtClean="0"/>
              <a:t>http://itaaonline.org/?page=5</a:t>
            </a:r>
          </a:p>
          <a:p>
            <a:endParaRPr lang="en-US" dirty="0"/>
          </a:p>
        </p:txBody>
      </p:sp>
      <p:sp>
        <p:nvSpPr>
          <p:cNvPr id="4" name="Slide Number Placeholder 3"/>
          <p:cNvSpPr>
            <a:spLocks noGrp="1"/>
          </p:cNvSpPr>
          <p:nvPr>
            <p:ph type="sldNum" sz="quarter" idx="10"/>
          </p:nvPr>
        </p:nvSpPr>
        <p:spPr/>
        <p:txBody>
          <a:bodyPr/>
          <a:lstStyle/>
          <a:p>
            <a:fld id="{51DE4418-1515-45E5-A599-6F82DB7CF6DF}" type="slidenum">
              <a:rPr lang="en-US" smtClean="0"/>
              <a:t>20</a:t>
            </a:fld>
            <a:endParaRPr lang="en-US"/>
          </a:p>
        </p:txBody>
      </p:sp>
    </p:spTree>
    <p:extLst>
      <p:ext uri="{BB962C8B-B14F-4D97-AF65-F5344CB8AC3E}">
        <p14:creationId xmlns:p14="http://schemas.microsoft.com/office/powerpoint/2010/main" val="4140725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055F95-2D75-4968-95C3-857EAB5D7E6F}" type="slidenum">
              <a:rPr lang="en-US" smtClean="0"/>
              <a:t>22</a:t>
            </a:fld>
            <a:endParaRPr lang="en-US"/>
          </a:p>
        </p:txBody>
      </p:sp>
    </p:spTree>
    <p:extLst>
      <p:ext uri="{BB962C8B-B14F-4D97-AF65-F5344CB8AC3E}">
        <p14:creationId xmlns:p14="http://schemas.microsoft.com/office/powerpoint/2010/main" val="2169219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21D6836-D648-4C08-B8E2-72BC3394D2CF}" type="datetimeFigureOut">
              <a:rPr lang="en-US" smtClean="0"/>
              <a:t>5/2/2016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AF4C-41E3-4CE9-968B-F4428F5E0B54}" type="slidenum">
              <a:rPr lang="en-US" smtClean="0"/>
              <a:t>‹#›</a:t>
            </a:fld>
            <a:endParaRPr lang="en-US"/>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1D6836-D648-4C08-B8E2-72BC3394D2CF}" type="datetimeFigureOut">
              <a:rPr lang="en-US" smtClean="0"/>
              <a:t>5/2/2016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AF4C-41E3-4CE9-968B-F4428F5E0B5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1D6836-D648-4C08-B8E2-72BC3394D2CF}" type="datetimeFigureOut">
              <a:rPr lang="en-US" smtClean="0"/>
              <a:t>5/2/2016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AF4C-41E3-4CE9-968B-F4428F5E0B5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5A4AD6-2851-4E2F-8F89-6170C4DB321B}" type="datetime1">
              <a:rPr lang="en-US" smtClean="0">
                <a:solidFill>
                  <a:prstClr val="black">
                    <a:tint val="75000"/>
                  </a:prstClr>
                </a:solidFill>
              </a:rPr>
              <a:pPr/>
              <a:t>5/2/2016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Created by Amber Williams; amwilliams@dsdmail.net</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660187-EF66-460B-8E08-079E84B7C3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6485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99371E-DD6B-4DC9-B804-28AA1A96D67F}" type="datetime1">
              <a:rPr lang="en-US" smtClean="0">
                <a:solidFill>
                  <a:prstClr val="black">
                    <a:tint val="75000"/>
                  </a:prstClr>
                </a:solidFill>
              </a:rPr>
              <a:pPr/>
              <a:t>5/2/2016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Created by Amber Williams; amwilliams@dsdmail.net</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660187-EF66-460B-8E08-079E84B7C3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31200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47B53E-33D4-483B-822E-2B087FA6E052}" type="datetime1">
              <a:rPr lang="en-US" smtClean="0">
                <a:solidFill>
                  <a:prstClr val="black">
                    <a:tint val="75000"/>
                  </a:prstClr>
                </a:solidFill>
              </a:rPr>
              <a:pPr/>
              <a:t>5/2/2016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Created by Amber Williams; amwilliams@dsdmail.net</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660187-EF66-460B-8E08-079E84B7C3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6778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AFE8FEE-C6E7-4268-8526-85B97438607A}" type="datetime1">
              <a:rPr lang="en-US" smtClean="0">
                <a:solidFill>
                  <a:prstClr val="black">
                    <a:tint val="75000"/>
                  </a:prstClr>
                </a:solidFill>
              </a:rPr>
              <a:pPr/>
              <a:t>5/2/2016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Created by Amber Williams; amwilliams@dsdmail.net</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660187-EF66-460B-8E08-079E84B7C3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24083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ECAF0B-D703-4C4B-B089-0B2BADDE632C}" type="datetime1">
              <a:rPr lang="en-US" smtClean="0">
                <a:solidFill>
                  <a:prstClr val="black">
                    <a:tint val="75000"/>
                  </a:prstClr>
                </a:solidFill>
              </a:rPr>
              <a:pPr/>
              <a:t>5/2/2016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Created by Amber Williams; amwilliams@dsdmail.net</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4660187-EF66-460B-8E08-079E84B7C3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1566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ED49B7-2457-4D23-A1EC-BB06D31BA2DD}" type="datetime1">
              <a:rPr lang="en-US" smtClean="0">
                <a:solidFill>
                  <a:prstClr val="black">
                    <a:tint val="75000"/>
                  </a:prstClr>
                </a:solidFill>
              </a:rPr>
              <a:pPr/>
              <a:t>5/2/2016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Created by Amber Williams; amwilliams@dsdmail.net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4660187-EF66-460B-8E08-079E84B7C3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4278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EA7A73-B14D-49D2-8639-A22744F3386A}" type="datetime1">
              <a:rPr lang="en-US" smtClean="0">
                <a:solidFill>
                  <a:prstClr val="black">
                    <a:tint val="75000"/>
                  </a:prstClr>
                </a:solidFill>
              </a:rPr>
              <a:pPr/>
              <a:t>5/2/2016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Created by Amber Williams; amwilliams@dsdmail.net</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4660187-EF66-460B-8E08-079E84B7C3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42913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A96358-AF8B-4393-8D09-749EFF9D1A9E}" type="datetime1">
              <a:rPr lang="en-US" smtClean="0">
                <a:solidFill>
                  <a:prstClr val="black">
                    <a:tint val="75000"/>
                  </a:prstClr>
                </a:solidFill>
              </a:rPr>
              <a:pPr/>
              <a:t>5/2/2016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Created by Amber Williams; amwilliams@dsdmail.net</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660187-EF66-460B-8E08-079E84B7C3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7015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1D6836-D648-4C08-B8E2-72BC3394D2CF}" type="datetimeFigureOut">
              <a:rPr lang="en-US" smtClean="0"/>
              <a:t>5/2/2016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AF4C-41E3-4CE9-968B-F4428F5E0B54}"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2731F1-5D69-4AFB-AE08-559241139F9C}" type="datetime1">
              <a:rPr lang="en-US" smtClean="0">
                <a:solidFill>
                  <a:prstClr val="black">
                    <a:tint val="75000"/>
                  </a:prstClr>
                </a:solidFill>
              </a:rPr>
              <a:pPr/>
              <a:t>5/2/2016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Created by Amber Williams; amwilliams@dsdmail.net</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660187-EF66-460B-8E08-079E84B7C3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22769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77891B-5AAC-4D2C-A2F4-7B9B3BA8F182}" type="datetime1">
              <a:rPr lang="en-US" smtClean="0">
                <a:solidFill>
                  <a:prstClr val="black">
                    <a:tint val="75000"/>
                  </a:prstClr>
                </a:solidFill>
              </a:rPr>
              <a:pPr/>
              <a:t>5/2/2016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Created by Amber Williams; amwilliams@dsdmail.net</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660187-EF66-460B-8E08-079E84B7C3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55918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34E6F4-85F2-48FF-9F62-ECE170F4D598}" type="datetime1">
              <a:rPr lang="en-US" smtClean="0">
                <a:solidFill>
                  <a:prstClr val="black">
                    <a:tint val="75000"/>
                  </a:prstClr>
                </a:solidFill>
              </a:rPr>
              <a:pPr/>
              <a:t>5/2/2016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Created by Amber Williams; amwilliams@dsdmail.net</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660187-EF66-460B-8E08-079E84B7C3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13752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F6670A5-4708-429B-B84D-6A70941755A1}" type="datetimeFigureOut">
              <a:rPr lang="en-US" smtClean="0">
                <a:solidFill>
                  <a:prstClr val="white">
                    <a:tint val="75000"/>
                  </a:prstClr>
                </a:solidFill>
              </a:rPr>
              <a:pPr/>
              <a:t>5/2/2016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3CBB552-A371-49CC-884C-11F094691167}"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220370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6670A5-4708-429B-B84D-6A70941755A1}" type="datetimeFigureOut">
              <a:rPr lang="en-US" smtClean="0">
                <a:solidFill>
                  <a:prstClr val="white">
                    <a:tint val="75000"/>
                  </a:prstClr>
                </a:solidFill>
              </a:rPr>
              <a:pPr/>
              <a:t>5/2/2016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3CBB552-A371-49CC-884C-11F094691167}"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68460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F6670A5-4708-429B-B84D-6A70941755A1}" type="datetimeFigureOut">
              <a:rPr lang="en-US" smtClean="0">
                <a:solidFill>
                  <a:prstClr val="white">
                    <a:tint val="75000"/>
                  </a:prstClr>
                </a:solidFill>
              </a:rPr>
              <a:pPr/>
              <a:t>5/2/2016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3CBB552-A371-49CC-884C-11F094691167}"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52194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F6670A5-4708-429B-B84D-6A70941755A1}" type="datetimeFigureOut">
              <a:rPr lang="en-US" smtClean="0">
                <a:solidFill>
                  <a:prstClr val="white">
                    <a:tint val="75000"/>
                  </a:prstClr>
                </a:solidFill>
              </a:rPr>
              <a:pPr/>
              <a:t>5/2/2016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83CBB552-A371-49CC-884C-11F094691167}"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953770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F6670A5-4708-429B-B84D-6A70941755A1}" type="datetimeFigureOut">
              <a:rPr lang="en-US" smtClean="0">
                <a:solidFill>
                  <a:prstClr val="white">
                    <a:tint val="75000"/>
                  </a:prstClr>
                </a:solidFill>
              </a:rPr>
              <a:pPr/>
              <a:t>5/2/2016</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83CBB552-A371-49CC-884C-11F094691167}"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34755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F6670A5-4708-429B-B84D-6A70941755A1}" type="datetimeFigureOut">
              <a:rPr lang="en-US" smtClean="0">
                <a:solidFill>
                  <a:prstClr val="white">
                    <a:tint val="75000"/>
                  </a:prstClr>
                </a:solidFill>
              </a:rPr>
              <a:pPr/>
              <a:t>5/2/2016</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83CBB552-A371-49CC-884C-11F094691167}"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748140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6670A5-4708-429B-B84D-6A70941755A1}" type="datetimeFigureOut">
              <a:rPr lang="en-US" smtClean="0">
                <a:solidFill>
                  <a:prstClr val="white">
                    <a:tint val="75000"/>
                  </a:prstClr>
                </a:solidFill>
              </a:rPr>
              <a:pPr/>
              <a:t>5/2/2016</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83CBB552-A371-49CC-884C-11F094691167}"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15333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1D6836-D648-4C08-B8E2-72BC3394D2CF}" type="datetimeFigureOut">
              <a:rPr lang="en-US" smtClean="0"/>
              <a:t>5/2/2016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AF4C-41E3-4CE9-968B-F4428F5E0B54}" type="slidenum">
              <a:rPr lang="en-US" smtClean="0"/>
              <a:t>‹#›</a:t>
            </a:fld>
            <a:endParaRPr lang="en-US"/>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6670A5-4708-429B-B84D-6A70941755A1}" type="datetimeFigureOut">
              <a:rPr lang="en-US" smtClean="0">
                <a:solidFill>
                  <a:prstClr val="white">
                    <a:tint val="75000"/>
                  </a:prstClr>
                </a:solidFill>
              </a:rPr>
              <a:pPr/>
              <a:t>5/2/2016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83CBB552-A371-49CC-884C-11F094691167}"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381659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6670A5-4708-429B-B84D-6A70941755A1}" type="datetimeFigureOut">
              <a:rPr lang="en-US" smtClean="0">
                <a:solidFill>
                  <a:prstClr val="white">
                    <a:tint val="75000"/>
                  </a:prstClr>
                </a:solidFill>
              </a:rPr>
              <a:pPr/>
              <a:t>5/2/2016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83CBB552-A371-49CC-884C-11F094691167}"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844459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6670A5-4708-429B-B84D-6A70941755A1}" type="datetimeFigureOut">
              <a:rPr lang="en-US" smtClean="0">
                <a:solidFill>
                  <a:prstClr val="white">
                    <a:tint val="75000"/>
                  </a:prstClr>
                </a:solidFill>
              </a:rPr>
              <a:pPr/>
              <a:t>5/2/2016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3CBB552-A371-49CC-884C-11F094691167}"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184977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6670A5-4708-429B-B84D-6A70941755A1}" type="datetimeFigureOut">
              <a:rPr lang="en-US" smtClean="0">
                <a:solidFill>
                  <a:prstClr val="white">
                    <a:tint val="75000"/>
                  </a:prstClr>
                </a:solidFill>
              </a:rPr>
              <a:pPr/>
              <a:t>5/2/2016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3CBB552-A371-49CC-884C-11F094691167}"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29723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1D6836-D648-4C08-B8E2-72BC3394D2CF}" type="datetimeFigureOut">
              <a:rPr lang="en-US" smtClean="0"/>
              <a:t>5/2/2016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AF4C-41E3-4CE9-968B-F4428F5E0B5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1D6836-D648-4C08-B8E2-72BC3394D2CF}" type="datetimeFigureOut">
              <a:rPr lang="en-US" smtClean="0"/>
              <a:t>5/2/2016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F6AF4C-41E3-4CE9-968B-F4428F5E0B54}" type="slidenum">
              <a:rPr lang="en-US" smtClean="0"/>
              <a:t>‹#›</a:t>
            </a:fld>
            <a:endParaRPr lang="en-US"/>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21D6836-D648-4C08-B8E2-72BC3394D2CF}" type="datetimeFigureOut">
              <a:rPr lang="en-US" smtClean="0"/>
              <a:t>5/2/2016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F6AF4C-41E3-4CE9-968B-F4428F5E0B5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1D6836-D648-4C08-B8E2-72BC3394D2CF}" type="datetimeFigureOut">
              <a:rPr lang="en-US" smtClean="0"/>
              <a:t>5/2/2016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F6AF4C-41E3-4CE9-968B-F4428F5E0B5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1D6836-D648-4C08-B8E2-72BC3394D2CF}" type="datetimeFigureOut">
              <a:rPr lang="en-US" smtClean="0"/>
              <a:t>5/2/2016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AF4C-41E3-4CE9-968B-F4428F5E0B54}" type="slidenum">
              <a:rPr lang="en-US" smtClean="0"/>
              <a:t>‹#›</a:t>
            </a:fld>
            <a:endParaRPr lang="en-US"/>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1D6836-D648-4C08-B8E2-72BC3394D2CF}" type="datetimeFigureOut">
              <a:rPr lang="en-US" smtClean="0"/>
              <a:t>5/2/2016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AF4C-41E3-4CE9-968B-F4428F5E0B5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E21D6836-D648-4C08-B8E2-72BC3394D2CF}" type="datetimeFigureOut">
              <a:rPr lang="en-US" smtClean="0"/>
              <a:t>5/2/2016</a:t>
            </a:fld>
            <a:endParaRPr lang="en-US"/>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5DF6AF4C-41E3-4CE9-968B-F4428F5E0B54}" type="slidenum">
              <a:rPr lang="en-US" smtClean="0"/>
              <a:t>‹#›</a:t>
            </a:fld>
            <a:endParaRPr lang="en-US"/>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1D67BF-0583-4A93-9C22-17B3FA045488}" type="datetime1">
              <a:rPr lang="en-US" smtClean="0">
                <a:solidFill>
                  <a:prstClr val="black">
                    <a:tint val="75000"/>
                  </a:prstClr>
                </a:solidFill>
              </a:rPr>
              <a:pPr/>
              <a:t>5/2/2016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Created by Amber Williams; amwilliams@dsdmail.net</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660187-EF66-460B-8E08-079E84B7C3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70457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670A5-4708-429B-B84D-6A70941755A1}" type="datetimeFigureOut">
              <a:rPr lang="en-US" smtClean="0">
                <a:solidFill>
                  <a:prstClr val="white">
                    <a:tint val="75000"/>
                  </a:prstClr>
                </a:solidFill>
              </a:rPr>
              <a:pPr/>
              <a:t>5/2/2016</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CBB552-A371-49CC-884C-11F094691167}"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24362808"/>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sew4home.com/tips-resources/interviews-inspirations/creative-people-we-love-tammy-hensley"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9.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6.xml"/><Relationship Id="rId1" Type="http://schemas.openxmlformats.org/officeDocument/2006/relationships/vmlDrawing" Target="../drawings/vmlDrawing2.vml"/><Relationship Id="rId6" Type="http://schemas.openxmlformats.org/officeDocument/2006/relationships/image" Target="../media/image10.jpeg"/><Relationship Id="rId5" Type="http://schemas.openxmlformats.org/officeDocument/2006/relationships/image" Target="../media/image11.emf"/><Relationship Id="rId4" Type="http://schemas.openxmlformats.org/officeDocument/2006/relationships/package" Target="../embeddings/Microsoft_Word_Document1.docx"/></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www.utahfutures.org/" TargetMode="External"/><Relationship Id="rId2" Type="http://schemas.openxmlformats.org/officeDocument/2006/relationships/hyperlink" Target="http://www.bls.gov/" TargetMode="External"/><Relationship Id="rId1" Type="http://schemas.openxmlformats.org/officeDocument/2006/relationships/slideLayout" Target="../slideLayouts/slideLayout4.xml"/><Relationship Id="rId4" Type="http://schemas.openxmlformats.org/officeDocument/2006/relationships/hyperlink" Target="http://www.fwordfashion.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truecostmovie.com/"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www.sba.gov/"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Textile Design </a:t>
            </a:r>
            <a:r>
              <a:rPr lang="en-US" dirty="0" err="1" smtClean="0"/>
              <a:t>Entreprenuership</a:t>
            </a:r>
            <a:endParaRPr lang="en-US" dirty="0"/>
          </a:p>
        </p:txBody>
      </p:sp>
      <p:sp>
        <p:nvSpPr>
          <p:cNvPr id="3" name="Subtitle 2"/>
          <p:cNvSpPr>
            <a:spLocks noGrp="1"/>
          </p:cNvSpPr>
          <p:nvPr>
            <p:ph type="subTitle" idx="1"/>
          </p:nvPr>
        </p:nvSpPr>
        <p:spPr/>
        <p:txBody>
          <a:bodyPr>
            <a:normAutofit fontScale="70000" lnSpcReduction="20000"/>
          </a:bodyPr>
          <a:lstStyle/>
          <a:p>
            <a:r>
              <a:rPr lang="en-US" dirty="0" smtClean="0"/>
              <a:t>Amber Williams</a:t>
            </a:r>
          </a:p>
          <a:p>
            <a:r>
              <a:rPr lang="en-US" dirty="0" smtClean="0"/>
              <a:t>June 8-9, 2016</a:t>
            </a:r>
          </a:p>
          <a:p>
            <a:r>
              <a:rPr lang="en-US" dirty="0" smtClean="0"/>
              <a:t>FACS Summer Conference, West Lake High School</a:t>
            </a:r>
            <a:endParaRPr lang="en-US" dirty="0"/>
          </a:p>
        </p:txBody>
      </p:sp>
    </p:spTree>
    <p:extLst>
      <p:ext uri="{BB962C8B-B14F-4D97-AF65-F5344CB8AC3E}">
        <p14:creationId xmlns:p14="http://schemas.microsoft.com/office/powerpoint/2010/main" val="15097834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Pattern Grading	</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0" y="1447800"/>
            <a:ext cx="4724400" cy="4724400"/>
          </a:xfrm>
        </p:spPr>
      </p:pic>
      <p:sp>
        <p:nvSpPr>
          <p:cNvPr id="5" name="Footer Placeholder 4"/>
          <p:cNvSpPr>
            <a:spLocks noGrp="1"/>
          </p:cNvSpPr>
          <p:nvPr>
            <p:ph type="ftr" sz="quarter" idx="11"/>
          </p:nvPr>
        </p:nvSpPr>
        <p:spPr/>
        <p:txBody>
          <a:bodyPr/>
          <a:lstStyle/>
          <a:p>
            <a:r>
              <a:rPr lang="en-US" smtClean="0"/>
              <a:t>Created by Amber Williams; amwilliams@dsdmail.net</a:t>
            </a:r>
            <a:endParaRPr lang="en-US"/>
          </a:p>
        </p:txBody>
      </p:sp>
    </p:spTree>
    <p:extLst>
      <p:ext uri="{BB962C8B-B14F-4D97-AF65-F5344CB8AC3E}">
        <p14:creationId xmlns:p14="http://schemas.microsoft.com/office/powerpoint/2010/main" val="32696707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Create your own design</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540327"/>
            <a:ext cx="8153400" cy="4584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60439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62000" y="3886200"/>
            <a:ext cx="2667000" cy="2167129"/>
          </a:xfrm>
        </p:spPr>
        <p:txBody>
          <a:bodyPr>
            <a:normAutofit fontScale="77500" lnSpcReduction="20000"/>
          </a:bodyPr>
          <a:lstStyle/>
          <a:p>
            <a:r>
              <a:rPr lang="en-US" dirty="0">
                <a:hlinkClick r:id="rId2"/>
              </a:rPr>
              <a:t>http://</a:t>
            </a:r>
            <a:r>
              <a:rPr lang="en-US" dirty="0" smtClean="0">
                <a:hlinkClick r:id="rId2"/>
              </a:rPr>
              <a:t>www.sew4home.com/tips-resources/interviews-inspirations/creative-people-we-love-tammy-hensley</a:t>
            </a:r>
            <a:endParaRPr lang="en-US" dirty="0" smtClean="0"/>
          </a:p>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685800"/>
            <a:ext cx="4914900" cy="3375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99724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3048000"/>
            <a:ext cx="2895600" cy="2929129"/>
          </a:xfrm>
        </p:spPr>
        <p:txBody>
          <a:bodyPr>
            <a:normAutofit lnSpcReduction="10000"/>
          </a:bodyPr>
          <a:lstStyle/>
          <a:p>
            <a:r>
              <a:rPr lang="en-US" dirty="0"/>
              <a:t>http://www.sewmamasew.com/2015/05/all-about-the-fabric-design-printing-process-plus-a-fabric-giveaway/</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644236"/>
            <a:ext cx="3906215" cy="5205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98996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Standard 3- </a:t>
            </a:r>
            <a:r>
              <a:rPr lang="en-US" sz="3600" b="1" dirty="0"/>
              <a:t>Identify and choose appropriate fabrics as it relates to an end product. </a:t>
            </a:r>
            <a:endParaRPr lang="en-US" sz="3600" dirty="0"/>
          </a:p>
        </p:txBody>
      </p:sp>
      <p:sp>
        <p:nvSpPr>
          <p:cNvPr id="3" name="Content Placeholder 2"/>
          <p:cNvSpPr>
            <a:spLocks noGrp="1"/>
          </p:cNvSpPr>
          <p:nvPr>
            <p:ph sz="half" idx="1"/>
          </p:nvPr>
        </p:nvSpPr>
        <p:spPr/>
        <p:txBody>
          <a:bodyPr/>
          <a:lstStyle/>
          <a:p>
            <a:pPr marL="0" indent="0">
              <a:buNone/>
            </a:pPr>
            <a:r>
              <a:rPr lang="en-US" b="1" dirty="0" smtClean="0">
                <a:solidFill>
                  <a:srgbClr val="E109C2"/>
                </a:solidFill>
              </a:rPr>
              <a:t>Textile Analysis </a:t>
            </a:r>
            <a:r>
              <a:rPr lang="en-US" dirty="0" smtClean="0"/>
              <a:t>handout </a:t>
            </a:r>
          </a:p>
          <a:p>
            <a:pPr marL="0" indent="0">
              <a:buNone/>
            </a:pPr>
            <a:r>
              <a:rPr lang="en-US" dirty="0" smtClean="0"/>
              <a:t>I use this to review and go over what we already know about fabric construction.</a:t>
            </a:r>
            <a:endParaRPr lang="en-US" dirty="0"/>
          </a:p>
        </p:txBody>
      </p:sp>
      <p:graphicFrame>
        <p:nvGraphicFramePr>
          <p:cNvPr id="5" name="Content Placeholder 4"/>
          <p:cNvGraphicFramePr>
            <a:graphicFrameLocks noGrp="1" noChangeAspect="1"/>
          </p:cNvGraphicFramePr>
          <p:nvPr>
            <p:ph sz="half" idx="2"/>
            <p:extLst>
              <p:ext uri="{D42A27DB-BD31-4B8C-83A1-F6EECF244321}">
                <p14:modId xmlns:p14="http://schemas.microsoft.com/office/powerpoint/2010/main" val="3564225473"/>
              </p:ext>
            </p:extLst>
          </p:nvPr>
        </p:nvGraphicFramePr>
        <p:xfrm>
          <a:off x="4648200" y="1079500"/>
          <a:ext cx="3657600" cy="2825750"/>
        </p:xfrm>
        <a:graphic>
          <a:graphicData uri="http://schemas.openxmlformats.org/presentationml/2006/ole">
            <mc:AlternateContent xmlns:mc="http://schemas.openxmlformats.org/markup-compatibility/2006">
              <mc:Choice xmlns:v="urn:schemas-microsoft-com:vml" Requires="v">
                <p:oleObj spid="_x0000_s4110" name="Acrobat Document" r:id="rId3" imgW="7543768" imgH="5829216" progId="AcroExch.Document.DC">
                  <p:embed/>
                </p:oleObj>
              </mc:Choice>
              <mc:Fallback>
                <p:oleObj name="Acrobat Document" r:id="rId3" imgW="7543768" imgH="5829216" progId="AcroExch.Document.DC">
                  <p:embed/>
                  <p:pic>
                    <p:nvPicPr>
                      <p:cNvPr id="0" name=""/>
                      <p:cNvPicPr/>
                      <p:nvPr/>
                    </p:nvPicPr>
                    <p:blipFill>
                      <a:blip r:embed="rId4"/>
                      <a:stretch>
                        <a:fillRect/>
                      </a:stretch>
                    </p:blipFill>
                    <p:spPr>
                      <a:xfrm>
                        <a:off x="4648200" y="1079500"/>
                        <a:ext cx="3657600" cy="2825750"/>
                      </a:xfrm>
                      <a:prstGeom prst="rect">
                        <a:avLst/>
                      </a:prstGeom>
                    </p:spPr>
                  </p:pic>
                </p:oleObj>
              </mc:Fallback>
            </mc:AlternateContent>
          </a:graphicData>
        </a:graphic>
      </p:graphicFrame>
    </p:spTree>
    <p:extLst>
      <p:ext uri="{BB962C8B-B14F-4D97-AF65-F5344CB8AC3E}">
        <p14:creationId xmlns:p14="http://schemas.microsoft.com/office/powerpoint/2010/main" val="21382843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Fabric Finishes/Fabric Technologies</a:t>
            </a:r>
            <a:endParaRPr lang="en-US" dirty="0"/>
          </a:p>
        </p:txBody>
      </p:sp>
      <p:sp>
        <p:nvSpPr>
          <p:cNvPr id="3" name="Content Placeholder 2"/>
          <p:cNvSpPr>
            <a:spLocks noGrp="1"/>
          </p:cNvSpPr>
          <p:nvPr>
            <p:ph sz="half" idx="1"/>
          </p:nvPr>
        </p:nvSpPr>
        <p:spPr/>
        <p:txBody>
          <a:bodyPr/>
          <a:lstStyle/>
          <a:p>
            <a:r>
              <a:rPr lang="en-US" dirty="0" smtClean="0"/>
              <a:t>Stain resistant</a:t>
            </a:r>
          </a:p>
          <a:p>
            <a:r>
              <a:rPr lang="en-US" dirty="0" smtClean="0"/>
              <a:t>Fire resistant</a:t>
            </a:r>
          </a:p>
          <a:p>
            <a:r>
              <a:rPr lang="en-US" dirty="0" smtClean="0"/>
              <a:t>Wrinkle resistant</a:t>
            </a:r>
          </a:p>
          <a:p>
            <a:r>
              <a:rPr lang="en-US" dirty="0" smtClean="0"/>
              <a:t>Waterproof</a:t>
            </a:r>
          </a:p>
          <a:p>
            <a:r>
              <a:rPr lang="en-US" dirty="0" smtClean="0"/>
              <a:t>Antimicrobial</a:t>
            </a:r>
          </a:p>
          <a:p>
            <a:r>
              <a:rPr lang="en-US" dirty="0" smtClean="0"/>
              <a:t>Wicking</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1109402287"/>
              </p:ext>
            </p:extLst>
          </p:nvPr>
        </p:nvGraphicFramePr>
        <p:xfrm>
          <a:off x="4191000" y="1371600"/>
          <a:ext cx="3962400" cy="4876800"/>
        </p:xfrm>
        <a:graphic>
          <a:graphicData uri="http://schemas.openxmlformats.org/presentationml/2006/ole">
            <mc:AlternateContent xmlns:mc="http://schemas.openxmlformats.org/markup-compatibility/2006">
              <mc:Choice xmlns:v="urn:schemas-microsoft-com:vml" Requires="v">
                <p:oleObj spid="_x0000_s6157" name="Document" r:id="rId4" imgW="9925249" imgH="7009995" progId="Word.Document.12">
                  <p:embed/>
                </p:oleObj>
              </mc:Choice>
              <mc:Fallback>
                <p:oleObj name="Document" r:id="rId4" imgW="9925249" imgH="7009995" progId="Word.Document.12">
                  <p:embed/>
                  <p:pic>
                    <p:nvPicPr>
                      <p:cNvPr id="0" name=""/>
                      <p:cNvPicPr/>
                      <p:nvPr/>
                    </p:nvPicPr>
                    <p:blipFill>
                      <a:blip r:embed="rId5"/>
                      <a:stretch>
                        <a:fillRect/>
                      </a:stretch>
                    </p:blipFill>
                    <p:spPr>
                      <a:xfrm>
                        <a:off x="4191000" y="1371600"/>
                        <a:ext cx="3962400" cy="4876800"/>
                      </a:xfrm>
                      <a:prstGeom prst="rect">
                        <a:avLst/>
                      </a:prstGeom>
                      <a:blipFill>
                        <a:blip r:embed="rId6"/>
                        <a:tile tx="0" ty="0" sx="100000" sy="100000" flip="none" algn="tl"/>
                      </a:blipFill>
                    </p:spPr>
                  </p:pic>
                </p:oleObj>
              </mc:Fallback>
            </mc:AlternateContent>
          </a:graphicData>
        </a:graphic>
      </p:graphicFrame>
    </p:spTree>
    <p:extLst>
      <p:ext uri="{BB962C8B-B14F-4D97-AF65-F5344CB8AC3E}">
        <p14:creationId xmlns:p14="http://schemas.microsoft.com/office/powerpoint/2010/main" val="36659564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Sew Simple</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smtClean="0"/>
              <a:t>Take an existing pattern or design and add your own design details to it.  </a:t>
            </a:r>
          </a:p>
          <a:p>
            <a:r>
              <a:rPr lang="en-US" dirty="0" smtClean="0">
                <a:solidFill>
                  <a:schemeClr val="accent5"/>
                </a:solidFill>
              </a:rPr>
              <a:t>Create your design</a:t>
            </a:r>
            <a:r>
              <a:rPr lang="en-US" dirty="0" smtClean="0"/>
              <a:t>.</a:t>
            </a:r>
          </a:p>
          <a:p>
            <a:r>
              <a:rPr lang="en-US" dirty="0" smtClean="0"/>
              <a:t>Share your design in class.</a:t>
            </a:r>
          </a:p>
          <a:p>
            <a:r>
              <a:rPr lang="en-US" dirty="0">
                <a:solidFill>
                  <a:schemeClr val="accent6"/>
                </a:solidFill>
              </a:rPr>
              <a:t>Analyze the effects of textile characteristics on design, construction, care, use, and maintenance of products created in class</a:t>
            </a:r>
            <a:r>
              <a:rPr lang="en-US" dirty="0"/>
              <a:t>.</a:t>
            </a:r>
          </a:p>
          <a:p>
            <a:endParaRPr lang="en-US" dirty="0" smtClean="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364673"/>
            <a:ext cx="3405352"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14335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 at Ready to Wear</a:t>
            </a:r>
            <a:endParaRPr lang="en-US" dirty="0"/>
          </a:p>
        </p:txBody>
      </p:sp>
      <p:sp>
        <p:nvSpPr>
          <p:cNvPr id="4" name="Content Placeholder 3"/>
          <p:cNvSpPr>
            <a:spLocks noGrp="1"/>
          </p:cNvSpPr>
          <p:nvPr>
            <p:ph sz="half" idx="2"/>
          </p:nvPr>
        </p:nvSpPr>
        <p:spPr/>
        <p:txBody>
          <a:bodyPr>
            <a:normAutofit fontScale="70000" lnSpcReduction="20000"/>
          </a:bodyPr>
          <a:lstStyle/>
          <a:p>
            <a:pPr marL="0" indent="0">
              <a:buNone/>
            </a:pPr>
            <a:r>
              <a:rPr lang="en-US" dirty="0" err="1" smtClean="0"/>
              <a:t>Anthropologie</a:t>
            </a:r>
            <a:endParaRPr lang="en-US" dirty="0" smtClean="0"/>
          </a:p>
          <a:p>
            <a:pPr fontAlgn="base"/>
            <a:r>
              <a:rPr lang="en-US" dirty="0"/>
              <a:t>Cotton chinos, abridged for warm weather. From </a:t>
            </a:r>
            <a:r>
              <a:rPr lang="en-US" dirty="0" err="1"/>
              <a:t>Pilcro</a:t>
            </a:r>
            <a:r>
              <a:rPr lang="en-US" dirty="0"/>
              <a:t>, an </a:t>
            </a:r>
            <a:r>
              <a:rPr lang="en-US" dirty="0" err="1"/>
              <a:t>Anthropologie</a:t>
            </a:r>
            <a:r>
              <a:rPr lang="en-US" dirty="0"/>
              <a:t>-exclusive. </a:t>
            </a:r>
          </a:p>
          <a:p>
            <a:pPr fontAlgn="base"/>
            <a:r>
              <a:rPr lang="en-US" dirty="0"/>
              <a:t>Stretch cotton twill</a:t>
            </a:r>
          </a:p>
          <a:p>
            <a:pPr fontAlgn="base"/>
            <a:r>
              <a:rPr lang="en-US" dirty="0"/>
              <a:t>Five-pocket styling</a:t>
            </a:r>
          </a:p>
          <a:p>
            <a:pPr fontAlgn="base"/>
            <a:r>
              <a:rPr lang="en-US" dirty="0"/>
              <a:t>Machine wash</a:t>
            </a:r>
          </a:p>
          <a:p>
            <a:pPr fontAlgn="base"/>
            <a:r>
              <a:rPr lang="en-US" dirty="0"/>
              <a:t>Imported</a:t>
            </a:r>
          </a:p>
          <a:p>
            <a:pPr fontAlgn="base"/>
            <a:r>
              <a:rPr lang="en-US" dirty="0"/>
              <a:t>Style No. 37551272</a:t>
            </a:r>
          </a:p>
          <a:p>
            <a:pPr fontAlgn="base"/>
            <a:r>
              <a:rPr lang="en-US" dirty="0"/>
              <a:t>Dimensions</a:t>
            </a:r>
          </a:p>
          <a:p>
            <a:pPr fontAlgn="base"/>
            <a:r>
              <a:rPr lang="en-US" dirty="0"/>
              <a:t>Regular: 4" inseam</a:t>
            </a:r>
          </a:p>
          <a:p>
            <a:pPr fontAlgn="base"/>
            <a:r>
              <a:rPr lang="en-US" dirty="0"/>
              <a:t>Petite: </a:t>
            </a:r>
            <a:r>
              <a:rPr lang="en-US" dirty="0" smtClean="0"/>
              <a:t>3.25</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155" y="838200"/>
            <a:ext cx="2786063" cy="4182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38221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Sustainability?</a:t>
            </a:r>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752600" y="1295400"/>
            <a:ext cx="5486400" cy="5486400"/>
          </a:xfrm>
        </p:spPr>
      </p:pic>
    </p:spTree>
    <p:extLst>
      <p:ext uri="{BB962C8B-B14F-4D97-AF65-F5344CB8AC3E}">
        <p14:creationId xmlns:p14="http://schemas.microsoft.com/office/powerpoint/2010/main" val="5766335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 at Ready to Wear</a:t>
            </a:r>
            <a:endParaRPr lang="en-US" dirty="0"/>
          </a:p>
        </p:txBody>
      </p:sp>
      <p:sp>
        <p:nvSpPr>
          <p:cNvPr id="4" name="Content Placeholder 3"/>
          <p:cNvSpPr>
            <a:spLocks noGrp="1"/>
          </p:cNvSpPr>
          <p:nvPr>
            <p:ph sz="half" idx="2"/>
          </p:nvPr>
        </p:nvSpPr>
        <p:spPr>
          <a:xfrm>
            <a:off x="3638550" y="609600"/>
            <a:ext cx="4667250" cy="4343399"/>
          </a:xfrm>
        </p:spPr>
        <p:txBody>
          <a:bodyPr>
            <a:normAutofit fontScale="32500" lnSpcReduction="20000"/>
          </a:bodyPr>
          <a:lstStyle/>
          <a:p>
            <a:pPr marL="0" indent="0">
              <a:buNone/>
            </a:pPr>
            <a:r>
              <a:rPr lang="en-US" sz="4000" dirty="0" err="1" smtClean="0"/>
              <a:t>Pantagonia</a:t>
            </a:r>
            <a:endParaRPr lang="en-US" sz="4000" dirty="0" smtClean="0"/>
          </a:p>
          <a:p>
            <a:r>
              <a:rPr lang="en-US" dirty="0"/>
              <a:t>Featuring original art inspired by Gerry Lopez Surfboards, these are the lightest and highest-performing board shorts in our line. Made from 100% recycled polyester with 2-way mechanical stretch, a low-drag waistband and fully glued seams, they let you push your limits in fast and barreling surf</a:t>
            </a:r>
            <a:r>
              <a:rPr lang="en-US" dirty="0" smtClean="0"/>
              <a:t>.</a:t>
            </a:r>
          </a:p>
          <a:p>
            <a:r>
              <a:rPr lang="en-US" dirty="0"/>
              <a:t>he razor-sharp reefs of Java were at the outer limits of surfing in the ‘70s, and they still test the most hardened barrel hunters today. Made from durable, fast-drying and superlight 2.8-oz 100% recycled polyester, the Stretch Hydro </a:t>
            </a:r>
            <a:r>
              <a:rPr lang="en-US" dirty="0" err="1"/>
              <a:t>Planings</a:t>
            </a:r>
            <a:r>
              <a:rPr lang="en-US" dirty="0"/>
              <a:t> are the lightest and highest-performing board shorts in our line. Finding inspiration from </a:t>
            </a:r>
            <a:r>
              <a:rPr lang="en-US" dirty="0" err="1"/>
              <a:t>camo</a:t>
            </a:r>
            <a:r>
              <a:rPr lang="en-US" dirty="0"/>
              <a:t> prints used by Gerry Lopez Surfboards, they have 50+ UPF sun protection, a DWR (durable water repellent) coating and highly functional 2-way mechanical stretch that offers maximum flexibility in fast, top-to-bottom surf. Fully glued seams, a low-drag, waistband and a slim profile through the thigh and leg provide elevated functionality; the flat-lying gasket fly is optimized for comfort while paddling; a </a:t>
            </a:r>
            <a:r>
              <a:rPr lang="en-US" dirty="0" err="1"/>
              <a:t>bartacked</a:t>
            </a:r>
            <a:r>
              <a:rPr lang="en-US" dirty="0"/>
              <a:t> </a:t>
            </a:r>
            <a:r>
              <a:rPr lang="en-US" dirty="0" err="1"/>
              <a:t>ladderlock</a:t>
            </a:r>
            <a:r>
              <a:rPr lang="en-US" dirty="0"/>
              <a:t> drawstring closure adds long-lasting durability and keeps the shorts secure. The self-draining pocket on the right thigh has a </a:t>
            </a:r>
            <a:r>
              <a:rPr lang="en-US" dirty="0" err="1"/>
              <a:t>noncorroding</a:t>
            </a:r>
            <a:r>
              <a:rPr lang="en-US" dirty="0"/>
              <a:t>, recyclable plastic zipper with added zipper pull for ease of use. </a:t>
            </a:r>
            <a:r>
              <a:rPr lang="en-US" dirty="0" err="1"/>
              <a:t>Outseam</a:t>
            </a:r>
            <a:r>
              <a:rPr lang="en-US" dirty="0"/>
              <a:t> is 19".</a:t>
            </a:r>
          </a:p>
          <a:p>
            <a:r>
              <a:rPr lang="en-US" dirty="0"/>
              <a:t>Made of a super lightweight and quick-drying recycled polyester with 2-way mechanical stretch, a DWR (durable water repellent) finish and 50+ UPF sun protection</a:t>
            </a:r>
          </a:p>
          <a:p>
            <a:r>
              <a:rPr lang="en-US" dirty="0"/>
              <a:t>Glued seams; grown-on waistband; flat-lying gasket fly; </a:t>
            </a:r>
            <a:r>
              <a:rPr lang="en-US" dirty="0" err="1"/>
              <a:t>ladderlock</a:t>
            </a:r>
            <a:r>
              <a:rPr lang="en-US" dirty="0"/>
              <a:t> drawstring closure; </a:t>
            </a:r>
            <a:r>
              <a:rPr lang="en-US" dirty="0" err="1"/>
              <a:t>bartacked</a:t>
            </a:r>
            <a:r>
              <a:rPr lang="en-US" dirty="0"/>
              <a:t> drawstring is durable and adds security</a:t>
            </a:r>
          </a:p>
          <a:p>
            <a:r>
              <a:rPr lang="en-US" dirty="0"/>
              <a:t>Self-draining pocket on right thigh has a </a:t>
            </a:r>
            <a:r>
              <a:rPr lang="en-US" dirty="0" err="1"/>
              <a:t>noncorroding</a:t>
            </a:r>
            <a:r>
              <a:rPr lang="en-US" dirty="0"/>
              <a:t>, recyclable plastic zipper; with internal key loop and zipper pull for ease of use</a:t>
            </a:r>
          </a:p>
          <a:p>
            <a:r>
              <a:rPr lang="en-US" dirty="0"/>
              <a:t>Trim silhouette on thigh and leg opening for ease of movement and better dry time</a:t>
            </a:r>
          </a:p>
          <a:p>
            <a:r>
              <a:rPr lang="en-US" dirty="0"/>
              <a:t>19" </a:t>
            </a:r>
            <a:r>
              <a:rPr lang="en-US" dirty="0" err="1"/>
              <a:t>outseam</a:t>
            </a:r>
            <a:endParaRPr lang="en-US" dirty="0"/>
          </a:p>
          <a:p>
            <a:r>
              <a:rPr lang="en-US" dirty="0"/>
              <a:t>2.8-oz 100% recycled polyester with 2-way mechanical stretch, a DWR (durable water repellent) finish and 50+ UPF sun protection</a:t>
            </a:r>
          </a:p>
          <a:p>
            <a:r>
              <a:rPr lang="en-US" dirty="0"/>
              <a:t>96 g (3.4 </a:t>
            </a:r>
            <a:r>
              <a:rPr lang="en-US" dirty="0" err="1"/>
              <a:t>oz</a:t>
            </a:r>
            <a:r>
              <a:rPr lang="en-US" dirty="0"/>
              <a:t>)</a:t>
            </a:r>
          </a:p>
          <a:p>
            <a:r>
              <a:rPr lang="en-US" dirty="0"/>
              <a:t>Made in Vietnam</a:t>
            </a:r>
            <a:r>
              <a:rPr lang="en-US" dirty="0" smtClean="0"/>
              <a:t>.</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14400"/>
            <a:ext cx="3181350" cy="318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02052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Standard 1- </a:t>
            </a:r>
            <a:r>
              <a:rPr lang="en-US" sz="3600" b="1" dirty="0" smtClean="0"/>
              <a:t>Analyze careers and explore the design industry.</a:t>
            </a:r>
            <a:endParaRPr lang="en-US" sz="3600" dirty="0"/>
          </a:p>
        </p:txBody>
      </p:sp>
      <p:sp>
        <p:nvSpPr>
          <p:cNvPr id="3" name="Content Placeholder 2"/>
          <p:cNvSpPr>
            <a:spLocks noGrp="1"/>
          </p:cNvSpPr>
          <p:nvPr>
            <p:ph sz="half" idx="1"/>
          </p:nvPr>
        </p:nvSpPr>
        <p:spPr/>
        <p:txBody>
          <a:bodyPr>
            <a:normAutofit fontScale="77500" lnSpcReduction="20000"/>
          </a:bodyPr>
          <a:lstStyle/>
          <a:p>
            <a:r>
              <a:rPr lang="en-US" dirty="0" smtClean="0">
                <a:hlinkClick r:id="rId2"/>
              </a:rPr>
              <a:t>www.bls.gov</a:t>
            </a:r>
            <a:endParaRPr lang="en-US" dirty="0" smtClean="0"/>
          </a:p>
          <a:p>
            <a:r>
              <a:rPr lang="en-US" dirty="0" smtClean="0">
                <a:hlinkClick r:id="rId3"/>
              </a:rPr>
              <a:t>www.utahfutures.org</a:t>
            </a:r>
            <a:endParaRPr lang="en-US" dirty="0" smtClean="0"/>
          </a:p>
          <a:p>
            <a:r>
              <a:rPr lang="en-US" dirty="0" smtClean="0">
                <a:hlinkClick r:id="rId4"/>
              </a:rPr>
              <a:t>www.fwordfashion.com</a:t>
            </a:r>
            <a:endParaRPr lang="en-US" dirty="0" smtClean="0"/>
          </a:p>
          <a:p>
            <a:endParaRPr lang="en-US" dirty="0"/>
          </a:p>
        </p:txBody>
      </p:sp>
      <p:sp>
        <p:nvSpPr>
          <p:cNvPr id="4" name="Content Placeholder 3"/>
          <p:cNvSpPr>
            <a:spLocks noGrp="1"/>
          </p:cNvSpPr>
          <p:nvPr>
            <p:ph sz="half" idx="2"/>
          </p:nvPr>
        </p:nvSpPr>
        <p:spPr/>
        <p:txBody>
          <a:bodyPr>
            <a:normAutofit fontScale="77500" lnSpcReduction="20000"/>
          </a:bodyPr>
          <a:lstStyle/>
          <a:p>
            <a:r>
              <a:rPr lang="en-US" dirty="0"/>
              <a:t>Job Description</a:t>
            </a:r>
          </a:p>
          <a:p>
            <a:r>
              <a:rPr lang="en-US" dirty="0"/>
              <a:t>Education and or training needed</a:t>
            </a:r>
          </a:p>
          <a:p>
            <a:r>
              <a:rPr lang="en-US" dirty="0"/>
              <a:t>Salary</a:t>
            </a:r>
          </a:p>
          <a:p>
            <a:pPr marL="0" indent="0">
              <a:buNone/>
            </a:pPr>
            <a:endParaRPr lang="en-US" dirty="0" smtClean="0"/>
          </a:p>
          <a:p>
            <a:pPr marL="0" indent="0">
              <a:buNone/>
            </a:pPr>
            <a:r>
              <a:rPr lang="en-US" dirty="0" smtClean="0"/>
              <a:t>I have my students use a graphic organizer to complete the information.</a:t>
            </a:r>
          </a:p>
          <a:p>
            <a:pPr marL="0" indent="0">
              <a:buNone/>
            </a:pPr>
            <a:endParaRPr lang="en-US" dirty="0" smtClean="0"/>
          </a:p>
          <a:p>
            <a:pPr marL="0" indent="0">
              <a:buNone/>
            </a:pPr>
            <a:r>
              <a:rPr lang="en-US" dirty="0" smtClean="0"/>
              <a:t>We discuss interesting facts as a class when we are finished finding information</a:t>
            </a:r>
            <a:endParaRPr lang="en-US" dirty="0"/>
          </a:p>
        </p:txBody>
      </p:sp>
    </p:spTree>
    <p:extLst>
      <p:ext uri="{BB962C8B-B14F-4D97-AF65-F5344CB8AC3E}">
        <p14:creationId xmlns:p14="http://schemas.microsoft.com/office/powerpoint/2010/main" val="29621493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58962"/>
          </a:xfrm>
        </p:spPr>
        <p:txBody>
          <a:bodyPr>
            <a:normAutofit/>
          </a:bodyPr>
          <a:lstStyle/>
          <a:p>
            <a:r>
              <a:rPr lang="en-US" dirty="0" err="1"/>
              <a:t>eth·i·cal</a:t>
            </a:r>
            <a:r>
              <a:rPr lang="en-US" dirty="0"/>
              <a:t/>
            </a:r>
            <a:br>
              <a:rPr lang="en-US" dirty="0"/>
            </a:br>
            <a:r>
              <a:rPr lang="en-US" dirty="0"/>
              <a:t>ˈ</a:t>
            </a:r>
            <a:r>
              <a:rPr lang="en-US" dirty="0" err="1"/>
              <a:t>eTHək</a:t>
            </a:r>
            <a:r>
              <a:rPr lang="en-US" dirty="0"/>
              <a:t>(ə)l</a:t>
            </a:r>
            <a:r>
              <a:rPr lang="en-US" dirty="0" smtClean="0"/>
              <a:t>/</a:t>
            </a:r>
            <a:br>
              <a:rPr lang="en-US" dirty="0" smtClean="0"/>
            </a:br>
            <a:r>
              <a:rPr lang="en-US" sz="2200" dirty="0" smtClean="0"/>
              <a:t>adjective</a:t>
            </a:r>
            <a:endParaRPr lang="en-US" sz="2200" dirty="0"/>
          </a:p>
        </p:txBody>
      </p:sp>
      <p:sp>
        <p:nvSpPr>
          <p:cNvPr id="3" name="Content Placeholder 2"/>
          <p:cNvSpPr>
            <a:spLocks noGrp="1"/>
          </p:cNvSpPr>
          <p:nvPr>
            <p:ph sz="half" idx="1"/>
          </p:nvPr>
        </p:nvSpPr>
        <p:spPr>
          <a:xfrm>
            <a:off x="457200" y="2209800"/>
            <a:ext cx="4038600" cy="4525963"/>
          </a:xfrm>
        </p:spPr>
        <p:txBody>
          <a:bodyPr>
            <a:normAutofit fontScale="85000" lnSpcReduction="10000"/>
          </a:bodyPr>
          <a:lstStyle/>
          <a:p>
            <a:r>
              <a:rPr lang="en-US" dirty="0" smtClean="0"/>
              <a:t>Is it ethical for magazines to have their photos altered?</a:t>
            </a:r>
          </a:p>
          <a:p>
            <a:r>
              <a:rPr lang="en-US" dirty="0" smtClean="0">
                <a:solidFill>
                  <a:schemeClr val="accent2"/>
                </a:solidFill>
              </a:rPr>
              <a:t>Is it ethical for stores to have their mannequins all be the same size?</a:t>
            </a:r>
          </a:p>
          <a:p>
            <a:r>
              <a:rPr lang="en-US" dirty="0" smtClean="0">
                <a:solidFill>
                  <a:schemeClr val="accent5"/>
                </a:solidFill>
              </a:rPr>
              <a:t>Is it ethical to produce a knock-off of a designer’s work?</a:t>
            </a:r>
          </a:p>
          <a:p>
            <a:r>
              <a:rPr lang="en-US" dirty="0" smtClean="0">
                <a:solidFill>
                  <a:schemeClr val="accent6"/>
                </a:solidFill>
              </a:rPr>
              <a:t>What is an ethical wage?</a:t>
            </a:r>
          </a:p>
          <a:p>
            <a:r>
              <a:rPr lang="en-US" dirty="0" smtClean="0">
                <a:solidFill>
                  <a:schemeClr val="accent4"/>
                </a:solidFill>
              </a:rPr>
              <a:t>What are the ethics surrounding environmental impact?</a:t>
            </a:r>
          </a:p>
          <a:p>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76800" y="2438400"/>
            <a:ext cx="3691731" cy="3691731"/>
          </a:xfrm>
        </p:spPr>
      </p:pic>
    </p:spTree>
    <p:extLst>
      <p:ext uri="{BB962C8B-B14F-4D97-AF65-F5344CB8AC3E}">
        <p14:creationId xmlns:p14="http://schemas.microsoft.com/office/powerpoint/2010/main" val="29921080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Protecting those who make our clothes</a:t>
            </a:r>
            <a:endParaRPr lang="en-US" dirty="0"/>
          </a:p>
        </p:txBody>
      </p:sp>
      <p:sp>
        <p:nvSpPr>
          <p:cNvPr id="3" name="Content Placeholder 2"/>
          <p:cNvSpPr>
            <a:spLocks noGrp="1"/>
          </p:cNvSpPr>
          <p:nvPr>
            <p:ph sz="half" idx="1"/>
          </p:nvPr>
        </p:nvSpPr>
        <p:spPr>
          <a:xfrm>
            <a:off x="1281112" y="2743200"/>
            <a:ext cx="6553200" cy="1938528"/>
          </a:xfrm>
        </p:spPr>
        <p:txBody>
          <a:bodyPr/>
          <a:lstStyle/>
          <a:p>
            <a:r>
              <a:rPr lang="en-US" dirty="0" smtClean="0">
                <a:hlinkClick r:id="rId2"/>
              </a:rPr>
              <a:t>www.truecostmovie.com</a:t>
            </a:r>
            <a:endParaRPr lang="en-US" dirty="0" smtClean="0"/>
          </a:p>
          <a:p>
            <a:r>
              <a:rPr lang="en-US" dirty="0" smtClean="0"/>
              <a:t>Netflix, iTunes, or buy it from the website ($10)</a:t>
            </a:r>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679766"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61125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dirty="0" smtClean="0"/>
              <a:t>Standard 4-</a:t>
            </a:r>
            <a:r>
              <a:rPr lang="en-US" sz="3000" b="1" dirty="0"/>
              <a:t>Students will explore entrepreneurial options in the fashion and interior design industry</a:t>
            </a:r>
            <a:r>
              <a:rPr lang="en-US" sz="3000" b="1" dirty="0" smtClean="0"/>
              <a:t>.</a:t>
            </a:r>
            <a:endParaRPr lang="en-US" sz="3000" dirty="0"/>
          </a:p>
        </p:txBody>
      </p:sp>
      <p:sp>
        <p:nvSpPr>
          <p:cNvPr id="5" name="Content Placeholder 4"/>
          <p:cNvSpPr>
            <a:spLocks noGrp="1"/>
          </p:cNvSpPr>
          <p:nvPr>
            <p:ph idx="1"/>
          </p:nvPr>
        </p:nvSpPr>
        <p:spPr/>
        <p:txBody>
          <a:bodyPr>
            <a:normAutofit fontScale="62500" lnSpcReduction="20000"/>
          </a:bodyPr>
          <a:lstStyle/>
          <a:p>
            <a:pPr marL="0" indent="0">
              <a:buNone/>
            </a:pPr>
            <a:r>
              <a:rPr lang="en-US" b="1" dirty="0"/>
              <a:t>Objective 1:</a:t>
            </a:r>
            <a:r>
              <a:rPr lang="en-US" dirty="0"/>
              <a:t> Students will explore the steps of establishing a business plan.</a:t>
            </a:r>
            <a:r>
              <a:rPr lang="en-US" b="1" dirty="0"/>
              <a:t>  </a:t>
            </a:r>
            <a:r>
              <a:rPr lang="en-US" dirty="0"/>
              <a:t>(1. Introduction, 2. Marketing, 3. Finance &amp; Management, 4. Operations and 5. Concluding statement)  </a:t>
            </a:r>
          </a:p>
          <a:p>
            <a:pPr marL="0" indent="0">
              <a:buNone/>
            </a:pPr>
            <a:r>
              <a:rPr lang="en-US" b="1" dirty="0"/>
              <a:t> </a:t>
            </a:r>
            <a:endParaRPr lang="en-US" dirty="0"/>
          </a:p>
          <a:p>
            <a:pPr marL="0" indent="0">
              <a:buNone/>
            </a:pPr>
            <a:r>
              <a:rPr lang="en-US" b="1" dirty="0"/>
              <a:t>Objective 2: </a:t>
            </a:r>
            <a:r>
              <a:rPr lang="en-US" dirty="0"/>
              <a:t>Analyze how to price a product for sell.</a:t>
            </a:r>
          </a:p>
          <a:p>
            <a:pPr marL="0" lvl="0" indent="0">
              <a:buNone/>
            </a:pPr>
            <a:r>
              <a:rPr lang="en-US" dirty="0"/>
              <a:t>Material Costs: the amount of money you spend on raw materials needed to create a product.</a:t>
            </a:r>
          </a:p>
          <a:p>
            <a:pPr marL="0" lvl="0" indent="0">
              <a:buNone/>
            </a:pPr>
            <a:r>
              <a:rPr lang="en-US" dirty="0"/>
              <a:t>Labor Costs:  the number of hours required to make your product and the hourly rate associated with those hours.</a:t>
            </a:r>
          </a:p>
          <a:p>
            <a:pPr marL="0" lvl="0" indent="0">
              <a:buNone/>
            </a:pPr>
            <a:r>
              <a:rPr lang="en-US" dirty="0"/>
              <a:t>Overhead Costs:  any further expenses required for the operation of your business.</a:t>
            </a:r>
          </a:p>
          <a:p>
            <a:pPr marL="0" indent="0">
              <a:buNone/>
            </a:pPr>
            <a:r>
              <a:rPr lang="en-US" dirty="0"/>
              <a:t> </a:t>
            </a:r>
          </a:p>
          <a:p>
            <a:pPr marL="0" indent="0">
              <a:buNone/>
            </a:pPr>
            <a:r>
              <a:rPr lang="en-US" b="1" dirty="0"/>
              <a:t>Objective 3:</a:t>
            </a:r>
            <a:r>
              <a:rPr lang="en-US" dirty="0"/>
              <a:t> Students will be able to explain the basics of the 4P’s of marketing.</a:t>
            </a:r>
          </a:p>
          <a:p>
            <a:pPr marL="0" lvl="0" indent="0">
              <a:buNone/>
            </a:pPr>
            <a:r>
              <a:rPr lang="en-US" dirty="0"/>
              <a:t> Product (package)   2.  Place (where to sell)    3.  Price (material, labor, &amp; overhead costs)    4.  Promotion (method of advertisement)</a:t>
            </a:r>
          </a:p>
          <a:p>
            <a:pPr marL="0" indent="0">
              <a:buNone/>
            </a:pPr>
            <a:r>
              <a:rPr lang="en-US" dirty="0"/>
              <a:t>	</a:t>
            </a:r>
          </a:p>
          <a:p>
            <a:pPr marL="0" indent="0">
              <a:buNone/>
            </a:pPr>
            <a:r>
              <a:rPr lang="en-US" b="1" dirty="0"/>
              <a:t>Objective 4:  </a:t>
            </a:r>
            <a:r>
              <a:rPr lang="en-US" dirty="0"/>
              <a:t>Understand the basics for using credit for business financing. (Interest rate, personal guarantee, loan term, ability to repay)</a:t>
            </a:r>
          </a:p>
          <a:p>
            <a:endParaRPr lang="en-US" dirty="0"/>
          </a:p>
        </p:txBody>
      </p:sp>
    </p:spTree>
    <p:extLst>
      <p:ext uri="{BB962C8B-B14F-4D97-AF65-F5344CB8AC3E}">
        <p14:creationId xmlns:p14="http://schemas.microsoft.com/office/powerpoint/2010/main" val="25132485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2"/>
            <a:r>
              <a:rPr lang="en-US" u="sng" dirty="0">
                <a:hlinkClick r:id="rId2"/>
              </a:rPr>
              <a:t>www.sba.gov</a:t>
            </a:r>
            <a:r>
              <a:rPr lang="en-US" dirty="0"/>
              <a:t> </a:t>
            </a:r>
          </a:p>
          <a:p>
            <a:pPr lvl="2"/>
            <a:r>
              <a:rPr lang="en-US" dirty="0"/>
              <a:t>Business Plan Lesson Plan with Shark </a:t>
            </a:r>
            <a:r>
              <a:rPr lang="en-US" dirty="0" smtClean="0"/>
              <a:t>Tank (season 5 week 15—download it on iTunes $3.99)</a:t>
            </a:r>
            <a:endParaRPr lang="en-US" dirty="0"/>
          </a:p>
          <a:p>
            <a:pPr lvl="2"/>
            <a:r>
              <a:rPr lang="en-US" dirty="0"/>
              <a:t> Slogan and </a:t>
            </a:r>
            <a:r>
              <a:rPr lang="en-US" dirty="0" smtClean="0"/>
              <a:t>Hang Tag</a:t>
            </a:r>
            <a:endParaRPr lang="en-US" dirty="0"/>
          </a:p>
          <a:p>
            <a:pPr lvl="2"/>
            <a:r>
              <a:rPr lang="en-US" dirty="0"/>
              <a:t>Make a </a:t>
            </a:r>
            <a:r>
              <a:rPr lang="en-US" dirty="0" smtClean="0"/>
              <a:t>prototype </a:t>
            </a:r>
            <a:r>
              <a:rPr lang="en-US" dirty="0"/>
              <a:t>of your item to represent your product.</a:t>
            </a:r>
          </a:p>
          <a:p>
            <a:pPr marL="0" indent="0">
              <a:buNone/>
            </a:pPr>
            <a:endParaRPr lang="en-US" dirty="0"/>
          </a:p>
        </p:txBody>
      </p:sp>
      <p:sp>
        <p:nvSpPr>
          <p:cNvPr id="4" name="Title 1"/>
          <p:cNvSpPr>
            <a:spLocks noGrp="1"/>
          </p:cNvSpPr>
          <p:nvPr>
            <p:ph type="title"/>
          </p:nvPr>
        </p:nvSpPr>
        <p:spPr/>
        <p:txBody>
          <a:bodyPr>
            <a:noAutofit/>
          </a:bodyPr>
          <a:lstStyle/>
          <a:p>
            <a:r>
              <a:rPr lang="en-US" sz="3000" dirty="0" smtClean="0"/>
              <a:t>Standard 4-</a:t>
            </a:r>
            <a:r>
              <a:rPr lang="en-US" sz="3000" b="1" dirty="0"/>
              <a:t>Students will explore entrepreneurial options in the fashion and interior design industry</a:t>
            </a:r>
            <a:r>
              <a:rPr lang="en-US" sz="3000" b="1" dirty="0" smtClean="0"/>
              <a:t>.</a:t>
            </a:r>
            <a:endParaRPr lang="en-US" sz="3000" dirty="0"/>
          </a:p>
        </p:txBody>
      </p:sp>
    </p:spTree>
    <p:extLst>
      <p:ext uri="{BB962C8B-B14F-4D97-AF65-F5344CB8AC3E}">
        <p14:creationId xmlns:p14="http://schemas.microsoft.com/office/powerpoint/2010/main" val="22892261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dirty="0" smtClean="0"/>
              <a:t>Standard 2- </a:t>
            </a:r>
            <a:r>
              <a:rPr lang="en-US" sz="3000" b="1" dirty="0"/>
              <a:t>Students will identify technology used in Fashion Design\Interior Design Fabrication.</a:t>
            </a:r>
            <a:endParaRPr lang="en-US" sz="3000" dirty="0"/>
          </a:p>
        </p:txBody>
      </p:sp>
      <p:sp>
        <p:nvSpPr>
          <p:cNvPr id="5" name="Content Placeholder 4"/>
          <p:cNvSpPr>
            <a:spLocks noGrp="1"/>
          </p:cNvSpPr>
          <p:nvPr>
            <p:ph idx="1"/>
          </p:nvPr>
        </p:nvSpPr>
        <p:spPr/>
        <p:txBody>
          <a:bodyPr/>
          <a:lstStyle/>
          <a:p>
            <a:pPr lvl="2"/>
            <a:r>
              <a:rPr lang="en-US" dirty="0"/>
              <a:t>What is CAD, what is Vector? </a:t>
            </a:r>
          </a:p>
          <a:p>
            <a:pPr lvl="2"/>
            <a:r>
              <a:rPr lang="en-US" dirty="0"/>
              <a:t>What is output, outsourcing and grading?</a:t>
            </a:r>
          </a:p>
          <a:p>
            <a:pPr lvl="2"/>
            <a:r>
              <a:rPr lang="en-US" dirty="0"/>
              <a:t>Designing and Printing your own fabric</a:t>
            </a:r>
          </a:p>
          <a:p>
            <a:pPr marL="0" indent="0">
              <a:buNone/>
            </a:pPr>
            <a:endParaRPr lang="en-US" dirty="0"/>
          </a:p>
        </p:txBody>
      </p:sp>
    </p:spTree>
    <p:extLst>
      <p:ext uri="{BB962C8B-B14F-4D97-AF65-F5344CB8AC3E}">
        <p14:creationId xmlns:p14="http://schemas.microsoft.com/office/powerpoint/2010/main" val="26056563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CAD?</a:t>
            </a:r>
            <a:endParaRPr lang="en-US" dirty="0"/>
          </a:p>
        </p:txBody>
      </p:sp>
      <p:pic>
        <p:nvPicPr>
          <p:cNvPr id="4" name="What is CAD-.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9275" y="1600200"/>
            <a:ext cx="8045450" cy="4525963"/>
          </a:xfrm>
        </p:spPr>
      </p:pic>
      <p:sp>
        <p:nvSpPr>
          <p:cNvPr id="3" name="Footer Placeholder 2"/>
          <p:cNvSpPr>
            <a:spLocks noGrp="1"/>
          </p:cNvSpPr>
          <p:nvPr>
            <p:ph type="ftr" sz="quarter" idx="11"/>
          </p:nvPr>
        </p:nvSpPr>
        <p:spPr/>
        <p:txBody>
          <a:bodyPr/>
          <a:lstStyle/>
          <a:p>
            <a:r>
              <a:rPr lang="en-US" smtClean="0">
                <a:solidFill>
                  <a:prstClr val="black">
                    <a:tint val="75000"/>
                  </a:prstClr>
                </a:solidFill>
              </a:rPr>
              <a:t>Created by Amber Williams; amwilliams@dsdmail.net</a:t>
            </a:r>
            <a:endParaRPr lang="en-US">
              <a:solidFill>
                <a:prstClr val="black">
                  <a:tint val="75000"/>
                </a:prstClr>
              </a:solidFill>
            </a:endParaRPr>
          </a:p>
        </p:txBody>
      </p:sp>
    </p:spTree>
    <p:extLst>
      <p:ext uri="{BB962C8B-B14F-4D97-AF65-F5344CB8AC3E}">
        <p14:creationId xmlns:p14="http://schemas.microsoft.com/office/powerpoint/2010/main" val="32884004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Vector</a:t>
            </a:r>
            <a:endParaRPr lang="en-US" dirty="0"/>
          </a:p>
        </p:txBody>
      </p:sp>
      <p:pic>
        <p:nvPicPr>
          <p:cNvPr id="4" name="What is a vector image_.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9275" y="1600200"/>
            <a:ext cx="8045450" cy="4525963"/>
          </a:xfrm>
        </p:spPr>
      </p:pic>
      <p:sp>
        <p:nvSpPr>
          <p:cNvPr id="3" name="Footer Placeholder 2"/>
          <p:cNvSpPr>
            <a:spLocks noGrp="1"/>
          </p:cNvSpPr>
          <p:nvPr>
            <p:ph type="ftr" sz="quarter" idx="11"/>
          </p:nvPr>
        </p:nvSpPr>
        <p:spPr/>
        <p:txBody>
          <a:bodyPr/>
          <a:lstStyle/>
          <a:p>
            <a:r>
              <a:rPr lang="en-US" smtClean="0"/>
              <a:t>Created by Amber Williams; amwilliams@dsdmail.net</a:t>
            </a:r>
            <a:endParaRPr lang="en-US"/>
          </a:p>
        </p:txBody>
      </p:sp>
    </p:spTree>
    <p:extLst>
      <p:ext uri="{BB962C8B-B14F-4D97-AF65-F5344CB8AC3E}">
        <p14:creationId xmlns:p14="http://schemas.microsoft.com/office/powerpoint/2010/main" val="17661471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Output Files</a:t>
            </a:r>
            <a:endParaRPr lang="en-US" dirty="0"/>
          </a:p>
        </p:txBody>
      </p:sp>
      <p:sp>
        <p:nvSpPr>
          <p:cNvPr id="3" name="Content Placeholder 2"/>
          <p:cNvSpPr>
            <a:spLocks noGrp="1"/>
          </p:cNvSpPr>
          <p:nvPr>
            <p:ph idx="1"/>
          </p:nvPr>
        </p:nvSpPr>
        <p:spPr>
          <a:xfrm>
            <a:off x="457200" y="1600200"/>
            <a:ext cx="8229600" cy="5029200"/>
          </a:xfrm>
        </p:spPr>
        <p:txBody>
          <a:bodyPr>
            <a:noAutofit/>
          </a:bodyPr>
          <a:lstStyle/>
          <a:p>
            <a:pPr marL="0" indent="0" algn="ctr">
              <a:buNone/>
            </a:pPr>
            <a:r>
              <a:rPr lang="en-US" sz="3000" dirty="0">
                <a:solidFill>
                  <a:schemeClr val="accent5"/>
                </a:solidFill>
              </a:rPr>
              <a:t>.doc  </a:t>
            </a:r>
            <a:endParaRPr lang="en-US" sz="3000" dirty="0" smtClean="0">
              <a:solidFill>
                <a:schemeClr val="accent5"/>
              </a:solidFill>
            </a:endParaRPr>
          </a:p>
          <a:p>
            <a:pPr marL="0" indent="0" algn="ctr">
              <a:buNone/>
            </a:pPr>
            <a:r>
              <a:rPr lang="en-US" sz="3000" dirty="0" smtClean="0">
                <a:solidFill>
                  <a:schemeClr val="accent5"/>
                </a:solidFill>
              </a:rPr>
              <a:t>pdf  </a:t>
            </a:r>
          </a:p>
          <a:p>
            <a:pPr marL="0" indent="0" algn="ctr">
              <a:buNone/>
            </a:pPr>
            <a:r>
              <a:rPr lang="en-US" sz="3000" dirty="0" smtClean="0">
                <a:solidFill>
                  <a:schemeClr val="accent5"/>
                </a:solidFill>
              </a:rPr>
              <a:t>jpeg  </a:t>
            </a:r>
          </a:p>
          <a:p>
            <a:pPr marL="0" indent="0" algn="ctr">
              <a:buNone/>
            </a:pPr>
            <a:r>
              <a:rPr lang="en-US" sz="3000" dirty="0" smtClean="0">
                <a:solidFill>
                  <a:schemeClr val="accent5"/>
                </a:solidFill>
              </a:rPr>
              <a:t>gif  </a:t>
            </a:r>
          </a:p>
          <a:p>
            <a:pPr marL="0" indent="0" algn="ctr">
              <a:buNone/>
            </a:pPr>
            <a:r>
              <a:rPr lang="en-US" sz="3000" dirty="0" err="1" smtClean="0">
                <a:solidFill>
                  <a:schemeClr val="accent5"/>
                </a:solidFill>
              </a:rPr>
              <a:t>png</a:t>
            </a:r>
            <a:r>
              <a:rPr lang="en-US" sz="3000" dirty="0" smtClean="0">
                <a:solidFill>
                  <a:schemeClr val="accent5"/>
                </a:solidFill>
              </a:rPr>
              <a:t> </a:t>
            </a:r>
          </a:p>
          <a:p>
            <a:pPr marL="0" indent="0" algn="ctr">
              <a:buNone/>
            </a:pPr>
            <a:r>
              <a:rPr lang="en-US" sz="3000" dirty="0" smtClean="0">
                <a:solidFill>
                  <a:schemeClr val="accent5"/>
                </a:solidFill>
              </a:rPr>
              <a:t>.</a:t>
            </a:r>
            <a:r>
              <a:rPr lang="en-US" sz="3000" dirty="0" err="1">
                <a:solidFill>
                  <a:schemeClr val="accent5"/>
                </a:solidFill>
              </a:rPr>
              <a:t>ppt</a:t>
            </a:r>
            <a:r>
              <a:rPr lang="en-US" sz="3000" dirty="0">
                <a:solidFill>
                  <a:schemeClr val="accent5"/>
                </a:solidFill>
              </a:rPr>
              <a:t>  </a:t>
            </a:r>
            <a:endParaRPr lang="en-US" sz="3000" dirty="0" smtClean="0">
              <a:solidFill>
                <a:schemeClr val="accent5"/>
              </a:solidFill>
            </a:endParaRPr>
          </a:p>
          <a:p>
            <a:pPr marL="0" indent="0" algn="ctr">
              <a:buNone/>
            </a:pPr>
            <a:r>
              <a:rPr lang="en-US" sz="3000" dirty="0" smtClean="0">
                <a:solidFill>
                  <a:schemeClr val="accent5"/>
                </a:solidFill>
              </a:rPr>
              <a:t>tiff </a:t>
            </a:r>
          </a:p>
          <a:p>
            <a:pPr marL="0" indent="0" algn="ctr">
              <a:buNone/>
            </a:pPr>
            <a:r>
              <a:rPr lang="en-US" sz="3000" dirty="0" err="1" smtClean="0">
                <a:solidFill>
                  <a:schemeClr val="accent5"/>
                </a:solidFill>
              </a:rPr>
              <a:t>pcb</a:t>
            </a:r>
            <a:r>
              <a:rPr lang="en-US" sz="3000" dirty="0" smtClean="0">
                <a:solidFill>
                  <a:schemeClr val="accent5"/>
                </a:solidFill>
              </a:rPr>
              <a:t> </a:t>
            </a:r>
          </a:p>
          <a:p>
            <a:pPr marL="0" indent="0" algn="ctr">
              <a:buNone/>
            </a:pPr>
            <a:r>
              <a:rPr lang="en-US" sz="3000" dirty="0" err="1" smtClean="0">
                <a:solidFill>
                  <a:schemeClr val="accent5"/>
                </a:solidFill>
              </a:rPr>
              <a:t>psd</a:t>
            </a:r>
            <a:endParaRPr lang="en-US" sz="3000" dirty="0">
              <a:solidFill>
                <a:schemeClr val="accent5"/>
              </a:solidFill>
            </a:endParaRPr>
          </a:p>
        </p:txBody>
      </p:sp>
      <p:sp>
        <p:nvSpPr>
          <p:cNvPr id="4" name="Footer Placeholder 3"/>
          <p:cNvSpPr>
            <a:spLocks noGrp="1"/>
          </p:cNvSpPr>
          <p:nvPr>
            <p:ph type="ftr" sz="quarter" idx="11"/>
          </p:nvPr>
        </p:nvSpPr>
        <p:spPr/>
        <p:txBody>
          <a:bodyPr/>
          <a:lstStyle/>
          <a:p>
            <a:r>
              <a:rPr lang="en-US" smtClean="0"/>
              <a:t>Created by Amber Williams; amwilliams@dsdmail.net</a:t>
            </a:r>
            <a:endParaRPr lang="en-US"/>
          </a:p>
        </p:txBody>
      </p:sp>
    </p:spTree>
    <p:extLst>
      <p:ext uri="{BB962C8B-B14F-4D97-AF65-F5344CB8AC3E}">
        <p14:creationId xmlns:p14="http://schemas.microsoft.com/office/powerpoint/2010/main" val="17750082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4950" y="1371600"/>
            <a:ext cx="3495675" cy="4504494"/>
          </a:xfrm>
          <a:prstGeom prst="rect">
            <a:avLst/>
          </a:prstGeom>
        </p:spPr>
      </p:pic>
      <p:sp>
        <p:nvSpPr>
          <p:cNvPr id="2" name="Title 1"/>
          <p:cNvSpPr>
            <a:spLocks noGrp="1"/>
          </p:cNvSpPr>
          <p:nvPr>
            <p:ph type="title"/>
          </p:nvPr>
        </p:nvSpPr>
        <p:spPr/>
        <p:txBody>
          <a:bodyPr/>
          <a:lstStyle/>
          <a:p>
            <a:r>
              <a:rPr lang="en-US" dirty="0" smtClean="0"/>
              <a:t>What About……..</a:t>
            </a:r>
            <a:endParaRPr lang="en-US" dirty="0"/>
          </a:p>
        </p:txBody>
      </p:sp>
      <p:sp>
        <p:nvSpPr>
          <p:cNvPr id="3" name="Content Placeholder 2"/>
          <p:cNvSpPr>
            <a:spLocks noGrp="1"/>
          </p:cNvSpPr>
          <p:nvPr>
            <p:ph idx="1"/>
          </p:nvPr>
        </p:nvSpPr>
        <p:spPr/>
        <p:txBody>
          <a:bodyPr/>
          <a:lstStyle/>
          <a:p>
            <a:r>
              <a:rPr lang="en-US" sz="4000" dirty="0" smtClean="0"/>
              <a:t>Output files</a:t>
            </a:r>
          </a:p>
          <a:p>
            <a:endParaRPr lang="en-US" sz="4000" dirty="0" smtClean="0"/>
          </a:p>
          <a:p>
            <a:r>
              <a:rPr lang="en-US" sz="4000" b="1" dirty="0" smtClean="0"/>
              <a:t>Outsourcing Capabilities</a:t>
            </a:r>
          </a:p>
          <a:p>
            <a:endParaRPr lang="en-US" dirty="0" smtClean="0"/>
          </a:p>
          <a:p>
            <a:r>
              <a:rPr lang="en-US" sz="4000" dirty="0" smtClean="0"/>
              <a:t>Grading Capabilities</a:t>
            </a:r>
            <a:endParaRPr lang="en-US" sz="4000" dirty="0"/>
          </a:p>
        </p:txBody>
      </p:sp>
      <p:sp>
        <p:nvSpPr>
          <p:cNvPr id="5" name="Footer Placeholder 4"/>
          <p:cNvSpPr>
            <a:spLocks noGrp="1"/>
          </p:cNvSpPr>
          <p:nvPr>
            <p:ph type="ftr" sz="quarter" idx="11"/>
          </p:nvPr>
        </p:nvSpPr>
        <p:spPr/>
        <p:txBody>
          <a:bodyPr/>
          <a:lstStyle/>
          <a:p>
            <a:r>
              <a:rPr lang="en-US" smtClean="0"/>
              <a:t>Created by Amber Williams; amwilliams@dsdmail.net</a:t>
            </a:r>
            <a:endParaRPr lang="en-US"/>
          </a:p>
        </p:txBody>
      </p:sp>
    </p:spTree>
    <p:extLst>
      <p:ext uri="{BB962C8B-B14F-4D97-AF65-F5344CB8AC3E}">
        <p14:creationId xmlns:p14="http://schemas.microsoft.com/office/powerpoint/2010/main" val="1476817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www.wildginger.com</a:t>
            </a:r>
            <a:endParaRPr lang="en-US" dirty="0"/>
          </a:p>
        </p:txBody>
      </p:sp>
      <p:sp>
        <p:nvSpPr>
          <p:cNvPr id="3" name="Content Placeholder 2"/>
          <p:cNvSpPr>
            <a:spLocks noGrp="1"/>
          </p:cNvSpPr>
          <p:nvPr>
            <p:ph idx="1"/>
          </p:nvPr>
        </p:nvSpPr>
        <p:spPr/>
        <p:txBody>
          <a:bodyPr>
            <a:normAutofit fontScale="92500" lnSpcReduction="10000"/>
          </a:bodyPr>
          <a:lstStyle/>
          <a:p>
            <a:r>
              <a:rPr lang="en-US" b="1" dirty="0"/>
              <a:t>Can I sell patterns created in </a:t>
            </a:r>
            <a:r>
              <a:rPr lang="en-US" b="1" dirty="0" err="1"/>
              <a:t>PatternMaster</a:t>
            </a:r>
            <a:r>
              <a:rPr lang="en-US" b="1" dirty="0"/>
              <a:t> or Wild Things?</a:t>
            </a:r>
          </a:p>
          <a:p>
            <a:r>
              <a:rPr lang="en-US" b="1" dirty="0"/>
              <a:t>You CANNOT under any circumstances sell patterns created with any </a:t>
            </a:r>
            <a:r>
              <a:rPr lang="en-US" b="1" dirty="0" err="1"/>
              <a:t>PatternMaster</a:t>
            </a:r>
            <a:r>
              <a:rPr lang="en-US" b="1" dirty="0"/>
              <a:t> or Wild Things program or module including the Style Editor, the Pattern Editor, and the Yardage Calculator in any form or format including, but not limited to, printed and digital forms.</a:t>
            </a:r>
            <a:endParaRPr lang="en-US" dirty="0"/>
          </a:p>
          <a:p>
            <a:r>
              <a:rPr lang="en-US" dirty="0"/>
              <a:t>Please see the End User License Agreements for additional details.</a:t>
            </a:r>
          </a:p>
          <a:p>
            <a:endParaRPr lang="en-US" dirty="0"/>
          </a:p>
        </p:txBody>
      </p:sp>
      <p:sp>
        <p:nvSpPr>
          <p:cNvPr id="4" name="Footer Placeholder 3"/>
          <p:cNvSpPr>
            <a:spLocks noGrp="1"/>
          </p:cNvSpPr>
          <p:nvPr>
            <p:ph type="ftr" sz="quarter" idx="11"/>
          </p:nvPr>
        </p:nvSpPr>
        <p:spPr/>
        <p:txBody>
          <a:bodyPr/>
          <a:lstStyle/>
          <a:p>
            <a:r>
              <a:rPr lang="en-US" smtClean="0"/>
              <a:t>Created by Amber Williams; amwilliams@dsdmail.net</a:t>
            </a:r>
            <a:endParaRPr lang="en-US"/>
          </a:p>
        </p:txBody>
      </p:sp>
    </p:spTree>
    <p:extLst>
      <p:ext uri="{BB962C8B-B14F-4D97-AF65-F5344CB8AC3E}">
        <p14:creationId xmlns:p14="http://schemas.microsoft.com/office/powerpoint/2010/main" val="29308971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4950" y="1371600"/>
            <a:ext cx="3495675" cy="4504494"/>
          </a:xfrm>
          <a:prstGeom prst="rect">
            <a:avLst/>
          </a:prstGeom>
        </p:spPr>
      </p:pic>
      <p:sp>
        <p:nvSpPr>
          <p:cNvPr id="2" name="Title 1"/>
          <p:cNvSpPr>
            <a:spLocks noGrp="1"/>
          </p:cNvSpPr>
          <p:nvPr>
            <p:ph type="title"/>
          </p:nvPr>
        </p:nvSpPr>
        <p:spPr/>
        <p:txBody>
          <a:bodyPr/>
          <a:lstStyle/>
          <a:p>
            <a:r>
              <a:rPr lang="en-US" dirty="0" smtClean="0"/>
              <a:t>What About……..</a:t>
            </a:r>
            <a:endParaRPr lang="en-US" dirty="0"/>
          </a:p>
        </p:txBody>
      </p:sp>
      <p:sp>
        <p:nvSpPr>
          <p:cNvPr id="3" name="Content Placeholder 2"/>
          <p:cNvSpPr>
            <a:spLocks noGrp="1"/>
          </p:cNvSpPr>
          <p:nvPr>
            <p:ph idx="1"/>
          </p:nvPr>
        </p:nvSpPr>
        <p:spPr/>
        <p:txBody>
          <a:bodyPr/>
          <a:lstStyle/>
          <a:p>
            <a:r>
              <a:rPr lang="en-US" sz="4000" dirty="0" smtClean="0"/>
              <a:t>Output files</a:t>
            </a:r>
          </a:p>
          <a:p>
            <a:endParaRPr lang="en-US" sz="4000" dirty="0" smtClean="0"/>
          </a:p>
          <a:p>
            <a:r>
              <a:rPr lang="en-US" sz="4000" dirty="0" smtClean="0"/>
              <a:t>Outsourcing Capabilities</a:t>
            </a:r>
          </a:p>
          <a:p>
            <a:endParaRPr lang="en-US" dirty="0" smtClean="0"/>
          </a:p>
          <a:p>
            <a:r>
              <a:rPr lang="en-US" sz="4000" b="1" dirty="0" smtClean="0"/>
              <a:t>Grading Capabilities</a:t>
            </a:r>
            <a:endParaRPr lang="en-US" sz="4000" b="1" dirty="0"/>
          </a:p>
        </p:txBody>
      </p:sp>
      <p:sp>
        <p:nvSpPr>
          <p:cNvPr id="5" name="Footer Placeholder 4"/>
          <p:cNvSpPr>
            <a:spLocks noGrp="1"/>
          </p:cNvSpPr>
          <p:nvPr>
            <p:ph type="ftr" sz="quarter" idx="11"/>
          </p:nvPr>
        </p:nvSpPr>
        <p:spPr/>
        <p:txBody>
          <a:bodyPr/>
          <a:lstStyle/>
          <a:p>
            <a:r>
              <a:rPr lang="en-US" smtClean="0"/>
              <a:t>Created by Amber Williams; amwilliams@dsdmail.net</a:t>
            </a:r>
            <a:endParaRPr lang="en-US"/>
          </a:p>
        </p:txBody>
      </p:sp>
    </p:spTree>
    <p:extLst>
      <p:ext uri="{BB962C8B-B14F-4D97-AF65-F5344CB8AC3E}">
        <p14:creationId xmlns:p14="http://schemas.microsoft.com/office/powerpoint/2010/main" val="376473131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54</TotalTime>
  <Words>1393</Words>
  <Application>Microsoft Office PowerPoint</Application>
  <PresentationFormat>On-screen Show (4:3)</PresentationFormat>
  <Paragraphs>165</Paragraphs>
  <Slides>23</Slides>
  <Notes>9</Notes>
  <HiddenSlides>0</HiddenSlides>
  <MMClips>2</MMClips>
  <ScaleCrop>false</ScaleCrop>
  <HeadingPairs>
    <vt:vector size="6" baseType="variant">
      <vt:variant>
        <vt:lpstr>Theme</vt:lpstr>
      </vt:variant>
      <vt:variant>
        <vt:i4>3</vt:i4>
      </vt:variant>
      <vt:variant>
        <vt:lpstr>Embedded OLE Servers</vt:lpstr>
      </vt:variant>
      <vt:variant>
        <vt:i4>2</vt:i4>
      </vt:variant>
      <vt:variant>
        <vt:lpstr>Slide Titles</vt:lpstr>
      </vt:variant>
      <vt:variant>
        <vt:i4>23</vt:i4>
      </vt:variant>
    </vt:vector>
  </HeadingPairs>
  <TitlesOfParts>
    <vt:vector size="28" baseType="lpstr">
      <vt:lpstr>NewsPrint</vt:lpstr>
      <vt:lpstr>Office Theme</vt:lpstr>
      <vt:lpstr>1_Office Theme</vt:lpstr>
      <vt:lpstr>Acrobat Document</vt:lpstr>
      <vt:lpstr>Document</vt:lpstr>
      <vt:lpstr>Textile Design Entreprenuership</vt:lpstr>
      <vt:lpstr>Standard 1- Analyze careers and explore the design industry.</vt:lpstr>
      <vt:lpstr>Standard 2- Students will identify technology used in Fashion Design\Interior Design Fabrication.</vt:lpstr>
      <vt:lpstr>What is CAD?</vt:lpstr>
      <vt:lpstr>What is Vector</vt:lpstr>
      <vt:lpstr>Output Files</vt:lpstr>
      <vt:lpstr>What About……..</vt:lpstr>
      <vt:lpstr>www.wildginger.com</vt:lpstr>
      <vt:lpstr>What About……..</vt:lpstr>
      <vt:lpstr>Pattern Grading </vt:lpstr>
      <vt:lpstr>Create your own design</vt:lpstr>
      <vt:lpstr>PowerPoint Presentation</vt:lpstr>
      <vt:lpstr>PowerPoint Presentation</vt:lpstr>
      <vt:lpstr>Standard 3- Identify and choose appropriate fabrics as it relates to an end product. </vt:lpstr>
      <vt:lpstr>Fabric Finishes/Fabric Technologies</vt:lpstr>
      <vt:lpstr>Sew Simple</vt:lpstr>
      <vt:lpstr>Look at Ready to Wear</vt:lpstr>
      <vt:lpstr>What is Sustainability?</vt:lpstr>
      <vt:lpstr>Look at Ready to Wear</vt:lpstr>
      <vt:lpstr>eth·i·cal ˈeTHək(ə)l/ adjective</vt:lpstr>
      <vt:lpstr>Protecting those who make our clothes</vt:lpstr>
      <vt:lpstr>Standard 4-Students will explore entrepreneurial options in the fashion and interior design industry.</vt:lpstr>
      <vt:lpstr>Standard 4-Students will explore entrepreneurial options in the fashion and interior design industry.</vt:lpstr>
    </vt:vector>
  </TitlesOfParts>
  <Company>Davis School District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Textile Design Entreprenuership</dc:title>
  <dc:creator>DSD</dc:creator>
  <cp:lastModifiedBy>DSD</cp:lastModifiedBy>
  <cp:revision>23</cp:revision>
  <dcterms:created xsi:type="dcterms:W3CDTF">2016-05-02T17:27:34Z</dcterms:created>
  <dcterms:modified xsi:type="dcterms:W3CDTF">2016-05-02T18:27:38Z</dcterms:modified>
</cp:coreProperties>
</file>