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gif" ContentType="image/gif"/>
  <Default Extension="m4a" ContentType="audio/mp4"/>
  <Default Extension="wav" ContentType="audio/wav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455" r:id="rId2"/>
    <p:sldId id="436" r:id="rId3"/>
    <p:sldId id="448" r:id="rId4"/>
    <p:sldId id="428" r:id="rId5"/>
    <p:sldId id="429" r:id="rId6"/>
    <p:sldId id="430" r:id="rId7"/>
    <p:sldId id="431" r:id="rId8"/>
    <p:sldId id="432" r:id="rId9"/>
    <p:sldId id="433" r:id="rId10"/>
    <p:sldId id="434" r:id="rId11"/>
    <p:sldId id="435" r:id="rId12"/>
    <p:sldId id="443" r:id="rId13"/>
    <p:sldId id="442" r:id="rId14"/>
    <p:sldId id="441" r:id="rId15"/>
    <p:sldId id="439" r:id="rId16"/>
    <p:sldId id="45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1" autoAdjust="0"/>
    <p:restoredTop sz="94643"/>
  </p:normalViewPr>
  <p:slideViewPr>
    <p:cSldViewPr>
      <p:cViewPr varScale="1">
        <p:scale>
          <a:sx n="117" d="100"/>
          <a:sy n="117" d="100"/>
        </p:scale>
        <p:origin x="184" y="2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CD6778-35D2-40E3-9EDC-BD4148D95964}" type="datetimeFigureOut">
              <a:rPr lang="en-US" smtClean="0"/>
              <a:t>10/24/16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B913A4-BB3B-493C-81D5-C4D723DE3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562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Ask: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/>
              <a:t>Have you ever played a game at home or school and watched a small disagreement turn into a big fight?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/>
              <a:t>What do you think made it happen?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/>
              <a:t>Have you ever found yourself caught in the middle when other people couldn’t agree?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/>
              <a:t>How did you feel?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/>
              <a:t>What did you do or say?</a:t>
            </a:r>
          </a:p>
          <a:p>
            <a:endParaRPr lang="en-US" dirty="0" smtClean="0"/>
          </a:p>
          <a:p>
            <a:r>
              <a:rPr lang="en-US" dirty="0" smtClean="0"/>
              <a:t>Talking Points: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/>
              <a:t>The funny word I STOP’D helps us remember how we can make a decision.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/>
              <a:t>It is an acronym. Each letter in the word stands for the first letter of another word.  It is a tool people use to help them remember something important like what to do when we STOP and THINK!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/>
              <a:t>Some other acronyms are: PTA and NASA.</a:t>
            </a:r>
          </a:p>
          <a:p>
            <a:endParaRPr lang="en-US" dirty="0" smtClean="0"/>
          </a:p>
          <a:p>
            <a:r>
              <a:rPr lang="en-US" dirty="0" smtClean="0"/>
              <a:t>Reference:</a:t>
            </a:r>
          </a:p>
          <a:p>
            <a:r>
              <a:rPr lang="en-US" dirty="0" smtClean="0"/>
              <a:t>The book Getting to Yes emphasizes four elements of decision making in the context of mediation and negotiation.  They are incorporated into the acronym I STOP’D in their original form:</a:t>
            </a:r>
          </a:p>
          <a:p>
            <a:r>
              <a:rPr lang="en-US" dirty="0" smtClean="0"/>
              <a:t>1.  Separate the people from the problem.</a:t>
            </a:r>
          </a:p>
          <a:p>
            <a:r>
              <a:rPr lang="en-US" dirty="0" smtClean="0"/>
              <a:t>2.  Focus on interests, not positions.</a:t>
            </a:r>
          </a:p>
          <a:p>
            <a:r>
              <a:rPr lang="en-US" dirty="0" smtClean="0"/>
              <a:t>3.  Invent options for mutual gain.</a:t>
            </a:r>
          </a:p>
          <a:p>
            <a:r>
              <a:rPr lang="en-US" dirty="0" smtClean="0"/>
              <a:t>4.  Insist on using objective criteria.</a:t>
            </a:r>
          </a:p>
          <a:p>
            <a:r>
              <a:rPr lang="en-US" dirty="0" smtClean="0"/>
              <a:t>Subsequent references will appear as (Fisher, page number). </a:t>
            </a:r>
          </a:p>
          <a:p>
            <a:r>
              <a:rPr lang="en-US" dirty="0" smtClean="0"/>
              <a:t>Fisher, R., </a:t>
            </a:r>
            <a:r>
              <a:rPr lang="en-US" dirty="0" err="1" smtClean="0"/>
              <a:t>Ury</a:t>
            </a:r>
            <a:r>
              <a:rPr lang="en-US" dirty="0" smtClean="0"/>
              <a:t>, W., &amp; Patton, B. (1991). Getting to yes: Negotiating agreement without giving in. Boston: Houghton Mifflin. pp. 15-81. </a:t>
            </a:r>
          </a:p>
          <a:p>
            <a:endParaRPr lang="en-US" dirty="0" smtClean="0"/>
          </a:p>
          <a:p>
            <a:r>
              <a:rPr lang="en-US" dirty="0" smtClean="0"/>
              <a:t>The book Creating the Peaceable School: A Comprehensive Program for Teaching Conflict Resolution, has taken the principles in Getting to Yes and transformed them into a complete year-long school curriculum that addresses each element of the Prevention Dimensions acronym I STOP’D in exhaustive detail.  Please refer to this publication for comprehensive lessons.  This PowerPoint is meant to be an overview. Subsequent references will appear as (</a:t>
            </a:r>
            <a:r>
              <a:rPr lang="en-US" dirty="0" err="1" smtClean="0"/>
              <a:t>Bodine</a:t>
            </a:r>
            <a:r>
              <a:rPr lang="en-US" dirty="0" smtClean="0"/>
              <a:t>, page number). </a:t>
            </a:r>
          </a:p>
          <a:p>
            <a:endParaRPr lang="en-US" dirty="0" smtClean="0"/>
          </a:p>
          <a:p>
            <a:r>
              <a:rPr lang="en-US" dirty="0" err="1" smtClean="0"/>
              <a:t>Bodine</a:t>
            </a:r>
            <a:r>
              <a:rPr lang="en-US" dirty="0" smtClean="0"/>
              <a:t>, R. J., Crawford, D. K., &amp; </a:t>
            </a:r>
            <a:r>
              <a:rPr lang="en-US" dirty="0" err="1" smtClean="0"/>
              <a:t>Schrumpf</a:t>
            </a:r>
            <a:r>
              <a:rPr lang="en-US" dirty="0" smtClean="0"/>
              <a:t>, F. (2002). Creating the peaceable school: a comprehensive program for teaching conflict resolution. Champaign, IL: Research Press.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26AEFD-3B18-4D2D-9E0F-393CC3C143E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0595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smtClean="0"/>
              <a:t>Ask</a:t>
            </a: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When are we going to look at our plan and decide if it is working or not?</a:t>
            </a:r>
          </a:p>
          <a:p>
            <a:r>
              <a:rPr lang="en-US" smtClean="0"/>
              <a:t>Does it feel good?  </a:t>
            </a:r>
          </a:p>
          <a:p>
            <a:r>
              <a:rPr lang="en-US" smtClean="0"/>
              <a:t>Is something not quite right?  </a:t>
            </a:r>
          </a:p>
          <a:p>
            <a:r>
              <a:rPr lang="en-US" smtClean="0"/>
              <a:t>Consequences we didn’t think about?</a:t>
            </a:r>
          </a:p>
          <a:p>
            <a:r>
              <a:rPr lang="en-US" smtClean="0"/>
              <a:t>Should we try a different option?</a:t>
            </a:r>
          </a:p>
          <a:p>
            <a:endParaRPr lang="en-US" smtClean="0"/>
          </a:p>
          <a:p>
            <a:r>
              <a:rPr lang="en-US" b="1" smtClean="0"/>
              <a:t>Advanced Discussion in Mediation</a:t>
            </a:r>
          </a:p>
          <a:p>
            <a:r>
              <a:rPr lang="en-US" smtClean="0"/>
              <a:t>Encourage the parties to return to mediation if the plan fails.</a:t>
            </a:r>
          </a:p>
          <a:p>
            <a:endParaRPr 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322B17-7B07-4CAD-807D-EA808695412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91531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Talking Points: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/>
              <a:t>Let’s look at each letter briefly at first so you can see the big picture.  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/>
              <a:t>Then we’ll read a story and see how the characters apply the I STOP’D process to their conflict.</a:t>
            </a: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F763D0-D5CE-4440-A433-01C765545FA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47540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Read briefly, you’ll go into depth later.</a:t>
            </a: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B69DE0-3247-4572-82F9-CC098D17935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77019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1D13FB-8FB7-4C3F-885D-6B8706E7DE9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66201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DAD60C-F07F-4C5E-BE38-95EDFB6E249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871822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33B1FA-AD2B-4D02-B1C8-D8EAE2DC296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674603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33B1FA-AD2B-4D02-B1C8-D8EAE2DC296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0002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Talking Points: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/>
              <a:t>“Decide and do” would make sense too.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/>
              <a:t>You’ll see why those words are in that order.</a:t>
            </a: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346F2A-E23B-40EB-931B-9EE302FA65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89379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b="1" smtClean="0"/>
              <a:t>Conclusion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mtClean="0"/>
              <a:t>Now get out a piece of paper and quickly write We STOP’D down the left hand side.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mtClean="0"/>
              <a:t>Let’s see how much of the process you can remember. 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mtClean="0"/>
              <a:t>In 30 seconds we will switch papers and see if you can fill in what your neighbor has left blank.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188B69-B04F-437A-A99B-208024B4C81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179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CC111-3F05-4834-8CFA-819D0DEAA4F8}" type="datetimeFigureOut">
              <a:rPr lang="en-US" smtClean="0"/>
              <a:t>10/24/16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A5E8-C0EF-43EB-B5B6-7D84CB6BD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632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CC111-3F05-4834-8CFA-819D0DEAA4F8}" type="datetimeFigureOut">
              <a:rPr lang="en-US" smtClean="0"/>
              <a:t>10/24/16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A5E8-C0EF-43EB-B5B6-7D84CB6BD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95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CC111-3F05-4834-8CFA-819D0DEAA4F8}" type="datetimeFigureOut">
              <a:rPr lang="en-US" smtClean="0"/>
              <a:t>10/24/16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A5E8-C0EF-43EB-B5B6-7D84CB6BD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492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fla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3" name="Picture 7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13352">
            <a:off x="10866967" y="5949951"/>
            <a:ext cx="12192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4535349"/>
      </p:ext>
    </p:extLst>
  </p:cSld>
  <p:clrMapOvr>
    <a:masterClrMapping/>
  </p:clrMapOvr>
  <p:transition spd="med">
    <p:sndAc>
      <p:stSnd>
        <p:snd r:embed="rId1" name="drumroll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CC111-3F05-4834-8CFA-819D0DEAA4F8}" type="datetimeFigureOut">
              <a:rPr lang="en-US" smtClean="0"/>
              <a:t>10/24/16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A5E8-C0EF-43EB-B5B6-7D84CB6BD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566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CC111-3F05-4834-8CFA-819D0DEAA4F8}" type="datetimeFigureOut">
              <a:rPr lang="en-US" smtClean="0"/>
              <a:t>10/24/16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A5E8-C0EF-43EB-B5B6-7D84CB6BD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128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CC111-3F05-4834-8CFA-819D0DEAA4F8}" type="datetimeFigureOut">
              <a:rPr lang="en-US" smtClean="0"/>
              <a:t>10/24/16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A5E8-C0EF-43EB-B5B6-7D84CB6BD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541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CC111-3F05-4834-8CFA-819D0DEAA4F8}" type="datetimeFigureOut">
              <a:rPr lang="en-US" smtClean="0"/>
              <a:t>10/24/16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A5E8-C0EF-43EB-B5B6-7D84CB6BD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18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CC111-3F05-4834-8CFA-819D0DEAA4F8}" type="datetimeFigureOut">
              <a:rPr lang="en-US" smtClean="0"/>
              <a:t>10/24/16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A5E8-C0EF-43EB-B5B6-7D84CB6BD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706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CC111-3F05-4834-8CFA-819D0DEAA4F8}" type="datetimeFigureOut">
              <a:rPr lang="en-US" smtClean="0"/>
              <a:t>10/24/16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A5E8-C0EF-43EB-B5B6-7D84CB6BD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108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CC111-3F05-4834-8CFA-819D0DEAA4F8}" type="datetimeFigureOut">
              <a:rPr lang="en-US" smtClean="0"/>
              <a:t>10/24/16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A5E8-C0EF-43EB-B5B6-7D84CB6BD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804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CC111-3F05-4834-8CFA-819D0DEAA4F8}" type="datetimeFigureOut">
              <a:rPr lang="en-US" smtClean="0"/>
              <a:t>10/24/16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A5E8-C0EF-43EB-B5B6-7D84CB6BD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922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CC111-3F05-4834-8CFA-819D0DEAA4F8}" type="datetimeFigureOut">
              <a:rPr lang="en-US" smtClean="0"/>
              <a:t>10/24/16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1A5E8-C0EF-43EB-B5B6-7D84CB6BD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199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4" Type="http://schemas.openxmlformats.org/officeDocument/2006/relationships/image" Target="../media/image11.wmf"/><Relationship Id="rId5" Type="http://schemas.openxmlformats.org/officeDocument/2006/relationships/image" Target="../media/image12.wmf"/><Relationship Id="rId6" Type="http://schemas.openxmlformats.org/officeDocument/2006/relationships/image" Target="../media/image8.wmf"/><Relationship Id="rId7" Type="http://schemas.openxmlformats.org/officeDocument/2006/relationships/image" Target="../media/image13.w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4" Type="http://schemas.openxmlformats.org/officeDocument/2006/relationships/image" Target="../media/image10.wmf"/><Relationship Id="rId5" Type="http://schemas.openxmlformats.org/officeDocument/2006/relationships/image" Target="../media/image11.wmf"/><Relationship Id="rId6" Type="http://schemas.openxmlformats.org/officeDocument/2006/relationships/image" Target="../media/image12.wmf"/><Relationship Id="rId7" Type="http://schemas.openxmlformats.org/officeDocument/2006/relationships/image" Target="../media/image9.wmf"/><Relationship Id="rId8" Type="http://schemas.openxmlformats.org/officeDocument/2006/relationships/image" Target="../media/image13.w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4" Type="http://schemas.openxmlformats.org/officeDocument/2006/relationships/image" Target="../media/image9.wmf"/><Relationship Id="rId5" Type="http://schemas.openxmlformats.org/officeDocument/2006/relationships/image" Target="../media/image10.wmf"/><Relationship Id="rId6" Type="http://schemas.openxmlformats.org/officeDocument/2006/relationships/image" Target="../media/image11.wmf"/><Relationship Id="rId7" Type="http://schemas.openxmlformats.org/officeDocument/2006/relationships/image" Target="../media/image12.wmf"/><Relationship Id="rId8" Type="http://schemas.openxmlformats.org/officeDocument/2006/relationships/image" Target="../media/image13.w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4" Type="http://schemas.openxmlformats.org/officeDocument/2006/relationships/image" Target="../media/image9.wmf"/><Relationship Id="rId5" Type="http://schemas.openxmlformats.org/officeDocument/2006/relationships/image" Target="../media/image10.wmf"/><Relationship Id="rId6" Type="http://schemas.openxmlformats.org/officeDocument/2006/relationships/image" Target="../media/image11.wmf"/><Relationship Id="rId7" Type="http://schemas.openxmlformats.org/officeDocument/2006/relationships/image" Target="../media/image12.wmf"/><Relationship Id="rId8" Type="http://schemas.openxmlformats.org/officeDocument/2006/relationships/image" Target="../media/image13.w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4" Type="http://schemas.openxmlformats.org/officeDocument/2006/relationships/notesSlide" Target="../notesSlides/notesSlide4.xml"/><Relationship Id="rId5" Type="http://schemas.openxmlformats.org/officeDocument/2006/relationships/image" Target="../media/image14.png"/><Relationship Id="rId6" Type="http://schemas.openxmlformats.org/officeDocument/2006/relationships/image" Target="../media/image10.wmf"/><Relationship Id="rId7" Type="http://schemas.openxmlformats.org/officeDocument/2006/relationships/image" Target="../media/image11.wmf"/><Relationship Id="rId1" Type="http://schemas.microsoft.com/office/2007/relationships/media" Target="../media/media1.m4a"/><Relationship Id="rId2" Type="http://schemas.openxmlformats.org/officeDocument/2006/relationships/audio" Target="../media/media1.m4a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4" Type="http://schemas.openxmlformats.org/officeDocument/2006/relationships/image" Target="../media/image11.wmf"/><Relationship Id="rId5" Type="http://schemas.openxmlformats.org/officeDocument/2006/relationships/image" Target="../media/image12.w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4" Type="http://schemas.openxmlformats.org/officeDocument/2006/relationships/image" Target="../media/image11.wmf"/><Relationship Id="rId5" Type="http://schemas.openxmlformats.org/officeDocument/2006/relationships/image" Target="../media/image12.wmf"/><Relationship Id="rId6" Type="http://schemas.openxmlformats.org/officeDocument/2006/relationships/image" Target="../media/image13.w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/>
          <p:cNvSpPr txBox="1">
            <a:spLocks noChangeArrowheads="1"/>
          </p:cNvSpPr>
          <p:nvPr/>
        </p:nvSpPr>
        <p:spPr bwMode="auto">
          <a:xfrm>
            <a:off x="0" y="5572779"/>
            <a:ext cx="121919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Lesson 4 and 5 – I STOP’D and We STOP’D</a:t>
            </a:r>
          </a:p>
        </p:txBody>
      </p:sp>
      <p:sp>
        <p:nvSpPr>
          <p:cNvPr id="7171" name="Rectangle 7"/>
          <p:cNvSpPr>
            <a:spLocks noChangeArrowheads="1"/>
          </p:cNvSpPr>
          <p:nvPr/>
        </p:nvSpPr>
        <p:spPr bwMode="auto">
          <a:xfrm>
            <a:off x="6003635" y="-292387"/>
            <a:ext cx="1847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>
              <a:solidFill>
                <a:srgbClr val="000099"/>
              </a:solidFill>
              <a:latin typeface="Arial Black" panose="020B0A04020102020204" pitchFamily="34" charset="0"/>
            </a:endParaRPr>
          </a:p>
        </p:txBody>
      </p:sp>
      <p:sp>
        <p:nvSpPr>
          <p:cNvPr id="7172" name="Rectangle 8"/>
          <p:cNvSpPr>
            <a:spLocks noChangeArrowheads="1"/>
          </p:cNvSpPr>
          <p:nvPr/>
        </p:nvSpPr>
        <p:spPr bwMode="auto">
          <a:xfrm>
            <a:off x="6003635" y="-444787"/>
            <a:ext cx="1847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>
              <a:solidFill>
                <a:srgbClr val="000099"/>
              </a:solidFill>
              <a:latin typeface="Arial Black" panose="020B0A04020102020204" pitchFamily="34" charset="0"/>
            </a:endParaRPr>
          </a:p>
        </p:txBody>
      </p:sp>
      <p:pic>
        <p:nvPicPr>
          <p:cNvPr id="7174" name="Content Placeholder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1492250"/>
            <a:ext cx="2895600" cy="368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1895476"/>
            <a:ext cx="20447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1895476"/>
            <a:ext cx="2133600" cy="197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TextBox 3"/>
          <p:cNvSpPr txBox="1">
            <a:spLocks noChangeArrowheads="1"/>
          </p:cNvSpPr>
          <p:nvPr/>
        </p:nvSpPr>
        <p:spPr bwMode="auto">
          <a:xfrm>
            <a:off x="0" y="247650"/>
            <a:ext cx="121919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dirty="0"/>
              <a:t>Prevention </a:t>
            </a:r>
            <a:r>
              <a:rPr lang="en-US" altLang="en-US" sz="3600" dirty="0" smtClean="0"/>
              <a:t>Dimensions</a:t>
            </a:r>
          </a:p>
        </p:txBody>
      </p:sp>
    </p:spTree>
    <p:extLst>
      <p:ext uri="{BB962C8B-B14F-4D97-AF65-F5344CB8AC3E}">
        <p14:creationId xmlns:p14="http://schemas.microsoft.com/office/powerpoint/2010/main" val="72198955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12192000" cy="1143000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en-US" sz="8800" b="1" dirty="0">
                <a:ln w="127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I</a:t>
            </a:r>
            <a:r>
              <a:rPr lang="en-US" sz="8800" b="1" dirty="0">
                <a:ln w="12700" cmpd="sng">
                  <a:noFill/>
                  <a:prstDash val="solid"/>
                </a:ln>
                <a:gradFill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srgbClr val="FF0000">
                      <a:alpha val="40000"/>
                    </a:srgbClr>
                  </a:outerShdw>
                </a:effectLst>
              </a:rPr>
              <a:t> </a:t>
            </a:r>
            <a:r>
              <a:rPr lang="en-US" sz="8800" b="1" dirty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S</a:t>
            </a:r>
            <a:r>
              <a:rPr lang="en-US" sz="8800" b="1" dirty="0">
                <a:ln w="900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schemeClr val="bg1">
                      <a:alpha val="40000"/>
                    </a:schemeClr>
                  </a:outerShdw>
                </a:effectLst>
              </a:rPr>
              <a:t>T</a:t>
            </a:r>
            <a:r>
              <a:rPr lang="en-US" sz="88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O</a:t>
            </a:r>
            <a:r>
              <a:rPr lang="en-US" sz="88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schemeClr val="bg1">
                      <a:alpha val="40000"/>
                    </a:schemeClr>
                  </a:outerShdw>
                </a:effectLst>
              </a:rPr>
              <a:t>P</a:t>
            </a:r>
            <a:r>
              <a:rPr lang="en-US" sz="8800" b="1" dirty="0">
                <a:ln w="12700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srgbClr val="FF0000">
                      <a:alpha val="40000"/>
                    </a:srgbClr>
                  </a:outerShdw>
                </a:effectLst>
              </a:rPr>
              <a:t>’D</a:t>
            </a:r>
            <a:endParaRPr lang="en-US" sz="8800" dirty="0">
              <a:ln w="900" cmpd="sng">
                <a:noFill/>
                <a:prstDash val="solid"/>
              </a:ln>
              <a:solidFill>
                <a:schemeClr val="bg1"/>
              </a:solidFill>
              <a:effectLst>
                <a:outerShdw blurRad="50800" dist="50800" dir="5400000" algn="ctr" rotWithShape="0">
                  <a:srgbClr val="FF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752600" y="1676400"/>
            <a:ext cx="9144000" cy="51054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5400" b="1" dirty="0">
                <a:ln w="1143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r>
              <a:rPr lang="en-US" sz="5400" b="1" dirty="0">
                <a:ln w="11430">
                  <a:solidFill>
                    <a:schemeClr val="accent1">
                      <a:satMod val="190000"/>
                    </a:schemeClr>
                  </a:solidFill>
                </a:ln>
                <a:gradFill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>
                <a:ln w="11430">
                  <a:noFill/>
                </a:ln>
                <a:effectLst>
                  <a:outerShdw blurRad="50800" dist="39000" dir="5460000" algn="tl">
                    <a:srgbClr val="FF0000">
                      <a:alpha val="38000"/>
                    </a:srgbClr>
                  </a:outerShdw>
                </a:effectLst>
              </a:rPr>
              <a:t>have the power to choose!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5400" b="1" dirty="0">
                <a:ln w="1143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</a:t>
            </a:r>
            <a:r>
              <a:rPr lang="en-US" sz="5400" b="1" dirty="0">
                <a:ln w="11430">
                  <a:noFill/>
                </a:ln>
                <a:effectLst>
                  <a:outerShdw blurRad="50800" dist="38100" dir="2700000" algn="tl" rotWithShape="0">
                    <a:srgbClr val="FF0000">
                      <a:alpha val="40000"/>
                    </a:srgbClr>
                  </a:outerShdw>
                </a:effectLst>
              </a:rPr>
              <a:t>top</a:t>
            </a:r>
            <a:r>
              <a:rPr lang="en-US" sz="5400" b="1" dirty="0">
                <a:ln w="1143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FF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>
                <a:ln w="11430">
                  <a:noFill/>
                </a:ln>
                <a:effectLst>
                  <a:outerShdw blurRad="50800" dist="38100" dir="2700000" algn="tl" rotWithShape="0">
                    <a:srgbClr val="FF0000">
                      <a:alpha val="40000"/>
                    </a:srgbClr>
                  </a:outerShdw>
                </a:effectLst>
              </a:rPr>
              <a:t>and Chill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54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  <a:t>T</a:t>
            </a:r>
            <a:r>
              <a:rPr lang="en-US" sz="5400" b="1" dirty="0">
                <a:ln w="10541" cmpd="sng">
                  <a:noFill/>
                  <a:prstDash val="solid"/>
                </a:ln>
                <a:effectLst>
                  <a:outerShdw blurRad="50800" dist="50800" dir="5400000" algn="ctr" rotWithShape="0">
                    <a:srgbClr val="FF0000">
                      <a:alpha val="40000"/>
                    </a:srgbClr>
                  </a:outerShdw>
                </a:effectLst>
              </a:rPr>
              <a:t>hink</a:t>
            </a:r>
            <a:r>
              <a:rPr lang="en-US" sz="54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rgbClr val="FF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>
                <a:ln w="10541" cmpd="sng">
                  <a:noFill/>
                  <a:prstDash val="solid"/>
                </a:ln>
                <a:effectLst>
                  <a:outerShdw blurRad="50800" dist="50800" dir="5400000" algn="ctr" rotWithShape="0">
                    <a:srgbClr val="FF0000">
                      <a:alpha val="40000"/>
                    </a:srgbClr>
                  </a:outerShdw>
                </a:effectLst>
              </a:rPr>
              <a:t>it Through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54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  <a:t>O</a:t>
            </a:r>
            <a:r>
              <a:rPr lang="en-US" sz="5400" b="1" dirty="0">
                <a:ln w="10541" cmpd="sng">
                  <a:noFill/>
                  <a:prstDash val="solid"/>
                </a:ln>
                <a:effectLst>
                  <a:outerShdw blurRad="50800" dist="38100" dir="5400000" algn="t" rotWithShape="0">
                    <a:srgbClr val="FF0000">
                      <a:alpha val="40000"/>
                    </a:srgbClr>
                  </a:outerShdw>
                </a:effectLst>
              </a:rPr>
              <a:t>ptions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5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P</a:t>
            </a:r>
            <a:r>
              <a:rPr lang="en-US" sz="5400" b="1" dirty="0">
                <a:effectLst>
                  <a:outerShdw blurRad="50800" dist="38100" dir="5400000" algn="t" rotWithShape="0">
                    <a:srgbClr val="FF0000">
                      <a:alpha val="40000"/>
                    </a:srgbClr>
                  </a:outerShdw>
                </a:effectLst>
              </a:rPr>
              <a:t>ick</a:t>
            </a:r>
            <a:r>
              <a:rPr lang="en-US" sz="5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srgbClr val="FF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>
                <a:effectLst>
                  <a:outerShdw blurRad="50800" dist="38100" dir="5400000" algn="t" rotWithShape="0">
                    <a:srgbClr val="FF0000">
                      <a:alpha val="40000"/>
                    </a:srgbClr>
                  </a:outerShdw>
                </a:effectLst>
              </a:rPr>
              <a:t>your Plan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5400" b="1" dirty="0">
                <a:ln w="1143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</a:t>
            </a:r>
            <a:endParaRPr lang="en-US" sz="3200" b="1" dirty="0">
              <a:ln w="11430">
                <a:solidFill>
                  <a:schemeClr val="accent1">
                    <a:satMod val="190000"/>
                  </a:schemeClr>
                </a:solidFill>
              </a:ln>
              <a:gradFill>
                <a:gsLst>
                  <a:gs pos="0">
                    <a:srgbClr val="5E9EFF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5400000" scaled="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200" dirty="0"/>
          </a:p>
        </p:txBody>
      </p:sp>
      <p:pic>
        <p:nvPicPr>
          <p:cNvPr id="10" name="Picture 2" descr="C:\Documents and Settings\KleaDawn\My Documents\Backup\My Pictures\Microsoft Clip Organizer\j0424460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2172" y="450850"/>
            <a:ext cx="914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C:\Documents and Settings\KleaDawn\My Documents\Backup\My Pictures\Microsoft Clip Organizer\j0429819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6256" y="450850"/>
            <a:ext cx="9906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C:\Documents and Settings\Kenessa Robbins\Local Settings\Temporary Internet Files\Content.IE5\OPE3OXEF\MCj0434389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1888" y="125412"/>
            <a:ext cx="693738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C:\Documents and Settings\Kenessa Robbins\Local Settings\Temporary Internet Files\Content.IE5\4LQJCHAV\MCj04377970000[1].wmf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70281" y="450850"/>
            <a:ext cx="85566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Documents and Settings\KleaDawn\My Documents\Backup\My Pictures\Microsoft Clip Organizer\j0428113.wmf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67800" y="450850"/>
            <a:ext cx="782638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6830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12192000" cy="1143000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en-US" sz="8800" b="1" dirty="0">
                <a:ln w="127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I</a:t>
            </a:r>
            <a:r>
              <a:rPr lang="en-US" sz="8800" b="1" dirty="0">
                <a:ln w="12700" cmpd="sng">
                  <a:noFill/>
                  <a:prstDash val="solid"/>
                </a:ln>
                <a:gradFill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srgbClr val="FF0000">
                      <a:alpha val="40000"/>
                    </a:srgbClr>
                  </a:outerShdw>
                </a:effectLst>
              </a:rPr>
              <a:t> </a:t>
            </a:r>
            <a:r>
              <a:rPr lang="en-US" sz="8800" b="1" dirty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S</a:t>
            </a:r>
            <a:r>
              <a:rPr lang="en-US" sz="8800" b="1" dirty="0">
                <a:ln w="900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schemeClr val="bg1">
                      <a:alpha val="40000"/>
                    </a:schemeClr>
                  </a:outerShdw>
                </a:effectLst>
              </a:rPr>
              <a:t>T</a:t>
            </a:r>
            <a:r>
              <a:rPr lang="en-US" sz="88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O</a:t>
            </a:r>
            <a:r>
              <a:rPr lang="en-US" sz="88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schemeClr val="bg1">
                      <a:alpha val="40000"/>
                    </a:schemeClr>
                  </a:outerShdw>
                </a:effectLst>
              </a:rPr>
              <a:t>P</a:t>
            </a:r>
            <a:r>
              <a:rPr lang="en-US" sz="8800" b="1" dirty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schemeClr val="bg1">
                      <a:alpha val="40000"/>
                    </a:schemeClr>
                  </a:outerShdw>
                </a:effectLst>
              </a:rPr>
              <a:t>’</a:t>
            </a:r>
            <a:r>
              <a:rPr lang="en-US" sz="88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schemeClr val="bg1">
                      <a:alpha val="40000"/>
                    </a:schemeClr>
                  </a:outerShdw>
                </a:effectLst>
              </a:rPr>
              <a:t> D</a:t>
            </a:r>
            <a:endParaRPr lang="en-US" sz="8800" dirty="0">
              <a:ln w="900" cmpd="sng">
                <a:noFill/>
                <a:prstDash val="solid"/>
              </a:ln>
              <a:solidFill>
                <a:schemeClr val="bg1"/>
              </a:solidFill>
              <a:effectLst>
                <a:outerShdw blurRad="50800" dist="50800" dir="5400000" algn="ctr" rotWithShape="0">
                  <a:srgbClr val="FF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752600" y="1676400"/>
            <a:ext cx="9144000" cy="51054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5400" b="1" dirty="0">
                <a:ln w="1143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r>
              <a:rPr lang="en-US" sz="5400" b="1" dirty="0">
                <a:ln w="11430">
                  <a:solidFill>
                    <a:schemeClr val="accent1">
                      <a:satMod val="190000"/>
                    </a:schemeClr>
                  </a:solidFill>
                </a:ln>
                <a:gradFill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>
                <a:ln w="11430">
                  <a:noFill/>
                </a:ln>
                <a:effectLst>
                  <a:outerShdw blurRad="50800" dist="39000" dir="5460000" algn="tl">
                    <a:srgbClr val="FF0000">
                      <a:alpha val="38000"/>
                    </a:srgbClr>
                  </a:outerShdw>
                </a:effectLst>
              </a:rPr>
              <a:t>have the power to choose!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5400" b="1" dirty="0">
                <a:ln w="1143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</a:t>
            </a:r>
            <a:r>
              <a:rPr lang="en-US" sz="5400" b="1" dirty="0">
                <a:ln w="11430">
                  <a:noFill/>
                </a:ln>
                <a:effectLst>
                  <a:outerShdw blurRad="50800" dist="38100" dir="2700000" algn="tl" rotWithShape="0">
                    <a:srgbClr val="FF0000">
                      <a:alpha val="40000"/>
                    </a:srgbClr>
                  </a:outerShdw>
                </a:effectLst>
              </a:rPr>
              <a:t>top</a:t>
            </a:r>
            <a:r>
              <a:rPr lang="en-US" sz="5400" b="1" dirty="0">
                <a:ln w="1143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FF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>
                <a:ln w="11430">
                  <a:noFill/>
                </a:ln>
                <a:effectLst>
                  <a:outerShdw blurRad="50800" dist="38100" dir="2700000" algn="tl" rotWithShape="0">
                    <a:srgbClr val="FF0000">
                      <a:alpha val="40000"/>
                    </a:srgbClr>
                  </a:outerShdw>
                </a:effectLst>
              </a:rPr>
              <a:t>and Chill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54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  <a:t>T</a:t>
            </a:r>
            <a:r>
              <a:rPr lang="en-US" sz="5400" b="1" dirty="0">
                <a:ln w="10541" cmpd="sng">
                  <a:noFill/>
                  <a:prstDash val="solid"/>
                </a:ln>
                <a:effectLst>
                  <a:outerShdw blurRad="50800" dist="50800" dir="5400000" algn="ctr" rotWithShape="0">
                    <a:srgbClr val="FF0000">
                      <a:alpha val="40000"/>
                    </a:srgbClr>
                  </a:outerShdw>
                </a:effectLst>
              </a:rPr>
              <a:t>hink</a:t>
            </a:r>
            <a:r>
              <a:rPr lang="en-US" sz="54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rgbClr val="FF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>
                <a:ln w="10541" cmpd="sng">
                  <a:noFill/>
                  <a:prstDash val="solid"/>
                </a:ln>
                <a:effectLst>
                  <a:outerShdw blurRad="50800" dist="50800" dir="5400000" algn="ctr" rotWithShape="0">
                    <a:srgbClr val="FF0000">
                      <a:alpha val="40000"/>
                    </a:srgbClr>
                  </a:outerShdw>
                </a:effectLst>
              </a:rPr>
              <a:t>it Through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54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  <a:t>O</a:t>
            </a:r>
            <a:r>
              <a:rPr lang="en-US" sz="5400" b="1" dirty="0">
                <a:ln w="10541" cmpd="sng">
                  <a:noFill/>
                  <a:prstDash val="solid"/>
                </a:ln>
                <a:effectLst>
                  <a:outerShdw blurRad="50800" dist="38100" dir="5400000" algn="t" rotWithShape="0">
                    <a:srgbClr val="FF0000">
                      <a:alpha val="40000"/>
                    </a:srgbClr>
                  </a:outerShdw>
                </a:effectLst>
              </a:rPr>
              <a:t>ptions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5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P</a:t>
            </a:r>
            <a:r>
              <a:rPr lang="en-US" sz="5400" b="1" dirty="0">
                <a:effectLst>
                  <a:outerShdw blurRad="50800" dist="38100" dir="5400000" algn="t" rotWithShape="0">
                    <a:srgbClr val="FF0000">
                      <a:alpha val="40000"/>
                    </a:srgbClr>
                  </a:outerShdw>
                </a:effectLst>
              </a:rPr>
              <a:t>ick your Plan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5400" b="1" dirty="0">
                <a:ln w="1143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</a:t>
            </a:r>
            <a:r>
              <a:rPr lang="en-US" sz="5400" b="1" dirty="0">
                <a:ln w="11430">
                  <a:noFill/>
                </a:ln>
                <a:effectLst>
                  <a:outerShdw blurRad="50800" dist="38100" dir="5400000" algn="t" rotWithShape="0">
                    <a:srgbClr val="FF0000">
                      <a:alpha val="40000"/>
                    </a:srgbClr>
                  </a:outerShdw>
                </a:effectLst>
              </a:rPr>
              <a:t>o</a:t>
            </a:r>
            <a:r>
              <a:rPr lang="en-US" sz="5400" b="1" dirty="0">
                <a:ln w="11430"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srgbClr val="FF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>
                <a:ln w="11430">
                  <a:noFill/>
                </a:ln>
                <a:effectLst>
                  <a:outerShdw blurRad="50800" dist="38100" dir="5400000" algn="t" rotWithShape="0">
                    <a:srgbClr val="FF0000">
                      <a:alpha val="40000"/>
                    </a:srgbClr>
                  </a:outerShdw>
                </a:effectLst>
              </a:rPr>
              <a:t>and Decide</a:t>
            </a:r>
            <a:endParaRPr lang="en-US" sz="3200" b="1" dirty="0">
              <a:ln w="11430">
                <a:noFill/>
              </a:ln>
              <a:effectLst>
                <a:outerShdw blurRad="50800" dist="38100" dir="5400000" algn="t" rotWithShape="0">
                  <a:srgbClr val="FF0000">
                    <a:alpha val="40000"/>
                  </a:srgbClr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200" b="1" dirty="0">
              <a:ln w="11430">
                <a:solidFill>
                  <a:schemeClr val="accent1">
                    <a:satMod val="190000"/>
                  </a:schemeClr>
                </a:solidFill>
              </a:ln>
              <a:gradFill>
                <a:gsLst>
                  <a:gs pos="0">
                    <a:srgbClr val="5E9EFF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5400000" scaled="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200" dirty="0"/>
          </a:p>
        </p:txBody>
      </p:sp>
      <p:pic>
        <p:nvPicPr>
          <p:cNvPr id="10244" name="Picture 2" descr="C:\Documents and Settings\Kenessa Robbins\Local Settings\Temporary Internet Files\Content.IE5\4LQJCHAV\MCj04377970000[1].wm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16167" y="525463"/>
            <a:ext cx="76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Documents and Settings\KleaDawn\My Documents\Backup\My Pictures\Microsoft Clip Organizer\j0424460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2172" y="450850"/>
            <a:ext cx="914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C:\Documents and Settings\KleaDawn\My Documents\Backup\My Pictures\Microsoft Clip Organizer\j0429819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6256" y="450850"/>
            <a:ext cx="9906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C:\Documents and Settings\Kenessa Robbins\Local Settings\Temporary Internet Files\Content.IE5\OPE3OXEF\MCj0434389000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1888" y="125412"/>
            <a:ext cx="693738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Documents and Settings\Kenessa Robbins\Local Settings\Temporary Internet Files\Content.IE5\YHO3E9M1\MCj04280830000[1].wmf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96600" y="401637"/>
            <a:ext cx="696913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C:\Documents and Settings\KleaDawn\My Documents\Backup\My Pictures\Microsoft Clip Organizer\j0428113.wmf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67800" y="450850"/>
            <a:ext cx="782638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1867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11175"/>
            <a:ext cx="9144000" cy="1470025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9600" b="1" dirty="0">
                <a:ln w="900" cmpd="sng">
                  <a:noFill/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rgbClr val="FF0000">
                      <a:alpha val="74000"/>
                    </a:srgbClr>
                  </a:innerShdw>
                </a:effectLst>
              </a:rPr>
              <a:t>We STOP’D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410200"/>
            <a:ext cx="9144000" cy="17526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4000" dirty="0">
                <a:solidFill>
                  <a:schemeClr val="bg1"/>
                </a:solidFill>
                <a:effectLst>
                  <a:outerShdw blurRad="50800" dist="38100" dir="5400000" algn="t" rotWithShape="0">
                    <a:srgbClr val="FF0000">
                      <a:alpha val="40000"/>
                    </a:srgbClr>
                  </a:outerShdw>
                </a:effectLst>
                <a:latin typeface="+mj-lt"/>
              </a:rPr>
              <a:t> Group Problem Solving Process</a:t>
            </a:r>
          </a:p>
        </p:txBody>
      </p:sp>
      <p:pic>
        <p:nvPicPr>
          <p:cNvPr id="24580" name="Picture 6" descr="Stop Sign Spinning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5" y="2076450"/>
            <a:ext cx="33337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7736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12192000" cy="1143000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en-US" sz="6600" b="1" dirty="0">
                <a:ln w="127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We</a:t>
            </a:r>
            <a:r>
              <a:rPr lang="en-US" sz="6600" b="1" dirty="0">
                <a:ln w="12700" cmpd="sng">
                  <a:noFill/>
                  <a:prstDash val="solid"/>
                </a:ln>
                <a:gradFill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srgbClr val="FF0000">
                      <a:alpha val="40000"/>
                    </a:srgbClr>
                  </a:outerShdw>
                </a:effectLst>
              </a:rPr>
              <a:t> </a:t>
            </a:r>
            <a:r>
              <a:rPr lang="en-US" sz="6600" b="1" dirty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S</a:t>
            </a:r>
            <a:r>
              <a:rPr lang="en-US" sz="6600" b="1" dirty="0">
                <a:ln w="900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schemeClr val="bg1">
                      <a:alpha val="40000"/>
                    </a:schemeClr>
                  </a:outerShdw>
                </a:effectLst>
              </a:rPr>
              <a:t>T</a:t>
            </a:r>
            <a:r>
              <a:rPr lang="en-US" sz="66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O</a:t>
            </a:r>
            <a:r>
              <a:rPr lang="en-US" sz="66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schemeClr val="bg1">
                      <a:alpha val="40000"/>
                    </a:schemeClr>
                  </a:outerShdw>
                </a:effectLst>
              </a:rPr>
              <a:t>P</a:t>
            </a:r>
            <a:r>
              <a:rPr lang="en-US" sz="6600" b="1" dirty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schemeClr val="bg1">
                      <a:alpha val="40000"/>
                    </a:schemeClr>
                  </a:outerShdw>
                </a:effectLst>
              </a:rPr>
              <a:t>’</a:t>
            </a:r>
            <a:r>
              <a:rPr lang="en-US" sz="66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schemeClr val="bg1">
                      <a:alpha val="40000"/>
                    </a:schemeClr>
                  </a:outerShdw>
                </a:effectLst>
              </a:rPr>
              <a:t> D</a:t>
            </a:r>
            <a:endParaRPr lang="en-US" sz="6600" dirty="0">
              <a:ln w="900" cmpd="sng">
                <a:noFill/>
                <a:prstDash val="solid"/>
              </a:ln>
              <a:solidFill>
                <a:schemeClr val="bg1"/>
              </a:solidFill>
              <a:effectLst>
                <a:outerShdw blurRad="50800" dist="50800" dir="5400000" algn="ctr" rotWithShape="0">
                  <a:srgbClr val="FF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752600" y="1676400"/>
            <a:ext cx="9144000" cy="5105400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5400" b="1" dirty="0">
                <a:ln w="1143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We</a:t>
            </a:r>
            <a:r>
              <a:rPr lang="en-US" sz="5400" b="1" dirty="0">
                <a:ln w="11430">
                  <a:solidFill>
                    <a:schemeClr val="accent1">
                      <a:satMod val="190000"/>
                    </a:schemeClr>
                  </a:solidFill>
                </a:ln>
                <a:gradFill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>
                <a:ln w="11430">
                  <a:noFill/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FF0000">
                      <a:alpha val="38000"/>
                    </a:srgbClr>
                  </a:outerShdw>
                </a:effectLst>
              </a:rPr>
              <a:t>have the power to choose!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5400" b="1" dirty="0">
                <a:ln w="1143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</a:t>
            </a:r>
            <a:r>
              <a:rPr lang="en-US" sz="5400" b="1" dirty="0">
                <a:ln w="1143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FF0000">
                      <a:alpha val="40000"/>
                    </a:srgbClr>
                  </a:outerShdw>
                </a:effectLst>
              </a:rPr>
              <a:t>top and Chill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54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  <a:t>T</a:t>
            </a:r>
            <a:r>
              <a:rPr lang="en-US" sz="54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rgbClr val="FF0000">
                      <a:alpha val="40000"/>
                    </a:srgbClr>
                  </a:outerShdw>
                </a:effectLst>
              </a:rPr>
              <a:t>hink it Through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54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  <a:t>O</a:t>
            </a:r>
            <a:r>
              <a:rPr lang="en-US" sz="54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srgbClr val="FF0000">
                      <a:alpha val="40000"/>
                    </a:srgbClr>
                  </a:outerShdw>
                </a:effectLst>
              </a:rPr>
              <a:t>ptions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5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P</a:t>
            </a:r>
            <a:r>
              <a:rPr lang="en-US" sz="5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srgbClr val="FF0000">
                      <a:alpha val="40000"/>
                    </a:srgbClr>
                  </a:outerShdw>
                </a:effectLst>
              </a:rPr>
              <a:t>ick your Plan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5400" b="1" dirty="0">
                <a:ln w="1143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</a:t>
            </a:r>
            <a:r>
              <a:rPr lang="en-US" sz="5400" b="1" dirty="0">
                <a:ln w="11430"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srgbClr val="FF0000">
                      <a:alpha val="40000"/>
                    </a:srgbClr>
                  </a:outerShdw>
                </a:effectLst>
              </a:rPr>
              <a:t>o and Decide</a:t>
            </a:r>
            <a:endParaRPr lang="en-US" sz="3200" b="1" dirty="0">
              <a:ln w="11430">
                <a:noFill/>
              </a:ln>
              <a:solidFill>
                <a:schemeClr val="bg1"/>
              </a:solidFill>
              <a:effectLst>
                <a:outerShdw blurRad="50800" dist="38100" dir="5400000" algn="t" rotWithShape="0">
                  <a:srgbClr val="FF0000">
                    <a:alpha val="40000"/>
                  </a:srgbClr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200" b="1" dirty="0">
              <a:ln w="11430">
                <a:solidFill>
                  <a:schemeClr val="accent1">
                    <a:satMod val="190000"/>
                  </a:schemeClr>
                </a:solidFill>
              </a:ln>
              <a:gradFill>
                <a:gsLst>
                  <a:gs pos="0">
                    <a:srgbClr val="5E9EFF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5400000" scaled="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200" dirty="0"/>
          </a:p>
        </p:txBody>
      </p:sp>
      <p:pic>
        <p:nvPicPr>
          <p:cNvPr id="23556" name="Picture 2" descr="C:\Documents and Settings\Kenessa Robbins\Local Settings\Temporary Internet Files\Content.IE5\4LQJCHAV\MCj04377970000[1].wm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56813" y="495300"/>
            <a:ext cx="76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2" descr="C:\Documents and Settings\Kenessa Robbins\Local Settings\Temporary Internet Files\Content.IE5\YHO3E9M1\MCj04280830000[1].wm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48219" y="390785"/>
            <a:ext cx="7143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2" descr="C:\Documents and Settings\KleaDawn\My Documents\Backup\My Pictures\Microsoft Clip Organizer\j0424460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22424" y="380784"/>
            <a:ext cx="914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3" descr="C:\Documents and Settings\KleaDawn\My Documents\Backup\My Pictures\Microsoft Clip Organizer\j0429819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0669" y="365125"/>
            <a:ext cx="9906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5" descr="C:\Documents and Settings\Kenessa Robbins\Local Settings\Temporary Internet Files\Content.IE5\OPE3OXEF\MCj04343890000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71762" y="130969"/>
            <a:ext cx="693738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2" descr="C:\Documents and Settings\KleaDawn\My Documents\Backup\My Pictures\Microsoft Clip Organizer\j0428113.wmf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44769" y="415925"/>
            <a:ext cx="782638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75682682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496" y="-146939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Refusal </a:t>
            </a:r>
            <a:r>
              <a:rPr lang="en-US" dirty="0" smtClean="0">
                <a:latin typeface="Arial Black" panose="020B0A04020102020204" pitchFamily="34" charset="0"/>
              </a:rPr>
              <a:t>Skills Video</a:t>
            </a:r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41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Huff n </a:t>
            </a:r>
            <a:r>
              <a:rPr lang="en-US" dirty="0" smtClean="0">
                <a:latin typeface="Arial Black" panose="020B0A04020102020204" pitchFamily="34" charset="0"/>
              </a:rPr>
              <a:t>Puff Video</a:t>
            </a:r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09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016" y="874164"/>
            <a:ext cx="7260336" cy="543824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505200" y="2819400"/>
            <a:ext cx="5105400" cy="2438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276600" y="2716122"/>
            <a:ext cx="557075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Review Lessons</a:t>
            </a:r>
          </a:p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 and 5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6660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Flash Thinking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0592" y="1955101"/>
            <a:ext cx="7035818" cy="438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070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192" y="0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Stop and </a:t>
            </a:r>
            <a:r>
              <a:rPr lang="en-US" dirty="0" smtClean="0">
                <a:latin typeface="Arial Black" panose="020B0A04020102020204" pitchFamily="34" charset="0"/>
              </a:rPr>
              <a:t>Think Video</a:t>
            </a:r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42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845426" y="434213"/>
            <a:ext cx="9144000" cy="1470025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14400" b="1" dirty="0">
                <a:ln w="900" cmpd="sng">
                  <a:noFill/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rgbClr val="FF0000">
                      <a:alpha val="74000"/>
                    </a:srgbClr>
                  </a:innerShdw>
                </a:effectLst>
              </a:rPr>
              <a:t>I STOP’D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438275" y="5331021"/>
            <a:ext cx="9144000" cy="1752600"/>
          </a:xfrm>
        </p:spPr>
        <p:txBody>
          <a:bodyPr rtlCol="0">
            <a:normAutofit/>
          </a:bodyPr>
          <a:lstStyle/>
          <a:p>
            <a:pPr algn="ctr">
              <a:buNone/>
              <a:defRPr/>
            </a:pP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5400000" algn="t" rotWithShape="0">
                    <a:srgbClr val="FF0000">
                      <a:alpha val="40000"/>
                    </a:srgbClr>
                  </a:outerShdw>
                </a:effectLst>
                <a:latin typeface="+mj-lt"/>
              </a:rPr>
              <a:t>Problem Solving Process</a:t>
            </a:r>
          </a:p>
        </p:txBody>
      </p:sp>
      <p:pic>
        <p:nvPicPr>
          <p:cNvPr id="3076" name="Picture 6" descr="Stop Sign Spinning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990344"/>
            <a:ext cx="33337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90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12192000" cy="1143000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en-US" sz="8800" b="1" dirty="0">
                <a:ln w="127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I</a:t>
            </a:r>
            <a:r>
              <a:rPr lang="en-US" sz="8800" b="1" dirty="0">
                <a:ln w="12700" cmpd="sng">
                  <a:noFill/>
                  <a:prstDash val="solid"/>
                </a:ln>
                <a:gradFill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srgbClr val="FF0000">
                      <a:alpha val="40000"/>
                    </a:srgbClr>
                  </a:outerShdw>
                </a:effectLst>
              </a:rPr>
              <a:t> </a:t>
            </a:r>
            <a:r>
              <a:rPr lang="en-US" sz="8800" b="1" dirty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S</a:t>
            </a:r>
            <a:r>
              <a:rPr lang="en-US" sz="8800" b="1" dirty="0">
                <a:ln w="900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schemeClr val="bg1">
                      <a:alpha val="40000"/>
                    </a:schemeClr>
                  </a:outerShdw>
                </a:effectLst>
              </a:rPr>
              <a:t>T</a:t>
            </a:r>
            <a:r>
              <a:rPr lang="en-US" sz="88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O</a:t>
            </a:r>
            <a:r>
              <a:rPr lang="en-US" sz="88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schemeClr val="bg1">
                      <a:alpha val="40000"/>
                    </a:schemeClr>
                  </a:outerShdw>
                </a:effectLst>
              </a:rPr>
              <a:t>P</a:t>
            </a:r>
            <a:r>
              <a:rPr lang="en-US" sz="8800" b="1" dirty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schemeClr val="bg1">
                      <a:alpha val="40000"/>
                    </a:schemeClr>
                  </a:outerShdw>
                </a:effectLst>
              </a:rPr>
              <a:t>’</a:t>
            </a:r>
            <a:r>
              <a:rPr lang="en-US" sz="88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schemeClr val="bg1">
                      <a:alpha val="40000"/>
                    </a:schemeClr>
                  </a:outerShdw>
                </a:effectLst>
              </a:rPr>
              <a:t>D</a:t>
            </a:r>
            <a:endParaRPr lang="en-US" sz="8800" dirty="0">
              <a:ln w="900" cmpd="sng">
                <a:noFill/>
                <a:prstDash val="solid"/>
              </a:ln>
              <a:solidFill>
                <a:schemeClr val="bg1"/>
              </a:solidFill>
              <a:effectLst>
                <a:outerShdw blurRad="50800" dist="50800" dir="5400000" algn="ctr" rotWithShape="0">
                  <a:srgbClr val="FF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752600" y="1676400"/>
            <a:ext cx="9144000" cy="51054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5400" b="1" dirty="0">
                <a:ln w="1143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en-US" sz="5400" b="1" dirty="0">
              <a:ln w="11430">
                <a:noFill/>
              </a:ln>
              <a:solidFill>
                <a:schemeClr val="bg1"/>
              </a:solidFill>
              <a:effectLst>
                <a:outerShdw blurRad="50800" dist="39000" dir="5460000" algn="tl">
                  <a:srgbClr val="FF0000">
                    <a:alpha val="38000"/>
                  </a:srgbClr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5400" b="1" dirty="0">
                <a:ln w="1143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</a:t>
            </a:r>
            <a:endParaRPr lang="en-US" sz="5400" b="1" dirty="0">
              <a:ln w="11430"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srgbClr val="FF0000">
                    <a:alpha val="40000"/>
                  </a:srgbClr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54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  <a:t>T</a:t>
            </a:r>
            <a:endParaRPr lang="en-US" sz="5400" b="1" dirty="0">
              <a:ln w="10541" cmpd="sng">
                <a:noFill/>
                <a:prstDash val="solid"/>
              </a:ln>
              <a:solidFill>
                <a:schemeClr val="bg1"/>
              </a:solidFill>
              <a:effectLst>
                <a:outerShdw blurRad="50800" dist="50800" dir="5400000" algn="ctr" rotWithShape="0">
                  <a:srgbClr val="FF0000">
                    <a:alpha val="40000"/>
                  </a:srgbClr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54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  <a:t>O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5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P</a:t>
            </a:r>
            <a:endParaRPr lang="en-US" sz="5400" b="1" dirty="0">
              <a:solidFill>
                <a:schemeClr val="bg1"/>
              </a:solidFill>
              <a:effectLst>
                <a:outerShdw blurRad="50800" dist="38100" dir="5400000" algn="t" rotWithShape="0">
                  <a:srgbClr val="FF0000">
                    <a:alpha val="40000"/>
                  </a:srgbClr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5400" b="1" dirty="0">
                <a:ln w="1143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</a:t>
            </a:r>
            <a:endParaRPr lang="en-US" sz="3200" b="1" dirty="0">
              <a:ln w="11430">
                <a:noFill/>
              </a:ln>
              <a:solidFill>
                <a:schemeClr val="bg1"/>
              </a:solidFill>
              <a:effectLst>
                <a:outerShdw blurRad="50800" dist="38100" dir="5400000" algn="t" rotWithShape="0">
                  <a:srgbClr val="FF0000">
                    <a:alpha val="40000"/>
                  </a:srgbClr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200" b="1" dirty="0">
              <a:ln w="11430">
                <a:solidFill>
                  <a:schemeClr val="accent1">
                    <a:satMod val="190000"/>
                  </a:schemeClr>
                </a:solidFill>
              </a:ln>
              <a:gradFill>
                <a:gsLst>
                  <a:gs pos="0">
                    <a:srgbClr val="5E9EFF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5400000" scaled="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200" dirty="0"/>
          </a:p>
        </p:txBody>
      </p:sp>
      <p:pic>
        <p:nvPicPr>
          <p:cNvPr id="4100" name="Picture 2" descr="C:\Documents and Settings\Kenessa Robbins\Local Settings\Temporary Internet Files\Content.IE5\4LQJCHAV\MCj04377970000[1].wm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70281" y="450850"/>
            <a:ext cx="85566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2" descr="C:\Documents and Settings\Kenessa Robbins\Local Settings\Temporary Internet Files\Content.IE5\YHO3E9M1\MCj04280830000[1].wm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96600" y="401637"/>
            <a:ext cx="696913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2" descr="C:\Documents and Settings\KleaDawn\My Documents\Backup\My Pictures\Microsoft Clip Organizer\j0424460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2172" y="450850"/>
            <a:ext cx="914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3" descr="C:\Documents and Settings\KleaDawn\My Documents\Backup\My Pictures\Microsoft Clip Organizer\j0429819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6256" y="450850"/>
            <a:ext cx="9906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5" descr="C:\Documents and Settings\Kenessa Robbins\Local Settings\Temporary Internet Files\Content.IE5\OPE3OXEF\MCj04343890000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1888" y="125412"/>
            <a:ext cx="693738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2" descr="C:\Documents and Settings\KleaDawn\My Documents\Backup\My Pictures\Microsoft Clip Organizer\j0428113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840787" y="336550"/>
            <a:ext cx="858838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2265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12192000" cy="1143000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en-US" sz="8800" b="1" dirty="0">
                <a:ln w="127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I</a:t>
            </a:r>
            <a:r>
              <a:rPr lang="en-US" sz="8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gradFill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5400000" scaled="0"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US" sz="8800" b="1" dirty="0">
                <a:ln w="900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srgbClr val="FF0000">
                      <a:alpha val="40000"/>
                    </a:srgbClr>
                  </a:outerShdw>
                </a:effectLst>
              </a:rPr>
              <a:t>STOP’D</a:t>
            </a:r>
            <a:endParaRPr lang="en-US" sz="8800" dirty="0">
              <a:ln w="900" cmpd="sng">
                <a:noFill/>
                <a:prstDash val="solid"/>
              </a:ln>
              <a:solidFill>
                <a:schemeClr val="bg1"/>
              </a:solidFill>
              <a:effectLst>
                <a:outerShdw blurRad="50800" dist="38100" dir="5400000" algn="t" rotWithShape="0">
                  <a:srgbClr val="FF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752600" y="1676400"/>
            <a:ext cx="9144000" cy="51054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5400" b="1" dirty="0">
                <a:ln w="11430">
                  <a:solidFill>
                    <a:schemeClr val="bg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r>
              <a:rPr lang="en-US" sz="5400" b="1" dirty="0">
                <a:ln w="11430">
                  <a:solidFill>
                    <a:schemeClr val="accent1">
                      <a:satMod val="190000"/>
                    </a:schemeClr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>
                <a:ln w="11430">
                  <a:noFill/>
                </a:ln>
                <a:effectLst>
                  <a:outerShdw blurRad="50800" dist="39000" dir="5460000" algn="tl">
                    <a:srgbClr val="FF0000">
                      <a:alpha val="38000"/>
                    </a:srgbClr>
                  </a:outerShdw>
                </a:effectLst>
              </a:rPr>
              <a:t>have the power to choose!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5400" b="1" dirty="0">
                <a:ln w="1143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</a:t>
            </a:r>
            <a:endParaRPr lang="en-US" sz="5400" b="1" dirty="0">
              <a:ln w="11430"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srgbClr val="FF0000">
                    <a:alpha val="40000"/>
                  </a:srgbClr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54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  <a:t>T</a:t>
            </a:r>
            <a:endParaRPr lang="en-US" sz="5400" b="1" dirty="0">
              <a:ln w="10541" cmpd="sng">
                <a:noFill/>
                <a:prstDash val="solid"/>
              </a:ln>
              <a:solidFill>
                <a:schemeClr val="bg1"/>
              </a:solidFill>
              <a:effectLst>
                <a:outerShdw blurRad="50800" dist="50800" dir="5400000" algn="ctr" rotWithShape="0">
                  <a:srgbClr val="FF0000">
                    <a:alpha val="40000"/>
                  </a:srgbClr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54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  <a:t>O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5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P</a:t>
            </a:r>
            <a:endParaRPr lang="en-US" sz="5400" b="1" dirty="0">
              <a:solidFill>
                <a:schemeClr val="bg1"/>
              </a:solidFill>
              <a:effectLst>
                <a:outerShdw blurRad="50800" dist="38100" dir="5400000" algn="t" rotWithShape="0">
                  <a:srgbClr val="FF0000">
                    <a:alpha val="40000"/>
                  </a:srgbClr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5400" b="1" dirty="0">
                <a:ln w="1143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</a:t>
            </a:r>
            <a:endParaRPr lang="en-US" sz="3200" b="1" dirty="0">
              <a:ln w="11430">
                <a:solidFill>
                  <a:schemeClr val="accent1">
                    <a:satMod val="190000"/>
                  </a:schemeClr>
                </a:solidFill>
              </a:ln>
              <a:gradFill>
                <a:gsLst>
                  <a:gs pos="0">
                    <a:srgbClr val="5E9EFF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5400000" scaled="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200" dirty="0"/>
          </a:p>
        </p:txBody>
      </p:sp>
      <p:pic>
        <p:nvPicPr>
          <p:cNvPr id="5" name="Picture 3" descr="C:\Documents and Settings\KleaDawn\My Documents\Backup\My Pictures\Microsoft Clip Organizer\j0429819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256" y="450850"/>
            <a:ext cx="9906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688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12070080" cy="1143000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en-US" sz="8800" b="1" dirty="0">
                <a:ln w="127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I</a:t>
            </a:r>
            <a:r>
              <a:rPr lang="en-US" sz="8800" b="1" dirty="0">
                <a:ln w="12700" cmpd="sng">
                  <a:noFill/>
                  <a:prstDash val="solid"/>
                </a:ln>
                <a:gradFill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srgbClr val="FF0000">
                      <a:alpha val="40000"/>
                    </a:srgbClr>
                  </a:outerShdw>
                </a:effectLst>
              </a:rPr>
              <a:t> </a:t>
            </a:r>
            <a:r>
              <a:rPr lang="en-US" sz="8800" b="1" dirty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S</a:t>
            </a:r>
            <a:r>
              <a:rPr lang="en-US" sz="8800" b="1" dirty="0">
                <a:ln w="12700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srgbClr val="FF0000">
                      <a:alpha val="40000"/>
                    </a:srgbClr>
                  </a:outerShdw>
                </a:effectLst>
              </a:rPr>
              <a:t>TOP’D</a:t>
            </a:r>
            <a:endParaRPr lang="en-US" sz="8800" dirty="0">
              <a:ln w="900" cmpd="sng">
                <a:noFill/>
                <a:prstDash val="solid"/>
              </a:ln>
              <a:solidFill>
                <a:schemeClr val="bg1"/>
              </a:solidFill>
              <a:effectLst>
                <a:outerShdw blurRad="50800" dist="50800" dir="5400000" algn="ctr" rotWithShape="0">
                  <a:srgbClr val="FF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752600" y="1676400"/>
            <a:ext cx="9144000" cy="51054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5400" b="1" dirty="0">
                <a:ln w="1143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r>
              <a:rPr lang="en-US" sz="5400" b="1" dirty="0">
                <a:ln w="11430">
                  <a:solidFill>
                    <a:schemeClr val="accent1">
                      <a:satMod val="190000"/>
                    </a:schemeClr>
                  </a:solidFill>
                </a:ln>
                <a:gradFill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>
                <a:ln w="11430">
                  <a:noFill/>
                </a:ln>
                <a:effectLst>
                  <a:outerShdw blurRad="50800" dist="39000" dir="5460000" algn="tl">
                    <a:srgbClr val="FF0000">
                      <a:alpha val="38000"/>
                    </a:srgbClr>
                  </a:outerShdw>
                </a:effectLst>
              </a:rPr>
              <a:t>have the power to choose!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5400" b="1" dirty="0">
                <a:ln w="1143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</a:t>
            </a:r>
            <a:r>
              <a:rPr lang="en-US" sz="5400" b="1" dirty="0">
                <a:ln w="11430">
                  <a:noFill/>
                </a:ln>
                <a:effectLst>
                  <a:outerShdw blurRad="50800" dist="38100" dir="2700000" algn="tl" rotWithShape="0">
                    <a:srgbClr val="FF0000">
                      <a:alpha val="40000"/>
                    </a:srgbClr>
                  </a:outerShdw>
                </a:effectLst>
              </a:rPr>
              <a:t>top</a:t>
            </a:r>
            <a:r>
              <a:rPr lang="en-US" sz="5400" b="1" dirty="0">
                <a:ln w="1143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FF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>
                <a:ln w="11430">
                  <a:noFill/>
                </a:ln>
                <a:effectLst>
                  <a:outerShdw blurRad="50800" dist="38100" dir="2700000" algn="tl" rotWithShape="0">
                    <a:srgbClr val="FF0000">
                      <a:alpha val="40000"/>
                    </a:srgbClr>
                  </a:outerShdw>
                </a:effectLst>
              </a:rPr>
              <a:t>and Chill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54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  <a:t>T</a:t>
            </a:r>
            <a:endParaRPr lang="en-US" sz="5400" b="1" dirty="0">
              <a:ln w="10541" cmpd="sng">
                <a:noFill/>
                <a:prstDash val="solid"/>
              </a:ln>
              <a:solidFill>
                <a:schemeClr val="bg1"/>
              </a:solidFill>
              <a:effectLst>
                <a:outerShdw blurRad="50800" dist="50800" dir="5400000" algn="ctr" rotWithShape="0">
                  <a:srgbClr val="FF0000">
                    <a:alpha val="40000"/>
                  </a:srgbClr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54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  <a:t>O</a:t>
            </a:r>
            <a:endParaRPr lang="en-US" sz="5400" b="1" dirty="0">
              <a:ln w="10541" cmpd="sng">
                <a:noFill/>
                <a:prstDash val="solid"/>
              </a:ln>
              <a:solidFill>
                <a:schemeClr val="bg1"/>
              </a:solidFill>
              <a:effectLst>
                <a:outerShdw blurRad="50800" dist="38100" dir="5400000" algn="t" rotWithShape="0">
                  <a:srgbClr val="FF0000">
                    <a:alpha val="40000"/>
                  </a:srgbClr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5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P</a:t>
            </a:r>
            <a:endParaRPr lang="en-US" sz="5400" b="1" dirty="0">
              <a:solidFill>
                <a:schemeClr val="bg1"/>
              </a:solidFill>
              <a:effectLst>
                <a:outerShdw blurRad="50800" dist="38100" dir="5400000" algn="t" rotWithShape="0">
                  <a:srgbClr val="FF0000">
                    <a:alpha val="40000"/>
                  </a:srgbClr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5400" b="1" dirty="0">
                <a:ln w="1143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</a:t>
            </a:r>
            <a:endParaRPr lang="en-US" sz="3200" b="1" dirty="0">
              <a:ln w="11430">
                <a:noFill/>
              </a:ln>
              <a:solidFill>
                <a:schemeClr val="bg1"/>
              </a:solidFill>
              <a:effectLst>
                <a:outerShdw blurRad="50800" dist="38100" dir="5400000" algn="t" rotWithShape="0">
                  <a:srgbClr val="FF0000">
                    <a:alpha val="40000"/>
                  </a:srgbClr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200" b="1" dirty="0">
              <a:ln w="11430">
                <a:solidFill>
                  <a:schemeClr val="accent1">
                    <a:satMod val="190000"/>
                  </a:schemeClr>
                </a:solidFill>
              </a:ln>
              <a:gradFill>
                <a:gsLst>
                  <a:gs pos="0">
                    <a:srgbClr val="5E9EFF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5400000" scaled="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200" dirty="0"/>
          </a:p>
        </p:txBody>
      </p:sp>
      <p:pic>
        <p:nvPicPr>
          <p:cNvPr id="2" name="08 Chil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96000" y="2631440"/>
            <a:ext cx="406400" cy="406400"/>
          </a:xfrm>
          <a:prstGeom prst="rect">
            <a:avLst/>
          </a:prstGeom>
        </p:spPr>
      </p:pic>
      <p:pic>
        <p:nvPicPr>
          <p:cNvPr id="8" name="Picture 2" descr="C:\Documents and Settings\KleaDawn\My Documents\Backup\My Pictures\Microsoft Clip Organizer\j0424460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82172" y="450850"/>
            <a:ext cx="914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C:\Documents and Settings\KleaDawn\My Documents\Backup\My Pictures\Microsoft Clip Organizer\j0429819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6256" y="450850"/>
            <a:ext cx="9906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3881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8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12192000" cy="1143000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en-US" sz="8800" b="1" dirty="0">
                <a:ln w="127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I</a:t>
            </a:r>
            <a:r>
              <a:rPr lang="en-US" sz="8800" b="1" dirty="0">
                <a:ln w="12700" cmpd="sng">
                  <a:noFill/>
                  <a:prstDash val="solid"/>
                </a:ln>
                <a:gradFill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srgbClr val="FF0000">
                      <a:alpha val="40000"/>
                    </a:srgbClr>
                  </a:outerShdw>
                </a:effectLst>
              </a:rPr>
              <a:t> </a:t>
            </a:r>
            <a:r>
              <a:rPr lang="en-US" sz="8800" b="1" dirty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S</a:t>
            </a:r>
            <a:r>
              <a:rPr lang="en-US" sz="8800" b="1" dirty="0">
                <a:ln w="900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schemeClr val="bg1">
                      <a:alpha val="40000"/>
                    </a:schemeClr>
                  </a:outerShdw>
                </a:effectLst>
              </a:rPr>
              <a:t>T</a:t>
            </a:r>
            <a:r>
              <a:rPr lang="en-US" sz="8800" b="1" dirty="0">
                <a:ln w="12700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srgbClr val="FF0000">
                      <a:alpha val="40000"/>
                    </a:srgbClr>
                  </a:outerShdw>
                </a:effectLst>
              </a:rPr>
              <a:t>OP’D</a:t>
            </a:r>
            <a:endParaRPr lang="en-US" sz="8800" dirty="0">
              <a:ln w="900" cmpd="sng">
                <a:noFill/>
                <a:prstDash val="solid"/>
              </a:ln>
              <a:solidFill>
                <a:schemeClr val="bg1"/>
              </a:solidFill>
              <a:effectLst>
                <a:outerShdw blurRad="50800" dist="50800" dir="5400000" algn="ctr" rotWithShape="0">
                  <a:srgbClr val="FF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752600" y="1676400"/>
            <a:ext cx="9144000" cy="51054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5400" b="1" dirty="0">
                <a:ln w="1143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r>
              <a:rPr lang="en-US" sz="5400" b="1" dirty="0">
                <a:ln w="11430">
                  <a:solidFill>
                    <a:schemeClr val="accent1">
                      <a:satMod val="190000"/>
                    </a:schemeClr>
                  </a:solidFill>
                </a:ln>
                <a:gradFill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>
                <a:ln w="11430">
                  <a:noFill/>
                </a:ln>
                <a:effectLst>
                  <a:outerShdw blurRad="50800" dist="39000" dir="5460000" algn="tl">
                    <a:srgbClr val="FF0000">
                      <a:alpha val="38000"/>
                    </a:srgbClr>
                  </a:outerShdw>
                </a:effectLst>
              </a:rPr>
              <a:t>have the power to choose!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5400" b="1" dirty="0">
                <a:ln w="1143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</a:t>
            </a:r>
            <a:r>
              <a:rPr lang="en-US" sz="5400" b="1" dirty="0">
                <a:ln w="11430">
                  <a:noFill/>
                </a:ln>
                <a:effectLst>
                  <a:outerShdw blurRad="50800" dist="38100" dir="2700000" algn="tl" rotWithShape="0">
                    <a:srgbClr val="FF0000">
                      <a:alpha val="40000"/>
                    </a:srgbClr>
                  </a:outerShdw>
                </a:effectLst>
              </a:rPr>
              <a:t>top</a:t>
            </a:r>
            <a:r>
              <a:rPr lang="en-US" sz="5400" b="1" dirty="0">
                <a:ln w="1143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FF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>
                <a:ln w="11430">
                  <a:noFill/>
                </a:ln>
                <a:effectLst>
                  <a:outerShdw blurRad="50800" dist="38100" dir="2700000" algn="tl" rotWithShape="0">
                    <a:srgbClr val="FF0000">
                      <a:alpha val="40000"/>
                    </a:srgbClr>
                  </a:outerShdw>
                </a:effectLst>
              </a:rPr>
              <a:t>and Chill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54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  <a:t>T</a:t>
            </a:r>
            <a:r>
              <a:rPr lang="en-US" sz="5400" b="1" dirty="0">
                <a:ln w="10541" cmpd="sng">
                  <a:noFill/>
                  <a:prstDash val="solid"/>
                </a:ln>
                <a:effectLst>
                  <a:outerShdw blurRad="50800" dist="50800" dir="5400000" algn="ctr" rotWithShape="0">
                    <a:srgbClr val="FF0000">
                      <a:alpha val="40000"/>
                    </a:srgbClr>
                  </a:outerShdw>
                </a:effectLst>
              </a:rPr>
              <a:t>hink it Through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54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  <a:t>O</a:t>
            </a:r>
            <a:endParaRPr lang="en-US" sz="5400" b="1" dirty="0">
              <a:ln w="10541" cmpd="sng">
                <a:noFill/>
                <a:prstDash val="solid"/>
              </a:ln>
              <a:solidFill>
                <a:schemeClr val="bg1"/>
              </a:solidFill>
              <a:effectLst>
                <a:outerShdw blurRad="50800" dist="38100" dir="5400000" algn="t" rotWithShape="0">
                  <a:srgbClr val="FF0000">
                    <a:alpha val="40000"/>
                  </a:srgbClr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5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P</a:t>
            </a:r>
            <a:endParaRPr lang="en-US" sz="5400" b="1" dirty="0">
              <a:solidFill>
                <a:schemeClr val="bg1"/>
              </a:solidFill>
              <a:effectLst>
                <a:outerShdw blurRad="50800" dist="38100" dir="5400000" algn="t" rotWithShape="0">
                  <a:srgbClr val="FF0000">
                    <a:alpha val="40000"/>
                  </a:srgbClr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5400" b="1" dirty="0">
                <a:ln w="1143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</a:t>
            </a:r>
            <a:endParaRPr lang="en-US" sz="3200" b="1" dirty="0">
              <a:ln w="11430">
                <a:noFill/>
              </a:ln>
              <a:solidFill>
                <a:schemeClr val="bg1"/>
              </a:solidFill>
              <a:effectLst>
                <a:outerShdw blurRad="50800" dist="38100" dir="5400000" algn="t" rotWithShape="0">
                  <a:srgbClr val="FF0000">
                    <a:alpha val="40000"/>
                  </a:srgbClr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200" b="1" dirty="0">
              <a:ln w="11430">
                <a:solidFill>
                  <a:schemeClr val="accent1">
                    <a:satMod val="190000"/>
                  </a:schemeClr>
                </a:solidFill>
              </a:ln>
              <a:gradFill>
                <a:gsLst>
                  <a:gs pos="0">
                    <a:srgbClr val="5E9EFF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5400000" scaled="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200" dirty="0"/>
          </a:p>
        </p:txBody>
      </p:sp>
      <p:pic>
        <p:nvPicPr>
          <p:cNvPr id="7" name="Picture 2" descr="C:\Documents and Settings\KleaDawn\My Documents\Backup\My Pictures\Microsoft Clip Organizer\j0424460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2172" y="450850"/>
            <a:ext cx="914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C:\Documents and Settings\KleaDawn\My Documents\Backup\My Pictures\Microsoft Clip Organizer\j0429819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6256" y="450850"/>
            <a:ext cx="9906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C:\Documents and Settings\Kenessa Robbins\Local Settings\Temporary Internet Files\Content.IE5\OPE3OXEF\MCj0434389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1888" y="125412"/>
            <a:ext cx="693738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2671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12192000" cy="1143000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en-US" sz="8800" b="1" dirty="0">
                <a:ln w="127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I</a:t>
            </a:r>
            <a:r>
              <a:rPr lang="en-US" sz="8800" b="1" dirty="0">
                <a:ln w="12700" cmpd="sng">
                  <a:noFill/>
                  <a:prstDash val="solid"/>
                </a:ln>
                <a:gradFill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srgbClr val="FF0000">
                      <a:alpha val="40000"/>
                    </a:srgbClr>
                  </a:outerShdw>
                </a:effectLst>
              </a:rPr>
              <a:t> </a:t>
            </a:r>
            <a:r>
              <a:rPr lang="en-US" sz="8800" b="1" dirty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S</a:t>
            </a:r>
            <a:r>
              <a:rPr lang="en-US" sz="8800" b="1" dirty="0">
                <a:ln w="900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schemeClr val="bg1">
                      <a:alpha val="40000"/>
                    </a:schemeClr>
                  </a:outerShdw>
                </a:effectLst>
              </a:rPr>
              <a:t>T</a:t>
            </a:r>
            <a:r>
              <a:rPr lang="en-US" sz="88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O</a:t>
            </a:r>
            <a:r>
              <a:rPr lang="en-US" sz="88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schemeClr val="bg1">
                      <a:alpha val="40000"/>
                    </a:schemeClr>
                  </a:outerShdw>
                </a:effectLst>
              </a:rPr>
              <a:t>P</a:t>
            </a:r>
            <a:r>
              <a:rPr lang="en-US" sz="8800" b="1" dirty="0">
                <a:ln w="12700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srgbClr val="FF0000">
                      <a:alpha val="40000"/>
                    </a:srgbClr>
                  </a:outerShdw>
                </a:effectLst>
              </a:rPr>
              <a:t>’D</a:t>
            </a:r>
            <a:endParaRPr lang="en-US" sz="8800" dirty="0">
              <a:ln w="900" cmpd="sng">
                <a:noFill/>
                <a:prstDash val="solid"/>
              </a:ln>
              <a:solidFill>
                <a:schemeClr val="bg1"/>
              </a:solidFill>
              <a:effectLst>
                <a:outerShdw blurRad="50800" dist="50800" dir="5400000" algn="ctr" rotWithShape="0">
                  <a:srgbClr val="FF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752600" y="1676400"/>
            <a:ext cx="9144000" cy="51054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5400" b="1" dirty="0">
                <a:ln w="1143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r>
              <a:rPr lang="en-US" sz="5400" b="1" dirty="0">
                <a:ln w="11430">
                  <a:solidFill>
                    <a:schemeClr val="accent1">
                      <a:satMod val="190000"/>
                    </a:schemeClr>
                  </a:solidFill>
                </a:ln>
                <a:gradFill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>
                <a:ln w="11430">
                  <a:noFill/>
                </a:ln>
                <a:effectLst>
                  <a:outerShdw blurRad="50800" dist="39000" dir="5460000" algn="tl">
                    <a:srgbClr val="FF0000">
                      <a:alpha val="38000"/>
                    </a:srgbClr>
                  </a:outerShdw>
                </a:effectLst>
              </a:rPr>
              <a:t>have the power to choose!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5400" b="1" dirty="0">
                <a:ln w="1143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</a:t>
            </a:r>
            <a:r>
              <a:rPr lang="en-US" sz="5400" b="1" dirty="0">
                <a:ln w="11430">
                  <a:noFill/>
                </a:ln>
                <a:effectLst>
                  <a:outerShdw blurRad="50800" dist="38100" dir="2700000" algn="tl" rotWithShape="0">
                    <a:srgbClr val="FF0000">
                      <a:alpha val="40000"/>
                    </a:srgbClr>
                  </a:outerShdw>
                </a:effectLst>
              </a:rPr>
              <a:t>top</a:t>
            </a:r>
            <a:r>
              <a:rPr lang="en-US" sz="5400" b="1" dirty="0">
                <a:ln w="1143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FF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>
                <a:ln w="11430">
                  <a:noFill/>
                </a:ln>
                <a:effectLst>
                  <a:outerShdw blurRad="50800" dist="38100" dir="2700000" algn="tl" rotWithShape="0">
                    <a:srgbClr val="FF0000">
                      <a:alpha val="40000"/>
                    </a:srgbClr>
                  </a:outerShdw>
                </a:effectLst>
              </a:rPr>
              <a:t>and Chill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54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  <a:t>T</a:t>
            </a:r>
            <a:r>
              <a:rPr lang="en-US" sz="5400" b="1" dirty="0">
                <a:ln w="10541" cmpd="sng">
                  <a:noFill/>
                  <a:prstDash val="solid"/>
                </a:ln>
                <a:effectLst>
                  <a:outerShdw blurRad="50800" dist="50800" dir="5400000" algn="ctr" rotWithShape="0">
                    <a:srgbClr val="FF0000">
                      <a:alpha val="40000"/>
                    </a:srgbClr>
                  </a:outerShdw>
                </a:effectLst>
              </a:rPr>
              <a:t>hink</a:t>
            </a:r>
            <a:r>
              <a:rPr lang="en-US" sz="54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rgbClr val="FF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>
                <a:ln w="10541" cmpd="sng">
                  <a:noFill/>
                  <a:prstDash val="solid"/>
                </a:ln>
                <a:effectLst>
                  <a:outerShdw blurRad="50800" dist="50800" dir="5400000" algn="ctr" rotWithShape="0">
                    <a:srgbClr val="FF0000">
                      <a:alpha val="40000"/>
                    </a:srgbClr>
                  </a:outerShdw>
                </a:effectLst>
              </a:rPr>
              <a:t>it Through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54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  <a:t>O</a:t>
            </a:r>
            <a:r>
              <a:rPr lang="en-US" sz="5400" b="1" dirty="0">
                <a:ln w="10541" cmpd="sng">
                  <a:noFill/>
                  <a:prstDash val="solid"/>
                </a:ln>
                <a:effectLst>
                  <a:outerShdw blurRad="50800" dist="38100" dir="5400000" algn="t" rotWithShape="0">
                    <a:srgbClr val="FF0000">
                      <a:alpha val="40000"/>
                    </a:srgbClr>
                  </a:outerShdw>
                </a:effectLst>
              </a:rPr>
              <a:t>ptions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5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P</a:t>
            </a:r>
            <a:endParaRPr lang="en-US" sz="5400" b="1" dirty="0">
              <a:effectLst>
                <a:outerShdw blurRad="50800" dist="38100" dir="5400000" algn="t" rotWithShape="0">
                  <a:srgbClr val="FF0000">
                    <a:alpha val="40000"/>
                  </a:srgbClr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5400" b="1" dirty="0">
                <a:ln w="1143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</a:t>
            </a:r>
            <a:endParaRPr lang="en-US" sz="3200" b="1" dirty="0">
              <a:ln w="11430">
                <a:solidFill>
                  <a:schemeClr val="accent1">
                    <a:satMod val="190000"/>
                  </a:schemeClr>
                </a:solidFill>
              </a:ln>
              <a:gradFill>
                <a:gsLst>
                  <a:gs pos="0">
                    <a:srgbClr val="5E9EFF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5400000" scaled="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200" dirty="0"/>
          </a:p>
        </p:txBody>
      </p:sp>
      <p:pic>
        <p:nvPicPr>
          <p:cNvPr id="12" name="Picture 2" descr="C:\Documents and Settings\KleaDawn\My Documents\Backup\My Pictures\Microsoft Clip Organizer\j0424460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2172" y="450850"/>
            <a:ext cx="914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C:\Documents and Settings\KleaDawn\My Documents\Backup\My Pictures\Microsoft Clip Organizer\j0429819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6256" y="450850"/>
            <a:ext cx="9906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 descr="C:\Documents and Settings\Kenessa Robbins\Local Settings\Temporary Internet Files\Content.IE5\OPE3OXEF\MCj0434389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1888" y="125412"/>
            <a:ext cx="693738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C:\Documents and Settings\KleaDawn\My Documents\Backup\My Pictures\Microsoft Clip Organizer\j0428113.wmf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67800" y="450850"/>
            <a:ext cx="782638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9987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2100</TotalTime>
  <Words>730</Words>
  <Application>Microsoft Macintosh PowerPoint</Application>
  <PresentationFormat>Widescreen</PresentationFormat>
  <Paragraphs>122</Paragraphs>
  <Slides>16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 Black</vt:lpstr>
      <vt:lpstr>Calibri</vt:lpstr>
      <vt:lpstr>Wingdings</vt:lpstr>
      <vt:lpstr>Arial</vt:lpstr>
      <vt:lpstr>Office Theme</vt:lpstr>
      <vt:lpstr>PowerPoint Presentation</vt:lpstr>
      <vt:lpstr>Flash Thinking</vt:lpstr>
      <vt:lpstr>Stop and Think Video</vt:lpstr>
      <vt:lpstr>I STOP’D</vt:lpstr>
      <vt:lpstr>I STOP’D</vt:lpstr>
      <vt:lpstr>I STOP’D</vt:lpstr>
      <vt:lpstr>I STOP’D</vt:lpstr>
      <vt:lpstr>I STOP’D</vt:lpstr>
      <vt:lpstr>I STOP’D</vt:lpstr>
      <vt:lpstr>I STOP’D</vt:lpstr>
      <vt:lpstr>I STOP’ D</vt:lpstr>
      <vt:lpstr>We STOP’D</vt:lpstr>
      <vt:lpstr>We STOP’ D</vt:lpstr>
      <vt:lpstr>Refusal Skills Video</vt:lpstr>
      <vt:lpstr>Huff n Puff Video</vt:lpstr>
      <vt:lpstr>PowerPoint Presentation</vt:lpstr>
    </vt:vector>
  </TitlesOfParts>
  <Company>Utah State Office of Education</Company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Larsen, Verne</dc:creator>
  <cp:lastModifiedBy>Michelle Dumas</cp:lastModifiedBy>
  <cp:revision>114</cp:revision>
  <dcterms:created xsi:type="dcterms:W3CDTF">2015-08-27T21:09:16Z</dcterms:created>
  <dcterms:modified xsi:type="dcterms:W3CDTF">2016-10-24T20:46:27Z</dcterms:modified>
</cp:coreProperties>
</file>