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m4a" ContentType="audio/mp4"/>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374" r:id="rId3"/>
    <p:sldId id="451" r:id="rId4"/>
    <p:sldId id="261" r:id="rId5"/>
    <p:sldId id="259" r:id="rId6"/>
    <p:sldId id="260" r:id="rId7"/>
    <p:sldId id="262" r:id="rId8"/>
    <p:sldId id="375" r:id="rId9"/>
    <p:sldId id="264" r:id="rId10"/>
    <p:sldId id="265" r:id="rId11"/>
    <p:sldId id="266" r:id="rId12"/>
    <p:sldId id="267" r:id="rId13"/>
    <p:sldId id="268" r:id="rId14"/>
    <p:sldId id="269" r:id="rId15"/>
    <p:sldId id="270" r:id="rId16"/>
    <p:sldId id="287" r:id="rId17"/>
    <p:sldId id="271" r:id="rId18"/>
    <p:sldId id="272" r:id="rId19"/>
    <p:sldId id="273" r:id="rId20"/>
    <p:sldId id="274" r:id="rId21"/>
    <p:sldId id="275" r:id="rId22"/>
    <p:sldId id="377" r:id="rId23"/>
    <p:sldId id="277" r:id="rId24"/>
    <p:sldId id="452" r:id="rId25"/>
    <p:sldId id="293" r:id="rId26"/>
    <p:sldId id="294" r:id="rId27"/>
    <p:sldId id="295" r:id="rId28"/>
    <p:sldId id="296" r:id="rId29"/>
    <p:sldId id="297" r:id="rId30"/>
    <p:sldId id="298" r:id="rId31"/>
    <p:sldId id="279" r:id="rId32"/>
    <p:sldId id="280" r:id="rId33"/>
    <p:sldId id="281" r:id="rId34"/>
    <p:sldId id="282" r:id="rId35"/>
    <p:sldId id="283" r:id="rId36"/>
    <p:sldId id="284" r:id="rId37"/>
    <p:sldId id="285" r:id="rId38"/>
    <p:sldId id="286" r:id="rId39"/>
    <p:sldId id="351" r:id="rId40"/>
    <p:sldId id="289" r:id="rId41"/>
    <p:sldId id="379" r:id="rId42"/>
    <p:sldId id="299" r:id="rId43"/>
    <p:sldId id="291" r:id="rId44"/>
    <p:sldId id="381" r:id="rId45"/>
    <p:sldId id="380" r:id="rId46"/>
    <p:sldId id="292" r:id="rId47"/>
    <p:sldId id="454" r:id="rId48"/>
    <p:sldId id="308" r:id="rId49"/>
    <p:sldId id="309" r:id="rId50"/>
    <p:sldId id="310" r:id="rId51"/>
    <p:sldId id="311" r:id="rId52"/>
    <p:sldId id="312" r:id="rId53"/>
    <p:sldId id="352" r:id="rId54"/>
    <p:sldId id="313" r:id="rId55"/>
    <p:sldId id="449" r:id="rId56"/>
    <p:sldId id="382" r:id="rId57"/>
    <p:sldId id="316" r:id="rId58"/>
    <p:sldId id="317" r:id="rId59"/>
    <p:sldId id="318" r:id="rId60"/>
    <p:sldId id="320" r:id="rId61"/>
    <p:sldId id="321" r:id="rId62"/>
    <p:sldId id="322" r:id="rId63"/>
    <p:sldId id="323" r:id="rId64"/>
    <p:sldId id="325" r:id="rId65"/>
    <p:sldId id="326" r:id="rId66"/>
    <p:sldId id="327" r:id="rId67"/>
    <p:sldId id="328" r:id="rId68"/>
    <p:sldId id="329" r:id="rId69"/>
    <p:sldId id="330" r:id="rId70"/>
    <p:sldId id="331" r:id="rId71"/>
    <p:sldId id="383" r:id="rId72"/>
    <p:sldId id="345" r:id="rId73"/>
    <p:sldId id="384" r:id="rId74"/>
    <p:sldId id="301" r:id="rId75"/>
    <p:sldId id="302" r:id="rId76"/>
    <p:sldId id="303" r:id="rId77"/>
    <p:sldId id="304" r:id="rId78"/>
    <p:sldId id="305" r:id="rId79"/>
    <p:sldId id="306" r:id="rId80"/>
    <p:sldId id="347" r:id="rId81"/>
    <p:sldId id="385" r:id="rId82"/>
    <p:sldId id="349" r:id="rId83"/>
    <p:sldId id="3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1" autoAdjust="0"/>
    <p:restoredTop sz="94643"/>
  </p:normalViewPr>
  <p:slideViewPr>
    <p:cSldViewPr>
      <p:cViewPr varScale="1">
        <p:scale>
          <a:sx n="117" d="100"/>
          <a:sy n="117" d="100"/>
        </p:scale>
        <p:origin x="184" y="23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t>
            </a:r>
            <a:r>
              <a:rPr lang="en-US" baseline="0" dirty="0" smtClean="0"/>
              <a:t> Students Reporting Opportunities for Prosocial Involvement</a:t>
            </a:r>
            <a:r>
              <a:rPr lang="en-US" dirty="0" smtClean="0"/>
              <a:t> </a:t>
            </a:r>
            <a:endParaRPr lang="en-US"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Percent </c:v>
                </c:pt>
              </c:strCache>
            </c:strRef>
          </c:tx>
          <c:invertIfNegative val="0"/>
          <c:cat>
            <c:strRef>
              <c:f>Sheet1!$A$2:$A$5</c:f>
              <c:strCache>
                <c:ptCount val="4"/>
                <c:pt idx="0">
                  <c:v>No PD PRE</c:v>
                </c:pt>
                <c:pt idx="1">
                  <c:v>NO PD POST</c:v>
                </c:pt>
                <c:pt idx="2">
                  <c:v>PD PRE</c:v>
                </c:pt>
                <c:pt idx="3">
                  <c:v>PD POST</c:v>
                </c:pt>
              </c:strCache>
            </c:strRef>
          </c:cat>
          <c:val>
            <c:numRef>
              <c:f>Sheet1!$B$2:$B$5</c:f>
              <c:numCache>
                <c:formatCode>General</c:formatCode>
                <c:ptCount val="4"/>
                <c:pt idx="0">
                  <c:v>60.0</c:v>
                </c:pt>
                <c:pt idx="1">
                  <c:v>61.0</c:v>
                </c:pt>
                <c:pt idx="2">
                  <c:v>61.0</c:v>
                </c:pt>
                <c:pt idx="3">
                  <c:v>69.0</c:v>
                </c:pt>
              </c:numCache>
            </c:numRef>
          </c:val>
          <c:extLst xmlns:c16r2="http://schemas.microsoft.com/office/drawing/2015/06/chart">
            <c:ext xmlns:c16="http://schemas.microsoft.com/office/drawing/2014/chart" uri="{C3380CC4-5D6E-409C-BE32-E72D297353CC}">
              <c16:uniqueId val="{00000000-FE37-4D67-9C77-8F5DBF2A7213}"/>
            </c:ext>
          </c:extLst>
        </c:ser>
        <c:dLbls>
          <c:showLegendKey val="0"/>
          <c:showVal val="0"/>
          <c:showCatName val="0"/>
          <c:showSerName val="0"/>
          <c:showPercent val="0"/>
          <c:showBubbleSize val="0"/>
        </c:dLbls>
        <c:gapWidth val="150"/>
        <c:shape val="box"/>
        <c:axId val="772367360"/>
        <c:axId val="741369616"/>
        <c:axId val="0"/>
      </c:bar3DChart>
      <c:catAx>
        <c:axId val="772367360"/>
        <c:scaling>
          <c:orientation val="minMax"/>
        </c:scaling>
        <c:delete val="0"/>
        <c:axPos val="b"/>
        <c:numFmt formatCode="General" sourceLinked="0"/>
        <c:majorTickMark val="out"/>
        <c:minorTickMark val="none"/>
        <c:tickLblPos val="nextTo"/>
        <c:crossAx val="741369616"/>
        <c:crosses val="autoZero"/>
        <c:auto val="1"/>
        <c:lblAlgn val="ctr"/>
        <c:lblOffset val="100"/>
        <c:noMultiLvlLbl val="0"/>
      </c:catAx>
      <c:valAx>
        <c:axId val="741369616"/>
        <c:scaling>
          <c:orientation val="minMax"/>
        </c:scaling>
        <c:delete val="0"/>
        <c:axPos val="l"/>
        <c:majorGridlines/>
        <c:numFmt formatCode="General" sourceLinked="1"/>
        <c:majorTickMark val="out"/>
        <c:minorTickMark val="none"/>
        <c:tickLblPos val="nextTo"/>
        <c:crossAx val="7723673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494361642294713"/>
          <c:y val="0.0181622609673791"/>
          <c:w val="0.767092550931134"/>
          <c:h val="0.892398293963255"/>
        </c:manualLayout>
      </c:layout>
      <c:barChart>
        <c:barDir val="col"/>
        <c:grouping val="clustered"/>
        <c:varyColors val="0"/>
        <c:ser>
          <c:idx val="0"/>
          <c:order val="0"/>
          <c:tx>
            <c:strRef>
              <c:f>'Question 13'!$L$141</c:f>
              <c:strCache>
                <c:ptCount val="1"/>
                <c:pt idx="0">
                  <c:v>K-3rd Grade</c:v>
                </c:pt>
              </c:strCache>
            </c:strRef>
          </c:tx>
          <c:invertIfNegative val="0"/>
          <c:dLbls>
            <c:spPr>
              <a:noFill/>
              <a:ln>
                <a:noFill/>
              </a:ln>
              <a:effectLst/>
            </c:spPr>
            <c:txPr>
              <a:bodyPr/>
              <a:lstStyle/>
              <a:p>
                <a:pPr>
                  <a:defRPr sz="1600" baseline="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'Question 13'!$K$142:$K$144</c:f>
              <c:strCache>
                <c:ptCount val="3"/>
                <c:pt idx="0">
                  <c:v>Adherence to lesson content</c:v>
                </c:pt>
                <c:pt idx="1">
                  <c:v>Achieved lesson objectives</c:v>
                </c:pt>
                <c:pt idx="2">
                  <c:v>Engagement level w/students</c:v>
                </c:pt>
              </c:strCache>
            </c:strRef>
          </c:cat>
          <c:val>
            <c:numRef>
              <c:f>'Question 13'!$L$142:$L$144</c:f>
              <c:numCache>
                <c:formatCode>General</c:formatCode>
                <c:ptCount val="3"/>
                <c:pt idx="0">
                  <c:v>80.0</c:v>
                </c:pt>
                <c:pt idx="1">
                  <c:v>82.0</c:v>
                </c:pt>
                <c:pt idx="2">
                  <c:v>78.0</c:v>
                </c:pt>
              </c:numCache>
            </c:numRef>
          </c:val>
          <c:extLst xmlns:c16r2="http://schemas.microsoft.com/office/drawing/2015/06/chart">
            <c:ext xmlns:c16="http://schemas.microsoft.com/office/drawing/2014/chart" uri="{C3380CC4-5D6E-409C-BE32-E72D297353CC}">
              <c16:uniqueId val="{00000000-3D7D-49C9-80E5-5B468D375949}"/>
            </c:ext>
          </c:extLst>
        </c:ser>
        <c:ser>
          <c:idx val="1"/>
          <c:order val="1"/>
          <c:tx>
            <c:strRef>
              <c:f>'Question 13'!$M$141</c:f>
              <c:strCache>
                <c:ptCount val="1"/>
                <c:pt idx="0">
                  <c:v>4th-6th Grade</c:v>
                </c:pt>
              </c:strCache>
            </c:strRef>
          </c:tx>
          <c:invertIfNegative val="0"/>
          <c:dLbls>
            <c:spPr>
              <a:noFill/>
              <a:ln>
                <a:noFill/>
              </a:ln>
              <a:effectLst/>
            </c:spPr>
            <c:txPr>
              <a:bodyPr/>
              <a:lstStyle/>
              <a:p>
                <a:pPr>
                  <a:defRPr sz="1600" baseline="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'Question 13'!$K$142:$K$144</c:f>
              <c:strCache>
                <c:ptCount val="3"/>
                <c:pt idx="0">
                  <c:v>Adherence to lesson content</c:v>
                </c:pt>
                <c:pt idx="1">
                  <c:v>Achieved lesson objectives</c:v>
                </c:pt>
                <c:pt idx="2">
                  <c:v>Engagement level w/students</c:v>
                </c:pt>
              </c:strCache>
            </c:strRef>
          </c:cat>
          <c:val>
            <c:numRef>
              <c:f>'Question 13'!$M$142:$M$144</c:f>
              <c:numCache>
                <c:formatCode>General</c:formatCode>
                <c:ptCount val="3"/>
                <c:pt idx="0">
                  <c:v>86.0</c:v>
                </c:pt>
                <c:pt idx="1">
                  <c:v>84.0</c:v>
                </c:pt>
                <c:pt idx="2">
                  <c:v>86.0</c:v>
                </c:pt>
              </c:numCache>
            </c:numRef>
          </c:val>
          <c:extLst xmlns:c16r2="http://schemas.microsoft.com/office/drawing/2015/06/chart">
            <c:ext xmlns:c16="http://schemas.microsoft.com/office/drawing/2014/chart" uri="{C3380CC4-5D6E-409C-BE32-E72D297353CC}">
              <c16:uniqueId val="{00000001-3D7D-49C9-80E5-5B468D375949}"/>
            </c:ext>
          </c:extLst>
        </c:ser>
        <c:dLbls>
          <c:showLegendKey val="0"/>
          <c:showVal val="0"/>
          <c:showCatName val="0"/>
          <c:showSerName val="0"/>
          <c:showPercent val="0"/>
          <c:showBubbleSize val="0"/>
        </c:dLbls>
        <c:gapWidth val="150"/>
        <c:axId val="773699120"/>
        <c:axId val="773700480"/>
      </c:barChart>
      <c:catAx>
        <c:axId val="773699120"/>
        <c:scaling>
          <c:orientation val="minMax"/>
        </c:scaling>
        <c:delete val="0"/>
        <c:axPos val="b"/>
        <c:numFmt formatCode="General" sourceLinked="0"/>
        <c:majorTickMark val="out"/>
        <c:minorTickMark val="none"/>
        <c:tickLblPos val="nextTo"/>
        <c:crossAx val="773700480"/>
        <c:crosses val="autoZero"/>
        <c:auto val="1"/>
        <c:lblAlgn val="ctr"/>
        <c:lblOffset val="100"/>
        <c:noMultiLvlLbl val="0"/>
      </c:catAx>
      <c:valAx>
        <c:axId val="773700480"/>
        <c:scaling>
          <c:orientation val="minMax"/>
        </c:scaling>
        <c:delete val="0"/>
        <c:axPos val="l"/>
        <c:majorGridlines/>
        <c:numFmt formatCode="General" sourceLinked="1"/>
        <c:majorTickMark val="out"/>
        <c:minorTickMark val="none"/>
        <c:tickLblPos val="nextTo"/>
        <c:crossAx val="773699120"/>
        <c:crosses val="autoZero"/>
        <c:crossBetween val="between"/>
      </c:val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D6778-35D2-40E3-9EDC-BD4148D95964}" type="datetimeFigureOut">
              <a:rPr lang="en-US" smtClean="0"/>
              <a:t>10/24/16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913A4-BB3B-493C-81D5-C4D723DE302A}" type="slidenum">
              <a:rPr lang="en-US" smtClean="0"/>
              <a:t>‹#›</a:t>
            </a:fld>
            <a:endParaRPr lang="en-US"/>
          </a:p>
        </p:txBody>
      </p:sp>
    </p:spTree>
    <p:extLst>
      <p:ext uri="{BB962C8B-B14F-4D97-AF65-F5344CB8AC3E}">
        <p14:creationId xmlns:p14="http://schemas.microsoft.com/office/powerpoint/2010/main" val="194556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Verne</a:t>
            </a:r>
            <a:r>
              <a:rPr lang="en-US" baseline="0" dirty="0" smtClean="0"/>
              <a:t> Larsen’s grandson doing a Prevention Dimension lesson at his school.  </a:t>
            </a:r>
          </a:p>
          <a:p>
            <a:r>
              <a:rPr lang="en-US" baseline="0" dirty="0" smtClean="0"/>
              <a:t>The picture on the right is a picture that another grandchild brought home from his school classroom.</a:t>
            </a:r>
          </a:p>
          <a:p>
            <a:r>
              <a:rPr lang="en-US" baseline="0" dirty="0" smtClean="0"/>
              <a:t>Prevention Dimensions is taught in Utah schools and matter to Utah families.</a:t>
            </a:r>
            <a:endParaRPr lang="en-US" dirty="0"/>
          </a:p>
        </p:txBody>
      </p:sp>
      <p:sp>
        <p:nvSpPr>
          <p:cNvPr id="4" name="Slide Number Placeholder 3"/>
          <p:cNvSpPr>
            <a:spLocks noGrp="1"/>
          </p:cNvSpPr>
          <p:nvPr>
            <p:ph type="sldNum" sz="quarter" idx="10"/>
          </p:nvPr>
        </p:nvSpPr>
        <p:spPr/>
        <p:txBody>
          <a:bodyPr/>
          <a:lstStyle/>
          <a:p>
            <a:fld id="{C0B913A4-BB3B-493C-81D5-C4D723DE302A}" type="slidenum">
              <a:rPr lang="en-US" smtClean="0"/>
              <a:t>2</a:t>
            </a:fld>
            <a:endParaRPr lang="en-US"/>
          </a:p>
        </p:txBody>
      </p:sp>
    </p:spTree>
    <p:extLst>
      <p:ext uri="{BB962C8B-B14F-4D97-AF65-F5344CB8AC3E}">
        <p14:creationId xmlns:p14="http://schemas.microsoft.com/office/powerpoint/2010/main" val="395093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322">
              <a:spcBef>
                <a:spcPct val="0"/>
              </a:spcBef>
            </a:pPr>
            <a:r>
              <a:rPr lang="en-US" altLang="en-US" smtClean="0"/>
              <a:t>It’s the law that we funds from the Enhancement of At Risk Funds that district receiving funding provide a Gang Prevention/Intervention effort.</a:t>
            </a:r>
          </a:p>
        </p:txBody>
      </p:sp>
      <p:sp>
        <p:nvSpPr>
          <p:cNvPr id="4" name="Slide Number Placeholder 3"/>
          <p:cNvSpPr>
            <a:spLocks noGrp="1"/>
          </p:cNvSpPr>
          <p:nvPr>
            <p:ph type="sldNum" sz="quarter" idx="5"/>
          </p:nvPr>
        </p:nvSpPr>
        <p:spPr/>
        <p:txBody>
          <a:bodyPr/>
          <a:lstStyle/>
          <a:p>
            <a:pPr>
              <a:defRPr/>
            </a:pPr>
            <a:fld id="{ACE75DA2-4106-4B20-B413-0957CB214F04}" type="slidenum">
              <a:rPr lang="en-US" smtClean="0"/>
              <a:pPr>
                <a:defRPr/>
              </a:pPr>
              <a:t>15</a:t>
            </a:fld>
            <a:endParaRPr lang="en-US"/>
          </a:p>
        </p:txBody>
      </p:sp>
    </p:spTree>
    <p:extLst>
      <p:ext uri="{BB962C8B-B14F-4D97-AF65-F5344CB8AC3E}">
        <p14:creationId xmlns:p14="http://schemas.microsoft.com/office/powerpoint/2010/main" val="397192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slide related to tying into the health core.  Just as teachers are required to teach the math, language arts, science core they are also required to teach the health core and PD is the resource that can assist them with that.</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17</a:t>
            </a:fld>
            <a:endParaRPr lang="en-US"/>
          </a:p>
        </p:txBody>
      </p:sp>
    </p:spTree>
    <p:extLst>
      <p:ext uri="{BB962C8B-B14F-4D97-AF65-F5344CB8AC3E}">
        <p14:creationId xmlns:p14="http://schemas.microsoft.com/office/powerpoint/2010/main" val="322842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Social and emotional learning is a critical piece of the education puzzle.</a:t>
            </a:r>
          </a:p>
        </p:txBody>
      </p:sp>
      <p:sp>
        <p:nvSpPr>
          <p:cNvPr id="4" name="Slide Number Placeholder 3"/>
          <p:cNvSpPr>
            <a:spLocks noGrp="1"/>
          </p:cNvSpPr>
          <p:nvPr>
            <p:ph type="sldNum" sz="quarter" idx="5"/>
          </p:nvPr>
        </p:nvSpPr>
        <p:spPr/>
        <p:txBody>
          <a:bodyPr/>
          <a:lstStyle/>
          <a:p>
            <a:pPr>
              <a:defRPr/>
            </a:pPr>
            <a:fld id="{07CFF420-EB15-4EEF-99D6-49DC79DDDF9A}" type="slidenum">
              <a:rPr lang="en-US" smtClean="0"/>
              <a:pPr>
                <a:defRPr/>
              </a:pPr>
              <a:t>18</a:t>
            </a:fld>
            <a:endParaRPr lang="en-US"/>
          </a:p>
        </p:txBody>
      </p:sp>
    </p:spTree>
    <p:extLst>
      <p:ext uri="{BB962C8B-B14F-4D97-AF65-F5344CB8AC3E}">
        <p14:creationId xmlns:p14="http://schemas.microsoft.com/office/powerpoint/2010/main" val="1618228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If we do a good job with our prevention efforts, look at the success we have academically. </a:t>
            </a:r>
          </a:p>
        </p:txBody>
      </p:sp>
      <p:sp>
        <p:nvSpPr>
          <p:cNvPr id="4" name="Slide Number Placeholder 3"/>
          <p:cNvSpPr>
            <a:spLocks noGrp="1"/>
          </p:cNvSpPr>
          <p:nvPr>
            <p:ph type="sldNum" sz="quarter" idx="5"/>
          </p:nvPr>
        </p:nvSpPr>
        <p:spPr/>
        <p:txBody>
          <a:bodyPr/>
          <a:lstStyle/>
          <a:p>
            <a:pPr>
              <a:defRPr/>
            </a:pPr>
            <a:fld id="{79DFB541-FFEF-4A3B-BA40-CB26BCF82A4E}" type="slidenum">
              <a:rPr lang="en-US" smtClean="0"/>
              <a:pPr>
                <a:defRPr/>
              </a:pPr>
              <a:t>19</a:t>
            </a:fld>
            <a:endParaRPr lang="en-US"/>
          </a:p>
        </p:txBody>
      </p:sp>
    </p:spTree>
    <p:extLst>
      <p:ext uri="{BB962C8B-B14F-4D97-AF65-F5344CB8AC3E}">
        <p14:creationId xmlns:p14="http://schemas.microsoft.com/office/powerpoint/2010/main" val="58595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 quote which is critical for the teacher and others to examine how prevention is a necessary part of one’s education.  Our influence on a child is tremendous and we can help them pass many, many  test of life latter on as we prepared them now.</a:t>
            </a:r>
          </a:p>
        </p:txBody>
      </p:sp>
      <p:sp>
        <p:nvSpPr>
          <p:cNvPr id="4" name="Slide Number Placeholder 3"/>
          <p:cNvSpPr>
            <a:spLocks noGrp="1"/>
          </p:cNvSpPr>
          <p:nvPr>
            <p:ph type="sldNum" sz="quarter" idx="5"/>
          </p:nvPr>
        </p:nvSpPr>
        <p:spPr/>
        <p:txBody>
          <a:bodyPr/>
          <a:lstStyle/>
          <a:p>
            <a:pPr>
              <a:defRPr/>
            </a:pPr>
            <a:fld id="{2BD648D6-3907-42BF-AA62-C0DA38D58BC2}" type="slidenum">
              <a:rPr lang="en-US" smtClean="0"/>
              <a:pPr>
                <a:defRPr/>
              </a:pPr>
              <a:t>20</a:t>
            </a:fld>
            <a:endParaRPr lang="en-US"/>
          </a:p>
        </p:txBody>
      </p:sp>
    </p:spTree>
    <p:extLst>
      <p:ext uri="{BB962C8B-B14F-4D97-AF65-F5344CB8AC3E}">
        <p14:creationId xmlns:p14="http://schemas.microsoft.com/office/powerpoint/2010/main" val="385776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Emphasize</a:t>
            </a:r>
            <a:r>
              <a:rPr lang="en-US" baseline="0" dirty="0" smtClean="0"/>
              <a:t> how PD assists teachers in providing a resource that helps teach the health core.</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31</a:t>
            </a:fld>
            <a:endParaRPr lang="en-US"/>
          </a:p>
        </p:txBody>
      </p:sp>
    </p:spTree>
    <p:extLst>
      <p:ext uri="{BB962C8B-B14F-4D97-AF65-F5344CB8AC3E}">
        <p14:creationId xmlns:p14="http://schemas.microsoft.com/office/powerpoint/2010/main" val="220312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Inclusion</a:t>
            </a:r>
            <a:r>
              <a:rPr lang="en-US" baseline="0" dirty="0" smtClean="0"/>
              <a:t> of Risk and Protective Factors came about.  In Prevention anything we do should decrease a risk factor or promote a protective factor</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32</a:t>
            </a:fld>
            <a:endParaRPr lang="en-US"/>
          </a:p>
        </p:txBody>
      </p:sp>
    </p:spTree>
    <p:extLst>
      <p:ext uri="{BB962C8B-B14F-4D97-AF65-F5344CB8AC3E}">
        <p14:creationId xmlns:p14="http://schemas.microsoft.com/office/powerpoint/2010/main" val="2581586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Recognizing the power of music in the learning process, music was added in 1996. PD consists of 32 songs which go along with various</a:t>
            </a:r>
            <a:r>
              <a:rPr lang="en-US" baseline="0" dirty="0" smtClean="0"/>
              <a:t> lessons. These songs help students internalize and remember key points of the lessons.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33</a:t>
            </a:fld>
            <a:endParaRPr lang="en-US"/>
          </a:p>
        </p:txBody>
      </p:sp>
    </p:spTree>
    <p:extLst>
      <p:ext uri="{BB962C8B-B14F-4D97-AF65-F5344CB8AC3E}">
        <p14:creationId xmlns:p14="http://schemas.microsoft.com/office/powerpoint/2010/main" val="294139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Recognizing how media influences youth,</a:t>
            </a:r>
            <a:r>
              <a:rPr lang="en-US" baseline="0" dirty="0" smtClean="0"/>
              <a:t> there </a:t>
            </a:r>
            <a:r>
              <a:rPr lang="en-US" dirty="0" smtClean="0"/>
              <a:t>was</a:t>
            </a:r>
            <a:r>
              <a:rPr lang="en-US" baseline="0" dirty="0" smtClean="0"/>
              <a:t> the inclusion o</a:t>
            </a:r>
            <a:r>
              <a:rPr lang="en-US" dirty="0" smtClean="0"/>
              <a:t>f Media Literacy ideas.   We the tobacco settlement dollars we included a strong tobacco</a:t>
            </a:r>
            <a:r>
              <a:rPr lang="en-US" baseline="0" dirty="0" smtClean="0"/>
              <a:t> component especially at the 4</a:t>
            </a:r>
            <a:r>
              <a:rPr lang="en-US" baseline="30000" dirty="0" smtClean="0"/>
              <a:t>th</a:t>
            </a:r>
            <a:r>
              <a:rPr lang="en-US" baseline="0" dirty="0" smtClean="0"/>
              <a:t> and 5</a:t>
            </a:r>
            <a:r>
              <a:rPr lang="en-US" baseline="30000" dirty="0" smtClean="0"/>
              <a:t>th</a:t>
            </a:r>
            <a:r>
              <a:rPr lang="en-US" baseline="0" dirty="0" smtClean="0"/>
              <a:t> grade.</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34</a:t>
            </a:fld>
            <a:endParaRPr lang="en-US"/>
          </a:p>
        </p:txBody>
      </p:sp>
    </p:spTree>
    <p:extLst>
      <p:ext uri="{BB962C8B-B14F-4D97-AF65-F5344CB8AC3E}">
        <p14:creationId xmlns:p14="http://schemas.microsoft.com/office/powerpoint/2010/main" val="2781763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recognition PD</a:t>
            </a:r>
            <a:r>
              <a:rPr lang="en-US" baseline="0" dirty="0" smtClean="0"/>
              <a:t> received a New Design and the Lessons were reformatted.  Teachers received not only their grade level lessons but also Music CDs, songbooks, etc..</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35</a:t>
            </a:fld>
            <a:endParaRPr lang="en-US"/>
          </a:p>
        </p:txBody>
      </p:sp>
    </p:spTree>
    <p:extLst>
      <p:ext uri="{BB962C8B-B14F-4D97-AF65-F5344CB8AC3E}">
        <p14:creationId xmlns:p14="http://schemas.microsoft.com/office/powerpoint/2010/main" val="411719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PD Committee which consists of a variety of people representing</a:t>
            </a:r>
            <a:r>
              <a:rPr lang="en-US" baseline="0" dirty="0" smtClean="0"/>
              <a:t> various agencies which give input to the direction of PD. This is not just a brainstorm of one individual but key people with an interest in prevention moving things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280635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 is comprehensive and covers Kindergarten</a:t>
            </a:r>
            <a:r>
              <a:rPr lang="en-US" baseline="0" dirty="0" smtClean="0"/>
              <a:t> through 12</a:t>
            </a:r>
            <a:r>
              <a:rPr lang="en-US" baseline="30000" dirty="0" smtClean="0"/>
              <a:t>th</a:t>
            </a:r>
            <a:r>
              <a:rPr lang="en-US" baseline="0" dirty="0" smtClean="0"/>
              <a:t> grade. Just as we learn math, language art, and reading each year, we also need to be learning life skills and social competency along with that.</a:t>
            </a:r>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36</a:t>
            </a:fld>
            <a:endParaRPr lang="en-US"/>
          </a:p>
        </p:txBody>
      </p:sp>
    </p:spTree>
    <p:extLst>
      <p:ext uri="{BB962C8B-B14F-4D97-AF65-F5344CB8AC3E}">
        <p14:creationId xmlns:p14="http://schemas.microsoft.com/office/powerpoint/2010/main" val="419198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Junior High and High School came along next. Instead of providing hard copies of lessons</a:t>
            </a:r>
            <a:r>
              <a:rPr lang="en-US" baseline="0" dirty="0" smtClean="0"/>
              <a:t> for the high school we put the lessons with the accompanying materials on a CD which we give to the high school health teachers.</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37</a:t>
            </a:fld>
            <a:endParaRPr lang="en-US"/>
          </a:p>
        </p:txBody>
      </p:sp>
    </p:spTree>
    <p:extLst>
      <p:ext uri="{BB962C8B-B14F-4D97-AF65-F5344CB8AC3E}">
        <p14:creationId xmlns:p14="http://schemas.microsoft.com/office/powerpoint/2010/main" val="3640140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recognition PD</a:t>
            </a:r>
            <a:r>
              <a:rPr lang="en-US" baseline="0" dirty="0" smtClean="0"/>
              <a:t> received a New Design and the Lessons were reformatted.  Teachers received not only their grade level lessons but also Music CDs, songbooks, etc..</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38</a:t>
            </a:fld>
            <a:endParaRPr lang="en-US"/>
          </a:p>
        </p:txBody>
      </p:sp>
    </p:spTree>
    <p:extLst>
      <p:ext uri="{BB962C8B-B14F-4D97-AF65-F5344CB8AC3E}">
        <p14:creationId xmlns:p14="http://schemas.microsoft.com/office/powerpoint/2010/main" val="4019361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PD Committee which consists of a variety of people representing</a:t>
            </a:r>
            <a:r>
              <a:rPr lang="en-US" baseline="0" dirty="0" smtClean="0"/>
              <a:t> various agencies which give input to the direction of PD. This is not just a brainstorm of one individual but key people with an interest in prevention moving things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39</a:t>
            </a:fld>
            <a:endParaRPr lang="en-US"/>
          </a:p>
        </p:txBody>
      </p:sp>
    </p:spTree>
    <p:extLst>
      <p:ext uri="{BB962C8B-B14F-4D97-AF65-F5344CB8AC3E}">
        <p14:creationId xmlns:p14="http://schemas.microsoft.com/office/powerpoint/2010/main" val="963986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emphasizes</a:t>
            </a:r>
            <a:r>
              <a:rPr lang="en-US" baseline="0" dirty="0" smtClean="0"/>
              <a:t> the different domains for risk and protective factors.</a:t>
            </a:r>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43</a:t>
            </a:fld>
            <a:endParaRPr lang="en-US"/>
          </a:p>
        </p:txBody>
      </p:sp>
    </p:spTree>
    <p:extLst>
      <p:ext uri="{BB962C8B-B14F-4D97-AF65-F5344CB8AC3E}">
        <p14:creationId xmlns:p14="http://schemas.microsoft.com/office/powerpoint/2010/main" val="525437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p:txBody>
          <a:bodyPr/>
          <a:lstStyle/>
          <a:p>
            <a:pPr>
              <a:defRPr/>
            </a:pPr>
            <a:fld id="{61702A88-F806-48C0-92BA-2C82C9EB3938}" type="slidenum">
              <a:rPr lang="en-US" smtClean="0"/>
              <a:pPr>
                <a:defRPr/>
              </a:pPr>
              <a:t>46</a:t>
            </a:fld>
            <a:endParaRPr lang="en-US" smtClean="0"/>
          </a:p>
        </p:txBody>
      </p:sp>
      <p:sp>
        <p:nvSpPr>
          <p:cNvPr id="231427" name="Rectangle 2"/>
          <p:cNvSpPr>
            <a:spLocks noChangeArrowheads="1"/>
          </p:cNvSpPr>
          <p:nvPr/>
        </p:nvSpPr>
        <p:spPr bwMode="auto">
          <a:xfrm>
            <a:off x="1"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129" tIns="44273" rIns="90129" bIns="44273" anchor="b"/>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z="900">
                <a:latin typeface="Times" pitchFamily="18" charset="0"/>
              </a:rPr>
              <a:t>©2000 Developmental Research and Programs, Inc.</a:t>
            </a:r>
          </a:p>
        </p:txBody>
      </p:sp>
      <p:sp>
        <p:nvSpPr>
          <p:cNvPr id="231428" name="Rectangle 3"/>
          <p:cNvSpPr>
            <a:spLocks noGrp="1" noRot="1" noChangeAspect="1" noChangeArrowheads="1" noTextEdit="1"/>
          </p:cNvSpPr>
          <p:nvPr>
            <p:ph type="sldImg"/>
          </p:nvPr>
        </p:nvSpPr>
        <p:spPr>
          <a:xfrm>
            <a:off x="393700" y="692150"/>
            <a:ext cx="6072188" cy="3416300"/>
          </a:xfrm>
          <a:ln w="12700" cap="flat"/>
        </p:spPr>
      </p:sp>
      <p:sp>
        <p:nvSpPr>
          <p:cNvPr id="231429" name="Rectangle 4"/>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29" tIns="44273" rIns="90129" bIns="44273"/>
          <a:lstStyle/>
          <a:p>
            <a:pPr eaLnBrk="1" hangingPunct="1"/>
            <a:endParaRPr lang="en-AU" altLang="en-US" smtClean="0"/>
          </a:p>
        </p:txBody>
      </p:sp>
    </p:spTree>
    <p:extLst>
      <p:ext uri="{BB962C8B-B14F-4D97-AF65-F5344CB8AC3E}">
        <p14:creationId xmlns:p14="http://schemas.microsoft.com/office/powerpoint/2010/main" val="110366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529C2C-B26C-4706-BE6F-A3868CBF36F5}" type="slidenum">
              <a:rPr lang="en-US" altLang="en-US" smtClean="0"/>
              <a:pPr>
                <a:spcBef>
                  <a:spcPct val="0"/>
                </a:spcBef>
              </a:pPr>
              <a:t>52</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cs typeface="Times New Roman" panose="02020603050405020304" pitchFamily="18" charset="0"/>
              </a:rPr>
              <a:t>Hawkins, Catalano, and Benson developed this graphic representation of how Developmental Assets can fit into the Social Development Strategy (Hawkins, Catalano, Arthur &amp; Brooke-Weiss, 2001). Neither endorses merging the models, but they agree that they can be used together for multiple purposes. </a:t>
            </a:r>
            <a:endParaRPr lang="en-US" altLang="en-US" smtClean="0">
              <a:latin typeface="Tahoma" panose="020B0604030504040204" pitchFamily="34" charset="0"/>
              <a:cs typeface="Times New Roman" panose="02020603050405020304" pitchFamily="18" charset="0"/>
            </a:endParaRPr>
          </a:p>
          <a:p>
            <a:pPr eaLnBrk="1" hangingPunct="1"/>
            <a:endParaRPr lang="en-US" altLang="en-US" smtClean="0"/>
          </a:p>
        </p:txBody>
      </p:sp>
    </p:spTree>
    <p:extLst>
      <p:ext uri="{BB962C8B-B14F-4D97-AF65-F5344CB8AC3E}">
        <p14:creationId xmlns:p14="http://schemas.microsoft.com/office/powerpoint/2010/main" val="620681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Recognizing how media influences youth,</a:t>
            </a:r>
            <a:r>
              <a:rPr lang="en-US" baseline="0" dirty="0" smtClean="0"/>
              <a:t> there </a:t>
            </a:r>
            <a:r>
              <a:rPr lang="en-US" dirty="0" smtClean="0"/>
              <a:t>was</a:t>
            </a:r>
            <a:r>
              <a:rPr lang="en-US" baseline="0" dirty="0" smtClean="0"/>
              <a:t> the inclusion o</a:t>
            </a:r>
            <a:r>
              <a:rPr lang="en-US" dirty="0" smtClean="0"/>
              <a:t>f Media Literacy ideas.   We the tobacco settlement dollars we included a strong tobacco</a:t>
            </a:r>
            <a:r>
              <a:rPr lang="en-US" baseline="0" dirty="0" smtClean="0"/>
              <a:t> component especially at the 4</a:t>
            </a:r>
            <a:r>
              <a:rPr lang="en-US" baseline="30000" dirty="0" smtClean="0"/>
              <a:t>th</a:t>
            </a:r>
            <a:r>
              <a:rPr lang="en-US" baseline="0" dirty="0" smtClean="0"/>
              <a:t> and 5</a:t>
            </a:r>
            <a:r>
              <a:rPr lang="en-US" baseline="30000" dirty="0" smtClean="0"/>
              <a:t>th</a:t>
            </a:r>
            <a:r>
              <a:rPr lang="en-US" baseline="0" dirty="0" smtClean="0"/>
              <a:t> grade.</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60</a:t>
            </a:fld>
            <a:endParaRPr lang="en-US"/>
          </a:p>
        </p:txBody>
      </p:sp>
    </p:spTree>
    <p:extLst>
      <p:ext uri="{BB962C8B-B14F-4D97-AF65-F5344CB8AC3E}">
        <p14:creationId xmlns:p14="http://schemas.microsoft.com/office/powerpoint/2010/main" val="775819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61</a:t>
            </a:fld>
            <a:endParaRPr lang="en-US"/>
          </a:p>
        </p:txBody>
      </p:sp>
    </p:spTree>
    <p:extLst>
      <p:ext uri="{BB962C8B-B14F-4D97-AF65-F5344CB8AC3E}">
        <p14:creationId xmlns:p14="http://schemas.microsoft.com/office/powerpoint/2010/main" val="1781417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62</a:t>
            </a:fld>
            <a:endParaRPr lang="en-US"/>
          </a:p>
        </p:txBody>
      </p:sp>
    </p:spTree>
    <p:extLst>
      <p:ext uri="{BB962C8B-B14F-4D97-AF65-F5344CB8AC3E}">
        <p14:creationId xmlns:p14="http://schemas.microsoft.com/office/powerpoint/2010/main" val="278018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we not only need to support students and help them understand Academically</a:t>
            </a:r>
            <a:r>
              <a:rPr lang="en-US" baseline="0" dirty="0" smtClean="0"/>
              <a:t> but the importance of social competence,  This adds to the resilience of a student helping them toward being an optimal functioning individual. If we are not doing both of those we are not doing the best we can in prevention. </a:t>
            </a:r>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6</a:t>
            </a:fld>
            <a:endParaRPr lang="en-US"/>
          </a:p>
        </p:txBody>
      </p:sp>
    </p:spTree>
    <p:extLst>
      <p:ext uri="{BB962C8B-B14F-4D97-AF65-F5344CB8AC3E}">
        <p14:creationId xmlns:p14="http://schemas.microsoft.com/office/powerpoint/2010/main" val="1298316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May 17, 2001 </a:t>
            </a:r>
            <a:r>
              <a:rPr lang="en-US" baseline="0" dirty="0" smtClean="0"/>
              <a:t>Prevention Dimensions received an Exemplary Award and SAMHSA Exemplary Substance Abuse Prevention Programs Award Ceremony.  After submitting additional evaluation information PD was recognized as an NREPP Promising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927086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of experimental</a:t>
            </a:r>
            <a:r>
              <a:rPr lang="en-US" baseline="0" dirty="0" smtClean="0"/>
              <a:t> / control group.  Opportunities for Pro Social Involvement</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64</a:t>
            </a:fld>
            <a:endParaRPr lang="en-US"/>
          </a:p>
        </p:txBody>
      </p:sp>
    </p:spTree>
    <p:extLst>
      <p:ext uri="{BB962C8B-B14F-4D97-AF65-F5344CB8AC3E}">
        <p14:creationId xmlns:p14="http://schemas.microsoft.com/office/powerpoint/2010/main" val="289584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of experimental</a:t>
            </a:r>
            <a:r>
              <a:rPr lang="en-US" baseline="0" dirty="0" smtClean="0"/>
              <a:t> / control group.  Perceived Risk of Drug Use</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4432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66</a:t>
            </a:fld>
            <a:endParaRPr lang="en-US"/>
          </a:p>
        </p:txBody>
      </p:sp>
    </p:spTree>
    <p:extLst>
      <p:ext uri="{BB962C8B-B14F-4D97-AF65-F5344CB8AC3E}">
        <p14:creationId xmlns:p14="http://schemas.microsoft.com/office/powerpoint/2010/main" val="1806680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of experimental</a:t>
            </a:r>
            <a:r>
              <a:rPr lang="en-US" baseline="0" dirty="0" smtClean="0"/>
              <a:t> / control group.  Knowledge of Problems Solving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67</a:t>
            </a:fld>
            <a:endParaRPr lang="en-US"/>
          </a:p>
        </p:txBody>
      </p:sp>
    </p:spTree>
    <p:extLst>
      <p:ext uri="{BB962C8B-B14F-4D97-AF65-F5344CB8AC3E}">
        <p14:creationId xmlns:p14="http://schemas.microsoft.com/office/powerpoint/2010/main" val="1294242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of experimental</a:t>
            </a:r>
            <a:r>
              <a:rPr lang="en-US" baseline="0" dirty="0" smtClean="0"/>
              <a:t> / control group.  Knowledge of Problems Solving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68</a:t>
            </a:fld>
            <a:endParaRPr lang="en-US"/>
          </a:p>
        </p:txBody>
      </p:sp>
    </p:spTree>
    <p:extLst>
      <p:ext uri="{BB962C8B-B14F-4D97-AF65-F5344CB8AC3E}">
        <p14:creationId xmlns:p14="http://schemas.microsoft.com/office/powerpoint/2010/main" val="1720924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of experimental</a:t>
            </a:r>
            <a:r>
              <a:rPr lang="en-US" baseline="0" dirty="0" smtClean="0"/>
              <a:t> / control group.  Knowledge of Problems Solving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pPr/>
              <a:t>69</a:t>
            </a:fld>
            <a:endParaRPr lang="en-US"/>
          </a:p>
        </p:txBody>
      </p:sp>
    </p:spTree>
    <p:extLst>
      <p:ext uri="{BB962C8B-B14F-4D97-AF65-F5344CB8AC3E}">
        <p14:creationId xmlns:p14="http://schemas.microsoft.com/office/powerpoint/2010/main" val="1463590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do a good job with our prevention efforts, look at the success we have academically. </a:t>
            </a:r>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70</a:t>
            </a:fld>
            <a:endParaRPr lang="en-US"/>
          </a:p>
        </p:txBody>
      </p:sp>
    </p:spTree>
    <p:extLst>
      <p:ext uri="{BB962C8B-B14F-4D97-AF65-F5344CB8AC3E}">
        <p14:creationId xmlns:p14="http://schemas.microsoft.com/office/powerpoint/2010/main" val="2354499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emphasizes the Statewide</a:t>
            </a:r>
            <a:r>
              <a:rPr lang="en-US" baseline="0" dirty="0" smtClean="0"/>
              <a:t> system to help promote and encourage use of PD.  Divided into 13 Planning District.  Have one or more school districts in each planning district who has a prevention coordinator and specialist which work with school personnel  to guide prevention at the local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Quilt analogy.  Think of this as putting the quilt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74</a:t>
            </a:fld>
            <a:endParaRPr lang="en-US"/>
          </a:p>
        </p:txBody>
      </p:sp>
    </p:spTree>
    <p:extLst>
      <p:ext uri="{BB962C8B-B14F-4D97-AF65-F5344CB8AC3E}">
        <p14:creationId xmlns:p14="http://schemas.microsoft.com/office/powerpoint/2010/main" val="303100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Prevention Dimensions is our Foundation of School-Based Prevention.  It won’t solve all of the</a:t>
            </a:r>
            <a:r>
              <a:rPr lang="en-US" baseline="0" dirty="0" smtClean="0"/>
              <a:t> world’s social issues, but it gives a nice foundation of effective prevention principles which help prevention a variety of issues….Bullying, substance abuse, suicide, etc. etc.</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9</a:t>
            </a:fld>
            <a:endParaRPr lang="en-US"/>
          </a:p>
        </p:txBody>
      </p:sp>
    </p:spTree>
    <p:extLst>
      <p:ext uri="{BB962C8B-B14F-4D97-AF65-F5344CB8AC3E}">
        <p14:creationId xmlns:p14="http://schemas.microsoft.com/office/powerpoint/2010/main" val="252618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spcBef>
                <a:spcPct val="0"/>
              </a:spcBef>
            </a:pPr>
            <a:r>
              <a:rPr lang="en-US" smtClean="0"/>
              <a:t>It’s the law that we need to instruct on the harmful effects of alcohol, tobacco and other drugs. Assistance from the Division of Substance Abuse and Mental Health was part of the effort as well.</a:t>
            </a:r>
          </a:p>
          <a:p>
            <a:pPr defTabSz="912879"/>
            <a:endParaRPr lang="en-US" smtClean="0"/>
          </a:p>
        </p:txBody>
      </p:sp>
      <p:sp>
        <p:nvSpPr>
          <p:cNvPr id="4" name="Slide Number Placeholder 3"/>
          <p:cNvSpPr>
            <a:spLocks noGrp="1"/>
          </p:cNvSpPr>
          <p:nvPr>
            <p:ph type="sldNum" sz="quarter" idx="5"/>
          </p:nvPr>
        </p:nvSpPr>
        <p:spPr/>
        <p:txBody>
          <a:bodyPr/>
          <a:lstStyle/>
          <a:p>
            <a:pPr>
              <a:defRPr/>
            </a:pPr>
            <a:fld id="{AEF4BB62-8884-43D3-A7B9-2DB4230E7C9F}" type="slidenum">
              <a:rPr lang="en-US" smtClean="0"/>
              <a:pPr>
                <a:defRPr/>
              </a:pPr>
              <a:t>10</a:t>
            </a:fld>
            <a:endParaRPr lang="en-US"/>
          </a:p>
        </p:txBody>
      </p:sp>
    </p:spTree>
    <p:extLst>
      <p:ext uri="{BB962C8B-B14F-4D97-AF65-F5344CB8AC3E}">
        <p14:creationId xmlns:p14="http://schemas.microsoft.com/office/powerpoint/2010/main" val="7369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State PTA did a school survey in</a:t>
            </a:r>
            <a:r>
              <a:rPr lang="en-US" baseline="0" dirty="0" smtClean="0"/>
              <a:t> 1982 that showed the second biggest concern besides literacy was the rising use of tobacco, alcohol and other harmful chemicals. State legislature provided a one time appropriation to assist in helping with that. Interagency partnership was established.</a:t>
            </a:r>
            <a:endParaRPr lang="en-US" dirty="0" smtClean="0"/>
          </a:p>
          <a:p>
            <a:endParaRPr lang="en-US" dirty="0"/>
          </a:p>
        </p:txBody>
      </p:sp>
      <p:sp>
        <p:nvSpPr>
          <p:cNvPr id="4" name="Slide Number Placeholder 3"/>
          <p:cNvSpPr>
            <a:spLocks noGrp="1"/>
          </p:cNvSpPr>
          <p:nvPr>
            <p:ph type="sldNum" sz="quarter" idx="10"/>
          </p:nvPr>
        </p:nvSpPr>
        <p:spPr/>
        <p:txBody>
          <a:bodyPr/>
          <a:lstStyle/>
          <a:p>
            <a:fld id="{47D50C7C-36BE-4EC0-9057-24984E36E8F8}" type="slidenum">
              <a:rPr lang="en-US" smtClean="0"/>
              <a:t>11</a:t>
            </a:fld>
            <a:endParaRPr lang="en-US"/>
          </a:p>
        </p:txBody>
      </p:sp>
    </p:spTree>
    <p:extLst>
      <p:ext uri="{BB962C8B-B14F-4D97-AF65-F5344CB8AC3E}">
        <p14:creationId xmlns:p14="http://schemas.microsoft.com/office/powerpoint/2010/main" val="185412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spcBef>
                <a:spcPct val="0"/>
              </a:spcBef>
            </a:pPr>
            <a:r>
              <a:rPr lang="en-US" dirty="0" smtClean="0"/>
              <a:t>It’s the law that we</a:t>
            </a:r>
            <a:r>
              <a:rPr lang="en-US" baseline="0" dirty="0" smtClean="0"/>
              <a:t> funds from the Enhancement of At Risk Funds that district receiving funding provide a Gang Prevention/Intervention effort.</a:t>
            </a:r>
            <a:endParaRPr lang="en-US" dirty="0" smtClean="0"/>
          </a:p>
        </p:txBody>
      </p:sp>
      <p:sp>
        <p:nvSpPr>
          <p:cNvPr id="4" name="Slide Number Placeholder 3"/>
          <p:cNvSpPr>
            <a:spLocks noGrp="1"/>
          </p:cNvSpPr>
          <p:nvPr>
            <p:ph type="sldNum" sz="quarter" idx="5"/>
          </p:nvPr>
        </p:nvSpPr>
        <p:spPr/>
        <p:txBody>
          <a:bodyPr/>
          <a:lstStyle/>
          <a:p>
            <a:pPr>
              <a:defRPr/>
            </a:pPr>
            <a:fld id="{24FAB2D9-D472-4A6D-BD17-95658A41D484}" type="slidenum">
              <a:rPr lang="en-US" smtClean="0"/>
              <a:pPr>
                <a:defRPr/>
              </a:pPr>
              <a:t>12</a:t>
            </a:fld>
            <a:endParaRPr lang="en-US"/>
          </a:p>
        </p:txBody>
      </p:sp>
    </p:spTree>
    <p:extLst>
      <p:ext uri="{BB962C8B-B14F-4D97-AF65-F5344CB8AC3E}">
        <p14:creationId xmlns:p14="http://schemas.microsoft.com/office/powerpoint/2010/main" val="3672067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79">
              <a:spcBef>
                <a:spcPct val="0"/>
              </a:spcBef>
            </a:pPr>
            <a:r>
              <a:rPr lang="en-US" dirty="0" smtClean="0"/>
              <a:t>A few years ago, when bullying legislation came about Rule R277-609 was revised. New rule also requires training for all school personnel as well as helping with social skills training.  Comprehensive</a:t>
            </a:r>
            <a:r>
              <a:rPr lang="en-US" baseline="0" dirty="0" smtClean="0"/>
              <a:t> Prevention helps youth develop necessary social skills.</a:t>
            </a:r>
            <a:endParaRPr lang="en-US" dirty="0" smtClean="0"/>
          </a:p>
        </p:txBody>
      </p:sp>
      <p:sp>
        <p:nvSpPr>
          <p:cNvPr id="4" name="Slide Number Placeholder 3"/>
          <p:cNvSpPr>
            <a:spLocks noGrp="1"/>
          </p:cNvSpPr>
          <p:nvPr>
            <p:ph type="sldNum" sz="quarter" idx="5"/>
          </p:nvPr>
        </p:nvSpPr>
        <p:spPr/>
        <p:txBody>
          <a:bodyPr/>
          <a:lstStyle/>
          <a:p>
            <a:pPr>
              <a:defRPr/>
            </a:pPr>
            <a:fld id="{9ABF5CEF-6024-4020-98E2-F27D63473DD7}" type="slidenum">
              <a:rPr lang="en-US" smtClean="0"/>
              <a:pPr>
                <a:defRPr/>
              </a:pPr>
              <a:t>13</a:t>
            </a:fld>
            <a:endParaRPr lang="en-US"/>
          </a:p>
        </p:txBody>
      </p:sp>
    </p:spTree>
    <p:extLst>
      <p:ext uri="{BB962C8B-B14F-4D97-AF65-F5344CB8AC3E}">
        <p14:creationId xmlns:p14="http://schemas.microsoft.com/office/powerpoint/2010/main" val="338068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year the big issue which legislators was focused on was the issue of suicide.  We now have a new suicide prevention specialist at the Utah State Office of Education and also one at the State Division of Substance Abuse / Mental Health.  There is an effort to implement a youth suicide prevention program in the secondary schools.</a:t>
            </a:r>
            <a:r>
              <a:rPr lang="en-US" baseline="0" dirty="0" smtClean="0"/>
              <a:t> Comprehensive Prevention helps with the suicide issue as well.  </a:t>
            </a:r>
            <a:endParaRPr lang="en-US" dirty="0" smtClean="0"/>
          </a:p>
        </p:txBody>
      </p:sp>
      <p:sp>
        <p:nvSpPr>
          <p:cNvPr id="4" name="Slide Number Placeholder 3"/>
          <p:cNvSpPr>
            <a:spLocks noGrp="1"/>
          </p:cNvSpPr>
          <p:nvPr>
            <p:ph type="sldNum" sz="quarter" idx="5"/>
          </p:nvPr>
        </p:nvSpPr>
        <p:spPr/>
        <p:txBody>
          <a:bodyPr/>
          <a:lstStyle/>
          <a:p>
            <a:pPr>
              <a:defRPr/>
            </a:pPr>
            <a:fld id="{0E9E9A57-2CBD-4C48-8735-EDEAB1F6F12F}" type="slidenum">
              <a:rPr lang="en-US" smtClean="0"/>
              <a:pPr>
                <a:defRPr/>
              </a:pPr>
              <a:t>14</a:t>
            </a:fld>
            <a:endParaRPr lang="en-US"/>
          </a:p>
        </p:txBody>
      </p:sp>
    </p:spTree>
    <p:extLst>
      <p:ext uri="{BB962C8B-B14F-4D97-AF65-F5344CB8AC3E}">
        <p14:creationId xmlns:p14="http://schemas.microsoft.com/office/powerpoint/2010/main" val="303760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9CC111-3F05-4834-8CFA-819D0DEAA4F8}"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102963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C111-3F05-4834-8CFA-819D0DEAA4F8}"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398009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C111-3F05-4834-8CFA-819D0DEAA4F8}"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1180492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5336A7-EE9F-4498-9715-8879B4AB6EFD}" type="slidenum">
              <a:rPr lang="en-US" altLang="en-US"/>
              <a:pPr>
                <a:defRPr/>
              </a:pPr>
              <a:t>‹#›</a:t>
            </a:fld>
            <a:endParaRPr lang="en-US" altLang="en-US"/>
          </a:p>
        </p:txBody>
      </p:sp>
    </p:spTree>
    <p:extLst>
      <p:ext uri="{BB962C8B-B14F-4D97-AF65-F5344CB8AC3E}">
        <p14:creationId xmlns:p14="http://schemas.microsoft.com/office/powerpoint/2010/main" val="2535577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C7A637-6441-4A66-9B52-91331FE3B2F0}" type="slidenum">
              <a:rPr lang="en-US" altLang="en-US"/>
              <a:pPr>
                <a:defRPr/>
              </a:pPr>
              <a:t>‹#›</a:t>
            </a:fld>
            <a:endParaRPr lang="en-US" altLang="en-US"/>
          </a:p>
        </p:txBody>
      </p:sp>
    </p:spTree>
    <p:extLst>
      <p:ext uri="{BB962C8B-B14F-4D97-AF65-F5344CB8AC3E}">
        <p14:creationId xmlns:p14="http://schemas.microsoft.com/office/powerpoint/2010/main" val="4018078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A7566C-6AC3-4883-AC8C-3E1A0C5DF1D5}" type="slidenum">
              <a:rPr lang="en-US" altLang="en-US"/>
              <a:pPr>
                <a:defRPr/>
              </a:pPr>
              <a:t>‹#›</a:t>
            </a:fld>
            <a:endParaRPr lang="en-US" altLang="en-US"/>
          </a:p>
        </p:txBody>
      </p:sp>
    </p:spTree>
    <p:extLst>
      <p:ext uri="{BB962C8B-B14F-4D97-AF65-F5344CB8AC3E}">
        <p14:creationId xmlns:p14="http://schemas.microsoft.com/office/powerpoint/2010/main" val="322094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CC111-3F05-4834-8CFA-819D0DEAA4F8}"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190056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9CC111-3F05-4834-8CFA-819D0DEAA4F8}"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348512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9CC111-3F05-4834-8CFA-819D0DEAA4F8}"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196754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9CC111-3F05-4834-8CFA-819D0DEAA4F8}"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40391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CC111-3F05-4834-8CFA-819D0DEAA4F8}"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300670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CC111-3F05-4834-8CFA-819D0DEAA4F8}" type="datetimeFigureOut">
              <a:rPr lang="en-US" smtClean="0"/>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313410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CC111-3F05-4834-8CFA-819D0DEAA4F8}"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365180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CC111-3F05-4834-8CFA-819D0DEAA4F8}"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A5E8-C0EF-43EB-B5B6-7D84CB6BD5A9}" type="slidenum">
              <a:rPr lang="en-US" smtClean="0"/>
              <a:t>‹#›</a:t>
            </a:fld>
            <a:endParaRPr lang="en-US"/>
          </a:p>
        </p:txBody>
      </p:sp>
    </p:spTree>
    <p:extLst>
      <p:ext uri="{BB962C8B-B14F-4D97-AF65-F5344CB8AC3E}">
        <p14:creationId xmlns:p14="http://schemas.microsoft.com/office/powerpoint/2010/main" val="1842922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C111-3F05-4834-8CFA-819D0DEAA4F8}" type="datetimeFigureOut">
              <a:rPr lang="en-US" smtClean="0"/>
              <a:t>10/24/16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1A5E8-C0EF-43EB-B5B6-7D84CB6BD5A9}" type="slidenum">
              <a:rPr lang="en-US" smtClean="0"/>
              <a:t>‹#›</a:t>
            </a:fld>
            <a:endParaRPr lang="en-US"/>
          </a:p>
        </p:txBody>
      </p:sp>
    </p:spTree>
    <p:extLst>
      <p:ext uri="{BB962C8B-B14F-4D97-AF65-F5344CB8AC3E}">
        <p14:creationId xmlns:p14="http://schemas.microsoft.com/office/powerpoint/2010/main" val="416619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9.png"/><Relationship Id="rId5" Type="http://schemas.openxmlformats.org/officeDocument/2006/relationships/image" Target="../media/image11.emf"/><Relationship Id="rId6"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wmf"/><Relationship Id="rId3" Type="http://schemas.openxmlformats.org/officeDocument/2006/relationships/image" Target="../media/image29.wmf"/></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9.emf"/><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microsoft.com/office/2007/relationships/media" Target="../media/media1.m4a"/><Relationship Id="rId2" Type="http://schemas.openxmlformats.org/officeDocument/2006/relationships/audio" Target="../media/media1.m4a"/><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1.xml"/><Relationship Id="rId6" Type="http://schemas.openxmlformats.org/officeDocument/2006/relationships/notesSlide" Target="../notesSlides/notesSlide17.xml"/><Relationship Id="rId7" Type="http://schemas.openxmlformats.org/officeDocument/2006/relationships/image" Target="../media/image10.emf"/><Relationship Id="rId8" Type="http://schemas.openxmlformats.org/officeDocument/2006/relationships/image" Target="../media/image11.emf"/><Relationship Id="rId9" Type="http://schemas.openxmlformats.org/officeDocument/2006/relationships/image" Target="../media/image31.png"/><Relationship Id="rId10"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9.emf"/><Relationship Id="rId6"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4" Type="http://schemas.microsoft.com/office/2007/relationships/hdphoto" Target="../media/hdphoto1.wdp"/><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wmf"/><Relationship Id="rId3"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4.emf"/><Relationship Id="rId5" Type="http://schemas.openxmlformats.org/officeDocument/2006/relationships/oleObject" Target="../embeddings/oleObject2.bin"/><Relationship Id="rId6"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oleObject" Target="../embeddings/oleObject3.bin"/><Relationship Id="rId5" Type="http://schemas.openxmlformats.org/officeDocument/2006/relationships/image" Target="../media/image56.emf"/><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8.emf"/><Relationship Id="rId5" Type="http://schemas.openxmlformats.org/officeDocument/2006/relationships/image" Target="../media/image57.png"/><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9.emf"/><Relationship Id="rId5" Type="http://schemas.openxmlformats.org/officeDocument/2006/relationships/image" Target="../media/image57.png"/><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9.emf"/><Relationship Id="rId6" Type="http://schemas.openxmlformats.org/officeDocument/2006/relationships/image" Target="../media/image12.emf"/><Relationship Id="rId7"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9.emf"/><Relationship Id="rId6"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60.png"/><Relationship Id="rId7" Type="http://schemas.openxmlformats.org/officeDocument/2006/relationships/image" Target="../media/image34.emf"/><Relationship Id="rId8"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62.jpeg"/><Relationship Id="rId6"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oleObject" Target="../embeddings/oleObject6.bin"/><Relationship Id="rId7" Type="http://schemas.openxmlformats.org/officeDocument/2006/relationships/image" Target="../media/image56.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63.png"/><Relationship Id="rId7"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chart" Target="../charts/chart2.xml"/><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0.emf"/><Relationship Id="rId5"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0.emf"/><Relationship Id="rId5" Type="http://schemas.openxmlformats.org/officeDocument/2006/relationships/image" Target="../media/image9.emf"/><Relationship Id="rId6" Type="http://schemas.openxmlformats.org/officeDocument/2006/relationships/image" Target="../media/image11.emf"/><Relationship Id="rId7" Type="http://schemas.openxmlformats.org/officeDocument/2006/relationships/oleObject" Target="../embeddings/oleObject7.bin"/><Relationship Id="rId8" Type="http://schemas.openxmlformats.org/officeDocument/2006/relationships/image" Target="../media/image65.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0" y="5572779"/>
            <a:ext cx="12191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dirty="0" smtClean="0">
                <a:solidFill>
                  <a:srgbClr val="000099"/>
                </a:solidFill>
                <a:latin typeface="Arial Black" panose="020B0A04020102020204" pitchFamily="34" charset="0"/>
              </a:rPr>
              <a:t>Welcome</a:t>
            </a:r>
            <a:endParaRPr lang="en-US" altLang="en-US" sz="2800" dirty="0">
              <a:solidFill>
                <a:srgbClr val="000099"/>
              </a:solidFill>
              <a:latin typeface="Arial Black" panose="020B0A04020102020204" pitchFamily="34" charset="0"/>
            </a:endParaRPr>
          </a:p>
        </p:txBody>
      </p:sp>
      <p:sp>
        <p:nvSpPr>
          <p:cNvPr id="7171" name="Rectangle 7"/>
          <p:cNvSpPr>
            <a:spLocks noChangeArrowheads="1"/>
          </p:cNvSpPr>
          <p:nvPr/>
        </p:nvSpPr>
        <p:spPr bwMode="auto">
          <a:xfrm>
            <a:off x="6003635" y="-292387"/>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en-US" altLang="en-US">
              <a:solidFill>
                <a:srgbClr val="000099"/>
              </a:solidFill>
              <a:latin typeface="Arial Black" panose="020B0A04020102020204" pitchFamily="34" charset="0"/>
            </a:endParaRPr>
          </a:p>
        </p:txBody>
      </p:sp>
      <p:sp>
        <p:nvSpPr>
          <p:cNvPr id="7172" name="Rectangle 8"/>
          <p:cNvSpPr>
            <a:spLocks noChangeArrowheads="1"/>
          </p:cNvSpPr>
          <p:nvPr/>
        </p:nvSpPr>
        <p:spPr bwMode="auto">
          <a:xfrm>
            <a:off x="6003635" y="-444787"/>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en-US" altLang="en-US">
              <a:solidFill>
                <a:srgbClr val="000099"/>
              </a:solidFill>
              <a:latin typeface="Arial Black" panose="020B0A04020102020204" pitchFamily="34" charset="0"/>
            </a:endParaRPr>
          </a:p>
        </p:txBody>
      </p:sp>
      <p:pic>
        <p:nvPicPr>
          <p:cNvPr id="7174" name="Content Placeholder 2"/>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648200" y="1492250"/>
            <a:ext cx="28956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77200" y="1895476"/>
            <a:ext cx="20447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33600" y="1895476"/>
            <a:ext cx="21336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3"/>
          <p:cNvSpPr txBox="1">
            <a:spLocks noChangeArrowheads="1"/>
          </p:cNvSpPr>
          <p:nvPr/>
        </p:nvSpPr>
        <p:spPr bwMode="auto">
          <a:xfrm>
            <a:off x="0" y="247650"/>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0099"/>
                </a:solidFill>
                <a:latin typeface="Arial Black" panose="020B0A04020102020204" pitchFamily="34" charset="0"/>
                <a:cs typeface="Arial" panose="020B0604020202020204" pitchFamily="34" charset="0"/>
              </a:defRPr>
            </a:lvl1pPr>
            <a:lvl2pPr marL="742950" indent="-285750">
              <a:defRPr sz="3200">
                <a:solidFill>
                  <a:srgbClr val="000099"/>
                </a:solidFill>
                <a:latin typeface="Arial Black" panose="020B0A04020102020204" pitchFamily="34" charset="0"/>
                <a:cs typeface="Arial" panose="020B0604020202020204" pitchFamily="34" charset="0"/>
              </a:defRPr>
            </a:lvl2pPr>
            <a:lvl3pPr marL="1143000" indent="-228600">
              <a:defRPr sz="3200">
                <a:solidFill>
                  <a:srgbClr val="000099"/>
                </a:solidFill>
                <a:latin typeface="Arial Black" panose="020B0A04020102020204" pitchFamily="34" charset="0"/>
                <a:cs typeface="Arial" panose="020B0604020202020204" pitchFamily="34" charset="0"/>
              </a:defRPr>
            </a:lvl3pPr>
            <a:lvl4pPr marL="1600200" indent="-228600">
              <a:defRPr sz="3200">
                <a:solidFill>
                  <a:srgbClr val="000099"/>
                </a:solidFill>
                <a:latin typeface="Arial Black" panose="020B0A04020102020204" pitchFamily="34" charset="0"/>
                <a:cs typeface="Arial" panose="020B0604020202020204" pitchFamily="34" charset="0"/>
              </a:defRPr>
            </a:lvl4pPr>
            <a:lvl5pPr marL="2057400" indent="-228600">
              <a:defRPr sz="3200">
                <a:solidFill>
                  <a:srgbClr val="000099"/>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sz="3200">
                <a:solidFill>
                  <a:srgbClr val="000099"/>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sz="3200">
                <a:solidFill>
                  <a:srgbClr val="000099"/>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sz="3200">
                <a:solidFill>
                  <a:srgbClr val="000099"/>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sz="3200">
                <a:solidFill>
                  <a:srgbClr val="000099"/>
                </a:solidFill>
                <a:latin typeface="Arial Black" panose="020B0A04020102020204" pitchFamily="34" charset="0"/>
                <a:cs typeface="Arial" panose="020B0604020202020204" pitchFamily="34" charset="0"/>
              </a:defRPr>
            </a:lvl9pPr>
          </a:lstStyle>
          <a:p>
            <a:pPr algn="ctr"/>
            <a:r>
              <a:rPr lang="en-US" altLang="en-US" sz="3600" dirty="0"/>
              <a:t>Prevention </a:t>
            </a:r>
            <a:r>
              <a:rPr lang="en-US" altLang="en-US" sz="3600" dirty="0" smtClean="0"/>
              <a:t>Dimensions</a:t>
            </a:r>
          </a:p>
        </p:txBody>
      </p:sp>
    </p:spTree>
    <p:extLst>
      <p:ext uri="{BB962C8B-B14F-4D97-AF65-F5344CB8AC3E}">
        <p14:creationId xmlns:p14="http://schemas.microsoft.com/office/powerpoint/2010/main" val="38931520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7651"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765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641976" y="406400"/>
            <a:ext cx="4803775" cy="1049338"/>
          </a:xfrm>
          <a:prstGeom prst="roundRect">
            <a:avLst/>
          </a:prstGeom>
          <a:solidFill>
            <a:srgbClr val="3D2D9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7" name="TextBox 12"/>
          <p:cNvSpPr txBox="1">
            <a:spLocks noChangeArrowheads="1"/>
          </p:cNvSpPr>
          <p:nvPr/>
        </p:nvSpPr>
        <p:spPr bwMode="auto">
          <a:xfrm>
            <a:off x="6184900" y="485776"/>
            <a:ext cx="3964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sz="4800" b="1">
                <a:solidFill>
                  <a:srgbClr val="FFFFFF"/>
                </a:solidFill>
                <a:latin typeface="LiteraSBOP-Heavy"/>
                <a:ea typeface="LiteraSBOP-Heavy"/>
                <a:cs typeface="LiteraSBOP-Heavy"/>
              </a:rPr>
              <a:t>It’s Utah Law</a:t>
            </a:r>
          </a:p>
        </p:txBody>
      </p:sp>
      <p:sp>
        <p:nvSpPr>
          <p:cNvPr id="14" name="Oval 13"/>
          <p:cNvSpPr/>
          <p:nvPr/>
        </p:nvSpPr>
        <p:spPr>
          <a:xfrm>
            <a:off x="5432425" y="706438"/>
            <a:ext cx="419100" cy="419100"/>
          </a:xfrm>
          <a:prstGeom prst="ellipse">
            <a:avLst/>
          </a:prstGeom>
          <a:solidFill>
            <a:schemeClr val="accent4">
              <a:lumMod val="60000"/>
              <a:lumOff val="40000"/>
            </a:schemeClr>
          </a:solidFill>
          <a:ln w="76200">
            <a:solidFill>
              <a:srgbClr val="DEBB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538913" y="1433513"/>
            <a:ext cx="3376612" cy="876300"/>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60" name="TextBox 15"/>
          <p:cNvSpPr txBox="1">
            <a:spLocks noChangeArrowheads="1"/>
          </p:cNvSpPr>
          <p:nvPr/>
        </p:nvSpPr>
        <p:spPr bwMode="auto">
          <a:xfrm>
            <a:off x="7262813" y="1433513"/>
            <a:ext cx="27574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sz="3800" b="1">
                <a:solidFill>
                  <a:schemeClr val="bg1"/>
                </a:solidFill>
                <a:latin typeface="LiteraSBOP-Heavy"/>
                <a:ea typeface="LiteraSBOP-Heavy"/>
                <a:cs typeface="LiteraSBOP-Heavy"/>
              </a:rPr>
              <a:t>53A-13-102</a:t>
            </a:r>
          </a:p>
        </p:txBody>
      </p:sp>
      <p:sp>
        <p:nvSpPr>
          <p:cNvPr id="27661" name="TextBox 18"/>
          <p:cNvSpPr txBox="1">
            <a:spLocks noChangeArrowheads="1"/>
          </p:cNvSpPr>
          <p:nvPr/>
        </p:nvSpPr>
        <p:spPr bwMode="auto">
          <a:xfrm>
            <a:off x="5041900" y="6232526"/>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dirty="0">
                <a:solidFill>
                  <a:srgbClr val="FFFFFF"/>
                </a:solidFill>
                <a:latin typeface="Adobe Caslon Pro Bold"/>
                <a:ea typeface="Adobe Caslon Pro Bold"/>
                <a:cs typeface="Adobe Caslon Pro Bold"/>
              </a:rPr>
              <a:t>…………………………………………………</a:t>
            </a:r>
          </a:p>
        </p:txBody>
      </p:sp>
      <p:sp>
        <p:nvSpPr>
          <p:cNvPr id="20" name="Rounded Rectangle 19"/>
          <p:cNvSpPr/>
          <p:nvPr/>
        </p:nvSpPr>
        <p:spPr>
          <a:xfrm>
            <a:off x="1768476" y="2865439"/>
            <a:ext cx="7453313" cy="35083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800" dirty="0">
                <a:solidFill>
                  <a:schemeClr val="tx1"/>
                </a:solidFill>
                <a:latin typeface="LiteraSBOP-Regular"/>
              </a:rPr>
              <a:t>The State Board of Education shall adopt rules provide for instruction at each grade level on the harmful effects of alcohol, tobacco and other drugs.</a:t>
            </a:r>
            <a:endParaRPr lang="en-US" sz="2800" dirty="0">
              <a:latin typeface="LiteraSBOP-Regular"/>
            </a:endParaRPr>
          </a:p>
          <a:p>
            <a:pPr>
              <a:defRPr/>
            </a:pPr>
            <a:endParaRPr lang="en-US" sz="2800" dirty="0">
              <a:latin typeface="LiteraSBOP-Regular"/>
            </a:endParaRPr>
          </a:p>
          <a:p>
            <a:pPr>
              <a:defRPr/>
            </a:pPr>
            <a:r>
              <a:rPr lang="en-US" sz="2800" dirty="0">
                <a:solidFill>
                  <a:schemeClr val="tx1"/>
                </a:solidFill>
                <a:latin typeface="LiteraSBOP-Regular"/>
              </a:rPr>
              <a:t>Assistance from the State Division of Substance Abuse and Mental Health.</a:t>
            </a:r>
          </a:p>
          <a:p>
            <a:pPr algn="ctr">
              <a:defRPr/>
            </a:pPr>
            <a:r>
              <a:rPr lang="en-US" dirty="0"/>
              <a:t> </a:t>
            </a:r>
          </a:p>
        </p:txBody>
      </p:sp>
      <p:sp>
        <p:nvSpPr>
          <p:cNvPr id="2" name="Rectangle 1"/>
          <p:cNvSpPr/>
          <p:nvPr/>
        </p:nvSpPr>
        <p:spPr>
          <a:xfrm rot="1024011">
            <a:off x="2336300" y="3645022"/>
            <a:ext cx="6459488"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Substance Abuse</a:t>
            </a:r>
          </a:p>
        </p:txBody>
      </p:sp>
    </p:spTree>
    <p:extLst>
      <p:ext uri="{BB962C8B-B14F-4D97-AF65-F5344CB8AC3E}">
        <p14:creationId xmlns:p14="http://schemas.microsoft.com/office/powerpoint/2010/main" val="2138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duotone>
              <a:prstClr val="black"/>
              <a:schemeClr val="tx2">
                <a:tint val="45000"/>
                <a:satMod val="400000"/>
              </a:schemeClr>
            </a:duotone>
            <a:alphaModFix amt="28000"/>
          </a:blip>
          <a:stretch>
            <a:fillRect/>
          </a:stretch>
        </p:blipFill>
        <p:spPr>
          <a:xfrm>
            <a:off x="3895136" y="4425390"/>
            <a:ext cx="2021940" cy="2021940"/>
          </a:xfrm>
          <a:prstGeom prst="rect">
            <a:avLst/>
          </a:prstGeom>
        </p:spPr>
      </p:pic>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105213" y="279519"/>
            <a:ext cx="5548159"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769661" y="411732"/>
            <a:ext cx="4782078"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History and Beginnings</a:t>
            </a:r>
          </a:p>
        </p:txBody>
      </p:sp>
      <p:sp>
        <p:nvSpPr>
          <p:cNvPr id="12" name="Oval 11"/>
          <p:cNvSpPr/>
          <p:nvPr/>
        </p:nvSpPr>
        <p:spPr>
          <a:xfrm>
            <a:off x="9450996" y="527219"/>
            <a:ext cx="420151" cy="420151"/>
          </a:xfrm>
          <a:prstGeom prst="ellipse">
            <a:avLst/>
          </a:prstGeom>
          <a:solidFill>
            <a:schemeClr val="accent4">
              <a:lumMod val="60000"/>
              <a:lumOff val="40000"/>
            </a:schemeClr>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895137" y="527219"/>
            <a:ext cx="420151" cy="420151"/>
          </a:xfrm>
          <a:prstGeom prst="ellipse">
            <a:avLst/>
          </a:prstGeom>
          <a:solidFill>
            <a:schemeClr val="accent4">
              <a:lumMod val="60000"/>
              <a:lumOff val="40000"/>
            </a:schemeClr>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171275" y="1131850"/>
            <a:ext cx="3844322" cy="523220"/>
          </a:xfrm>
          <a:prstGeom prst="rect">
            <a:avLst/>
          </a:prstGeom>
          <a:noFill/>
        </p:spPr>
        <p:txBody>
          <a:bodyPr wrap="none" rtlCol="0">
            <a:spAutoFit/>
          </a:bodyPr>
          <a:lstStyle/>
          <a:p>
            <a:r>
              <a:rPr lang="en-US" sz="2800" b="1" dirty="0">
                <a:solidFill>
                  <a:srgbClr val="DEBB00"/>
                </a:solidFill>
                <a:latin typeface="LiteraSBOP-Heavy"/>
                <a:cs typeface="LiteraSBOP-Heavy"/>
              </a:rPr>
              <a:t>Partnership (1982-83)</a:t>
            </a:r>
          </a:p>
        </p:txBody>
      </p:sp>
      <p:sp>
        <p:nvSpPr>
          <p:cNvPr id="16" name="Rounded Rectangle 15"/>
          <p:cNvSpPr/>
          <p:nvPr/>
        </p:nvSpPr>
        <p:spPr>
          <a:xfrm>
            <a:off x="4769661" y="2009250"/>
            <a:ext cx="7612076" cy="3300169"/>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45824" y="2298502"/>
            <a:ext cx="5588936" cy="2677656"/>
          </a:xfrm>
          <a:prstGeom prst="rect">
            <a:avLst/>
          </a:prstGeom>
          <a:noFill/>
        </p:spPr>
        <p:txBody>
          <a:bodyPr wrap="square" rtlCol="0">
            <a:spAutoFit/>
          </a:bodyPr>
          <a:lstStyle/>
          <a:p>
            <a:pPr marL="285750" indent="-285750">
              <a:buFont typeface="Arial"/>
              <a:buChar char="•"/>
            </a:pPr>
            <a:r>
              <a:rPr lang="en-US" sz="2800" dirty="0">
                <a:solidFill>
                  <a:schemeClr val="bg1"/>
                </a:solidFill>
                <a:latin typeface="LiteraSBOP-Heavy"/>
                <a:cs typeface="LiteraSBOP-Heavy"/>
              </a:rPr>
              <a:t>Statewide PTA survey</a:t>
            </a:r>
          </a:p>
          <a:p>
            <a:pPr marL="285750" indent="-285750">
              <a:buFont typeface="Arial"/>
              <a:buChar char="•"/>
            </a:pPr>
            <a:r>
              <a:rPr lang="en-US" sz="2800" dirty="0">
                <a:solidFill>
                  <a:schemeClr val="bg1"/>
                </a:solidFill>
                <a:latin typeface="LiteraSBOP-Heavy"/>
                <a:cs typeface="LiteraSBOP-Heavy"/>
              </a:rPr>
              <a:t>Utah Legislature:                     </a:t>
            </a:r>
            <a:r>
              <a:rPr lang="en-US" sz="2800" i="1" dirty="0">
                <a:solidFill>
                  <a:schemeClr val="bg1"/>
                </a:solidFill>
                <a:latin typeface="LiteraSBOP-Regular"/>
                <a:cs typeface="LiteraSBOP-Regular"/>
              </a:rPr>
              <a:t>one-time appropriation</a:t>
            </a:r>
          </a:p>
          <a:p>
            <a:pPr marL="285750" indent="-285750">
              <a:buFont typeface="Arial"/>
              <a:buChar char="•"/>
            </a:pPr>
            <a:r>
              <a:rPr lang="en-US" sz="2800" dirty="0">
                <a:solidFill>
                  <a:schemeClr val="bg1"/>
                </a:solidFill>
                <a:latin typeface="LiteraSBOP-Heavy"/>
                <a:cs typeface="LiteraSBOP-Heavy"/>
              </a:rPr>
              <a:t>Interagency partnership: </a:t>
            </a:r>
            <a:r>
              <a:rPr lang="en-US" sz="2800" i="1" dirty="0">
                <a:solidFill>
                  <a:schemeClr val="bg1"/>
                </a:solidFill>
                <a:latin typeface="LiteraSBOP-Regular"/>
                <a:cs typeface="LiteraSBOP-Regular"/>
              </a:rPr>
              <a:t>education, health, substance abuse and PTA</a:t>
            </a:r>
          </a:p>
        </p:txBody>
      </p:sp>
      <p:pic>
        <p:nvPicPr>
          <p:cNvPr id="17" name="Picture 16"/>
          <p:cNvPicPr>
            <a:picLocks noChangeAspect="1"/>
          </p:cNvPicPr>
          <p:nvPr/>
        </p:nvPicPr>
        <p:blipFill>
          <a:blip r:embed="rId6">
            <a:lum bright="70000" contrast="-70000"/>
          </a:blip>
          <a:stretch>
            <a:fillRect/>
          </a:stretch>
        </p:blipFill>
        <p:spPr>
          <a:xfrm>
            <a:off x="1990131" y="3029245"/>
            <a:ext cx="2293926" cy="4150080"/>
          </a:xfrm>
          <a:prstGeom prst="rect">
            <a:avLst/>
          </a:prstGeom>
        </p:spPr>
      </p:pic>
      <p:sp>
        <p:nvSpPr>
          <p:cNvPr id="19" name="TextBox 18"/>
          <p:cNvSpPr txBox="1"/>
          <p:nvPr/>
        </p:nvSpPr>
        <p:spPr>
          <a:xfrm>
            <a:off x="3895137" y="6262664"/>
            <a:ext cx="4624887" cy="369332"/>
          </a:xfrm>
          <a:prstGeom prst="rect">
            <a:avLst/>
          </a:prstGeom>
          <a:noFill/>
        </p:spPr>
        <p:txBody>
          <a:bodyPr wrap="none" rtlCol="0">
            <a:spAutoFit/>
          </a:bodyPr>
          <a:lstStyle/>
          <a:p>
            <a:r>
              <a:rPr lang="en-US" dirty="0">
                <a:solidFill>
                  <a:schemeClr val="bg1"/>
                </a:solidFill>
                <a:latin typeface="Adobe Caslon Pro Bold"/>
                <a:cs typeface="Adobe Caslon Pro Bold"/>
              </a:rPr>
              <a:t>…………………………………………………</a:t>
            </a:r>
          </a:p>
        </p:txBody>
      </p:sp>
    </p:spTree>
    <p:extLst>
      <p:ext uri="{BB962C8B-B14F-4D97-AF65-F5344CB8AC3E}">
        <p14:creationId xmlns:p14="http://schemas.microsoft.com/office/powerpoint/2010/main" val="67883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20320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675"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67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641976" y="406400"/>
            <a:ext cx="4803775" cy="1049338"/>
          </a:xfrm>
          <a:prstGeom prst="roundRect">
            <a:avLst/>
          </a:prstGeom>
          <a:solidFill>
            <a:srgbClr val="3D2D9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81" name="TextBox 12"/>
          <p:cNvSpPr txBox="1">
            <a:spLocks noChangeArrowheads="1"/>
          </p:cNvSpPr>
          <p:nvPr/>
        </p:nvSpPr>
        <p:spPr bwMode="auto">
          <a:xfrm>
            <a:off x="6064250" y="501651"/>
            <a:ext cx="428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sz="4000" b="1">
                <a:solidFill>
                  <a:srgbClr val="FFFFFF"/>
                </a:solidFill>
                <a:latin typeface="LiteraSBOP-Heavy"/>
                <a:ea typeface="LiteraSBOP-Heavy"/>
                <a:cs typeface="LiteraSBOP-Heavy"/>
              </a:rPr>
              <a:t>Gang Prevention</a:t>
            </a:r>
          </a:p>
        </p:txBody>
      </p:sp>
      <p:sp>
        <p:nvSpPr>
          <p:cNvPr id="14" name="Oval 13"/>
          <p:cNvSpPr/>
          <p:nvPr/>
        </p:nvSpPr>
        <p:spPr>
          <a:xfrm>
            <a:off x="5432425" y="706438"/>
            <a:ext cx="419100" cy="419100"/>
          </a:xfrm>
          <a:prstGeom prst="ellipse">
            <a:avLst/>
          </a:prstGeom>
          <a:solidFill>
            <a:schemeClr val="accent4">
              <a:lumMod val="60000"/>
              <a:lumOff val="40000"/>
            </a:schemeClr>
          </a:solidFill>
          <a:ln w="76200">
            <a:solidFill>
              <a:srgbClr val="DEBB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538913" y="1433513"/>
            <a:ext cx="3376612" cy="876300"/>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84" name="TextBox 15"/>
          <p:cNvSpPr txBox="1">
            <a:spLocks noChangeArrowheads="1"/>
          </p:cNvSpPr>
          <p:nvPr/>
        </p:nvSpPr>
        <p:spPr bwMode="auto">
          <a:xfrm>
            <a:off x="6677025" y="1433514"/>
            <a:ext cx="30289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sz="3800" b="1">
                <a:solidFill>
                  <a:schemeClr val="bg1"/>
                </a:solidFill>
                <a:latin typeface="LiteraSBOP-Heavy"/>
                <a:ea typeface="LiteraSBOP-Heavy"/>
                <a:cs typeface="LiteraSBOP-Heavy"/>
              </a:rPr>
              <a:t>53A-17a-166</a:t>
            </a:r>
          </a:p>
        </p:txBody>
      </p:sp>
      <p:sp>
        <p:nvSpPr>
          <p:cNvPr id="28685" name="TextBox 18"/>
          <p:cNvSpPr txBox="1">
            <a:spLocks noChangeArrowheads="1"/>
          </p:cNvSpPr>
          <p:nvPr/>
        </p:nvSpPr>
        <p:spPr bwMode="auto">
          <a:xfrm>
            <a:off x="5041900" y="6232526"/>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a:solidFill>
                  <a:srgbClr val="FFFFFF"/>
                </a:solidFill>
                <a:latin typeface="Adobe Caslon Pro Bold"/>
                <a:ea typeface="Adobe Caslon Pro Bold"/>
                <a:cs typeface="Adobe Caslon Pro Bold"/>
              </a:rPr>
              <a:t>…………………………………………………</a:t>
            </a:r>
          </a:p>
        </p:txBody>
      </p:sp>
      <p:pic>
        <p:nvPicPr>
          <p:cNvPr id="28686"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54238" y="2727325"/>
            <a:ext cx="59753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7" name="Rectangle 1"/>
          <p:cNvSpPr>
            <a:spLocks noChangeArrowheads="1"/>
          </p:cNvSpPr>
          <p:nvPr/>
        </p:nvSpPr>
        <p:spPr bwMode="auto">
          <a:xfrm>
            <a:off x="2430464" y="3062288"/>
            <a:ext cx="561339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latin typeface="LiteraSBOP-Heavy"/>
              </a:rPr>
              <a:t> (ii) </a:t>
            </a:r>
            <a:r>
              <a:rPr lang="en-US" sz="3200" dirty="0">
                <a:latin typeface="LiteraSBOP-Heavy"/>
              </a:rPr>
              <a:t>Money for the gang prevention and intervention program shall be distributed to school districts and charter schools through a request for proposals process.</a:t>
            </a:r>
          </a:p>
        </p:txBody>
      </p:sp>
      <p:sp>
        <p:nvSpPr>
          <p:cNvPr id="2" name="Rectangle 1"/>
          <p:cNvSpPr/>
          <p:nvPr/>
        </p:nvSpPr>
        <p:spPr>
          <a:xfrm rot="1553097">
            <a:off x="3452434" y="3926563"/>
            <a:ext cx="3409666" cy="144655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Gangs</a:t>
            </a:r>
          </a:p>
        </p:txBody>
      </p:sp>
    </p:spTree>
    <p:extLst>
      <p:ext uri="{BB962C8B-B14F-4D97-AF65-F5344CB8AC3E}">
        <p14:creationId xmlns:p14="http://schemas.microsoft.com/office/powerpoint/2010/main" val="37171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970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019676" y="244475"/>
            <a:ext cx="6162675" cy="2306638"/>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05" name="Rectangle 1"/>
          <p:cNvSpPr>
            <a:spLocks noChangeArrowheads="1"/>
          </p:cNvSpPr>
          <p:nvPr/>
        </p:nvSpPr>
        <p:spPr bwMode="auto">
          <a:xfrm>
            <a:off x="5527675" y="468313"/>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FFFFFF"/>
                </a:solidFill>
                <a:latin typeface="LiteraSBOP-Heavy"/>
                <a:ea typeface="LiteraSBOP-Heavy"/>
                <a:cs typeface="LiteraSBOP-Heavy"/>
              </a:rPr>
              <a:t>Rule R277-609. Standards for School District, School and Charter School Discipline Plans.</a:t>
            </a:r>
          </a:p>
        </p:txBody>
      </p:sp>
      <p:sp>
        <p:nvSpPr>
          <p:cNvPr id="10" name="Oval 9"/>
          <p:cNvSpPr/>
          <p:nvPr/>
        </p:nvSpPr>
        <p:spPr>
          <a:xfrm>
            <a:off x="4403725" y="927100"/>
            <a:ext cx="884238" cy="884238"/>
          </a:xfrm>
          <a:prstGeom prst="ellipse">
            <a:avLst/>
          </a:prstGeom>
          <a:solidFill>
            <a:srgbClr val="CA2C31"/>
          </a:solidFill>
          <a:ln w="114300">
            <a:solidFill>
              <a:srgbClr val="CCC1D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815976" y="2935289"/>
            <a:ext cx="8181975" cy="35083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08" name="Rectangle 11"/>
          <p:cNvSpPr>
            <a:spLocks noChangeArrowheads="1"/>
          </p:cNvSpPr>
          <p:nvPr/>
        </p:nvSpPr>
        <p:spPr bwMode="auto">
          <a:xfrm>
            <a:off x="2003426" y="3160714"/>
            <a:ext cx="67976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LiteraSBOP-Regular"/>
                <a:ea typeface="LiteraSBOP-Regular"/>
                <a:cs typeface="LiteraSBOP-Regular"/>
              </a:rPr>
              <a:t>(f) include strategies for providing students and staff, including aides, custodians, kitchen and lunchroom workers, secretaries, paraprofessionals, and coaches, with awareness and intervention skills such as </a:t>
            </a:r>
            <a:r>
              <a:rPr lang="en-US" sz="2800" dirty="0">
                <a:solidFill>
                  <a:srgbClr val="FF0000"/>
                </a:solidFill>
                <a:latin typeface="LiteraSBOP-Regular"/>
                <a:ea typeface="LiteraSBOP-Regular"/>
                <a:cs typeface="LiteraSBOP-Regular"/>
              </a:rPr>
              <a:t>social skills training</a:t>
            </a:r>
            <a:r>
              <a:rPr lang="en-US" sz="2800" dirty="0">
                <a:latin typeface="LiteraSBOP-Regular"/>
                <a:ea typeface="LiteraSBOP-Regular"/>
                <a:cs typeface="LiteraSBOP-Regular"/>
              </a:rPr>
              <a:t>.</a:t>
            </a:r>
          </a:p>
        </p:txBody>
      </p:sp>
      <p:sp>
        <p:nvSpPr>
          <p:cNvPr id="29709" name="TextBox 12"/>
          <p:cNvSpPr txBox="1">
            <a:spLocks noChangeArrowheads="1"/>
          </p:cNvSpPr>
          <p:nvPr/>
        </p:nvSpPr>
        <p:spPr bwMode="auto">
          <a:xfrm>
            <a:off x="4176713" y="2493964"/>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a:solidFill>
                  <a:srgbClr val="FF0000"/>
                </a:solidFill>
                <a:latin typeface="Adobe Caslon Pro Bold"/>
                <a:ea typeface="Adobe Caslon Pro Bold"/>
                <a:cs typeface="Adobe Caslon Pro Bold"/>
              </a:rPr>
              <a:t>…………………………………………………</a:t>
            </a:r>
          </a:p>
        </p:txBody>
      </p:sp>
      <p:sp>
        <p:nvSpPr>
          <p:cNvPr id="2" name="Rectangle 1"/>
          <p:cNvSpPr/>
          <p:nvPr/>
        </p:nvSpPr>
        <p:spPr>
          <a:xfrm rot="1627607">
            <a:off x="3240452" y="3904646"/>
            <a:ext cx="432362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Bullying</a:t>
            </a:r>
          </a:p>
        </p:txBody>
      </p:sp>
    </p:spTree>
    <p:extLst>
      <p:ext uri="{BB962C8B-B14F-4D97-AF65-F5344CB8AC3E}">
        <p14:creationId xmlns:p14="http://schemas.microsoft.com/office/powerpoint/2010/main" val="26542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2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019676" y="244475"/>
            <a:ext cx="6162675" cy="2306638"/>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9" name="Rectangle 1"/>
          <p:cNvSpPr>
            <a:spLocks noChangeArrowheads="1"/>
          </p:cNvSpPr>
          <p:nvPr/>
        </p:nvSpPr>
        <p:spPr bwMode="auto">
          <a:xfrm>
            <a:off x="5527675" y="468314"/>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FFFFFF"/>
                </a:solidFill>
                <a:latin typeface="LiteraSBOP-Heavy"/>
                <a:ea typeface="LiteraSBOP-Heavy"/>
                <a:cs typeface="LiteraSBOP-Heavy"/>
              </a:rPr>
              <a:t>HB 154. Suicide Prevention Programs</a:t>
            </a:r>
          </a:p>
        </p:txBody>
      </p:sp>
      <p:sp>
        <p:nvSpPr>
          <p:cNvPr id="10" name="Oval 9"/>
          <p:cNvSpPr/>
          <p:nvPr/>
        </p:nvSpPr>
        <p:spPr>
          <a:xfrm>
            <a:off x="4403725" y="927100"/>
            <a:ext cx="884238" cy="884238"/>
          </a:xfrm>
          <a:prstGeom prst="ellipse">
            <a:avLst/>
          </a:prstGeom>
          <a:solidFill>
            <a:srgbClr val="CA2C31"/>
          </a:solidFill>
          <a:ln w="114300">
            <a:solidFill>
              <a:srgbClr val="CCC1D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815976" y="2935289"/>
            <a:ext cx="8181975" cy="35083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2" name="Rectangle 11"/>
          <p:cNvSpPr>
            <a:spLocks noChangeArrowheads="1"/>
          </p:cNvSpPr>
          <p:nvPr/>
        </p:nvSpPr>
        <p:spPr bwMode="auto">
          <a:xfrm>
            <a:off x="2003426" y="3160713"/>
            <a:ext cx="679767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LiteraSBOP-Heavy"/>
                <a:ea typeface="LiteraSBOP-Regular"/>
                <a:cs typeface="LiteraSBOP-Regular"/>
              </a:rPr>
              <a:t>….</a:t>
            </a:r>
            <a:r>
              <a:rPr lang="en-US" sz="3200" dirty="0">
                <a:latin typeface="LiteraSBOP-Heavy"/>
              </a:rPr>
              <a:t>requires school districts and charter schools to implement a youth suicide prevention program for students in secondary grades;</a:t>
            </a:r>
            <a:r>
              <a:rPr lang="en-US" dirty="0">
                <a:latin typeface="LiteraSBOP-Heavy"/>
              </a:rPr>
              <a:t/>
            </a:r>
            <a:br>
              <a:rPr lang="en-US" dirty="0">
                <a:latin typeface="LiteraSBOP-Heavy"/>
              </a:rPr>
            </a:br>
            <a:endParaRPr lang="en-US" dirty="0">
              <a:latin typeface="LiteraSBOP-Heavy"/>
              <a:ea typeface="LiteraSBOP-Regular"/>
              <a:cs typeface="LiteraSBOP-Regular"/>
            </a:endParaRPr>
          </a:p>
        </p:txBody>
      </p:sp>
      <p:sp>
        <p:nvSpPr>
          <p:cNvPr id="30733" name="TextBox 12"/>
          <p:cNvSpPr txBox="1">
            <a:spLocks noChangeArrowheads="1"/>
          </p:cNvSpPr>
          <p:nvPr/>
        </p:nvSpPr>
        <p:spPr bwMode="auto">
          <a:xfrm>
            <a:off x="4176713" y="2493964"/>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99"/>
                </a:solidFill>
                <a:latin typeface="Arial Black" pitchFamily="34" charset="0"/>
                <a:cs typeface="Arial" pitchFamily="34" charset="0"/>
              </a:defRPr>
            </a:lvl1pPr>
            <a:lvl2pPr marL="742950" indent="-285750" eaLnBrk="0" hangingPunct="0">
              <a:defRPr sz="3200">
                <a:solidFill>
                  <a:srgbClr val="000099"/>
                </a:solidFill>
                <a:latin typeface="Arial Black" pitchFamily="34" charset="0"/>
                <a:cs typeface="Arial" pitchFamily="34" charset="0"/>
              </a:defRPr>
            </a:lvl2pPr>
            <a:lvl3pPr marL="1143000" indent="-228600" eaLnBrk="0" hangingPunct="0">
              <a:defRPr sz="3200">
                <a:solidFill>
                  <a:srgbClr val="000099"/>
                </a:solidFill>
                <a:latin typeface="Arial Black" pitchFamily="34" charset="0"/>
                <a:cs typeface="Arial" pitchFamily="34" charset="0"/>
              </a:defRPr>
            </a:lvl3pPr>
            <a:lvl4pPr marL="1600200" indent="-228600" eaLnBrk="0" hangingPunct="0">
              <a:defRPr sz="3200">
                <a:solidFill>
                  <a:srgbClr val="000099"/>
                </a:solidFill>
                <a:latin typeface="Arial Black" pitchFamily="34" charset="0"/>
                <a:cs typeface="Arial" pitchFamily="34" charset="0"/>
              </a:defRPr>
            </a:lvl4pPr>
            <a:lvl5pPr marL="2057400" indent="-228600" eaLnBrk="0" hangingPunct="0">
              <a:defRPr sz="3200">
                <a:solidFill>
                  <a:srgbClr val="000099"/>
                </a:solidFill>
                <a:latin typeface="Arial Black" pitchFamily="34" charset="0"/>
                <a:cs typeface="Arial" pitchFamily="34" charset="0"/>
              </a:defRPr>
            </a:lvl5pPr>
            <a:lvl6pPr marL="2514600" indent="-228600" eaLnBrk="0" fontAlgn="base" hangingPunct="0">
              <a:spcBef>
                <a:spcPct val="0"/>
              </a:spcBef>
              <a:spcAft>
                <a:spcPct val="0"/>
              </a:spcAft>
              <a:defRPr sz="3200">
                <a:solidFill>
                  <a:srgbClr val="000099"/>
                </a:solidFill>
                <a:latin typeface="Arial Black" pitchFamily="34" charset="0"/>
                <a:cs typeface="Arial" pitchFamily="34" charset="0"/>
              </a:defRPr>
            </a:lvl6pPr>
            <a:lvl7pPr marL="2971800" indent="-228600" eaLnBrk="0" fontAlgn="base" hangingPunct="0">
              <a:spcBef>
                <a:spcPct val="0"/>
              </a:spcBef>
              <a:spcAft>
                <a:spcPct val="0"/>
              </a:spcAft>
              <a:defRPr sz="3200">
                <a:solidFill>
                  <a:srgbClr val="000099"/>
                </a:solidFill>
                <a:latin typeface="Arial Black" pitchFamily="34" charset="0"/>
                <a:cs typeface="Arial" pitchFamily="34" charset="0"/>
              </a:defRPr>
            </a:lvl7pPr>
            <a:lvl8pPr marL="3429000" indent="-228600" eaLnBrk="0" fontAlgn="base" hangingPunct="0">
              <a:spcBef>
                <a:spcPct val="0"/>
              </a:spcBef>
              <a:spcAft>
                <a:spcPct val="0"/>
              </a:spcAft>
              <a:defRPr sz="3200">
                <a:solidFill>
                  <a:srgbClr val="000099"/>
                </a:solidFill>
                <a:latin typeface="Arial Black" pitchFamily="34" charset="0"/>
                <a:cs typeface="Arial" pitchFamily="34" charset="0"/>
              </a:defRPr>
            </a:lvl8pPr>
            <a:lvl9pPr marL="3886200" indent="-228600" eaLnBrk="0" fontAlgn="base" hangingPunct="0">
              <a:spcBef>
                <a:spcPct val="0"/>
              </a:spcBef>
              <a:spcAft>
                <a:spcPct val="0"/>
              </a:spcAft>
              <a:defRPr sz="3200">
                <a:solidFill>
                  <a:srgbClr val="000099"/>
                </a:solidFill>
                <a:latin typeface="Arial Black" pitchFamily="34" charset="0"/>
                <a:cs typeface="Arial" pitchFamily="34" charset="0"/>
              </a:defRPr>
            </a:lvl9pPr>
          </a:lstStyle>
          <a:p>
            <a:pPr eaLnBrk="1" hangingPunct="1"/>
            <a:r>
              <a:rPr lang="en-US" dirty="0">
                <a:solidFill>
                  <a:srgbClr val="FF0000"/>
                </a:solidFill>
                <a:latin typeface="Adobe Caslon Pro Bold"/>
                <a:ea typeface="Adobe Caslon Pro Bold"/>
                <a:cs typeface="Adobe Caslon Pro Bold"/>
              </a:rPr>
              <a:t>…………………………………………………</a:t>
            </a:r>
          </a:p>
        </p:txBody>
      </p:sp>
      <p:sp>
        <p:nvSpPr>
          <p:cNvPr id="2" name="Rectangle 1"/>
          <p:cNvSpPr/>
          <p:nvPr/>
        </p:nvSpPr>
        <p:spPr>
          <a:xfrm rot="1798436">
            <a:off x="3351375" y="3904646"/>
            <a:ext cx="3873176"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Suicide</a:t>
            </a:r>
          </a:p>
        </p:txBody>
      </p:sp>
    </p:spTree>
    <p:extLst>
      <p:ext uri="{BB962C8B-B14F-4D97-AF65-F5344CB8AC3E}">
        <p14:creationId xmlns:p14="http://schemas.microsoft.com/office/powerpoint/2010/main" val="22520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20320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1747"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175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5105400" y="406400"/>
            <a:ext cx="5334000" cy="1049338"/>
          </a:xfrm>
          <a:prstGeom prst="roundRect">
            <a:avLst/>
          </a:prstGeom>
          <a:solidFill>
            <a:srgbClr val="3D2D9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3" name="TextBox 12"/>
          <p:cNvSpPr txBox="1">
            <a:spLocks noChangeArrowheads="1"/>
          </p:cNvSpPr>
          <p:nvPr/>
        </p:nvSpPr>
        <p:spPr bwMode="auto">
          <a:xfrm>
            <a:off x="5410201" y="501651"/>
            <a:ext cx="494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4000" b="1">
                <a:solidFill>
                  <a:srgbClr val="FFFFFF"/>
                </a:solidFill>
                <a:latin typeface="LiteraSBOP-Heavy"/>
                <a:ea typeface="LiteraSBOP-Heavy"/>
                <a:cs typeface="LiteraSBOP-Heavy"/>
              </a:rPr>
              <a:t>Child Sexual Abuse</a:t>
            </a:r>
          </a:p>
        </p:txBody>
      </p:sp>
      <p:sp>
        <p:nvSpPr>
          <p:cNvPr id="14" name="Oval 13"/>
          <p:cNvSpPr/>
          <p:nvPr/>
        </p:nvSpPr>
        <p:spPr>
          <a:xfrm>
            <a:off x="4800600" y="706438"/>
            <a:ext cx="419100" cy="419100"/>
          </a:xfrm>
          <a:prstGeom prst="ellipse">
            <a:avLst/>
          </a:prstGeom>
          <a:solidFill>
            <a:schemeClr val="accent4">
              <a:lumMod val="60000"/>
              <a:lumOff val="40000"/>
            </a:schemeClr>
          </a:solidFill>
          <a:ln w="76200">
            <a:solidFill>
              <a:srgbClr val="DEBB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538913" y="1433513"/>
            <a:ext cx="3376612" cy="876300"/>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6" name="TextBox 15"/>
          <p:cNvSpPr txBox="1">
            <a:spLocks noChangeArrowheads="1"/>
          </p:cNvSpPr>
          <p:nvPr/>
        </p:nvSpPr>
        <p:spPr bwMode="auto">
          <a:xfrm>
            <a:off x="6677025" y="1433513"/>
            <a:ext cx="183673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800" b="1">
                <a:solidFill>
                  <a:schemeClr val="bg1"/>
                </a:solidFill>
                <a:latin typeface="LiteraSBOP-Heavy"/>
                <a:ea typeface="LiteraSBOP-Heavy"/>
                <a:cs typeface="LiteraSBOP-Heavy"/>
              </a:rPr>
              <a:t>HB 286</a:t>
            </a:r>
          </a:p>
        </p:txBody>
      </p:sp>
      <p:sp>
        <p:nvSpPr>
          <p:cNvPr id="31757" name="TextBox 18"/>
          <p:cNvSpPr txBox="1">
            <a:spLocks noChangeArrowheads="1"/>
          </p:cNvSpPr>
          <p:nvPr/>
        </p:nvSpPr>
        <p:spPr bwMode="auto">
          <a:xfrm>
            <a:off x="5041900" y="6232526"/>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a:solidFill>
                  <a:srgbClr val="FFFFFF"/>
                </a:solidFill>
                <a:latin typeface="Adobe Caslon Pro Bold"/>
                <a:ea typeface="Adobe Caslon Pro Bold"/>
                <a:cs typeface="Adobe Caslon Pro Bold"/>
              </a:rPr>
              <a:t>…………………………………………………</a:t>
            </a:r>
          </a:p>
        </p:txBody>
      </p:sp>
      <p:pic>
        <p:nvPicPr>
          <p:cNvPr id="31758"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54238" y="2727325"/>
            <a:ext cx="7294562"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9" name="Rectangle 1"/>
          <p:cNvSpPr>
            <a:spLocks noChangeArrowheads="1"/>
          </p:cNvSpPr>
          <p:nvPr/>
        </p:nvSpPr>
        <p:spPr bwMode="auto">
          <a:xfrm>
            <a:off x="2659064" y="2860676"/>
            <a:ext cx="709453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a:solidFill>
                  <a:srgbClr val="000099"/>
                </a:solidFill>
                <a:latin typeface="Arial Black" pitchFamily="34" charset="0"/>
              </a:rPr>
              <a:t>…requires a school district or charter school to provide training and instruction on child sexual abuse prevention and awareness to: elementary school personnel; the parents or guardians of elementary school students; and elementary students;</a:t>
            </a:r>
            <a:endParaRPr lang="en-US" altLang="en-US" sz="2800" b="1" dirty="0">
              <a:solidFill>
                <a:srgbClr val="000099"/>
              </a:solidFill>
              <a:latin typeface="LiteraSBOP-Heavy"/>
            </a:endParaRPr>
          </a:p>
        </p:txBody>
      </p:sp>
      <p:sp>
        <p:nvSpPr>
          <p:cNvPr id="16" name="Rectangle 15"/>
          <p:cNvSpPr/>
          <p:nvPr/>
        </p:nvSpPr>
        <p:spPr>
          <a:xfrm rot="1627607">
            <a:off x="2605335" y="3362034"/>
            <a:ext cx="6320036"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Child Sexual Abuse</a:t>
            </a:r>
          </a:p>
        </p:txBody>
      </p:sp>
    </p:spTree>
    <p:extLst>
      <p:ext uri="{BB962C8B-B14F-4D97-AF65-F5344CB8AC3E}">
        <p14:creationId xmlns:p14="http://schemas.microsoft.com/office/powerpoint/2010/main" val="6746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52600" y="228600"/>
            <a:ext cx="8610600" cy="1143000"/>
          </a:xfrm>
        </p:spPr>
        <p:txBody>
          <a:bodyPr>
            <a:normAutofit fontScale="90000"/>
          </a:bodyPr>
          <a:lstStyle/>
          <a:p>
            <a:pPr algn="ctr" eaLnBrk="1" hangingPunct="1">
              <a:defRPr/>
            </a:pPr>
            <a:r>
              <a:rPr lang="en-US" dirty="0" smtClean="0">
                <a:solidFill>
                  <a:srgbClr val="800080"/>
                </a:solidFill>
                <a:latin typeface="Arial Black" pitchFamily="34" charset="0"/>
              </a:rPr>
              <a:t>Can Educators Solve All The World’s Social Issues?</a:t>
            </a:r>
          </a:p>
        </p:txBody>
      </p:sp>
      <p:pic>
        <p:nvPicPr>
          <p:cNvPr id="7171" name="Picture 3" descr="EdE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3756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heckerboard(across)">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10" name="Oval 9"/>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956481" y="1009832"/>
            <a:ext cx="8222685" cy="55072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17187" y="1256683"/>
            <a:ext cx="7348391" cy="4560515"/>
          </a:xfrm>
          <a:prstGeom prst="rect">
            <a:avLst/>
          </a:prstGeom>
          <a:noFill/>
          <a:ln w="9525">
            <a:noFill/>
            <a:miter lim="800000"/>
            <a:headEnd/>
            <a:tailEnd/>
          </a:ln>
          <a:effectLst>
            <a:glow rad="101600">
              <a:schemeClr val="bg1">
                <a:alpha val="75000"/>
              </a:schemeClr>
            </a:glow>
            <a:softEdge rad="63500"/>
          </a:effectLst>
        </p:spPr>
      </p:pic>
      <p:sp>
        <p:nvSpPr>
          <p:cNvPr id="11" name="Rounded Rectangle 10"/>
          <p:cNvSpPr/>
          <p:nvPr/>
        </p:nvSpPr>
        <p:spPr>
          <a:xfrm>
            <a:off x="4372040" y="412393"/>
            <a:ext cx="6094264" cy="1049122"/>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02929" y="500633"/>
            <a:ext cx="6105005" cy="784830"/>
          </a:xfrm>
          <a:prstGeom prst="rect">
            <a:avLst/>
          </a:prstGeom>
          <a:noFill/>
        </p:spPr>
        <p:txBody>
          <a:bodyPr wrap="none" rtlCol="0">
            <a:spAutoFit/>
          </a:bodyPr>
          <a:lstStyle/>
          <a:p>
            <a:r>
              <a:rPr lang="en-US" sz="4500" b="1" dirty="0">
                <a:solidFill>
                  <a:srgbClr val="FFFFFF"/>
                </a:solidFill>
                <a:latin typeface="LiteraSBOP-Heavy"/>
                <a:cs typeface="LiteraSBOP-Heavy"/>
              </a:rPr>
              <a:t>PD Teaches the Core!</a:t>
            </a:r>
          </a:p>
        </p:txBody>
      </p:sp>
      <p:sp>
        <p:nvSpPr>
          <p:cNvPr id="14" name="Oval 13"/>
          <p:cNvSpPr/>
          <p:nvPr/>
        </p:nvSpPr>
        <p:spPr>
          <a:xfrm>
            <a:off x="4162332" y="711967"/>
            <a:ext cx="419416" cy="419416"/>
          </a:xfrm>
          <a:prstGeom prst="ellipse">
            <a:avLst/>
          </a:prstGeom>
          <a:solidFill>
            <a:srgbClr val="3D2D9F"/>
          </a:solidFill>
          <a:ln w="76200">
            <a:solidFill>
              <a:srgbClr val="D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0" name="Rounded Rectangle 19"/>
          <p:cNvSpPr/>
          <p:nvPr/>
        </p:nvSpPr>
        <p:spPr>
          <a:xfrm>
            <a:off x="4283081" y="4718838"/>
            <a:ext cx="2539676" cy="632228"/>
          </a:xfrm>
          <a:prstGeom prst="roundRect">
            <a:avLst/>
          </a:prstGeom>
          <a:noFill/>
          <a:ln w="69850">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1732214" y="5223710"/>
            <a:ext cx="1596640" cy="1596640"/>
          </a:xfrm>
          <a:prstGeom prst="rect">
            <a:avLst/>
          </a:prstGeom>
        </p:spPr>
      </p:pic>
      <p:pic>
        <p:nvPicPr>
          <p:cNvPr id="22" name="Picture 21"/>
          <p:cNvPicPr>
            <a:picLocks noChangeAspect="1"/>
          </p:cNvPicPr>
          <p:nvPr/>
        </p:nvPicPr>
        <p:blipFill>
          <a:blip r:embed="rId6"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9278611" y="3122198"/>
            <a:ext cx="1596640" cy="1596640"/>
          </a:xfrm>
          <a:prstGeom prst="rect">
            <a:avLst/>
          </a:prstGeom>
        </p:spPr>
      </p:pic>
    </p:spTree>
    <p:extLst>
      <p:ext uri="{BB962C8B-B14F-4D97-AF65-F5344CB8AC3E}">
        <p14:creationId xmlns:p14="http://schemas.microsoft.com/office/powerpoint/2010/main" val="3828763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Oval 1"/>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379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a:off x="-1222375" y="5218114"/>
            <a:ext cx="9086850" cy="877887"/>
          </a:xfrm>
          <a:prstGeom prst="roundRect">
            <a:avLst/>
          </a:prstGeom>
          <a:solidFill>
            <a:srgbClr val="7D7A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4370389" y="547688"/>
            <a:ext cx="6643687" cy="13208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4572001" y="663576"/>
            <a:ext cx="6042295" cy="954107"/>
          </a:xfrm>
          <a:prstGeom prst="rect">
            <a:avLst/>
          </a:prstGeom>
          <a:noFill/>
        </p:spPr>
        <p:txBody>
          <a:bodyPr wrap="none">
            <a:spAutoFit/>
          </a:bodyPr>
          <a:lstStyle/>
          <a:p>
            <a:pPr>
              <a:defRPr/>
            </a:pPr>
            <a:r>
              <a:rPr lang="en-US" sz="2800" b="1" dirty="0">
                <a:solidFill>
                  <a:schemeClr val="tx1">
                    <a:lumMod val="75000"/>
                    <a:lumOff val="25000"/>
                  </a:schemeClr>
                </a:solidFill>
                <a:latin typeface="Arial Black" panose="020B0A04020102020204" pitchFamily="34" charset="0"/>
                <a:cs typeface="LiteraSBOP-Heavy"/>
              </a:rPr>
              <a:t>Social and emotional learning</a:t>
            </a:r>
          </a:p>
          <a:p>
            <a:pPr>
              <a:defRPr/>
            </a:pPr>
            <a:r>
              <a:rPr lang="en-US" sz="2800" b="1" dirty="0">
                <a:solidFill>
                  <a:schemeClr val="tx1">
                    <a:lumMod val="75000"/>
                    <a:lumOff val="25000"/>
                  </a:schemeClr>
                </a:solidFill>
                <a:latin typeface="Arial Black" panose="020B0A04020102020204" pitchFamily="34" charset="0"/>
                <a:cs typeface="LiteraSBOP-Heavy"/>
              </a:rPr>
              <a:t>is an ongoing  process…</a:t>
            </a:r>
          </a:p>
        </p:txBody>
      </p:sp>
      <p:sp>
        <p:nvSpPr>
          <p:cNvPr id="33802" name="Rectangle 12"/>
          <p:cNvSpPr>
            <a:spLocks noChangeArrowheads="1"/>
          </p:cNvSpPr>
          <p:nvPr/>
        </p:nvSpPr>
        <p:spPr bwMode="auto">
          <a:xfrm>
            <a:off x="2473325" y="2057401"/>
            <a:ext cx="68722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800" b="1" dirty="0">
                <a:solidFill>
                  <a:schemeClr val="bg1"/>
                </a:solidFill>
                <a:latin typeface="LiteraSBOP-Regular"/>
                <a:ea typeface="LiteraSBOP-Regular"/>
                <a:cs typeface="LiteraSBOP-Regular"/>
              </a:rPr>
              <a:t>“Through which a child acquires the skills to recognize and manage emotions, develop caring and concern for others, make responsible decisions, establish positive relationships and handle challenging situations effectively.”</a:t>
            </a:r>
          </a:p>
        </p:txBody>
      </p:sp>
      <p:sp>
        <p:nvSpPr>
          <p:cNvPr id="14" name="Oval 13"/>
          <p:cNvSpPr/>
          <p:nvPr/>
        </p:nvSpPr>
        <p:spPr>
          <a:xfrm>
            <a:off x="3983039" y="898525"/>
            <a:ext cx="598487" cy="598488"/>
          </a:xfrm>
          <a:prstGeom prst="ellipse">
            <a:avLst/>
          </a:prstGeom>
          <a:solidFill>
            <a:srgbClr val="3D2D9F"/>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Bent Arrow 15"/>
          <p:cNvSpPr/>
          <p:nvPr/>
        </p:nvSpPr>
        <p:spPr>
          <a:xfrm rot="10800000">
            <a:off x="8058150" y="1706564"/>
            <a:ext cx="1600200" cy="4321175"/>
          </a:xfrm>
          <a:prstGeom prst="bentArrow">
            <a:avLst/>
          </a:prstGeom>
          <a:solidFill>
            <a:srgbClr val="3D2D9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3805" name="Rectangle 4"/>
          <p:cNvSpPr>
            <a:spLocks noChangeArrowheads="1"/>
          </p:cNvSpPr>
          <p:nvPr/>
        </p:nvSpPr>
        <p:spPr bwMode="auto">
          <a:xfrm>
            <a:off x="3414713" y="5297489"/>
            <a:ext cx="4442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b="1">
                <a:solidFill>
                  <a:srgbClr val="FFFFFF"/>
                </a:solidFill>
                <a:latin typeface="LiteraSBOP-Heavy"/>
                <a:ea typeface="LiteraSBOP-Heavy"/>
                <a:cs typeface="LiteraSBOP-Heavy"/>
              </a:rPr>
              <a:t>Social Competence</a:t>
            </a:r>
            <a:endParaRPr lang="en-US" altLang="en-US" sz="3600">
              <a:solidFill>
                <a:srgbClr val="FFFFFF"/>
              </a:solidFill>
              <a:latin typeface="Arial Black" pitchFamily="34" charset="0"/>
            </a:endParaRPr>
          </a:p>
        </p:txBody>
      </p:sp>
      <p:sp>
        <p:nvSpPr>
          <p:cNvPr id="33806" name="TextBox 16"/>
          <p:cNvSpPr txBox="1">
            <a:spLocks noChangeArrowheads="1"/>
          </p:cNvSpPr>
          <p:nvPr/>
        </p:nvSpPr>
        <p:spPr bwMode="auto">
          <a:xfrm>
            <a:off x="1417637" y="6191251"/>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a:solidFill>
                  <a:srgbClr val="FFFFFF"/>
                </a:solidFill>
                <a:latin typeface="Adobe Caslon Pro Bold"/>
                <a:ea typeface="Adobe Caslon Pro Bold"/>
                <a:cs typeface="Adobe Caslon Pro Bold"/>
              </a:rPr>
              <a:t>…………………………………………………</a:t>
            </a:r>
          </a:p>
        </p:txBody>
      </p:sp>
    </p:spTree>
    <p:extLst>
      <p:ext uri="{BB962C8B-B14F-4D97-AF65-F5344CB8AC3E}">
        <p14:creationId xmlns:p14="http://schemas.microsoft.com/office/powerpoint/2010/main" val="2155212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4819" name="Picture 1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4821"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4094164" y="512763"/>
            <a:ext cx="7088187" cy="1376362"/>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25" name="Rectangle 8"/>
          <p:cNvSpPr>
            <a:spLocks noChangeArrowheads="1"/>
          </p:cNvSpPr>
          <p:nvPr/>
        </p:nvSpPr>
        <p:spPr bwMode="auto">
          <a:xfrm>
            <a:off x="4591051" y="473075"/>
            <a:ext cx="5915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000" b="1">
                <a:solidFill>
                  <a:srgbClr val="FFFFFF"/>
                </a:solidFill>
                <a:latin typeface="LiteraSBOP-Heavy"/>
                <a:ea typeface="LiteraSBOP-Heavy"/>
                <a:cs typeface="LiteraSBOP-Heavy"/>
              </a:rPr>
              <a:t>Research-based Prevention</a:t>
            </a:r>
          </a:p>
          <a:p>
            <a:pPr eaLnBrk="1" hangingPunct="1">
              <a:spcBef>
                <a:spcPct val="0"/>
              </a:spcBef>
              <a:buFontTx/>
              <a:buNone/>
            </a:pPr>
            <a:r>
              <a:rPr lang="en-US" altLang="en-US" sz="3000" b="1">
                <a:solidFill>
                  <a:srgbClr val="FFFFFF"/>
                </a:solidFill>
                <a:latin typeface="LiteraSBOP-Heavy"/>
                <a:ea typeface="LiteraSBOP-Heavy"/>
                <a:cs typeface="LiteraSBOP-Heavy"/>
              </a:rPr>
              <a:t>Can Impact Student’s Academics</a:t>
            </a:r>
          </a:p>
        </p:txBody>
      </p:sp>
      <p:sp>
        <p:nvSpPr>
          <p:cNvPr id="10" name="Oval 9"/>
          <p:cNvSpPr/>
          <p:nvPr/>
        </p:nvSpPr>
        <p:spPr>
          <a:xfrm>
            <a:off x="3648075" y="854075"/>
            <a:ext cx="725488" cy="725488"/>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2720976" y="2108200"/>
            <a:ext cx="8786813" cy="31877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4910138" y="2282826"/>
            <a:ext cx="5689600" cy="2830513"/>
          </a:xfrm>
          <a:prstGeom prst="rect">
            <a:avLst/>
          </a:prstGeom>
        </p:spPr>
        <p:txBody>
          <a:bodyPr>
            <a:spAutoFit/>
          </a:bodyPr>
          <a:lstStyle/>
          <a:p>
            <a:pPr marL="342900" indent="-342900">
              <a:lnSpc>
                <a:spcPct val="90000"/>
              </a:lnSpc>
              <a:spcBef>
                <a:spcPct val="50000"/>
              </a:spcBef>
              <a:buClr>
                <a:schemeClr val="accent2"/>
              </a:buClr>
              <a:buSzPct val="80000"/>
              <a:buFont typeface="Arial"/>
              <a:buChar char="•"/>
              <a:defRPr/>
            </a:pPr>
            <a:r>
              <a:rPr lang="en-US" sz="2400" dirty="0">
                <a:solidFill>
                  <a:schemeClr val="tx1">
                    <a:lumMod val="75000"/>
                    <a:lumOff val="25000"/>
                  </a:schemeClr>
                </a:solidFill>
                <a:latin typeface="LiteraSBOP-Regular"/>
                <a:cs typeface="LiteraSBOP-Regular"/>
              </a:rPr>
              <a:t>Improved </a:t>
            </a:r>
            <a:r>
              <a:rPr lang="en-US" sz="2400" dirty="0">
                <a:solidFill>
                  <a:schemeClr val="tx1">
                    <a:lumMod val="75000"/>
                    <a:lumOff val="25000"/>
                  </a:schemeClr>
                </a:solidFill>
                <a:latin typeface="LiteraSBOP-Heavy"/>
                <a:cs typeface="LiteraSBOP-Heavy"/>
              </a:rPr>
              <a:t>grades</a:t>
            </a:r>
          </a:p>
          <a:p>
            <a:pPr marL="342900" indent="-342900">
              <a:lnSpc>
                <a:spcPct val="90000"/>
              </a:lnSpc>
              <a:spcBef>
                <a:spcPct val="50000"/>
              </a:spcBef>
              <a:buClr>
                <a:schemeClr val="accent2"/>
              </a:buClr>
              <a:buSzPct val="80000"/>
              <a:buFont typeface="Arial"/>
              <a:buChar char="•"/>
              <a:defRPr/>
            </a:pPr>
            <a:r>
              <a:rPr lang="en-US" sz="2400" dirty="0">
                <a:solidFill>
                  <a:schemeClr val="tx1">
                    <a:lumMod val="75000"/>
                    <a:lumOff val="25000"/>
                  </a:schemeClr>
                </a:solidFill>
                <a:latin typeface="LiteraSBOP-Regular"/>
                <a:cs typeface="LiteraSBOP-Regular"/>
              </a:rPr>
              <a:t>Increased </a:t>
            </a:r>
            <a:r>
              <a:rPr lang="en-US" sz="2400" dirty="0">
                <a:solidFill>
                  <a:schemeClr val="tx1">
                    <a:lumMod val="75000"/>
                    <a:lumOff val="25000"/>
                  </a:schemeClr>
                </a:solidFill>
                <a:latin typeface="LiteraSBOP-Heavy"/>
                <a:cs typeface="LiteraSBOP-Heavy"/>
              </a:rPr>
              <a:t>grade</a:t>
            </a:r>
            <a:r>
              <a:rPr lang="en-US" sz="2400" dirty="0">
                <a:solidFill>
                  <a:schemeClr val="tx1">
                    <a:lumMod val="75000"/>
                    <a:lumOff val="25000"/>
                  </a:schemeClr>
                </a:solidFill>
                <a:latin typeface="LiteraSBOP-Regular"/>
                <a:cs typeface="LiteraSBOP-Regular"/>
              </a:rPr>
              <a:t> point average</a:t>
            </a:r>
          </a:p>
          <a:p>
            <a:pPr marL="342900" indent="-342900">
              <a:lnSpc>
                <a:spcPct val="90000"/>
              </a:lnSpc>
              <a:spcBef>
                <a:spcPct val="50000"/>
              </a:spcBef>
              <a:buClr>
                <a:schemeClr val="accent2"/>
              </a:buClr>
              <a:buSzPct val="80000"/>
              <a:buFont typeface="Arial"/>
              <a:buChar char="•"/>
              <a:defRPr/>
            </a:pPr>
            <a:r>
              <a:rPr lang="en-US" sz="2400" dirty="0">
                <a:solidFill>
                  <a:schemeClr val="tx1">
                    <a:lumMod val="75000"/>
                    <a:lumOff val="25000"/>
                  </a:schemeClr>
                </a:solidFill>
                <a:latin typeface="LiteraSBOP-Regular"/>
                <a:cs typeface="LiteraSBOP-Regular"/>
              </a:rPr>
              <a:t>Improved standardized test </a:t>
            </a:r>
            <a:r>
              <a:rPr lang="en-US" sz="2400" dirty="0">
                <a:solidFill>
                  <a:schemeClr val="tx1">
                    <a:lumMod val="75000"/>
                    <a:lumOff val="25000"/>
                  </a:schemeClr>
                </a:solidFill>
                <a:latin typeface="LiteraSBOP-Heavy"/>
                <a:cs typeface="LiteraSBOP-Heavy"/>
              </a:rPr>
              <a:t>scores</a:t>
            </a:r>
          </a:p>
          <a:p>
            <a:pPr marL="342900" indent="-342900">
              <a:lnSpc>
                <a:spcPct val="90000"/>
              </a:lnSpc>
              <a:spcBef>
                <a:spcPct val="50000"/>
              </a:spcBef>
              <a:buClr>
                <a:schemeClr val="accent2"/>
              </a:buClr>
              <a:buSzPct val="80000"/>
              <a:buFont typeface="Arial"/>
              <a:buChar char="•"/>
              <a:defRPr/>
            </a:pPr>
            <a:r>
              <a:rPr lang="en-US" sz="2400" dirty="0">
                <a:solidFill>
                  <a:schemeClr val="tx1">
                    <a:lumMod val="75000"/>
                    <a:lumOff val="25000"/>
                  </a:schemeClr>
                </a:solidFill>
                <a:latin typeface="LiteraSBOP-Regular"/>
                <a:cs typeface="LiteraSBOP-Regular"/>
              </a:rPr>
              <a:t>Improved rates of next </a:t>
            </a:r>
            <a:r>
              <a:rPr lang="en-US" sz="2400" dirty="0">
                <a:solidFill>
                  <a:schemeClr val="tx1">
                    <a:lumMod val="75000"/>
                    <a:lumOff val="25000"/>
                  </a:schemeClr>
                </a:solidFill>
                <a:latin typeface="LiteraSBOP-Heavy"/>
                <a:cs typeface="LiteraSBOP-Heavy"/>
              </a:rPr>
              <a:t>grade</a:t>
            </a:r>
            <a:r>
              <a:rPr lang="en-US" sz="2400" dirty="0">
                <a:solidFill>
                  <a:schemeClr val="tx1">
                    <a:lumMod val="75000"/>
                    <a:lumOff val="25000"/>
                  </a:schemeClr>
                </a:solidFill>
                <a:latin typeface="LiteraSBOP-Regular"/>
                <a:cs typeface="LiteraSBOP-Regular"/>
              </a:rPr>
              <a:t> promotion</a:t>
            </a:r>
          </a:p>
          <a:p>
            <a:pPr marL="342900" indent="-342900">
              <a:lnSpc>
                <a:spcPct val="90000"/>
              </a:lnSpc>
              <a:spcBef>
                <a:spcPct val="50000"/>
              </a:spcBef>
              <a:buClr>
                <a:schemeClr val="accent2"/>
              </a:buClr>
              <a:buSzPct val="80000"/>
              <a:buFont typeface="Arial"/>
              <a:buChar char="•"/>
              <a:defRPr/>
            </a:pPr>
            <a:r>
              <a:rPr lang="en-US" sz="2400" dirty="0">
                <a:solidFill>
                  <a:schemeClr val="tx1">
                    <a:lumMod val="75000"/>
                    <a:lumOff val="25000"/>
                  </a:schemeClr>
                </a:solidFill>
                <a:latin typeface="LiteraSBOP-Regular"/>
                <a:cs typeface="LiteraSBOP-Regular"/>
              </a:rPr>
              <a:t>Improved rates of </a:t>
            </a:r>
            <a:r>
              <a:rPr lang="en-US" sz="2400" dirty="0">
                <a:solidFill>
                  <a:schemeClr val="tx1">
                    <a:lumMod val="75000"/>
                    <a:lumOff val="25000"/>
                  </a:schemeClr>
                </a:solidFill>
                <a:latin typeface="LiteraSBOP-Heavy"/>
                <a:cs typeface="LiteraSBOP-Heavy"/>
              </a:rPr>
              <a:t>graduation</a:t>
            </a:r>
          </a:p>
        </p:txBody>
      </p:sp>
      <p:pic>
        <p:nvPicPr>
          <p:cNvPr id="34829" name="Picture 1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35189" y="2425700"/>
            <a:ext cx="22637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Box 19"/>
          <p:cNvSpPr txBox="1">
            <a:spLocks noChangeArrowheads="1"/>
          </p:cNvSpPr>
          <p:nvPr/>
        </p:nvSpPr>
        <p:spPr bwMode="auto">
          <a:xfrm>
            <a:off x="5065713" y="6021389"/>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a:solidFill>
                  <a:srgbClr val="FFFFFF"/>
                </a:solidFill>
                <a:latin typeface="Adobe Caslon Pro Bold"/>
                <a:ea typeface="Adobe Caslon Pro Bold"/>
                <a:cs typeface="Adobe Caslon Pro Bold"/>
              </a:rPr>
              <a:t>…………………………………………………</a:t>
            </a:r>
          </a:p>
        </p:txBody>
      </p:sp>
    </p:spTree>
    <p:extLst>
      <p:ext uri="{BB962C8B-B14F-4D97-AF65-F5344CB8AC3E}">
        <p14:creationId xmlns:p14="http://schemas.microsoft.com/office/powerpoint/2010/main" val="234465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803"/>
            <a:ext cx="10515600" cy="1325563"/>
          </a:xfrm>
        </p:spPr>
        <p:txBody>
          <a:bodyPr/>
          <a:lstStyle/>
          <a:p>
            <a:pPr algn="ctr"/>
            <a:r>
              <a:rPr lang="en-US" dirty="0" smtClean="0">
                <a:solidFill>
                  <a:srgbClr val="FF0000"/>
                </a:solidFill>
                <a:latin typeface="Arial Black" panose="020B0A04020102020204" pitchFamily="34" charset="0"/>
              </a:rPr>
              <a:t>This is How it Works!!!!</a:t>
            </a:r>
            <a:endParaRPr lang="en-US" dirty="0">
              <a:solidFill>
                <a:srgbClr val="FF0000"/>
              </a:solidFill>
              <a:latin typeface="Arial Black" panose="020B0A04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5901386" y="1169200"/>
            <a:ext cx="5871865" cy="532751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080" y="897021"/>
            <a:ext cx="5130708" cy="5871868"/>
          </a:xfrm>
          <a:prstGeom prst="rect">
            <a:avLst/>
          </a:prstGeom>
        </p:spPr>
      </p:pic>
    </p:spTree>
    <p:extLst>
      <p:ext uri="{BB962C8B-B14F-4D97-AF65-F5344CB8AC3E}">
        <p14:creationId xmlns:p14="http://schemas.microsoft.com/office/powerpoint/2010/main" val="373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 name="Picture 21"/>
          <p:cNvPicPr>
            <a:picLocks noChangeAspect="1"/>
          </p:cNvPicPr>
          <p:nvPr/>
        </p:nvPicPr>
        <p:blipFill>
          <a:blip r:embed="rId3">
            <a:duotone>
              <a:prstClr val="black"/>
              <a:schemeClr val="tx2">
                <a:tint val="45000"/>
                <a:satMod val="400000"/>
              </a:schemeClr>
            </a:duotone>
            <a:alphaModFix amt="28000"/>
          </a:blip>
          <a:stretch>
            <a:fillRect/>
          </a:stretch>
        </p:blipFill>
        <p:spPr>
          <a:xfrm>
            <a:off x="7179098" y="4234993"/>
            <a:ext cx="2191359" cy="2191359"/>
          </a:xfrm>
          <a:prstGeom prst="rect">
            <a:avLst/>
          </a:prstGeom>
        </p:spPr>
      </p:pic>
      <p:sp>
        <p:nvSpPr>
          <p:cNvPr id="14" name="Rounded Rectangle 13"/>
          <p:cNvSpPr/>
          <p:nvPr/>
        </p:nvSpPr>
        <p:spPr>
          <a:xfrm>
            <a:off x="346076" y="3189289"/>
            <a:ext cx="8094663" cy="2141537"/>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5845"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41030">
            <a:off x="-760413" y="-1597025"/>
            <a:ext cx="511968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49250" y="-1196975"/>
            <a:ext cx="3725863" cy="3727450"/>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9658350" y="5816600"/>
            <a:ext cx="1187450" cy="118745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5848"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9873851">
            <a:off x="9434514" y="5648325"/>
            <a:ext cx="14239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66314" y="6021389"/>
            <a:ext cx="7635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4370389" y="527050"/>
            <a:ext cx="6643687" cy="20955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extBox 12"/>
          <p:cNvSpPr txBox="1"/>
          <p:nvPr/>
        </p:nvSpPr>
        <p:spPr>
          <a:xfrm>
            <a:off x="4962526" y="663575"/>
            <a:ext cx="5667375" cy="1754188"/>
          </a:xfrm>
          <a:prstGeom prst="rect">
            <a:avLst/>
          </a:prstGeom>
          <a:noFill/>
        </p:spPr>
        <p:txBody>
          <a:bodyPr>
            <a:spAutoFit/>
          </a:bodyPr>
          <a:lstStyle/>
          <a:p>
            <a:pPr>
              <a:defRPr/>
            </a:pPr>
            <a:r>
              <a:rPr lang="en-US" sz="3600" b="1" dirty="0">
                <a:solidFill>
                  <a:schemeClr val="tx1">
                    <a:lumMod val="75000"/>
                    <a:lumOff val="25000"/>
                  </a:schemeClr>
                </a:solidFill>
                <a:latin typeface="LiteraSBOP-Heavy"/>
                <a:cs typeface="LiteraSBOP-Heavy"/>
              </a:rPr>
              <a:t>We are not here</a:t>
            </a:r>
          </a:p>
          <a:p>
            <a:pPr>
              <a:defRPr/>
            </a:pPr>
            <a:r>
              <a:rPr lang="en-US" sz="3600" b="1" dirty="0">
                <a:solidFill>
                  <a:schemeClr val="tx1">
                    <a:lumMod val="75000"/>
                    <a:lumOff val="25000"/>
                  </a:schemeClr>
                </a:solidFill>
                <a:latin typeface="LiteraSBOP-Heavy"/>
                <a:cs typeface="LiteraSBOP-Heavy"/>
              </a:rPr>
              <a:t>to prepare students</a:t>
            </a:r>
          </a:p>
          <a:p>
            <a:pPr>
              <a:defRPr/>
            </a:pPr>
            <a:r>
              <a:rPr lang="en-US" sz="3600" b="1" dirty="0">
                <a:solidFill>
                  <a:schemeClr val="tx1">
                    <a:lumMod val="75000"/>
                    <a:lumOff val="25000"/>
                  </a:schemeClr>
                </a:solidFill>
                <a:latin typeface="LiteraSBOP-Heavy"/>
                <a:cs typeface="LiteraSBOP-Heavy"/>
              </a:rPr>
              <a:t>for a life of tests.</a:t>
            </a:r>
          </a:p>
        </p:txBody>
      </p:sp>
      <p:pic>
        <p:nvPicPr>
          <p:cNvPr id="16" name="Picture 15"/>
          <p:cNvPicPr>
            <a:picLocks noChangeAspect="1"/>
          </p:cNvPicPr>
          <p:nvPr/>
        </p:nvPicPr>
        <p:blipFill>
          <a:blip r:embed="rId3">
            <a:duotone>
              <a:prstClr val="black"/>
              <a:schemeClr val="tx2">
                <a:tint val="45000"/>
                <a:satMod val="400000"/>
              </a:schemeClr>
            </a:duotone>
            <a:alphaModFix amt="28000"/>
          </a:blip>
          <a:stretch>
            <a:fillRect/>
          </a:stretch>
        </p:blipFill>
        <p:spPr>
          <a:xfrm>
            <a:off x="9504677" y="-432688"/>
            <a:ext cx="2191359" cy="2191359"/>
          </a:xfrm>
          <a:prstGeom prst="rect">
            <a:avLst/>
          </a:prstGeom>
        </p:spPr>
      </p:pic>
      <p:pic>
        <p:nvPicPr>
          <p:cNvPr id="17" name="Picture 16"/>
          <p:cNvPicPr>
            <a:picLocks noChangeAspect="1"/>
          </p:cNvPicPr>
          <p:nvPr/>
        </p:nvPicPr>
        <p:blipFill>
          <a:blip r:embed="rId3">
            <a:duotone>
              <a:prstClr val="black"/>
              <a:schemeClr val="tx2">
                <a:tint val="45000"/>
                <a:satMod val="400000"/>
              </a:schemeClr>
            </a:duotone>
            <a:alphaModFix amt="28000"/>
          </a:blip>
          <a:stretch>
            <a:fillRect/>
          </a:stretch>
        </p:blipFill>
        <p:spPr>
          <a:xfrm>
            <a:off x="2365212" y="5330673"/>
            <a:ext cx="2191359" cy="2191359"/>
          </a:xfrm>
          <a:prstGeom prst="rect">
            <a:avLst/>
          </a:prstGeom>
        </p:spPr>
      </p:pic>
      <p:sp>
        <p:nvSpPr>
          <p:cNvPr id="18" name="Oval 17"/>
          <p:cNvSpPr/>
          <p:nvPr/>
        </p:nvSpPr>
        <p:spPr>
          <a:xfrm>
            <a:off x="3970339" y="1195389"/>
            <a:ext cx="714375" cy="712787"/>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55" name="TextBox 18"/>
          <p:cNvSpPr txBox="1">
            <a:spLocks noChangeArrowheads="1"/>
          </p:cNvSpPr>
          <p:nvPr/>
        </p:nvSpPr>
        <p:spPr bwMode="auto">
          <a:xfrm>
            <a:off x="1397000" y="6021389"/>
            <a:ext cx="798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a:solidFill>
                  <a:srgbClr val="FF0000"/>
                </a:solidFill>
                <a:latin typeface="Adobe Caslon Pro Bold"/>
                <a:ea typeface="Adobe Caslon Pro Bold"/>
                <a:cs typeface="Adobe Caslon Pro Bold"/>
              </a:rPr>
              <a:t>…………………………………………………</a:t>
            </a:r>
          </a:p>
        </p:txBody>
      </p:sp>
      <p:sp>
        <p:nvSpPr>
          <p:cNvPr id="20" name="TextBox 19"/>
          <p:cNvSpPr txBox="1">
            <a:spLocks noChangeArrowheads="1"/>
          </p:cNvSpPr>
          <p:nvPr/>
        </p:nvSpPr>
        <p:spPr bwMode="auto">
          <a:xfrm>
            <a:off x="2773364" y="3344864"/>
            <a:ext cx="5667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b="1">
                <a:solidFill>
                  <a:srgbClr val="FFFFFF"/>
                </a:solidFill>
                <a:latin typeface="LiteraSBOP-Heavy"/>
                <a:ea typeface="LiteraSBOP-Heavy"/>
                <a:cs typeface="LiteraSBOP-Heavy"/>
              </a:rPr>
              <a:t>However, we are here</a:t>
            </a:r>
          </a:p>
          <a:p>
            <a:pPr eaLnBrk="1" hangingPunct="1">
              <a:spcBef>
                <a:spcPct val="0"/>
              </a:spcBef>
              <a:buFontTx/>
              <a:buNone/>
            </a:pPr>
            <a:r>
              <a:rPr lang="en-US" altLang="en-US" sz="3600" b="1">
                <a:solidFill>
                  <a:srgbClr val="FFFFFF"/>
                </a:solidFill>
                <a:latin typeface="LiteraSBOP-Heavy"/>
                <a:ea typeface="LiteraSBOP-Heavy"/>
                <a:cs typeface="LiteraSBOP-Heavy"/>
              </a:rPr>
              <a:t>to prepare students for</a:t>
            </a:r>
          </a:p>
          <a:p>
            <a:pPr eaLnBrk="1" hangingPunct="1">
              <a:spcBef>
                <a:spcPct val="0"/>
              </a:spcBef>
              <a:buFontTx/>
              <a:buNone/>
            </a:pPr>
            <a:r>
              <a:rPr lang="en-US" altLang="en-US" sz="3600" b="1">
                <a:solidFill>
                  <a:srgbClr val="FFFFFF"/>
                </a:solidFill>
                <a:latin typeface="LiteraSBOP-Heavy"/>
                <a:ea typeface="LiteraSBOP-Heavy"/>
                <a:cs typeface="LiteraSBOP-Heavy"/>
              </a:rPr>
              <a:t>the tests of life.</a:t>
            </a:r>
          </a:p>
        </p:txBody>
      </p:sp>
      <p:sp>
        <p:nvSpPr>
          <p:cNvPr id="21" name="Oval 20"/>
          <p:cNvSpPr/>
          <p:nvPr/>
        </p:nvSpPr>
        <p:spPr>
          <a:xfrm>
            <a:off x="8085139" y="3846514"/>
            <a:ext cx="712787" cy="712787"/>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01655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Arial Black" panose="020B0A04020102020204" pitchFamily="34" charset="0"/>
              </a:rPr>
              <a:t>Discussion/Activity</a:t>
            </a:r>
            <a:endParaRPr lang="en-US" sz="6000" dirty="0">
              <a:latin typeface="Arial Black" panose="020B0A04020102020204" pitchFamily="34" charset="0"/>
            </a:endParaRPr>
          </a:p>
        </p:txBody>
      </p:sp>
      <p:sp>
        <p:nvSpPr>
          <p:cNvPr id="6" name="TextBox 5"/>
          <p:cNvSpPr txBox="1"/>
          <p:nvPr/>
        </p:nvSpPr>
        <p:spPr>
          <a:xfrm>
            <a:off x="2122998" y="5518204"/>
            <a:ext cx="8340919" cy="523220"/>
          </a:xfrm>
          <a:prstGeom prst="rect">
            <a:avLst/>
          </a:prstGeom>
          <a:noFill/>
        </p:spPr>
        <p:txBody>
          <a:bodyPr wrap="square" rtlCol="0">
            <a:spAutoFit/>
          </a:bodyPr>
          <a:lstStyle/>
          <a:p>
            <a:pPr algn="ctr"/>
            <a:r>
              <a:rPr lang="en-US" sz="2800" dirty="0" smtClean="0">
                <a:latin typeface="Arial Black" panose="020B0A04020102020204" pitchFamily="34" charset="0"/>
              </a:rPr>
              <a:t>Social Emotional Learning is Critical</a:t>
            </a:r>
            <a:endParaRPr lang="en-US" sz="28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3967701" y="1615964"/>
            <a:ext cx="3919993" cy="3732515"/>
          </a:xfrm>
          <a:prstGeom prst="rect">
            <a:avLst/>
          </a:prstGeom>
        </p:spPr>
      </p:pic>
    </p:spTree>
    <p:extLst>
      <p:ext uri="{BB962C8B-B14F-4D97-AF65-F5344CB8AC3E}">
        <p14:creationId xmlns:p14="http://schemas.microsoft.com/office/powerpoint/2010/main" val="1058257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12192000" cy="584775"/>
          </a:xfrm>
          <a:prstGeom prst="rect">
            <a:avLst/>
          </a:prstGeom>
          <a:noFill/>
        </p:spPr>
        <p:txBody>
          <a:bodyPr wrap="square" rtlCol="0">
            <a:spAutoFit/>
          </a:bodyPr>
          <a:lstStyle/>
          <a:p>
            <a:pPr algn="ctr"/>
            <a:r>
              <a:rPr lang="en-US" sz="3200" dirty="0" smtClean="0">
                <a:latin typeface="Arial Black" panose="020B0A04020102020204" pitchFamily="34" charset="0"/>
              </a:rPr>
              <a:t>Power </a:t>
            </a:r>
            <a:r>
              <a:rPr lang="en-US" sz="3200" smtClean="0">
                <a:latin typeface="Arial Black" panose="020B0A04020102020204" pitchFamily="34" charset="0"/>
              </a:rPr>
              <a:t>of </a:t>
            </a:r>
            <a:r>
              <a:rPr lang="en-US" sz="3200" smtClean="0">
                <a:latin typeface="Arial Black" panose="020B0A04020102020204" pitchFamily="34" charset="0"/>
              </a:rPr>
              <a:t>PD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3371714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688852"/>
          </a:xfrm>
        </p:spPr>
        <p:txBody>
          <a:bodyPr/>
          <a:lstStyle/>
          <a:p>
            <a:pPr marL="0" indent="0">
              <a:buNone/>
            </a:pPr>
            <a:r>
              <a:rPr lang="en-US" sz="3200" dirty="0">
                <a:latin typeface="Arial Black" panose="020B0A04020102020204" pitchFamily="34" charset="0"/>
              </a:rPr>
              <a:t>Visit with the group about positive student outcomes in your school because of a teacher using Prevention Dimensions. </a:t>
            </a:r>
            <a:endParaRPr lang="en-US" sz="3200" dirty="0" smtClean="0">
              <a:latin typeface="Arial Black" panose="020B0A04020102020204" pitchFamily="34" charset="0"/>
            </a:endParaRPr>
          </a:p>
          <a:p>
            <a:endParaRPr lang="en-US" dirty="0"/>
          </a:p>
          <a:p>
            <a:endParaRPr lang="en-US" dirty="0" smtClean="0"/>
          </a:p>
          <a:p>
            <a:endParaRPr lang="en-US" dirty="0"/>
          </a:p>
          <a:p>
            <a:endParaRPr lang="en-US" dirty="0"/>
          </a:p>
          <a:p>
            <a:endParaRPr lang="en-US" dirty="0"/>
          </a:p>
        </p:txBody>
      </p:sp>
      <p:sp>
        <p:nvSpPr>
          <p:cNvPr id="4" name="TextBox 3"/>
          <p:cNvSpPr txBox="1"/>
          <p:nvPr/>
        </p:nvSpPr>
        <p:spPr>
          <a:xfrm>
            <a:off x="985962" y="4762831"/>
            <a:ext cx="9851666" cy="1846659"/>
          </a:xfrm>
          <a:prstGeom prst="rect">
            <a:avLst/>
          </a:prstGeom>
          <a:noFill/>
        </p:spPr>
        <p:txBody>
          <a:bodyPr wrap="square" rtlCol="0">
            <a:spAutoFit/>
          </a:bodyPr>
          <a:lstStyle/>
          <a:p>
            <a:r>
              <a:rPr lang="en-US" sz="3200" dirty="0">
                <a:latin typeface="Arial Black" panose="020B0A04020102020204" pitchFamily="34" charset="0"/>
              </a:rPr>
              <a:t>What could you do to use the power of Prevention Dimensions in your own classroom?</a:t>
            </a:r>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4487" y="186112"/>
            <a:ext cx="1620168" cy="163951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4487" y="3214056"/>
            <a:ext cx="1697076" cy="1575856"/>
          </a:xfrm>
          <a:prstGeom prst="rect">
            <a:avLst/>
          </a:prstGeom>
        </p:spPr>
      </p:pic>
    </p:spTree>
    <p:extLst>
      <p:ext uri="{BB962C8B-B14F-4D97-AF65-F5344CB8AC3E}">
        <p14:creationId xmlns:p14="http://schemas.microsoft.com/office/powerpoint/2010/main" val="4243003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968"/>
            <a:ext cx="12192000" cy="584775"/>
          </a:xfrm>
          <a:prstGeom prst="rect">
            <a:avLst/>
          </a:prstGeom>
          <a:noFill/>
        </p:spPr>
        <p:txBody>
          <a:bodyPr wrap="square" rtlCol="0">
            <a:spAutoFit/>
          </a:bodyPr>
          <a:lstStyle/>
          <a:p>
            <a:pPr algn="ctr"/>
            <a:r>
              <a:rPr lang="en-US" sz="3200" dirty="0" smtClean="0">
                <a:latin typeface="Arial Black" panose="020B0A04020102020204" pitchFamily="34" charset="0"/>
              </a:rPr>
              <a:t>Things </a:t>
            </a:r>
            <a:r>
              <a:rPr lang="en-US" sz="3200" dirty="0" smtClean="0">
                <a:latin typeface="Arial Black" panose="020B0A04020102020204" pitchFamily="34" charset="0"/>
              </a:rPr>
              <a:t>Change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1931253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0856" y="1295400"/>
            <a:ext cx="6110288"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0" y="38100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smtClean="0">
                <a:solidFill>
                  <a:srgbClr val="000099"/>
                </a:solidFill>
                <a:latin typeface="Arial Black" panose="020B0A04020102020204" pitchFamily="34" charset="0"/>
              </a:rPr>
              <a:t>Car seat from the 1960’s</a:t>
            </a:r>
            <a:endParaRPr lang="en-US" altLang="en-US" dirty="0">
              <a:solidFill>
                <a:srgbClr val="000099"/>
              </a:solidFill>
              <a:latin typeface="Arial Black" panose="020B0A04020102020204" pitchFamily="34" charset="0"/>
            </a:endParaRPr>
          </a:p>
        </p:txBody>
      </p:sp>
    </p:spTree>
    <p:extLst>
      <p:ext uri="{BB962C8B-B14F-4D97-AF65-F5344CB8AC3E}">
        <p14:creationId xmlns:p14="http://schemas.microsoft.com/office/powerpoint/2010/main" val="2967846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0" y="38100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solidFill>
                  <a:srgbClr val="000099"/>
                </a:solidFill>
                <a:latin typeface="Arial Black" panose="020B0A04020102020204" pitchFamily="34" charset="0"/>
              </a:rPr>
              <a:t>New Cell Phone For Seniors</a:t>
            </a:r>
          </a:p>
        </p:txBody>
      </p:sp>
      <p:pic>
        <p:nvPicPr>
          <p:cNvPr id="181250" name="ecxecxecx_x005f_x0000_i1027" descr="cid:image001.jpg@01CB21AD.E593F9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200" y="1143000"/>
            <a:ext cx="48006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387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0" y="38100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err="1">
                <a:solidFill>
                  <a:srgbClr val="000099"/>
                </a:solidFill>
                <a:latin typeface="Arial Black" panose="020B0A04020102020204" pitchFamily="34" charset="0"/>
              </a:rPr>
              <a:t>ipad</a:t>
            </a:r>
            <a:r>
              <a:rPr lang="en-US" altLang="en-US" dirty="0">
                <a:solidFill>
                  <a:srgbClr val="000099"/>
                </a:solidFill>
                <a:latin typeface="Arial Black" panose="020B0A04020102020204" pitchFamily="34" charset="0"/>
              </a:rPr>
              <a:t> For Seniors</a:t>
            </a:r>
          </a:p>
        </p:txBody>
      </p:sp>
      <p:pic>
        <p:nvPicPr>
          <p:cNvPr id="37891" name="Picture 4" descr="C:\Users\vlarsen\AppData\Local\Microsoft\Windows\Temporary Internet Files\Content.Outlook\9K7YCHD9\2012-10-18_09-41-28_80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1066800"/>
            <a:ext cx="426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9575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200" y="1066800"/>
            <a:ext cx="5257800" cy="569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TextBox 1"/>
          <p:cNvSpPr txBox="1">
            <a:spLocks noChangeArrowheads="1"/>
          </p:cNvSpPr>
          <p:nvPr/>
        </p:nvSpPr>
        <p:spPr bwMode="auto">
          <a:xfrm>
            <a:off x="1" y="304801"/>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a:solidFill>
                  <a:srgbClr val="000099"/>
                </a:solidFill>
                <a:latin typeface="Arial Black" panose="020B0A04020102020204" pitchFamily="34" charset="0"/>
              </a:rPr>
              <a:t>Things Have Changed.</a:t>
            </a:r>
          </a:p>
        </p:txBody>
      </p:sp>
    </p:spTree>
    <p:extLst>
      <p:ext uri="{BB962C8B-B14F-4D97-AF65-F5344CB8AC3E}">
        <p14:creationId xmlns:p14="http://schemas.microsoft.com/office/powerpoint/2010/main" val="350562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1" y="304801"/>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a:solidFill>
                  <a:srgbClr val="000099"/>
                </a:solidFill>
                <a:latin typeface="Arial Black" panose="020B0A04020102020204" pitchFamily="34" charset="0"/>
              </a:rPr>
              <a:t>Things Have Changed.</a:t>
            </a:r>
          </a:p>
        </p:txBody>
      </p:sp>
      <p:pic>
        <p:nvPicPr>
          <p:cNvPr id="7270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976313"/>
            <a:ext cx="6746875"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348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12192000" cy="584775"/>
          </a:xfrm>
          <a:prstGeom prst="rect">
            <a:avLst/>
          </a:prstGeom>
          <a:noFill/>
        </p:spPr>
        <p:txBody>
          <a:bodyPr wrap="square" rtlCol="0">
            <a:spAutoFit/>
          </a:bodyPr>
          <a:lstStyle/>
          <a:p>
            <a:pPr algn="ctr"/>
            <a:r>
              <a:rPr lang="en-US" sz="3200" dirty="0" smtClean="0">
                <a:latin typeface="Arial Black" panose="020B0A04020102020204" pitchFamily="34" charset="0"/>
              </a:rPr>
              <a:t>PD Training </a:t>
            </a:r>
            <a:r>
              <a:rPr lang="en-US" sz="3200" dirty="0" smtClean="0">
                <a:latin typeface="Arial Black" panose="020B0A04020102020204" pitchFamily="34" charset="0"/>
              </a:rPr>
              <a:t>Introduction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4106664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905000" y="228600"/>
            <a:ext cx="8763000" cy="1143000"/>
          </a:xfrm>
        </p:spPr>
        <p:txBody>
          <a:bodyPr/>
          <a:lstStyle/>
          <a:p>
            <a:pPr eaLnBrk="1" hangingPunct="1"/>
            <a:r>
              <a:rPr lang="en-US" altLang="en-US" smtClean="0">
                <a:solidFill>
                  <a:srgbClr val="A50021"/>
                </a:solidFill>
                <a:latin typeface="Arial Black" panose="020B0A04020102020204" pitchFamily="34" charset="0"/>
              </a:rPr>
              <a:t>History of Prevention Ideas</a:t>
            </a:r>
          </a:p>
        </p:txBody>
      </p:sp>
      <p:sp>
        <p:nvSpPr>
          <p:cNvPr id="9219" name="Rectangle 3"/>
          <p:cNvSpPr>
            <a:spLocks noGrp="1" noChangeArrowheads="1"/>
          </p:cNvSpPr>
          <p:nvPr>
            <p:ph sz="half" idx="1"/>
          </p:nvPr>
        </p:nvSpPr>
        <p:spPr>
          <a:xfrm>
            <a:off x="1524000" y="1295400"/>
            <a:ext cx="6858000" cy="3124200"/>
          </a:xfrm>
        </p:spPr>
        <p:txBody>
          <a:bodyPr/>
          <a:lstStyle/>
          <a:p>
            <a:pPr eaLnBrk="1" hangingPunct="1"/>
            <a:r>
              <a:rPr lang="en-US" altLang="en-US" smtClean="0">
                <a:solidFill>
                  <a:srgbClr val="006600"/>
                </a:solidFill>
                <a:latin typeface="Arial Black" panose="020B0A04020102020204" pitchFamily="34" charset="0"/>
              </a:rPr>
              <a:t>Don’t talk to the students about these things because…..</a:t>
            </a:r>
          </a:p>
          <a:p>
            <a:pPr eaLnBrk="1" hangingPunct="1"/>
            <a:r>
              <a:rPr lang="en-US" altLang="en-US" smtClean="0">
                <a:solidFill>
                  <a:srgbClr val="FF0000"/>
                </a:solidFill>
                <a:latin typeface="Arial Black" panose="020B0A04020102020204" pitchFamily="34" charset="0"/>
              </a:rPr>
              <a:t>Give them all the information there is to know about drugs and what they will do….</a:t>
            </a:r>
          </a:p>
          <a:p>
            <a:pPr eaLnBrk="1" hangingPunct="1"/>
            <a:endParaRPr lang="en-US" altLang="en-US" smtClean="0">
              <a:solidFill>
                <a:srgbClr val="FF0000"/>
              </a:solidFill>
              <a:latin typeface="Arial Black" panose="020B0A04020102020204" pitchFamily="34" charset="0"/>
            </a:endParaRPr>
          </a:p>
        </p:txBody>
      </p:sp>
      <p:sp>
        <p:nvSpPr>
          <p:cNvPr id="9220" name="Rectangle 4"/>
          <p:cNvSpPr>
            <a:spLocks noGrp="1" noChangeArrowheads="1"/>
          </p:cNvSpPr>
          <p:nvPr>
            <p:ph sz="half" idx="2"/>
          </p:nvPr>
        </p:nvSpPr>
        <p:spPr>
          <a:xfrm>
            <a:off x="4800600" y="3886200"/>
            <a:ext cx="5638800" cy="2590800"/>
          </a:xfrm>
        </p:spPr>
        <p:txBody>
          <a:bodyPr/>
          <a:lstStyle/>
          <a:p>
            <a:pPr eaLnBrk="1" hangingPunct="1">
              <a:lnSpc>
                <a:spcPct val="90000"/>
              </a:lnSpc>
            </a:pPr>
            <a:r>
              <a:rPr lang="en-US" altLang="en-US" smtClean="0">
                <a:solidFill>
                  <a:srgbClr val="800080"/>
                </a:solidFill>
                <a:latin typeface="Arial Black" panose="020B0A04020102020204" pitchFamily="34" charset="0"/>
              </a:rPr>
              <a:t>Using scare tactics will surely get their attention…</a:t>
            </a:r>
          </a:p>
          <a:p>
            <a:pPr eaLnBrk="1" hangingPunct="1">
              <a:lnSpc>
                <a:spcPct val="90000"/>
              </a:lnSpc>
            </a:pPr>
            <a:r>
              <a:rPr lang="en-US" altLang="en-US" smtClean="0">
                <a:solidFill>
                  <a:srgbClr val="0033CC"/>
                </a:solidFill>
                <a:latin typeface="Arial Black" panose="020B0A04020102020204" pitchFamily="34" charset="0"/>
              </a:rPr>
              <a:t>Let’s have recovering people tell their stories and then……</a:t>
            </a:r>
          </a:p>
          <a:p>
            <a:pPr eaLnBrk="1" hangingPunct="1">
              <a:lnSpc>
                <a:spcPct val="90000"/>
              </a:lnSpc>
            </a:pPr>
            <a:endParaRPr lang="en-US" altLang="en-US" smtClean="0">
              <a:solidFill>
                <a:srgbClr val="0033CC"/>
              </a:solidFill>
              <a:latin typeface="Arial Black" panose="020B0A04020102020204" pitchFamily="34" charset="0"/>
            </a:endParaRPr>
          </a:p>
        </p:txBody>
      </p:sp>
      <p:pic>
        <p:nvPicPr>
          <p:cNvPr id="75781" name="Picture 5" descr="bd00025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29600" y="1371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bd00023_"/>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1200" y="3581401"/>
            <a:ext cx="2590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976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220">
                                            <p:txEl>
                                              <p:pRg st="0" end="0"/>
                                            </p:txEl>
                                          </p:spTgt>
                                        </p:tgtEl>
                                        <p:attrNameLst>
                                          <p:attrName>style.visibility</p:attrName>
                                        </p:attrNameLst>
                                      </p:cBhvr>
                                      <p:to>
                                        <p:strVal val="visible"/>
                                      </p:to>
                                    </p:set>
                                    <p:anim calcmode="lin" valueType="num">
                                      <p:cBhvr>
                                        <p:cTn id="19" dur="10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9220">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92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2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9220">
                                            <p:txEl>
                                              <p:pRg st="1" end="1"/>
                                            </p:txEl>
                                          </p:spTgt>
                                        </p:tgtEl>
                                        <p:attrNameLst>
                                          <p:attrName>style.visibility</p:attrName>
                                        </p:attrNameLst>
                                      </p:cBhvr>
                                      <p:to>
                                        <p:strVal val="visible"/>
                                      </p:to>
                                    </p:set>
                                    <p:anim calcmode="lin" valueType="num">
                                      <p:cBhvr>
                                        <p:cTn id="27" dur="1000" fill="hold"/>
                                        <p:tgtEl>
                                          <p:spTgt spid="9220">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9220">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92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92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P spid="9220"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101238" y="527219"/>
            <a:ext cx="6642960"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506808" y="662993"/>
            <a:ext cx="6332183"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Development and Revisions</a:t>
            </a:r>
          </a:p>
        </p:txBody>
      </p:sp>
      <p:sp>
        <p:nvSpPr>
          <p:cNvPr id="21" name="Oval 20"/>
          <p:cNvSpPr/>
          <p:nvPr/>
        </p:nvSpPr>
        <p:spPr>
          <a:xfrm>
            <a:off x="4160983" y="774919"/>
            <a:ext cx="420151" cy="420151"/>
          </a:xfrm>
          <a:prstGeom prst="ellipse">
            <a:avLst/>
          </a:prstGeom>
          <a:solidFill>
            <a:schemeClr val="accent4">
              <a:lumMod val="60000"/>
              <a:lumOff val="40000"/>
            </a:schemeClr>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596245" y="1901119"/>
            <a:ext cx="8929003" cy="3491585"/>
          </a:xfrm>
          <a:prstGeom prst="roundRect">
            <a:avLst/>
          </a:prstGeom>
          <a:solidFill>
            <a:srgbClr val="1F00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9"/>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016125" y="2107847"/>
            <a:ext cx="3326514" cy="2951716"/>
          </a:xfrm>
          <a:prstGeom prst="rect">
            <a:avLst/>
          </a:prstGeom>
          <a:noFill/>
          <a:ln w="12700" cap="sq">
            <a:noFill/>
            <a:miter lim="800000"/>
            <a:headEnd type="none" w="sm" len="sm"/>
            <a:tailEnd type="none" w="sm" len="sm"/>
          </a:ln>
        </p:spPr>
      </p:pic>
      <p:sp>
        <p:nvSpPr>
          <p:cNvPr id="5" name="Rectangle 4"/>
          <p:cNvSpPr/>
          <p:nvPr/>
        </p:nvSpPr>
        <p:spPr>
          <a:xfrm>
            <a:off x="6494335" y="2747819"/>
            <a:ext cx="3971970" cy="1608645"/>
          </a:xfrm>
          <a:prstGeom prst="rect">
            <a:avLst/>
          </a:prstGeom>
        </p:spPr>
        <p:txBody>
          <a:bodyPr wrap="square">
            <a:spAutoFit/>
          </a:bodyPr>
          <a:lstStyle/>
          <a:p>
            <a:pPr marL="457200" indent="-457200">
              <a:lnSpc>
                <a:spcPct val="80000"/>
              </a:lnSpc>
              <a:buFont typeface="Arial"/>
              <a:buChar char="•"/>
            </a:pPr>
            <a:r>
              <a:rPr lang="en-US" sz="2800" dirty="0">
                <a:solidFill>
                  <a:srgbClr val="FFFFFF"/>
                </a:solidFill>
                <a:latin typeface="LiteraSBOP-Heavy"/>
                <a:cs typeface="LiteraSBOP-Heavy"/>
              </a:rPr>
              <a:t>1982-83 Developed</a:t>
            </a:r>
          </a:p>
          <a:p>
            <a:pPr>
              <a:lnSpc>
                <a:spcPct val="80000"/>
              </a:lnSpc>
            </a:pPr>
            <a:endParaRPr lang="en-US" sz="1000" dirty="0">
              <a:solidFill>
                <a:srgbClr val="FFFFFF"/>
              </a:solidFill>
              <a:latin typeface="LiteraSBOP-Heavy"/>
              <a:cs typeface="LiteraSBOP-Heavy"/>
            </a:endParaRPr>
          </a:p>
          <a:p>
            <a:pPr marL="457200" indent="-457200">
              <a:lnSpc>
                <a:spcPct val="80000"/>
              </a:lnSpc>
              <a:buFont typeface="Arial"/>
              <a:buChar char="•"/>
            </a:pPr>
            <a:r>
              <a:rPr lang="en-US" sz="2800" dirty="0">
                <a:solidFill>
                  <a:srgbClr val="FFFFFF"/>
                </a:solidFill>
                <a:latin typeface="LiteraSBOP-Heavy"/>
                <a:cs typeface="LiteraSBOP-Heavy"/>
              </a:rPr>
              <a:t>1990 Revised to better integrate lessons to Core</a:t>
            </a:r>
          </a:p>
        </p:txBody>
      </p:sp>
      <p:sp>
        <p:nvSpPr>
          <p:cNvPr id="14" name="TextBox 13"/>
          <p:cNvSpPr txBox="1"/>
          <p:nvPr/>
        </p:nvSpPr>
        <p:spPr>
          <a:xfrm>
            <a:off x="5692492" y="4687441"/>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4263115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191178" y="527219"/>
            <a:ext cx="6642960"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11083" y="774919"/>
            <a:ext cx="420151" cy="420151"/>
          </a:xfrm>
          <a:prstGeom prst="ellipse">
            <a:avLst/>
          </a:prstGeom>
          <a:solidFill>
            <a:schemeClr val="accent4">
              <a:lumMod val="60000"/>
              <a:lumOff val="40000"/>
            </a:schemeClr>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596245" y="1901119"/>
            <a:ext cx="8929003" cy="3491585"/>
          </a:xfrm>
          <a:prstGeom prst="roundRect">
            <a:avLst/>
          </a:prstGeom>
          <a:solidFill>
            <a:srgbClr val="1F00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494335" y="2355507"/>
            <a:ext cx="3971970" cy="2741263"/>
          </a:xfrm>
          <a:prstGeom prst="rect">
            <a:avLst/>
          </a:prstGeom>
        </p:spPr>
        <p:txBody>
          <a:bodyPr wrap="square">
            <a:spAutoFit/>
          </a:bodyPr>
          <a:lstStyle/>
          <a:p>
            <a:pPr marL="457200" indent="-457200">
              <a:lnSpc>
                <a:spcPct val="80000"/>
              </a:lnSpc>
              <a:buFont typeface="Arial"/>
              <a:buChar char="•"/>
            </a:pPr>
            <a:r>
              <a:rPr lang="en-US" sz="2800" dirty="0">
                <a:solidFill>
                  <a:srgbClr val="FFFFFF"/>
                </a:solidFill>
                <a:latin typeface="LiteraSBOP-Heavy"/>
                <a:cs typeface="LiteraSBOP-Heavy"/>
              </a:rPr>
              <a:t>1982-83 Developed</a:t>
            </a:r>
          </a:p>
          <a:p>
            <a:pPr>
              <a:lnSpc>
                <a:spcPct val="80000"/>
              </a:lnSpc>
            </a:pPr>
            <a:endParaRPr lang="en-US" sz="1000" dirty="0">
              <a:solidFill>
                <a:srgbClr val="FFFFFF"/>
              </a:solidFill>
              <a:latin typeface="LiteraSBOP-Heavy"/>
              <a:cs typeface="LiteraSBOP-Heavy"/>
            </a:endParaRPr>
          </a:p>
          <a:p>
            <a:pPr marL="457200" indent="-457200">
              <a:lnSpc>
                <a:spcPct val="80000"/>
              </a:lnSpc>
              <a:buFont typeface="Arial"/>
              <a:buChar char="•"/>
            </a:pPr>
            <a:r>
              <a:rPr lang="en-US" sz="2800" dirty="0">
                <a:solidFill>
                  <a:srgbClr val="FFFFFF"/>
                </a:solidFill>
                <a:latin typeface="LiteraSBOP-Heavy"/>
                <a:cs typeface="LiteraSBOP-Heavy"/>
              </a:rPr>
              <a:t>1990 Revised to better integrate lessons to Core</a:t>
            </a:r>
          </a:p>
          <a:p>
            <a:pPr marL="457200" indent="-457200">
              <a:lnSpc>
                <a:spcPct val="80000"/>
              </a:lnSpc>
              <a:buFont typeface="Arial"/>
              <a:buChar char="•"/>
            </a:pPr>
            <a:endParaRPr lang="en-US" sz="800" dirty="0">
              <a:solidFill>
                <a:srgbClr val="FFFFFF"/>
              </a:solidFill>
              <a:latin typeface="LiteraSBOP-Heavy"/>
              <a:cs typeface="LiteraSBOP-Heavy"/>
            </a:endParaRPr>
          </a:p>
          <a:p>
            <a:pPr marL="457200" indent="-457200">
              <a:lnSpc>
                <a:spcPct val="80000"/>
              </a:lnSpc>
              <a:buFont typeface="Arial"/>
              <a:buChar char="•"/>
            </a:pPr>
            <a:r>
              <a:rPr lang="en-US" sz="2800" dirty="0">
                <a:solidFill>
                  <a:srgbClr val="E9CD0D"/>
                </a:solidFill>
                <a:latin typeface="LiteraSBOP-Heavy"/>
                <a:cs typeface="LiteraSBOP-Heavy"/>
              </a:rPr>
              <a:t>1994 Inclusion of risk/protective factors</a:t>
            </a:r>
          </a:p>
        </p:txBody>
      </p:sp>
      <p:sp>
        <p:nvSpPr>
          <p:cNvPr id="14" name="TextBox 13"/>
          <p:cNvSpPr txBox="1"/>
          <p:nvPr/>
        </p:nvSpPr>
        <p:spPr>
          <a:xfrm>
            <a:off x="4386888" y="662993"/>
            <a:ext cx="6332183"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Development and Revisions</a:t>
            </a:r>
          </a:p>
        </p:txBody>
      </p:sp>
      <p:pic>
        <p:nvPicPr>
          <p:cNvPr id="15" name="Picture 14"/>
          <p:cNvPicPr>
            <a:picLocks noChangeAspect="1"/>
          </p:cNvPicPr>
          <p:nvPr/>
        </p:nvPicPr>
        <p:blipFill>
          <a:blip r:embed="rId5">
            <a:duotone>
              <a:prstClr val="black"/>
              <a:schemeClr val="tx2">
                <a:tint val="45000"/>
                <a:satMod val="400000"/>
              </a:schemeClr>
            </a:duotone>
            <a:alphaModFix amt="28000"/>
          </a:blip>
          <a:stretch>
            <a:fillRect/>
          </a:stretch>
        </p:blipFill>
        <p:spPr>
          <a:xfrm>
            <a:off x="5019845" y="5068357"/>
            <a:ext cx="2631686" cy="2631686"/>
          </a:xfrm>
          <a:prstGeom prst="rect">
            <a:avLst/>
          </a:prstGeom>
        </p:spPr>
      </p:pic>
      <p:pic>
        <p:nvPicPr>
          <p:cNvPr id="16" name="Picture 15"/>
          <p:cNvPicPr>
            <a:picLocks noChangeAspect="1"/>
          </p:cNvPicPr>
          <p:nvPr/>
        </p:nvPicPr>
        <p:blipFill>
          <a:blip r:embed="rId5"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1115899" y="4194556"/>
            <a:ext cx="1827474" cy="1827474"/>
          </a:xfrm>
          <a:prstGeom prst="rect">
            <a:avLst/>
          </a:prstGeom>
        </p:spPr>
      </p:pic>
      <p:pic>
        <p:nvPicPr>
          <p:cNvPr id="23" name="Picture 9"/>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016125" y="2107847"/>
            <a:ext cx="3326514" cy="2951716"/>
          </a:xfrm>
          <a:prstGeom prst="rect">
            <a:avLst/>
          </a:prstGeom>
          <a:noFill/>
          <a:ln w="12700" cap="sq">
            <a:noFill/>
            <a:miter lim="800000"/>
            <a:headEnd type="none" w="sm" len="sm"/>
            <a:tailEnd type="none" w="sm" len="sm"/>
          </a:ln>
        </p:spPr>
      </p:pic>
      <p:sp>
        <p:nvSpPr>
          <p:cNvPr id="17" name="TextBox 16"/>
          <p:cNvSpPr txBox="1"/>
          <p:nvPr/>
        </p:nvSpPr>
        <p:spPr>
          <a:xfrm>
            <a:off x="5033511" y="6129919"/>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42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841952" y="2954220"/>
            <a:ext cx="10917963" cy="3067811"/>
          </a:xfrm>
          <a:prstGeom prst="roundRect">
            <a:avLst/>
          </a:prstGeom>
          <a:solidFill>
            <a:srgbClr val="1F00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7" name="Picture 6"/>
          <p:cNvPicPr>
            <a:picLocks noChangeAspect="1"/>
          </p:cNvPicPr>
          <p:nvPr/>
        </p:nvPicPr>
        <p:blipFill>
          <a:blip r:embed="rId7">
            <a:alphaModFix amt="30000"/>
          </a:blip>
          <a:stretch>
            <a:fillRect/>
          </a:stretch>
        </p:blipFill>
        <p:spPr>
          <a:xfrm rot="20458970">
            <a:off x="-760311" y="-1597383"/>
            <a:ext cx="5119015" cy="4915341"/>
          </a:xfrm>
          <a:prstGeom prst="rect">
            <a:avLst/>
          </a:prstGeom>
        </p:spPr>
      </p:pic>
      <p:sp>
        <p:nvSpPr>
          <p:cNvPr id="8" name="Oval 7"/>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059827" y="1780474"/>
            <a:ext cx="9086991" cy="877266"/>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96933" y="1833764"/>
            <a:ext cx="8494633" cy="677108"/>
          </a:xfrm>
          <a:prstGeom prst="rect">
            <a:avLst/>
          </a:prstGeom>
          <a:noFill/>
        </p:spPr>
        <p:txBody>
          <a:bodyPr wrap="none" rtlCol="0">
            <a:spAutoFit/>
          </a:bodyPr>
          <a:lstStyle/>
          <a:p>
            <a:r>
              <a:rPr lang="en-US" sz="3800" b="1" dirty="0">
                <a:solidFill>
                  <a:schemeClr val="bg1"/>
                </a:solidFill>
                <a:latin typeface="LiteraSBOP-Heavy"/>
                <a:cs typeface="LiteraSBOP-Heavy"/>
              </a:rPr>
              <a:t>1996 Inclusion of Music Component</a:t>
            </a:r>
          </a:p>
        </p:txBody>
      </p:sp>
      <p:pic>
        <p:nvPicPr>
          <p:cNvPr id="14"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09106" y="3205395"/>
            <a:ext cx="2993531" cy="2656250"/>
          </a:xfrm>
          <a:prstGeom prst="rect">
            <a:avLst/>
          </a:prstGeom>
          <a:noFill/>
          <a:ln w="12700" cap="sq">
            <a:noFill/>
            <a:miter lim="800000"/>
            <a:headEnd type="none" w="sm" len="sm"/>
            <a:tailEnd type="none" w="sm" len="sm"/>
          </a:ln>
        </p:spPr>
      </p:pic>
      <p:sp>
        <p:nvSpPr>
          <p:cNvPr id="15" name="Rounded Rectangle 14"/>
          <p:cNvSpPr/>
          <p:nvPr/>
        </p:nvSpPr>
        <p:spPr>
          <a:xfrm>
            <a:off x="4251138" y="527219"/>
            <a:ext cx="6642960"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056053" y="774919"/>
            <a:ext cx="420151" cy="420151"/>
          </a:xfrm>
          <a:prstGeom prst="ellipse">
            <a:avLst/>
          </a:prstGeom>
          <a:solidFill>
            <a:srgbClr val="CA2C31"/>
          </a:solidFill>
          <a:ln w="73025">
            <a:solidFill>
              <a:srgbClr val="B8A1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446848" y="662993"/>
            <a:ext cx="6332183"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Development and Revisions</a:t>
            </a:r>
          </a:p>
        </p:txBody>
      </p:sp>
      <p:pic>
        <p:nvPicPr>
          <p:cNvPr id="18" name="Picture 17"/>
          <p:cNvPicPr>
            <a:picLocks noChangeAspect="1"/>
          </p:cNvPicPr>
          <p:nvPr/>
        </p:nvPicPr>
        <p:blipFill>
          <a:blip r:embed="rId10">
            <a:duotone>
              <a:prstClr val="black"/>
              <a:schemeClr val="tx2">
                <a:tint val="45000"/>
                <a:satMod val="400000"/>
              </a:schemeClr>
            </a:duotone>
            <a:alphaModFix amt="28000"/>
          </a:blip>
          <a:stretch>
            <a:fillRect/>
          </a:stretch>
        </p:blipFill>
        <p:spPr>
          <a:xfrm>
            <a:off x="839598" y="4813150"/>
            <a:ext cx="2191359" cy="2191359"/>
          </a:xfrm>
          <a:prstGeom prst="rect">
            <a:avLst/>
          </a:prstGeom>
        </p:spPr>
      </p:pic>
      <p:pic>
        <p:nvPicPr>
          <p:cNvPr id="19" name="Picture 18"/>
          <p:cNvPicPr>
            <a:picLocks noChangeAspect="1"/>
          </p:cNvPicPr>
          <p:nvPr/>
        </p:nvPicPr>
        <p:blipFill>
          <a:blip r:embed="rId10"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7260952" y="2657741"/>
            <a:ext cx="1652201" cy="1652201"/>
          </a:xfrm>
          <a:prstGeom prst="rect">
            <a:avLst/>
          </a:prstGeom>
        </p:spPr>
      </p:pic>
      <p:sp>
        <p:nvSpPr>
          <p:cNvPr id="20" name="Rectangle 19"/>
          <p:cNvSpPr/>
          <p:nvPr/>
        </p:nvSpPr>
        <p:spPr>
          <a:xfrm>
            <a:off x="2059826" y="3515116"/>
            <a:ext cx="4149279" cy="1928733"/>
          </a:xfrm>
          <a:prstGeom prst="rect">
            <a:avLst/>
          </a:prstGeom>
        </p:spPr>
        <p:txBody>
          <a:bodyPr wrap="square">
            <a:spAutoFit/>
          </a:bodyPr>
          <a:lstStyle/>
          <a:p>
            <a:pPr marL="457200" indent="-457200">
              <a:lnSpc>
                <a:spcPct val="80000"/>
              </a:lnSpc>
              <a:buFont typeface="Arial"/>
              <a:buChar char="•"/>
            </a:pPr>
            <a:r>
              <a:rPr lang="en-US" sz="2800" dirty="0">
                <a:solidFill>
                  <a:srgbClr val="FFFFFF"/>
                </a:solidFill>
                <a:latin typeface="LiteraSBOP-Heavy"/>
                <a:cs typeface="LiteraSBOP-Heavy"/>
              </a:rPr>
              <a:t>32 songs to go with the lessons</a:t>
            </a:r>
          </a:p>
          <a:p>
            <a:pPr marL="457200" indent="-457200">
              <a:lnSpc>
                <a:spcPct val="80000"/>
              </a:lnSpc>
              <a:buFont typeface="Arial"/>
              <a:buChar char="•"/>
            </a:pPr>
            <a:endParaRPr lang="en-US" sz="400" dirty="0">
              <a:solidFill>
                <a:srgbClr val="FFFFFF"/>
              </a:solidFill>
              <a:latin typeface="LiteraSBOP-Heavy"/>
              <a:cs typeface="LiteraSBOP-Heavy"/>
            </a:endParaRPr>
          </a:p>
          <a:p>
            <a:pPr marL="457200" indent="-457200">
              <a:lnSpc>
                <a:spcPct val="80000"/>
              </a:lnSpc>
              <a:buFont typeface="Arial"/>
              <a:buChar char="•"/>
            </a:pPr>
            <a:r>
              <a:rPr lang="en-US" sz="2800" dirty="0">
                <a:solidFill>
                  <a:srgbClr val="FFFFFF"/>
                </a:solidFill>
                <a:latin typeface="LiteraSBOP-Heavy"/>
                <a:cs typeface="LiteraSBOP-Heavy"/>
              </a:rPr>
              <a:t>School assemblies</a:t>
            </a:r>
          </a:p>
          <a:p>
            <a:pPr marL="457200" indent="-457200">
              <a:lnSpc>
                <a:spcPct val="80000"/>
              </a:lnSpc>
              <a:buFont typeface="Arial"/>
              <a:buChar char="•"/>
            </a:pPr>
            <a:endParaRPr lang="en-US" sz="400" dirty="0">
              <a:solidFill>
                <a:srgbClr val="FFFFFF"/>
              </a:solidFill>
              <a:latin typeface="LiteraSBOP-Heavy"/>
              <a:cs typeface="LiteraSBOP-Heavy"/>
            </a:endParaRPr>
          </a:p>
          <a:p>
            <a:pPr marL="457200" indent="-457200">
              <a:lnSpc>
                <a:spcPct val="80000"/>
              </a:lnSpc>
              <a:buFont typeface="Arial"/>
              <a:buChar char="•"/>
            </a:pPr>
            <a:r>
              <a:rPr lang="en-US" sz="2800" dirty="0">
                <a:solidFill>
                  <a:srgbClr val="FFFFFF"/>
                </a:solidFill>
                <a:latin typeface="LiteraSBOP-Heavy"/>
                <a:cs typeface="LiteraSBOP-Heavy"/>
              </a:rPr>
              <a:t>Parent-focused concerts</a:t>
            </a:r>
            <a:endParaRPr lang="en-US" sz="2800" dirty="0">
              <a:solidFill>
                <a:srgbClr val="E9CD0D"/>
              </a:solidFill>
              <a:latin typeface="LiteraSBOP-Heavy"/>
              <a:cs typeface="LiteraSBOP-Heavy"/>
            </a:endParaRPr>
          </a:p>
        </p:txBody>
      </p:sp>
      <p:sp>
        <p:nvSpPr>
          <p:cNvPr id="21" name="TextBox 20"/>
          <p:cNvSpPr txBox="1"/>
          <p:nvPr/>
        </p:nvSpPr>
        <p:spPr>
          <a:xfrm>
            <a:off x="5065728" y="6191865"/>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pic>
        <p:nvPicPr>
          <p:cNvPr id="2" name="06 Take a Stand.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3329" y="3515115"/>
            <a:ext cx="609600" cy="609600"/>
          </a:xfrm>
          <a:prstGeom prst="rect">
            <a:avLst/>
          </a:prstGeom>
        </p:spPr>
      </p:pic>
      <p:pic>
        <p:nvPicPr>
          <p:cNvPr id="10" name="06 Take Care of Your Body.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03329" y="4825380"/>
            <a:ext cx="609600" cy="609600"/>
          </a:xfrm>
          <a:prstGeom prst="rect">
            <a:avLst/>
          </a:prstGeom>
        </p:spPr>
      </p:pic>
    </p:spTree>
    <p:extLst>
      <p:ext uri="{BB962C8B-B14F-4D97-AF65-F5344CB8AC3E}">
        <p14:creationId xmlns:p14="http://schemas.microsoft.com/office/powerpoint/2010/main" val="1906204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224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91621" y="4981228"/>
            <a:ext cx="9086991" cy="877266"/>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10" name="Oval 9"/>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11" name="Rounded Rectangle 10"/>
          <p:cNvSpPr/>
          <p:nvPr/>
        </p:nvSpPr>
        <p:spPr>
          <a:xfrm>
            <a:off x="4191178" y="527219"/>
            <a:ext cx="6642960"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371898" y="662993"/>
            <a:ext cx="6332183"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Development and Revisions</a:t>
            </a:r>
          </a:p>
        </p:txBody>
      </p:sp>
      <p:pic>
        <p:nvPicPr>
          <p:cNvPr id="16" name="Picture 15"/>
          <p:cNvPicPr>
            <a:picLocks noChangeAspect="1"/>
          </p:cNvPicPr>
          <p:nvPr/>
        </p:nvPicPr>
        <p:blipFill>
          <a:blip r:embed="rId5">
            <a:duotone>
              <a:prstClr val="black"/>
              <a:schemeClr val="tx2">
                <a:tint val="45000"/>
                <a:satMod val="400000"/>
              </a:schemeClr>
            </a:duotone>
            <a:alphaModFix amt="28000"/>
          </a:blip>
          <a:stretch>
            <a:fillRect/>
          </a:stretch>
        </p:blipFill>
        <p:spPr>
          <a:xfrm>
            <a:off x="7313318" y="1575048"/>
            <a:ext cx="2191359" cy="2191359"/>
          </a:xfrm>
          <a:prstGeom prst="rect">
            <a:avLst/>
          </a:prstGeom>
        </p:spPr>
      </p:pic>
      <p:pic>
        <p:nvPicPr>
          <p:cNvPr id="15" name="Picture 14"/>
          <p:cNvPicPr>
            <a:picLocks noChangeAspect="1"/>
          </p:cNvPicPr>
          <p:nvPr/>
        </p:nvPicPr>
        <p:blipFill>
          <a:blip r:embed="rId6">
            <a:lum bright="100000" contrast="-100000"/>
          </a:blip>
          <a:stretch>
            <a:fillRect/>
          </a:stretch>
        </p:blipFill>
        <p:spPr>
          <a:xfrm>
            <a:off x="8135949" y="1929487"/>
            <a:ext cx="2425700" cy="2565400"/>
          </a:xfrm>
          <a:prstGeom prst="rect">
            <a:avLst/>
          </a:prstGeom>
        </p:spPr>
      </p:pic>
      <p:sp>
        <p:nvSpPr>
          <p:cNvPr id="2" name="Rectangle 1"/>
          <p:cNvSpPr/>
          <p:nvPr/>
        </p:nvSpPr>
        <p:spPr>
          <a:xfrm>
            <a:off x="4371058" y="1575048"/>
            <a:ext cx="4572000" cy="4241161"/>
          </a:xfrm>
          <a:prstGeom prst="rect">
            <a:avLst/>
          </a:prstGeom>
        </p:spPr>
        <p:txBody>
          <a:bodyPr>
            <a:spAutoFit/>
          </a:bodyPr>
          <a:lstStyle/>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1982-83 Developed</a:t>
            </a:r>
          </a:p>
          <a:p>
            <a:pPr>
              <a:lnSpc>
                <a:spcPct val="80000"/>
              </a:lnSpc>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1990 Revised to better integrate lessons to core</a:t>
            </a:r>
          </a:p>
          <a:p>
            <a:pPr marL="457200" indent="-457200">
              <a:lnSpc>
                <a:spcPct val="80000"/>
              </a:lnSpc>
              <a:buFont typeface="Arial"/>
              <a:buChar char="•"/>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1994 Inclusion of risk/protective factors</a:t>
            </a:r>
          </a:p>
          <a:p>
            <a:pPr marL="457200" indent="-457200">
              <a:lnSpc>
                <a:spcPct val="80000"/>
              </a:lnSpc>
              <a:buFont typeface="Arial"/>
              <a:buChar char="•"/>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1996 Music component</a:t>
            </a:r>
          </a:p>
          <a:p>
            <a:pPr marL="457200" indent="-457200">
              <a:lnSpc>
                <a:spcPct val="80000"/>
              </a:lnSpc>
              <a:buFont typeface="Arial"/>
              <a:buChar char="•"/>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1999 Media literacy</a:t>
            </a:r>
          </a:p>
          <a:p>
            <a:pPr marL="457200" indent="-457200">
              <a:lnSpc>
                <a:spcPct val="80000"/>
              </a:lnSpc>
              <a:buFont typeface="Arial"/>
              <a:buChar char="•"/>
            </a:pPr>
            <a:endParaRPr lang="en-US" sz="2400" dirty="0">
              <a:solidFill>
                <a:schemeClr val="bg1"/>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2000-2001 Include research &amp; tobacco lessons</a:t>
            </a:r>
          </a:p>
        </p:txBody>
      </p:sp>
      <p:pic>
        <p:nvPicPr>
          <p:cNvPr id="17" name="Picture 16"/>
          <p:cNvPicPr>
            <a:picLocks noChangeAspect="1"/>
          </p:cNvPicPr>
          <p:nvPr/>
        </p:nvPicPr>
        <p:blipFill>
          <a:blip r:embed="rId5">
            <a:duotone>
              <a:prstClr val="black"/>
              <a:schemeClr val="tx2">
                <a:tint val="45000"/>
                <a:satMod val="400000"/>
              </a:schemeClr>
            </a:duotone>
            <a:alphaModFix amt="28000"/>
          </a:blip>
          <a:stretch>
            <a:fillRect/>
          </a:stretch>
        </p:blipFill>
        <p:spPr>
          <a:xfrm>
            <a:off x="2365212" y="5330673"/>
            <a:ext cx="2191359" cy="2191359"/>
          </a:xfrm>
          <a:prstGeom prst="rect">
            <a:avLst/>
          </a:prstGeom>
        </p:spPr>
      </p:pic>
      <p:sp>
        <p:nvSpPr>
          <p:cNvPr id="18" name="Oval 17"/>
          <p:cNvSpPr/>
          <p:nvPr/>
        </p:nvSpPr>
        <p:spPr>
          <a:xfrm>
            <a:off x="4011083" y="774919"/>
            <a:ext cx="420151" cy="420151"/>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397329" y="6022030"/>
            <a:ext cx="4624887" cy="369332"/>
          </a:xfrm>
          <a:prstGeom prst="rect">
            <a:avLst/>
          </a:prstGeom>
          <a:noFill/>
        </p:spPr>
        <p:txBody>
          <a:bodyPr wrap="none" rtlCol="0">
            <a:spAutoFit/>
          </a:bodyPr>
          <a:lstStyle/>
          <a:p>
            <a:r>
              <a:rPr lang="en-US" dirty="0">
                <a:solidFill>
                  <a:srgbClr val="FF0000"/>
                </a:solidFill>
                <a:latin typeface="Adobe Caslon Pro Bold"/>
                <a:cs typeface="Adobe Caslon Pro Bold"/>
              </a:rPr>
              <a:t>…………………………………………………</a:t>
            </a:r>
          </a:p>
        </p:txBody>
      </p:sp>
    </p:spTree>
    <p:extLst>
      <p:ext uri="{BB962C8B-B14F-4D97-AF65-F5344CB8AC3E}">
        <p14:creationId xmlns:p14="http://schemas.microsoft.com/office/powerpoint/2010/main" val="1017678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2497282" y="3159274"/>
            <a:ext cx="1663700" cy="3089892"/>
          </a:xfrm>
          <a:prstGeom prst="rect">
            <a:avLst/>
          </a:prstGeom>
        </p:spPr>
      </p:pic>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37638" y="5858494"/>
            <a:ext cx="9086991" cy="877266"/>
          </a:xfrm>
          <a:prstGeom prst="roundRect">
            <a:avLst/>
          </a:prstGeom>
          <a:solidFill>
            <a:srgbClr val="7D7A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221158" y="527219"/>
            <a:ext cx="6642960"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431858" y="662993"/>
            <a:ext cx="6332183"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Development and Revisions</a:t>
            </a:r>
          </a:p>
        </p:txBody>
      </p:sp>
      <p:sp>
        <p:nvSpPr>
          <p:cNvPr id="13" name="Rectangle 12"/>
          <p:cNvSpPr/>
          <p:nvPr/>
        </p:nvSpPr>
        <p:spPr>
          <a:xfrm>
            <a:off x="4371058" y="1575048"/>
            <a:ext cx="4572000" cy="5127557"/>
          </a:xfrm>
          <a:prstGeom prst="rect">
            <a:avLst/>
          </a:prstGeom>
        </p:spPr>
        <p:txBody>
          <a:bodyPr>
            <a:spAutoFit/>
          </a:bodyPr>
          <a:lstStyle/>
          <a:p>
            <a:pPr marL="457200" indent="-457200">
              <a:lnSpc>
                <a:spcPct val="80000"/>
              </a:lnSpc>
              <a:buFont typeface="Arial"/>
              <a:buChar char="•"/>
            </a:pPr>
            <a:r>
              <a:rPr lang="en-US" sz="2400" dirty="0">
                <a:solidFill>
                  <a:schemeClr val="bg1"/>
                </a:solidFill>
                <a:latin typeface="LiteraSBOP-Heavy"/>
                <a:cs typeface="LiteraSBOP-Heavy"/>
              </a:rPr>
              <a:t>1982-83 Developed</a:t>
            </a:r>
          </a:p>
          <a:p>
            <a:pPr>
              <a:lnSpc>
                <a:spcPct val="80000"/>
              </a:lnSpc>
            </a:pPr>
            <a:endParaRPr lang="en-US" sz="2400" dirty="0">
              <a:solidFill>
                <a:schemeClr val="bg1"/>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1990 Revised to better integrate lessons to core</a:t>
            </a:r>
          </a:p>
          <a:p>
            <a:pPr marL="457200" indent="-457200">
              <a:lnSpc>
                <a:spcPct val="80000"/>
              </a:lnSpc>
              <a:buFont typeface="Arial"/>
              <a:buChar char="•"/>
            </a:pPr>
            <a:endParaRPr lang="en-US" sz="2400" dirty="0">
              <a:solidFill>
                <a:schemeClr val="bg1"/>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1994 Inclusion of risk/protective factors</a:t>
            </a:r>
          </a:p>
          <a:p>
            <a:pPr marL="457200" indent="-457200">
              <a:lnSpc>
                <a:spcPct val="80000"/>
              </a:lnSpc>
              <a:buFont typeface="Arial"/>
              <a:buChar char="•"/>
            </a:pPr>
            <a:endParaRPr lang="en-US" sz="2400" dirty="0">
              <a:solidFill>
                <a:schemeClr val="bg1"/>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1996 Music component</a:t>
            </a:r>
          </a:p>
          <a:p>
            <a:pPr marL="457200" indent="-457200">
              <a:lnSpc>
                <a:spcPct val="80000"/>
              </a:lnSpc>
              <a:buFont typeface="Arial"/>
              <a:buChar char="•"/>
            </a:pPr>
            <a:endParaRPr lang="en-US" sz="2400" dirty="0">
              <a:solidFill>
                <a:schemeClr val="bg1"/>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1999 Media literacy</a:t>
            </a:r>
          </a:p>
          <a:p>
            <a:pPr marL="457200" indent="-457200">
              <a:lnSpc>
                <a:spcPct val="80000"/>
              </a:lnSpc>
              <a:buFont typeface="Arial"/>
              <a:buChar char="•"/>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bg1"/>
                </a:solidFill>
                <a:latin typeface="LiteraSBOP-Heavy"/>
                <a:cs typeface="LiteraSBOP-Heavy"/>
              </a:rPr>
              <a:t>2000 - 2001 Include research &amp; tobacco lessons</a:t>
            </a:r>
          </a:p>
          <a:p>
            <a:pPr marL="457200" indent="-457200">
              <a:lnSpc>
                <a:spcPct val="80000"/>
              </a:lnSpc>
              <a:buFont typeface="Arial"/>
              <a:buChar char="•"/>
            </a:pPr>
            <a:endParaRPr lang="en-US" sz="2400" dirty="0">
              <a:solidFill>
                <a:schemeClr val="tx1">
                  <a:lumMod val="75000"/>
                  <a:lumOff val="25000"/>
                </a:schemeClr>
              </a:solidFill>
              <a:latin typeface="LiteraSBOP-Heavy"/>
              <a:cs typeface="LiteraSBOP-Heavy"/>
            </a:endParaRPr>
          </a:p>
          <a:p>
            <a:pPr marL="457200" indent="-457200">
              <a:lnSpc>
                <a:spcPct val="80000"/>
              </a:lnSpc>
              <a:buFont typeface="Arial"/>
              <a:buChar char="•"/>
            </a:pPr>
            <a:r>
              <a:rPr lang="en-US" sz="2400" dirty="0">
                <a:solidFill>
                  <a:schemeClr val="tx1">
                    <a:lumMod val="75000"/>
                    <a:lumOff val="25000"/>
                  </a:schemeClr>
                </a:solidFill>
                <a:latin typeface="LiteraSBOP-Heavy"/>
                <a:cs typeface="LiteraSBOP-Heavy"/>
              </a:rPr>
              <a:t>2002 – 2003 New design and formatting of lessons</a:t>
            </a:r>
          </a:p>
        </p:txBody>
      </p:sp>
      <p:sp>
        <p:nvSpPr>
          <p:cNvPr id="14" name="Oval 13"/>
          <p:cNvSpPr/>
          <p:nvPr/>
        </p:nvSpPr>
        <p:spPr>
          <a:xfrm>
            <a:off x="4011083" y="774919"/>
            <a:ext cx="420151" cy="420151"/>
          </a:xfrm>
          <a:prstGeom prst="ellipse">
            <a:avLst/>
          </a:prstGeom>
          <a:solidFill>
            <a:srgbClr val="3D2D9F"/>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25054" y="5580912"/>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3783913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86159" y="3528535"/>
            <a:ext cx="6948133" cy="2954676"/>
          </a:xfrm>
          <a:prstGeom prst="roundRect">
            <a:avLst/>
          </a:prstGeom>
          <a:solidFill>
            <a:srgbClr val="1F00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4-25 at 1.46.37 PM.png"/>
          <p:cNvPicPr>
            <a:picLocks noChangeAspect="1"/>
          </p:cNvPicPr>
          <p:nvPr/>
        </p:nvPicPr>
        <p:blipFill>
          <a:blip r:embed="rId3" cstate="screen">
            <a:extLst>
              <a:ext uri="{BEBA8EAE-BF5A-486C-A8C5-ECC9F3942E4B}">
                <a14:imgProps xmlns:a14="http://schemas.microsoft.com/office/drawing/2010/main">
                  <a14:imgLayer r:embed="rId4">
                    <a14:imgEffect>
                      <a14:saturation sat="1650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5825075" y="3677190"/>
            <a:ext cx="3098998" cy="2695965"/>
          </a:xfrm>
          <a:prstGeom prst="rect">
            <a:avLst/>
          </a:prstGeom>
        </p:spPr>
      </p:pic>
      <p:pic>
        <p:nvPicPr>
          <p:cNvPr id="17" name="Picture 16"/>
          <p:cNvPicPr>
            <a:picLocks noChangeAspect="1"/>
          </p:cNvPicPr>
          <p:nvPr/>
        </p:nvPicPr>
        <p:blipFill>
          <a:blip r:embed="rId5"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5584118" y="278377"/>
            <a:ext cx="1596640" cy="1596640"/>
          </a:xfrm>
          <a:prstGeom prst="rect">
            <a:avLst/>
          </a:prstGeom>
        </p:spPr>
      </p:pic>
      <p:pic>
        <p:nvPicPr>
          <p:cNvPr id="16" name="Picture 15"/>
          <p:cNvPicPr>
            <a:picLocks noChangeAspect="1"/>
          </p:cNvPicPr>
          <p:nvPr/>
        </p:nvPicPr>
        <p:blipFill>
          <a:blip r:embed="rId6">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725680" y="5988456"/>
            <a:ext cx="1596640" cy="1596640"/>
          </a:xfrm>
          <a:prstGeom prst="rect">
            <a:avLst/>
          </a:prstGeom>
        </p:spPr>
      </p:pic>
      <p:sp>
        <p:nvSpPr>
          <p:cNvPr id="5" name="Oval 4"/>
          <p:cNvSpPr/>
          <p:nvPr/>
        </p:nvSpPr>
        <p:spPr>
          <a:xfrm>
            <a:off x="5825075" y="3484672"/>
            <a:ext cx="3098998" cy="3098998"/>
          </a:xfrm>
          <a:prstGeom prst="ellipse">
            <a:avLst/>
          </a:prstGeom>
          <a:noFill/>
          <a:ln w="152400">
            <a:solidFill>
              <a:schemeClr val="bg1">
                <a:alpha val="4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153588" y="1059742"/>
            <a:ext cx="3232571" cy="327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82964" y="860287"/>
            <a:ext cx="5811217" cy="121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57714" y="874928"/>
            <a:ext cx="4929555" cy="1200329"/>
          </a:xfrm>
          <a:prstGeom prst="rect">
            <a:avLst/>
          </a:prstGeom>
          <a:noFill/>
        </p:spPr>
        <p:txBody>
          <a:bodyPr wrap="none" rtlCol="0">
            <a:spAutoFit/>
          </a:bodyPr>
          <a:lstStyle/>
          <a:p>
            <a:r>
              <a:rPr lang="en-US" sz="3600" dirty="0">
                <a:latin typeface="LiteraSBOP-Heavy"/>
              </a:rPr>
              <a:t>Prevention Dimensions</a:t>
            </a:r>
          </a:p>
          <a:p>
            <a:pPr algn="ctr"/>
            <a:r>
              <a:rPr lang="en-US" sz="3600" dirty="0">
                <a:latin typeface="LiteraSBOP-Heavy"/>
              </a:rPr>
              <a:t>New Look</a:t>
            </a:r>
          </a:p>
        </p:txBody>
      </p:sp>
    </p:spTree>
    <p:extLst>
      <p:ext uri="{BB962C8B-B14F-4D97-AF65-F5344CB8AC3E}">
        <p14:creationId xmlns:p14="http://schemas.microsoft.com/office/powerpoint/2010/main" val="71100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094904" y="492426"/>
            <a:ext cx="7087709" cy="942665"/>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35352" y="448532"/>
            <a:ext cx="5627077" cy="1046440"/>
          </a:xfrm>
          <a:prstGeom prst="rect">
            <a:avLst/>
          </a:prstGeom>
        </p:spPr>
        <p:txBody>
          <a:bodyPr wrap="square">
            <a:spAutoFit/>
          </a:bodyPr>
          <a:lstStyle/>
          <a:p>
            <a:r>
              <a:rPr lang="en-US" sz="3100" b="1" dirty="0">
                <a:solidFill>
                  <a:srgbClr val="FFFFFF"/>
                </a:solidFill>
                <a:latin typeface="LiteraSBOP-Heavy"/>
                <a:cs typeface="LiteraSBOP-Heavy"/>
              </a:rPr>
              <a:t>PD Development and Revisions</a:t>
            </a:r>
          </a:p>
        </p:txBody>
      </p:sp>
      <p:sp>
        <p:nvSpPr>
          <p:cNvPr id="10" name="Oval 9"/>
          <p:cNvSpPr/>
          <p:nvPr/>
        </p:nvSpPr>
        <p:spPr>
          <a:xfrm>
            <a:off x="3859419" y="730396"/>
            <a:ext cx="493607" cy="493607"/>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721691" y="1974344"/>
            <a:ext cx="8785735" cy="350908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12666" y="2079019"/>
            <a:ext cx="4770108" cy="3416320"/>
          </a:xfrm>
          <a:prstGeom prst="rect">
            <a:avLst/>
          </a:prstGeom>
        </p:spPr>
        <p:txBody>
          <a:bodyPr wrap="square">
            <a:spAutoFit/>
          </a:bodyPr>
          <a:lstStyle/>
          <a:p>
            <a:pPr marL="457200" indent="-457200">
              <a:buFont typeface="Courier New"/>
              <a:buChar char="o"/>
            </a:pPr>
            <a:r>
              <a:rPr lang="en-US" sz="2400" b="1" dirty="0">
                <a:latin typeface="LiteraSBOP-Regular"/>
                <a:cs typeface="LiteraSBOP-Regular"/>
              </a:rPr>
              <a:t>2004 – 05 </a:t>
            </a:r>
            <a:r>
              <a:rPr lang="en-US" sz="2400" dirty="0">
                <a:latin typeface="LiteraSBOP-Regular"/>
                <a:cs typeface="LiteraSBOP-Regular"/>
              </a:rPr>
              <a:t>Developed new junior high materials</a:t>
            </a:r>
          </a:p>
          <a:p>
            <a:pPr marL="457200" indent="-457200">
              <a:buFont typeface="Courier New"/>
              <a:buChar char="o"/>
            </a:pPr>
            <a:r>
              <a:rPr lang="en-US" sz="2400" b="1" dirty="0">
                <a:latin typeface="LiteraSBOP-Regular"/>
                <a:cs typeface="LiteraSBOP-Regular"/>
              </a:rPr>
              <a:t>2008 – 09 </a:t>
            </a:r>
            <a:r>
              <a:rPr lang="en-US" sz="2400" dirty="0">
                <a:latin typeface="LiteraSBOP-Regular"/>
                <a:cs typeface="LiteraSBOP-Regular"/>
              </a:rPr>
              <a:t>Development of PD CD for high school students</a:t>
            </a:r>
          </a:p>
          <a:p>
            <a:pPr marL="457200" indent="-457200">
              <a:buFont typeface="Courier New"/>
              <a:buChar char="o"/>
            </a:pPr>
            <a:r>
              <a:rPr lang="en-US" sz="2400" b="1" dirty="0">
                <a:latin typeface="LiteraSBOP-Regular"/>
                <a:cs typeface="LiteraSBOP-Regular"/>
              </a:rPr>
              <a:t>2009 – 2010 </a:t>
            </a:r>
            <a:r>
              <a:rPr lang="en-US" sz="2400" dirty="0">
                <a:latin typeface="LiteraSBOP-Regular"/>
                <a:cs typeface="LiteraSBOP-Regular"/>
              </a:rPr>
              <a:t>Development of new foundation lessons for kindergarten – 6</a:t>
            </a:r>
            <a:r>
              <a:rPr lang="en-US" sz="2400" baseline="30000" dirty="0">
                <a:latin typeface="LiteraSBOP-Regular"/>
                <a:cs typeface="LiteraSBOP-Regular"/>
              </a:rPr>
              <a:t>th</a:t>
            </a:r>
            <a:r>
              <a:rPr lang="en-US" sz="2400" dirty="0">
                <a:latin typeface="LiteraSBOP-Regular"/>
                <a:cs typeface="LiteraSBOP-Regular"/>
              </a:rPr>
              <a:t> grade</a:t>
            </a:r>
          </a:p>
          <a:p>
            <a:pPr marL="457200" indent="-457200">
              <a:buFont typeface="Courier New"/>
              <a:buChar char="o"/>
            </a:pPr>
            <a:r>
              <a:rPr lang="en-US" sz="2400" b="1" dirty="0">
                <a:latin typeface="LiteraSBOP-Regular"/>
                <a:cs typeface="LiteraSBOP-Regular"/>
              </a:rPr>
              <a:t>2013 – 2014 </a:t>
            </a:r>
            <a:r>
              <a:rPr lang="en-US" sz="2400" dirty="0">
                <a:latin typeface="LiteraSBOP-Regular"/>
                <a:cs typeface="LiteraSBOP-Regular"/>
              </a:rPr>
              <a:t>Rewrite 7</a:t>
            </a:r>
            <a:r>
              <a:rPr lang="en-US" sz="2400" baseline="30000" dirty="0">
                <a:latin typeface="LiteraSBOP-Regular"/>
                <a:cs typeface="LiteraSBOP-Regular"/>
              </a:rPr>
              <a:t>th</a:t>
            </a:r>
            <a:r>
              <a:rPr lang="en-US" sz="2400" dirty="0">
                <a:latin typeface="LiteraSBOP-Regular"/>
                <a:cs typeface="LiteraSBOP-Regular"/>
              </a:rPr>
              <a:t> &amp; 8</a:t>
            </a:r>
            <a:r>
              <a:rPr lang="en-US" sz="2400" baseline="30000" dirty="0">
                <a:latin typeface="LiteraSBOP-Regular"/>
                <a:cs typeface="LiteraSBOP-Regular"/>
              </a:rPr>
              <a:t>th</a:t>
            </a:r>
            <a:r>
              <a:rPr lang="en-US" sz="2400" dirty="0">
                <a:latin typeface="LiteraSBOP-Regular"/>
                <a:cs typeface="LiteraSBOP-Regular"/>
              </a:rPr>
              <a:t> Grade Materials</a:t>
            </a:r>
          </a:p>
        </p:txBody>
      </p:sp>
      <p:pic>
        <p:nvPicPr>
          <p:cNvPr id="1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0933720">
            <a:off x="3049801" y="2460808"/>
            <a:ext cx="2423160" cy="2331720"/>
          </a:xfrm>
          <a:prstGeom prst="rect">
            <a:avLst/>
          </a:prstGeom>
          <a:noFill/>
          <a:ln w="9525">
            <a:noFill/>
            <a:miter lim="800000"/>
            <a:headEnd/>
            <a:tailEnd/>
          </a:ln>
          <a:effectLst/>
        </p:spPr>
      </p:pic>
      <p:sp>
        <p:nvSpPr>
          <p:cNvPr id="19" name="TextBox 18"/>
          <p:cNvSpPr txBox="1"/>
          <p:nvPr/>
        </p:nvSpPr>
        <p:spPr>
          <a:xfrm>
            <a:off x="5055121" y="6098950"/>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2953589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3">
            <a:alphaModFix amt="30000"/>
          </a:blip>
          <a:stretch>
            <a:fillRect/>
          </a:stretch>
        </p:blipFill>
        <p:spPr>
          <a:xfrm rot="20458970">
            <a:off x="-925203"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426558" y="158076"/>
            <a:ext cx="7226622" cy="8864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106103" y="62704"/>
            <a:ext cx="6963236" cy="1077218"/>
          </a:xfrm>
          <a:prstGeom prst="rect">
            <a:avLst/>
          </a:prstGeom>
          <a:noFill/>
        </p:spPr>
        <p:txBody>
          <a:bodyPr wrap="square" rtlCol="0">
            <a:spAutoFit/>
          </a:bodyPr>
          <a:lstStyle/>
          <a:p>
            <a:r>
              <a:rPr lang="en-US" sz="3200" b="1" dirty="0">
                <a:solidFill>
                  <a:schemeClr val="tx1">
                    <a:lumMod val="75000"/>
                    <a:lumOff val="25000"/>
                  </a:schemeClr>
                </a:solidFill>
                <a:latin typeface="LiteraSBOP-Heavy"/>
                <a:cs typeface="LiteraSBOP-Heavy"/>
              </a:rPr>
              <a:t>New Foundation Lessons Focus </a:t>
            </a:r>
            <a:r>
              <a:rPr lang="en-US" sz="3200" b="1" dirty="0" smtClean="0">
                <a:solidFill>
                  <a:schemeClr val="tx1">
                    <a:lumMod val="75000"/>
                    <a:lumOff val="25000"/>
                  </a:schemeClr>
                </a:solidFill>
                <a:latin typeface="LiteraSBOP-Heavy"/>
                <a:cs typeface="LiteraSBOP-Heavy"/>
              </a:rPr>
              <a:t>on the 3 Cs</a:t>
            </a:r>
            <a:endParaRPr lang="en-US" sz="3200" b="1" dirty="0">
              <a:solidFill>
                <a:schemeClr val="tx1">
                  <a:lumMod val="75000"/>
                  <a:lumOff val="25000"/>
                </a:schemeClr>
              </a:solidFill>
              <a:latin typeface="LiteraSBOP-Heavy"/>
              <a:cs typeface="LiteraSBOP-Heavy"/>
            </a:endParaRPr>
          </a:p>
        </p:txBody>
      </p:sp>
      <p:sp>
        <p:nvSpPr>
          <p:cNvPr id="14" name="Oval 13"/>
          <p:cNvSpPr/>
          <p:nvPr/>
        </p:nvSpPr>
        <p:spPr>
          <a:xfrm>
            <a:off x="3232218" y="409599"/>
            <a:ext cx="420151" cy="420151"/>
          </a:xfrm>
          <a:prstGeom prst="ellipse">
            <a:avLst/>
          </a:prstGeom>
          <a:solidFill>
            <a:srgbClr val="3D2D9F"/>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45707" y="1133840"/>
            <a:ext cx="4700587"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71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3245301" y="5841810"/>
            <a:ext cx="1596640" cy="1596640"/>
          </a:xfrm>
          <a:prstGeom prst="rect">
            <a:avLst/>
          </a:prstGeom>
        </p:spPr>
      </p:pic>
      <p:sp>
        <p:nvSpPr>
          <p:cNvPr id="23" name="Rounded Rectangle 22"/>
          <p:cNvSpPr/>
          <p:nvPr/>
        </p:nvSpPr>
        <p:spPr>
          <a:xfrm>
            <a:off x="3973515" y="1582413"/>
            <a:ext cx="7089553" cy="5422095"/>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284388" y="499690"/>
            <a:ext cx="5883843" cy="88212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284018" y="618956"/>
            <a:ext cx="4742004" cy="584775"/>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PD Steering Committee</a:t>
            </a:r>
          </a:p>
        </p:txBody>
      </p:sp>
      <p:sp>
        <p:nvSpPr>
          <p:cNvPr id="22" name="Oval 21"/>
          <p:cNvSpPr/>
          <p:nvPr/>
        </p:nvSpPr>
        <p:spPr>
          <a:xfrm>
            <a:off x="6968052" y="740909"/>
            <a:ext cx="400356" cy="400356"/>
          </a:xfrm>
          <a:prstGeom prst="ellipse">
            <a:avLst/>
          </a:prstGeom>
          <a:solidFill>
            <a:schemeClr val="accent4">
              <a:lumMod val="60000"/>
              <a:lumOff val="40000"/>
            </a:schemeClr>
          </a:solidFill>
          <a:ln w="69850">
            <a:solidFill>
              <a:srgbClr val="3032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841941" y="1989784"/>
            <a:ext cx="5406525" cy="4154984"/>
          </a:xfrm>
          <a:prstGeom prst="rect">
            <a:avLst/>
          </a:prstGeom>
        </p:spPr>
        <p:txBody>
          <a:bodyPr wrap="square">
            <a:spAutoFit/>
          </a:bodyPr>
          <a:lstStyle/>
          <a:p>
            <a:pPr>
              <a:lnSpc>
                <a:spcPct val="80000"/>
              </a:lnSpc>
              <a:spcBef>
                <a:spcPct val="50000"/>
              </a:spcBef>
            </a:pPr>
            <a:r>
              <a:rPr lang="en-US" sz="2200" dirty="0">
                <a:solidFill>
                  <a:srgbClr val="FFFFFF"/>
                </a:solidFill>
                <a:latin typeface="LiteraSBOP-Heavy"/>
                <a:cs typeface="LiteraSBOP-Heavy"/>
              </a:rPr>
              <a:t>State Office of Education </a:t>
            </a:r>
          </a:p>
          <a:p>
            <a:pPr>
              <a:lnSpc>
                <a:spcPct val="80000"/>
              </a:lnSpc>
              <a:spcBef>
                <a:spcPct val="50000"/>
              </a:spcBef>
            </a:pPr>
            <a:r>
              <a:rPr lang="en-US" sz="2200" dirty="0">
                <a:solidFill>
                  <a:srgbClr val="FFFFFF"/>
                </a:solidFill>
                <a:latin typeface="LiteraSBOP-Heavy"/>
                <a:cs typeface="LiteraSBOP-Heavy"/>
              </a:rPr>
              <a:t>Division of Substance Abuse / Mental Health </a:t>
            </a:r>
          </a:p>
          <a:p>
            <a:pPr>
              <a:lnSpc>
                <a:spcPct val="80000"/>
              </a:lnSpc>
              <a:spcBef>
                <a:spcPct val="50000"/>
              </a:spcBef>
            </a:pPr>
            <a:r>
              <a:rPr lang="en-US" sz="2200" dirty="0">
                <a:solidFill>
                  <a:srgbClr val="FFFFFF"/>
                </a:solidFill>
                <a:latin typeface="LiteraSBOP-Heavy"/>
                <a:cs typeface="LiteraSBOP-Heavy"/>
              </a:rPr>
              <a:t>Department of Health</a:t>
            </a:r>
          </a:p>
          <a:p>
            <a:pPr>
              <a:lnSpc>
                <a:spcPct val="80000"/>
              </a:lnSpc>
              <a:spcBef>
                <a:spcPct val="50000"/>
              </a:spcBef>
            </a:pPr>
            <a:r>
              <a:rPr lang="en-US" sz="2200" dirty="0">
                <a:solidFill>
                  <a:srgbClr val="FFFFFF"/>
                </a:solidFill>
                <a:latin typeface="LiteraSBOP-Heavy"/>
                <a:cs typeface="LiteraSBOP-Heavy"/>
              </a:rPr>
              <a:t>Safe and Drug Free School Coordinators </a:t>
            </a:r>
          </a:p>
          <a:p>
            <a:pPr>
              <a:lnSpc>
                <a:spcPct val="80000"/>
              </a:lnSpc>
              <a:spcBef>
                <a:spcPct val="50000"/>
              </a:spcBef>
            </a:pPr>
            <a:r>
              <a:rPr lang="en-US" sz="2200" dirty="0">
                <a:solidFill>
                  <a:srgbClr val="FFFFFF"/>
                </a:solidFill>
                <a:latin typeface="LiteraSBOP-Heavy"/>
                <a:cs typeface="LiteraSBOP-Heavy"/>
              </a:rPr>
              <a:t>Local Prevention Specialists</a:t>
            </a:r>
          </a:p>
          <a:p>
            <a:pPr>
              <a:lnSpc>
                <a:spcPct val="80000"/>
              </a:lnSpc>
              <a:spcBef>
                <a:spcPct val="50000"/>
              </a:spcBef>
            </a:pPr>
            <a:r>
              <a:rPr lang="en-US" sz="2200" dirty="0">
                <a:solidFill>
                  <a:srgbClr val="FFFFFF"/>
                </a:solidFill>
                <a:latin typeface="LiteraSBOP-Heavy"/>
                <a:cs typeface="LiteraSBOP-Heavy"/>
              </a:rPr>
              <a:t>State PTA</a:t>
            </a:r>
          </a:p>
          <a:p>
            <a:pPr>
              <a:lnSpc>
                <a:spcPct val="80000"/>
              </a:lnSpc>
              <a:spcBef>
                <a:spcPct val="50000"/>
              </a:spcBef>
            </a:pPr>
            <a:r>
              <a:rPr lang="en-US" sz="2200" dirty="0">
                <a:solidFill>
                  <a:srgbClr val="FFFFFF"/>
                </a:solidFill>
                <a:latin typeface="LiteraSBOP-Heavy"/>
                <a:cs typeface="LiteraSBOP-Heavy"/>
              </a:rPr>
              <a:t>Elementary and Secondary Teachers</a:t>
            </a:r>
          </a:p>
          <a:p>
            <a:pPr>
              <a:lnSpc>
                <a:spcPct val="80000"/>
              </a:lnSpc>
              <a:spcBef>
                <a:spcPct val="50000"/>
              </a:spcBef>
            </a:pPr>
            <a:r>
              <a:rPr lang="en-US" sz="2200" dirty="0">
                <a:solidFill>
                  <a:srgbClr val="FFFFFF"/>
                </a:solidFill>
                <a:latin typeface="LiteraSBOP-Heavy"/>
                <a:cs typeface="LiteraSBOP-Heavy"/>
              </a:rPr>
              <a:t>Evaluators</a:t>
            </a:r>
          </a:p>
          <a:p>
            <a:pPr>
              <a:lnSpc>
                <a:spcPct val="80000"/>
              </a:lnSpc>
              <a:spcBef>
                <a:spcPct val="50000"/>
              </a:spcBef>
            </a:pPr>
            <a:r>
              <a:rPr lang="en-US" sz="2200" dirty="0">
                <a:solidFill>
                  <a:srgbClr val="FFFFFF"/>
                </a:solidFill>
                <a:latin typeface="LiteraSBOP-Heavy"/>
                <a:cs typeface="LiteraSBOP-Heavy"/>
              </a:rPr>
              <a:t>Other State Agencies</a:t>
            </a:r>
          </a:p>
        </p:txBody>
      </p:sp>
      <p:sp>
        <p:nvSpPr>
          <p:cNvPr id="25" name="Oval 24"/>
          <p:cNvSpPr/>
          <p:nvPr/>
        </p:nvSpPr>
        <p:spPr>
          <a:xfrm>
            <a:off x="4557882" y="2055438"/>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557882" y="2469589"/>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57882" y="3176026"/>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557882" y="3590177"/>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557882" y="4049074"/>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557882" y="4473636"/>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557882" y="4919803"/>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557882" y="5375211"/>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557882" y="5781425"/>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9577805" y="953958"/>
            <a:ext cx="1596640" cy="1596640"/>
          </a:xfrm>
          <a:prstGeom prst="rect">
            <a:avLst/>
          </a:prstGeom>
        </p:spPr>
      </p:pic>
      <p:sp>
        <p:nvSpPr>
          <p:cNvPr id="24" name="TextBox 23"/>
          <p:cNvSpPr txBox="1"/>
          <p:nvPr/>
        </p:nvSpPr>
        <p:spPr>
          <a:xfrm>
            <a:off x="1064650" y="644515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178002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4724400"/>
            <a:ext cx="2133785" cy="1981372"/>
          </a:xfrm>
          <a:prstGeom prst="rect">
            <a:avLst/>
          </a:prstGeom>
        </p:spPr>
      </p:pic>
      <p:pic>
        <p:nvPicPr>
          <p:cNvPr id="4" name="Picture 3"/>
          <p:cNvPicPr>
            <a:picLocks noChangeAspect="1"/>
          </p:cNvPicPr>
          <p:nvPr/>
        </p:nvPicPr>
        <p:blipFill>
          <a:blip r:embed="rId3"/>
          <a:stretch>
            <a:fillRect/>
          </a:stretch>
        </p:blipFill>
        <p:spPr>
          <a:xfrm>
            <a:off x="9753600" y="304800"/>
            <a:ext cx="2042337" cy="2066723"/>
          </a:xfrm>
          <a:prstGeom prst="rect">
            <a:avLst/>
          </a:prstGeom>
        </p:spPr>
      </p:pic>
      <p:sp>
        <p:nvSpPr>
          <p:cNvPr id="2" name="TextBox 1"/>
          <p:cNvSpPr txBox="1"/>
          <p:nvPr/>
        </p:nvSpPr>
        <p:spPr>
          <a:xfrm>
            <a:off x="0" y="2600742"/>
            <a:ext cx="12192000" cy="2123658"/>
          </a:xfrm>
          <a:prstGeom prst="rect">
            <a:avLst/>
          </a:prstGeom>
          <a:noFill/>
        </p:spPr>
        <p:txBody>
          <a:bodyPr wrap="square" rtlCol="0">
            <a:spAutoFit/>
          </a:bodyPr>
          <a:lstStyle/>
          <a:p>
            <a:pPr algn="ctr"/>
            <a:r>
              <a:rPr lang="en-US" sz="6600" dirty="0" smtClean="0">
                <a:latin typeface="Arial Black" panose="020B0A04020102020204" pitchFamily="34" charset="0"/>
              </a:rPr>
              <a:t>Review Information </a:t>
            </a:r>
          </a:p>
          <a:p>
            <a:pPr algn="ctr"/>
            <a:r>
              <a:rPr lang="en-US" sz="6600" dirty="0" smtClean="0">
                <a:latin typeface="Arial Black" panose="020B0A04020102020204" pitchFamily="34" charset="0"/>
              </a:rPr>
              <a:t>in Video</a:t>
            </a:r>
            <a:endParaRPr lang="en-US" sz="6600" dirty="0">
              <a:latin typeface="Arial Black" panose="020B0A04020102020204" pitchFamily="34" charset="0"/>
            </a:endParaRPr>
          </a:p>
        </p:txBody>
      </p:sp>
    </p:spTree>
    <p:extLst>
      <p:ext uri="{BB962C8B-B14F-4D97-AF65-F5344CB8AC3E}">
        <p14:creationId xmlns:p14="http://schemas.microsoft.com/office/powerpoint/2010/main" val="248580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Distribution of PD Materials</a:t>
            </a:r>
            <a:endParaRPr lang="en-US" dirty="0">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1447137" y="1924058"/>
            <a:ext cx="4452730" cy="387422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5732" y="1416961"/>
            <a:ext cx="4062285" cy="4888423"/>
          </a:xfrm>
          <a:prstGeom prst="rect">
            <a:avLst/>
          </a:prstGeom>
        </p:spPr>
      </p:pic>
    </p:spTree>
    <p:extLst>
      <p:ext uri="{BB962C8B-B14F-4D97-AF65-F5344CB8AC3E}">
        <p14:creationId xmlns:p14="http://schemas.microsoft.com/office/powerpoint/2010/main" val="3818703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50729"/>
            <a:ext cx="12192000" cy="8267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Arial Black" panose="020B0A04020102020204" pitchFamily="34" charset="0"/>
              </a:rPr>
              <a:t>Risk Factors/Protective </a:t>
            </a:r>
            <a:r>
              <a:rPr lang="en-US" sz="3200" dirty="0" smtClean="0">
                <a:latin typeface="Arial Black" panose="020B0A04020102020204" pitchFamily="34" charset="0"/>
              </a:rPr>
              <a:t>Factors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2206201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4600" y="152400"/>
            <a:ext cx="1524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WordArt 3"/>
          <p:cNvSpPr>
            <a:spLocks noChangeArrowheads="1" noChangeShapeType="1" noTextEdit="1"/>
          </p:cNvSpPr>
          <p:nvPr/>
        </p:nvSpPr>
        <p:spPr bwMode="auto">
          <a:xfrm rot="5400000">
            <a:off x="-419100" y="2857500"/>
            <a:ext cx="5638800" cy="1143000"/>
          </a:xfrm>
          <a:prstGeom prst="rect">
            <a:avLst/>
          </a:prstGeom>
        </p:spPr>
        <p:txBody>
          <a:bodyPr vert="wordArtVert" wrap="none" fromWordArt="1">
            <a:prstTxWarp prst="textPlain">
              <a:avLst>
                <a:gd name="adj" fmla="val 50000"/>
              </a:avLst>
            </a:prstTxWarp>
          </a:bodyPr>
          <a:lstStyle/>
          <a:p>
            <a:pPr algn="ctr" fontAlgn="auto"/>
            <a:r>
              <a:rPr lang="en-US" sz="3600" i="1" kern="10" dirty="0">
                <a:ln w="9525">
                  <a:solidFill>
                    <a:srgbClr val="800000"/>
                  </a:solidFill>
                  <a:round/>
                  <a:headEnd/>
                  <a:tailEnd/>
                </a:ln>
                <a:solidFill>
                  <a:srgbClr val="800000"/>
                </a:solidFill>
                <a:effectLst>
                  <a:outerShdw dist="35921" dir="2700000" algn="ctr" rotWithShape="0">
                    <a:srgbClr val="C0C0C0"/>
                  </a:outerShdw>
                </a:effectLst>
              </a:rPr>
              <a:t>Prevention</a:t>
            </a:r>
          </a:p>
        </p:txBody>
      </p:sp>
      <p:sp>
        <p:nvSpPr>
          <p:cNvPr id="94212" name="WordArt 4"/>
          <p:cNvSpPr>
            <a:spLocks noChangeArrowheads="1" noChangeShapeType="1" noTextEdit="1"/>
          </p:cNvSpPr>
          <p:nvPr/>
        </p:nvSpPr>
        <p:spPr bwMode="auto">
          <a:xfrm rot="5400000">
            <a:off x="7505700" y="2476500"/>
            <a:ext cx="3962400" cy="12954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contourClr>
                <a:srgbClr val="CC0000"/>
              </a:contourClr>
            </a:sp3d>
          </a:bodyPr>
          <a:lstStyle/>
          <a:p>
            <a:pPr algn="ctr" fontAlgn="auto"/>
            <a:r>
              <a:rPr lang="en-US" sz="3600" kern="10">
                <a:ln w="9525">
                  <a:round/>
                  <a:headEnd/>
                  <a:tailEnd/>
                </a:ln>
                <a:solidFill>
                  <a:srgbClr val="CC0000"/>
                </a:solidFill>
              </a:rPr>
              <a:t>Works!</a:t>
            </a:r>
          </a:p>
        </p:txBody>
      </p:sp>
      <p:pic>
        <p:nvPicPr>
          <p:cNvPr id="94213" name="Picture 5" descr="Puzzle"/>
          <p:cNvPicPr>
            <a:picLocks noChangeAspect="1" noChangeArrowheads="1"/>
          </p:cNvPicPr>
          <p:nvPr/>
        </p:nvPicPr>
        <p:blipFill>
          <a:blip r:embed="rId3" cstate="screen">
            <a:extLst>
              <a:ext uri="{28A0092B-C50C-407E-A947-70E740481C1C}">
                <a14:useLocalDpi xmlns:a14="http://schemas.microsoft.com/office/drawing/2010/main"/>
              </a:ext>
            </a:extLst>
          </a:blip>
          <a:srcRect l="-2706" t="-12"/>
          <a:stretch>
            <a:fillRect/>
          </a:stretch>
        </p:blipFill>
        <p:spPr bwMode="auto">
          <a:xfrm>
            <a:off x="3200400" y="2286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Puzzle"/>
          <p:cNvPicPr>
            <a:picLocks noChangeAspect="1" noChangeArrowheads="1"/>
          </p:cNvPicPr>
          <p:nvPr/>
        </p:nvPicPr>
        <p:blipFill>
          <a:blip r:embed="rId4" cstate="screen">
            <a:extLst>
              <a:ext uri="{28A0092B-C50C-407E-A947-70E740481C1C}">
                <a14:useLocalDpi xmlns:a14="http://schemas.microsoft.com/office/drawing/2010/main"/>
              </a:ext>
            </a:extLst>
          </a:blip>
          <a:srcRect l="-2704"/>
          <a:stretch>
            <a:fillRect/>
          </a:stretch>
        </p:blipFill>
        <p:spPr bwMode="auto">
          <a:xfrm>
            <a:off x="3200400" y="16764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Puzzle"/>
          <p:cNvPicPr>
            <a:picLocks noChangeAspect="1" noChangeArrowheads="1"/>
          </p:cNvPicPr>
          <p:nvPr/>
        </p:nvPicPr>
        <p:blipFill>
          <a:blip r:embed="rId5" cstate="screen">
            <a:extLst>
              <a:ext uri="{28A0092B-C50C-407E-A947-70E740481C1C}">
                <a14:useLocalDpi xmlns:a14="http://schemas.microsoft.com/office/drawing/2010/main"/>
              </a:ext>
            </a:extLst>
          </a:blip>
          <a:srcRect r="-3034"/>
          <a:stretch>
            <a:fillRect/>
          </a:stretch>
        </p:blipFill>
        <p:spPr bwMode="auto">
          <a:xfrm>
            <a:off x="6019800" y="1676400"/>
            <a:ext cx="2590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79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01735"/>
                                        </p:tgtEl>
                                        <p:attrNameLst>
                                          <p:attrName>style.visibility</p:attrName>
                                        </p:attrNameLst>
                                      </p:cBhvr>
                                      <p:to>
                                        <p:strVal val="visible"/>
                                      </p:to>
                                    </p:set>
                                    <p:animEffect transition="in" filter="checkerboard(down)">
                                      <p:cBhvr>
                                        <p:cTn id="7" dur="500"/>
                                        <p:tgtEl>
                                          <p:spTgt spid="20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019846" y="368537"/>
            <a:ext cx="6162767" cy="1301354"/>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52722" y="468784"/>
            <a:ext cx="5140328" cy="1077218"/>
          </a:xfrm>
          <a:prstGeom prst="rect">
            <a:avLst/>
          </a:prstGeom>
        </p:spPr>
        <p:txBody>
          <a:bodyPr wrap="square">
            <a:spAutoFit/>
          </a:bodyPr>
          <a:lstStyle/>
          <a:p>
            <a:r>
              <a:rPr lang="en-US" sz="3200" b="1" dirty="0">
                <a:solidFill>
                  <a:srgbClr val="FFFFFF"/>
                </a:solidFill>
                <a:latin typeface="LiteraSBOP-Heavy"/>
                <a:cs typeface="LiteraSBOP-Heavy"/>
              </a:rPr>
              <a:t>Focus on Risk/Protective Factors</a:t>
            </a:r>
          </a:p>
        </p:txBody>
      </p:sp>
      <p:sp>
        <p:nvSpPr>
          <p:cNvPr id="10" name="Oval 9"/>
          <p:cNvSpPr/>
          <p:nvPr/>
        </p:nvSpPr>
        <p:spPr>
          <a:xfrm>
            <a:off x="4403266" y="544555"/>
            <a:ext cx="884904" cy="884904"/>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569845" y="2099520"/>
            <a:ext cx="6098156" cy="254762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36909" y="2174202"/>
            <a:ext cx="5690660" cy="2308324"/>
          </a:xfrm>
          <a:prstGeom prst="rect">
            <a:avLst/>
          </a:prstGeom>
        </p:spPr>
        <p:txBody>
          <a:bodyPr wrap="square">
            <a:spAutoFit/>
          </a:bodyPr>
          <a:lstStyle/>
          <a:p>
            <a:pPr marL="457200" indent="-457200">
              <a:buFont typeface="Courier New"/>
              <a:buChar char="o"/>
            </a:pPr>
            <a:r>
              <a:rPr lang="en-US" sz="3600" dirty="0">
                <a:latin typeface="LiteraSBOP-Regular"/>
                <a:cs typeface="LiteraSBOP-Regular"/>
              </a:rPr>
              <a:t>Family</a:t>
            </a:r>
          </a:p>
          <a:p>
            <a:pPr marL="457200" indent="-457200">
              <a:buFont typeface="Courier New"/>
              <a:buChar char="o"/>
            </a:pPr>
            <a:r>
              <a:rPr lang="en-US" sz="3600" dirty="0">
                <a:latin typeface="LiteraSBOP-Regular"/>
                <a:cs typeface="LiteraSBOP-Regular"/>
              </a:rPr>
              <a:t>Community</a:t>
            </a:r>
          </a:p>
          <a:p>
            <a:pPr marL="457200" indent="-457200">
              <a:buFont typeface="Courier New"/>
              <a:buChar char="o"/>
            </a:pPr>
            <a:r>
              <a:rPr lang="en-US" sz="3600" dirty="0">
                <a:latin typeface="LiteraSBOP-Regular"/>
                <a:cs typeface="LiteraSBOP-Regular"/>
              </a:rPr>
              <a:t>School</a:t>
            </a:r>
          </a:p>
          <a:p>
            <a:pPr marL="457200" indent="-457200">
              <a:buFont typeface="Courier New"/>
              <a:buChar char="o"/>
            </a:pPr>
            <a:r>
              <a:rPr lang="en-US" sz="3600" dirty="0">
                <a:latin typeface="LiteraSBOP-Regular"/>
                <a:cs typeface="LiteraSBOP-Regular"/>
              </a:rPr>
              <a:t>Peer/Individual</a:t>
            </a:r>
          </a:p>
        </p:txBody>
      </p:sp>
      <p:pic>
        <p:nvPicPr>
          <p:cNvPr id="17" name="Picture 16"/>
          <p:cNvPicPr>
            <a:picLocks noChangeAspect="1"/>
          </p:cNvPicPr>
          <p:nvPr/>
        </p:nvPicPr>
        <p:blipFill>
          <a:blip r:embed="rId5"/>
          <a:stretch>
            <a:fillRect/>
          </a:stretch>
        </p:blipFill>
        <p:spPr>
          <a:xfrm>
            <a:off x="1064941" y="3696132"/>
            <a:ext cx="3975555" cy="3607772"/>
          </a:xfrm>
          <a:prstGeom prst="rect">
            <a:avLst/>
          </a:prstGeom>
        </p:spPr>
      </p:pic>
      <p:sp>
        <p:nvSpPr>
          <p:cNvPr id="18" name="TextBox 17"/>
          <p:cNvSpPr txBox="1"/>
          <p:nvPr/>
        </p:nvSpPr>
        <p:spPr>
          <a:xfrm>
            <a:off x="5049616" y="626413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2428966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844"/>
            <a:ext cx="12192000" cy="1325563"/>
          </a:xfrm>
        </p:spPr>
        <p:txBody>
          <a:bodyPr>
            <a:normAutofit fontScale="90000"/>
          </a:bodyPr>
          <a:lstStyle/>
          <a:p>
            <a:pPr algn="ctr"/>
            <a:r>
              <a:rPr lang="en-US" sz="6000" dirty="0" smtClean="0">
                <a:latin typeface="Arial Black" panose="020B0A04020102020204" pitchFamily="34" charset="0"/>
              </a:rPr>
              <a:t>Play Risk &amp; Protective</a:t>
            </a:r>
            <a:br>
              <a:rPr lang="en-US" sz="6000" dirty="0" smtClean="0">
                <a:latin typeface="Arial Black" panose="020B0A04020102020204" pitchFamily="34" charset="0"/>
              </a:rPr>
            </a:br>
            <a:r>
              <a:rPr lang="en-US" sz="6000" dirty="0" smtClean="0">
                <a:latin typeface="Arial Black" panose="020B0A04020102020204" pitchFamily="34" charset="0"/>
              </a:rPr>
              <a:t>Factor </a:t>
            </a:r>
            <a:r>
              <a:rPr lang="en-US" sz="6000" dirty="0">
                <a:latin typeface="Arial Black" panose="020B0A04020102020204" pitchFamily="34" charset="0"/>
              </a:rPr>
              <a:t>Game</a:t>
            </a:r>
            <a:br>
              <a:rPr lang="en-US" sz="6000" dirty="0">
                <a:latin typeface="Arial Black" panose="020B0A04020102020204" pitchFamily="34" charset="0"/>
              </a:rPr>
            </a:br>
            <a:r>
              <a:rPr lang="en-US" sz="6000" dirty="0">
                <a:latin typeface="Arial Black" panose="020B0A04020102020204" pitchFamily="34" charset="0"/>
              </a:rPr>
              <a:t> </a:t>
            </a:r>
          </a:p>
        </p:txBody>
      </p:sp>
      <p:sp>
        <p:nvSpPr>
          <p:cNvPr id="6" name="TextBox 5"/>
          <p:cNvSpPr txBox="1"/>
          <p:nvPr/>
        </p:nvSpPr>
        <p:spPr>
          <a:xfrm>
            <a:off x="1789904" y="5466833"/>
            <a:ext cx="8340919" cy="1015663"/>
          </a:xfrm>
          <a:prstGeom prst="rect">
            <a:avLst/>
          </a:prstGeom>
          <a:noFill/>
        </p:spPr>
        <p:txBody>
          <a:bodyPr wrap="square" rtlCol="0">
            <a:spAutoFit/>
          </a:bodyPr>
          <a:lstStyle/>
          <a:p>
            <a:pPr algn="ctr"/>
            <a:endParaRPr lang="en-US" sz="60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3558041" y="2460567"/>
            <a:ext cx="5075918" cy="3514097"/>
          </a:xfrm>
          <a:prstGeom prst="rect">
            <a:avLst/>
          </a:prstGeom>
        </p:spPr>
      </p:pic>
    </p:spTree>
    <p:extLst>
      <p:ext uri="{BB962C8B-B14F-4D97-AF65-F5344CB8AC3E}">
        <p14:creationId xmlns:p14="http://schemas.microsoft.com/office/powerpoint/2010/main" val="3881838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12192000" cy="1089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Arial Black" panose="020B0A04020102020204" pitchFamily="34" charset="0"/>
              </a:rPr>
              <a:t>Social Development </a:t>
            </a:r>
            <a:r>
              <a:rPr lang="en-US" sz="3200" dirty="0" smtClean="0">
                <a:latin typeface="Arial Black" panose="020B0A04020102020204" pitchFamily="34" charset="0"/>
              </a:rPr>
              <a:t>Theory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29127220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reeform 2"/>
          <p:cNvSpPr>
            <a:spLocks/>
          </p:cNvSpPr>
          <p:nvPr/>
        </p:nvSpPr>
        <p:spPr bwMode="hidden">
          <a:xfrm>
            <a:off x="1527176" y="1227138"/>
            <a:ext cx="9140825" cy="5630862"/>
          </a:xfrm>
          <a:custGeom>
            <a:avLst/>
            <a:gdLst>
              <a:gd name="T0" fmla="*/ 0 w 5184"/>
              <a:gd name="T1" fmla="*/ 2147483647 h 3159"/>
              <a:gd name="T2" fmla="*/ 2147483647 w 5184"/>
              <a:gd name="T3" fmla="*/ 2147483647 h 3159"/>
              <a:gd name="T4" fmla="*/ 2147483647 w 5184"/>
              <a:gd name="T5" fmla="*/ 0 h 3159"/>
              <a:gd name="T6" fmla="*/ 0 w 5184"/>
              <a:gd name="T7" fmla="*/ 0 h 3159"/>
              <a:gd name="T8" fmla="*/ 0 w 5184"/>
              <a:gd name="T9" fmla="*/ 2147483647 h 3159"/>
              <a:gd name="T10" fmla="*/ 0 w 5184"/>
              <a:gd name="T11" fmla="*/ 2147483647 h 3159"/>
              <a:gd name="T12" fmla="*/ 0 60000 65536"/>
              <a:gd name="T13" fmla="*/ 0 60000 65536"/>
              <a:gd name="T14" fmla="*/ 0 60000 65536"/>
              <a:gd name="T15" fmla="*/ 0 60000 65536"/>
              <a:gd name="T16" fmla="*/ 0 60000 65536"/>
              <a:gd name="T17" fmla="*/ 0 60000 65536"/>
              <a:gd name="T18" fmla="*/ 0 w 5184"/>
              <a:gd name="T19" fmla="*/ 0 h 3159"/>
              <a:gd name="T20" fmla="*/ 5184 w 5184"/>
              <a:gd name="T21" fmla="*/ 3159 h 3159"/>
            </a:gdLst>
            <a:ahLst/>
            <a:cxnLst>
              <a:cxn ang="T12">
                <a:pos x="T0" y="T1"/>
              </a:cxn>
              <a:cxn ang="T13">
                <a:pos x="T2" y="T3"/>
              </a:cxn>
              <a:cxn ang="T14">
                <a:pos x="T4" y="T5"/>
              </a:cxn>
              <a:cxn ang="T15">
                <a:pos x="T6" y="T7"/>
              </a:cxn>
              <a:cxn ang="T16">
                <a:pos x="T8" y="T9"/>
              </a:cxn>
              <a:cxn ang="T17">
                <a:pos x="T10" y="T11"/>
              </a:cxn>
            </a:cxnLst>
            <a:rect l="T18" t="T19" r="T20" b="T21"/>
            <a:pathLst>
              <a:path w="5184" h="3159">
                <a:moveTo>
                  <a:pt x="0" y="3159"/>
                </a:moveTo>
                <a:lnTo>
                  <a:pt x="5184" y="3159"/>
                </a:lnTo>
                <a:lnTo>
                  <a:pt x="5184" y="0"/>
                </a:lnTo>
                <a:lnTo>
                  <a:pt x="0" y="0"/>
                </a:lnTo>
                <a:lnTo>
                  <a:pt x="0" y="315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 name="Group 3"/>
          <p:cNvGrpSpPr>
            <a:grpSpLocks/>
          </p:cNvGrpSpPr>
          <p:nvPr/>
        </p:nvGrpSpPr>
        <p:grpSpPr bwMode="auto">
          <a:xfrm>
            <a:off x="2576514" y="5584826"/>
            <a:ext cx="4721225" cy="1128713"/>
            <a:chOff x="796" y="4222"/>
            <a:chExt cx="3568" cy="853"/>
          </a:xfrm>
        </p:grpSpPr>
        <p:sp>
          <p:nvSpPr>
            <p:cNvPr id="75807" name="Oval 4"/>
            <p:cNvSpPr>
              <a:spLocks noChangeArrowheads="1"/>
            </p:cNvSpPr>
            <p:nvPr/>
          </p:nvSpPr>
          <p:spPr bwMode="auto">
            <a:xfrm>
              <a:off x="2201" y="4650"/>
              <a:ext cx="2074" cy="42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endParaRPr lang="en-US" altLang="en-US">
                <a:solidFill>
                  <a:srgbClr val="000099"/>
                </a:solidFill>
                <a:latin typeface="Arial Black" pitchFamily="34" charset="0"/>
              </a:endParaRPr>
            </a:p>
          </p:txBody>
        </p:sp>
        <p:sp>
          <p:nvSpPr>
            <p:cNvPr id="75808" name="Rectangle 5"/>
            <p:cNvSpPr>
              <a:spLocks noChangeArrowheads="1"/>
            </p:cNvSpPr>
            <p:nvPr/>
          </p:nvSpPr>
          <p:spPr bwMode="auto">
            <a:xfrm>
              <a:off x="2160" y="4746"/>
              <a:ext cx="21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spcBef>
                  <a:spcPct val="50000"/>
                </a:spcBef>
                <a:buFontTx/>
                <a:buNone/>
              </a:pPr>
              <a:r>
                <a:rPr lang="en-US" altLang="en-US" sz="1800" b="1" dirty="0">
                  <a:solidFill>
                    <a:schemeClr val="bg1"/>
                  </a:solidFill>
                  <a:latin typeface="Arial Narrow" pitchFamily="34" charset="0"/>
                </a:rPr>
                <a:t>Individual Characteristics</a:t>
              </a:r>
            </a:p>
          </p:txBody>
        </p:sp>
        <p:sp>
          <p:nvSpPr>
            <p:cNvPr id="75809" name="Freeform 6"/>
            <p:cNvSpPr>
              <a:spLocks/>
            </p:cNvSpPr>
            <p:nvPr/>
          </p:nvSpPr>
          <p:spPr bwMode="auto">
            <a:xfrm>
              <a:off x="2073" y="4222"/>
              <a:ext cx="1029" cy="279"/>
            </a:xfrm>
            <a:custGeom>
              <a:avLst/>
              <a:gdLst>
                <a:gd name="T0" fmla="*/ 2147483647 w 857"/>
                <a:gd name="T1" fmla="*/ 2147483647 h 358"/>
                <a:gd name="T2" fmla="*/ 0 w 857"/>
                <a:gd name="T3" fmla="*/ 0 h 358"/>
                <a:gd name="T4" fmla="*/ 0 60000 65536"/>
                <a:gd name="T5" fmla="*/ 0 60000 65536"/>
                <a:gd name="T6" fmla="*/ 0 w 857"/>
                <a:gd name="T7" fmla="*/ 0 h 358"/>
                <a:gd name="T8" fmla="*/ 857 w 857"/>
                <a:gd name="T9" fmla="*/ 358 h 358"/>
              </a:gdLst>
              <a:ahLst/>
              <a:cxnLst>
                <a:cxn ang="T4">
                  <a:pos x="T0" y="T1"/>
                </a:cxn>
                <a:cxn ang="T5">
                  <a:pos x="T2" y="T3"/>
                </a:cxn>
              </a:cxnLst>
              <a:rect l="T6" t="T7" r="T8" b="T9"/>
              <a:pathLst>
                <a:path w="857" h="358">
                  <a:moveTo>
                    <a:pt x="856" y="357"/>
                  </a:moveTo>
                  <a:lnTo>
                    <a:pt x="0"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810" name="Freeform 7"/>
            <p:cNvSpPr>
              <a:spLocks/>
            </p:cNvSpPr>
            <p:nvPr/>
          </p:nvSpPr>
          <p:spPr bwMode="auto">
            <a:xfrm>
              <a:off x="3233" y="4222"/>
              <a:ext cx="11" cy="279"/>
            </a:xfrm>
            <a:custGeom>
              <a:avLst/>
              <a:gdLst>
                <a:gd name="T0" fmla="*/ 2147483647 w 9"/>
                <a:gd name="T1" fmla="*/ 2147483647 h 358"/>
                <a:gd name="T2" fmla="*/ 0 w 9"/>
                <a:gd name="T3" fmla="*/ 0 h 358"/>
                <a:gd name="T4" fmla="*/ 0 60000 65536"/>
                <a:gd name="T5" fmla="*/ 0 60000 65536"/>
                <a:gd name="T6" fmla="*/ 0 w 9"/>
                <a:gd name="T7" fmla="*/ 0 h 358"/>
                <a:gd name="T8" fmla="*/ 9 w 9"/>
                <a:gd name="T9" fmla="*/ 358 h 358"/>
              </a:gdLst>
              <a:ahLst/>
              <a:cxnLst>
                <a:cxn ang="T4">
                  <a:pos x="T0" y="T1"/>
                </a:cxn>
                <a:cxn ang="T5">
                  <a:pos x="T2" y="T3"/>
                </a:cxn>
              </a:cxnLst>
              <a:rect l="T6" t="T7" r="T8" b="T9"/>
              <a:pathLst>
                <a:path w="9" h="358">
                  <a:moveTo>
                    <a:pt x="8" y="357"/>
                  </a:moveTo>
                  <a:lnTo>
                    <a:pt x="0"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811" name="Freeform 8"/>
            <p:cNvSpPr>
              <a:spLocks/>
            </p:cNvSpPr>
            <p:nvPr/>
          </p:nvSpPr>
          <p:spPr bwMode="auto">
            <a:xfrm>
              <a:off x="3398" y="4223"/>
              <a:ext cx="966" cy="279"/>
            </a:xfrm>
            <a:custGeom>
              <a:avLst/>
              <a:gdLst>
                <a:gd name="T0" fmla="*/ 0 w 805"/>
                <a:gd name="T1" fmla="*/ 2147483647 h 357"/>
                <a:gd name="T2" fmla="*/ 2147483647 w 805"/>
                <a:gd name="T3" fmla="*/ 0 h 357"/>
                <a:gd name="T4" fmla="*/ 0 60000 65536"/>
                <a:gd name="T5" fmla="*/ 0 60000 65536"/>
                <a:gd name="T6" fmla="*/ 0 w 805"/>
                <a:gd name="T7" fmla="*/ 0 h 357"/>
                <a:gd name="T8" fmla="*/ 805 w 805"/>
                <a:gd name="T9" fmla="*/ 357 h 357"/>
              </a:gdLst>
              <a:ahLst/>
              <a:cxnLst>
                <a:cxn ang="T4">
                  <a:pos x="T0" y="T1"/>
                </a:cxn>
                <a:cxn ang="T5">
                  <a:pos x="T2" y="T3"/>
                </a:cxn>
              </a:cxnLst>
              <a:rect l="T6" t="T7" r="T8" b="T9"/>
              <a:pathLst>
                <a:path w="805" h="357">
                  <a:moveTo>
                    <a:pt x="0" y="356"/>
                  </a:moveTo>
                  <a:lnTo>
                    <a:pt x="804"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812" name="Rectangle 9"/>
            <p:cNvSpPr>
              <a:spLocks noChangeArrowheads="1"/>
            </p:cNvSpPr>
            <p:nvPr/>
          </p:nvSpPr>
          <p:spPr bwMode="auto">
            <a:xfrm>
              <a:off x="796" y="4624"/>
              <a:ext cx="1452"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6600"/>
                  </a:solidFill>
                  <a:latin typeface="Arial Narrow" pitchFamily="34" charset="0"/>
                </a:rPr>
                <a:t>Be Aware of</a:t>
              </a:r>
              <a:r>
                <a:rPr lang="en-US" altLang="en-US" sz="2800" b="1">
                  <a:solidFill>
                    <a:srgbClr val="FF6600"/>
                  </a:solidFill>
                  <a:latin typeface="Arial Narrow" pitchFamily="34" charset="0"/>
                </a:rPr>
                <a:t>…</a:t>
              </a:r>
            </a:p>
          </p:txBody>
        </p:sp>
      </p:grpSp>
      <p:sp>
        <p:nvSpPr>
          <p:cNvPr id="238602" name="Rectangle 10"/>
          <p:cNvSpPr>
            <a:spLocks noChangeArrowheads="1"/>
          </p:cNvSpPr>
          <p:nvPr/>
        </p:nvSpPr>
        <p:spPr bwMode="auto">
          <a:xfrm>
            <a:off x="1828800" y="185739"/>
            <a:ext cx="8312150" cy="658927"/>
          </a:xfrm>
          <a:prstGeom prst="rect">
            <a:avLst/>
          </a:prstGeom>
          <a:noFill/>
          <a:ln w="12700">
            <a:noFill/>
            <a:miter lim="800000"/>
            <a:headEnd/>
            <a:tailEnd/>
          </a:ln>
          <a:effectLst/>
        </p:spPr>
        <p:txBody>
          <a:bodyPr lIns="90232" tIns="44337" rIns="90232" bIns="44337">
            <a:spAutoFit/>
          </a:bodyPr>
          <a:lstStyle/>
          <a:p>
            <a:pPr algn="ctr" eaLnBrk="0" hangingPunct="0">
              <a:tabLst>
                <a:tab pos="0" algn="l"/>
              </a:tabLst>
              <a:defRPr/>
            </a:pPr>
            <a:r>
              <a:rPr lang="en-US" sz="3700" b="1">
                <a:solidFill>
                  <a:srgbClr val="0000CC"/>
                </a:solidFill>
                <a:effectLst>
                  <a:outerShdw blurRad="38100" dist="38100" dir="2700000" algn="tl">
                    <a:srgbClr val="000000"/>
                  </a:outerShdw>
                </a:effectLst>
                <a:latin typeface="Tahoma" pitchFamily="34" charset="0"/>
              </a:rPr>
              <a:t>The Social Development Strategy</a:t>
            </a:r>
          </a:p>
        </p:txBody>
      </p:sp>
      <p:grpSp>
        <p:nvGrpSpPr>
          <p:cNvPr id="3" name="Group 11"/>
          <p:cNvGrpSpPr>
            <a:grpSpLocks/>
          </p:cNvGrpSpPr>
          <p:nvPr/>
        </p:nvGrpSpPr>
        <p:grpSpPr bwMode="auto">
          <a:xfrm>
            <a:off x="2208213" y="1295400"/>
            <a:ext cx="8278812" cy="520700"/>
            <a:chOff x="517" y="1149"/>
            <a:chExt cx="6258" cy="394"/>
          </a:xfrm>
        </p:grpSpPr>
        <p:sp>
          <p:nvSpPr>
            <p:cNvPr id="75804" name="Rectangle 12"/>
            <p:cNvSpPr>
              <a:spLocks noChangeArrowheads="1"/>
            </p:cNvSpPr>
            <p:nvPr/>
          </p:nvSpPr>
          <p:spPr bwMode="auto">
            <a:xfrm>
              <a:off x="517" y="1150"/>
              <a:ext cx="1140" cy="393"/>
            </a:xfrm>
            <a:prstGeom prst="rect">
              <a:avLst/>
            </a:prstGeom>
            <a:solidFill>
              <a:srgbClr val="00006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FF00"/>
                  </a:solidFill>
                  <a:latin typeface="Arial Narrow" pitchFamily="34" charset="0"/>
                </a:rPr>
                <a:t>The Goal…</a:t>
              </a:r>
              <a:endParaRPr lang="en-US" altLang="en-US" sz="2400" b="1">
                <a:solidFill>
                  <a:srgbClr val="FFFF00"/>
                </a:solidFill>
                <a:latin typeface="Arial" pitchFamily="34" charset="0"/>
              </a:endParaRPr>
            </a:p>
          </p:txBody>
        </p:sp>
        <p:sp>
          <p:nvSpPr>
            <p:cNvPr id="75805" name="Rectangle 13"/>
            <p:cNvSpPr>
              <a:spLocks noChangeArrowheads="1"/>
            </p:cNvSpPr>
            <p:nvPr/>
          </p:nvSpPr>
          <p:spPr bwMode="auto">
            <a:xfrm>
              <a:off x="1972" y="1149"/>
              <a:ext cx="2533" cy="393"/>
            </a:xfrm>
            <a:prstGeom prst="rect">
              <a:avLst/>
            </a:prstGeom>
            <a:solidFill>
              <a:srgbClr val="00006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232" tIns="44337" rIns="90232" bIns="44337"/>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2800" b="1">
                  <a:solidFill>
                    <a:srgbClr val="F7E937"/>
                  </a:solidFill>
                  <a:latin typeface="Arial Narrow" pitchFamily="34" charset="0"/>
                </a:rPr>
                <a:t>Healthy Behaviors</a:t>
              </a:r>
              <a:endParaRPr lang="en-US" altLang="en-US" sz="2800" b="1">
                <a:solidFill>
                  <a:srgbClr val="F7E937"/>
                </a:solidFill>
                <a:latin typeface="Arial" pitchFamily="34" charset="0"/>
              </a:endParaRPr>
            </a:p>
          </p:txBody>
        </p:sp>
        <p:sp>
          <p:nvSpPr>
            <p:cNvPr id="75806" name="Rectangle 14"/>
            <p:cNvSpPr>
              <a:spLocks noChangeArrowheads="1"/>
            </p:cNvSpPr>
            <p:nvPr/>
          </p:nvSpPr>
          <p:spPr bwMode="auto">
            <a:xfrm>
              <a:off x="4698" y="1150"/>
              <a:ext cx="2077" cy="393"/>
            </a:xfrm>
            <a:prstGeom prst="rect">
              <a:avLst/>
            </a:prstGeom>
            <a:solidFill>
              <a:srgbClr val="00006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a:solidFill>
                    <a:srgbClr val="FFFF00"/>
                  </a:solidFill>
                  <a:latin typeface="Arial" pitchFamily="34" charset="0"/>
                </a:rPr>
                <a:t>…for all children and youth</a:t>
              </a:r>
            </a:p>
          </p:txBody>
        </p:sp>
      </p:grpSp>
      <p:grpSp>
        <p:nvGrpSpPr>
          <p:cNvPr id="4" name="Group 15"/>
          <p:cNvGrpSpPr>
            <a:grpSpLocks/>
          </p:cNvGrpSpPr>
          <p:nvPr/>
        </p:nvGrpSpPr>
        <p:grpSpPr bwMode="auto">
          <a:xfrm>
            <a:off x="2590800" y="1981200"/>
            <a:ext cx="7207250" cy="1771142"/>
            <a:chOff x="805" y="1496"/>
            <a:chExt cx="5448" cy="1339"/>
          </a:xfrm>
        </p:grpSpPr>
        <p:sp>
          <p:nvSpPr>
            <p:cNvPr id="75798" name="Freeform 16"/>
            <p:cNvSpPr>
              <a:spLocks/>
            </p:cNvSpPr>
            <p:nvPr/>
          </p:nvSpPr>
          <p:spPr bwMode="auto">
            <a:xfrm>
              <a:off x="3246" y="2556"/>
              <a:ext cx="10" cy="279"/>
            </a:xfrm>
            <a:custGeom>
              <a:avLst/>
              <a:gdLst>
                <a:gd name="T0" fmla="*/ 0 w 8"/>
                <a:gd name="T1" fmla="*/ 2147483647 h 326"/>
                <a:gd name="T2" fmla="*/ 2147483647 w 8"/>
                <a:gd name="T3" fmla="*/ 0 h 326"/>
                <a:gd name="T4" fmla="*/ 0 60000 65536"/>
                <a:gd name="T5" fmla="*/ 0 60000 65536"/>
                <a:gd name="T6" fmla="*/ 0 w 8"/>
                <a:gd name="T7" fmla="*/ 0 h 326"/>
                <a:gd name="T8" fmla="*/ 8 w 8"/>
                <a:gd name="T9" fmla="*/ 326 h 326"/>
              </a:gdLst>
              <a:ahLst/>
              <a:cxnLst>
                <a:cxn ang="T4">
                  <a:pos x="T0" y="T1"/>
                </a:cxn>
                <a:cxn ang="T5">
                  <a:pos x="T2" y="T3"/>
                </a:cxn>
              </a:cxnLst>
              <a:rect l="T6" t="T7" r="T8" b="T9"/>
              <a:pathLst>
                <a:path w="8" h="326">
                  <a:moveTo>
                    <a:pt x="0" y="325"/>
                  </a:moveTo>
                  <a:lnTo>
                    <a:pt x="7"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799" name="Oval 17"/>
            <p:cNvSpPr>
              <a:spLocks noChangeArrowheads="1"/>
            </p:cNvSpPr>
            <p:nvPr/>
          </p:nvSpPr>
          <p:spPr bwMode="auto">
            <a:xfrm>
              <a:off x="2158" y="1854"/>
              <a:ext cx="2160" cy="697"/>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endParaRPr lang="en-US" altLang="en-US">
                <a:solidFill>
                  <a:srgbClr val="000099"/>
                </a:solidFill>
                <a:latin typeface="Arial Black" pitchFamily="34" charset="0"/>
              </a:endParaRPr>
            </a:p>
          </p:txBody>
        </p:sp>
        <p:sp>
          <p:nvSpPr>
            <p:cNvPr id="75800" name="Rectangle 18"/>
            <p:cNvSpPr>
              <a:spLocks noChangeArrowheads="1"/>
            </p:cNvSpPr>
            <p:nvPr/>
          </p:nvSpPr>
          <p:spPr bwMode="auto">
            <a:xfrm>
              <a:off x="2227" y="1893"/>
              <a:ext cx="2023"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en-US" altLang="en-US" sz="2000" b="1" dirty="0">
                  <a:solidFill>
                    <a:schemeClr val="bg1"/>
                  </a:solidFill>
                  <a:latin typeface="Arial Narrow" pitchFamily="34" charset="0"/>
                </a:rPr>
                <a:t>Healthy Beliefs</a:t>
              </a:r>
            </a:p>
            <a:p>
              <a:pPr algn="ctr">
                <a:lnSpc>
                  <a:spcPct val="85000"/>
                </a:lnSpc>
                <a:spcBef>
                  <a:spcPct val="0"/>
                </a:spcBef>
                <a:buFontTx/>
                <a:buNone/>
              </a:pPr>
              <a:r>
                <a:rPr lang="en-US" altLang="en-US" sz="2000" b="1" dirty="0">
                  <a:solidFill>
                    <a:schemeClr val="bg1"/>
                  </a:solidFill>
                  <a:latin typeface="Arial Narrow" pitchFamily="34" charset="0"/>
                </a:rPr>
                <a:t>and</a:t>
              </a:r>
            </a:p>
            <a:p>
              <a:pPr algn="ctr">
                <a:lnSpc>
                  <a:spcPct val="85000"/>
                </a:lnSpc>
                <a:spcBef>
                  <a:spcPct val="0"/>
                </a:spcBef>
                <a:buFontTx/>
                <a:buNone/>
              </a:pPr>
              <a:r>
                <a:rPr lang="en-US" altLang="en-US" sz="2000" b="1" dirty="0">
                  <a:solidFill>
                    <a:schemeClr val="bg1"/>
                  </a:solidFill>
                  <a:latin typeface="Arial Narrow" pitchFamily="34" charset="0"/>
                </a:rPr>
                <a:t> Clear Standards</a:t>
              </a:r>
            </a:p>
          </p:txBody>
        </p:sp>
        <p:sp>
          <p:nvSpPr>
            <p:cNvPr id="75801" name="Rectangle 19"/>
            <p:cNvSpPr>
              <a:spLocks noChangeArrowheads="1"/>
            </p:cNvSpPr>
            <p:nvPr/>
          </p:nvSpPr>
          <p:spPr bwMode="auto">
            <a:xfrm>
              <a:off x="4439" y="1960"/>
              <a:ext cx="1814"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a:solidFill>
                    <a:srgbClr val="FFFF00"/>
                  </a:solidFill>
                  <a:latin typeface="Arial Narrow MT Bd"/>
                </a:rPr>
                <a:t>…</a:t>
              </a:r>
              <a:r>
                <a:rPr lang="en-US" altLang="en-US" sz="1600" b="1">
                  <a:solidFill>
                    <a:srgbClr val="FF6600"/>
                  </a:solidFill>
                  <a:latin typeface="Arial" pitchFamily="34" charset="0"/>
                </a:rPr>
                <a:t>in families, schools, </a:t>
              </a:r>
            </a:p>
            <a:p>
              <a:pPr>
                <a:spcBef>
                  <a:spcPct val="0"/>
                </a:spcBef>
                <a:buFontTx/>
                <a:buNone/>
              </a:pPr>
              <a:r>
                <a:rPr lang="en-US" altLang="en-US" sz="1600" b="1">
                  <a:solidFill>
                    <a:srgbClr val="FF6600"/>
                  </a:solidFill>
                  <a:latin typeface="Arial" pitchFamily="34" charset="0"/>
                </a:rPr>
                <a:t>and peer groups</a:t>
              </a:r>
            </a:p>
          </p:txBody>
        </p:sp>
        <p:sp>
          <p:nvSpPr>
            <p:cNvPr id="75802" name="Rectangle 20"/>
            <p:cNvSpPr>
              <a:spLocks noChangeArrowheads="1"/>
            </p:cNvSpPr>
            <p:nvPr/>
          </p:nvSpPr>
          <p:spPr bwMode="auto">
            <a:xfrm>
              <a:off x="805" y="1951"/>
              <a:ext cx="111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185" tIns="45607" rIns="91185" bIns="4560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rgbClr val="FF6600"/>
                  </a:solidFill>
                  <a:latin typeface="Arial Narrow" pitchFamily="34" charset="0"/>
                </a:rPr>
                <a:t>Ensure…</a:t>
              </a:r>
            </a:p>
          </p:txBody>
        </p:sp>
        <p:sp>
          <p:nvSpPr>
            <p:cNvPr id="75803" name="Line 21"/>
            <p:cNvSpPr>
              <a:spLocks noChangeShapeType="1"/>
            </p:cNvSpPr>
            <p:nvPr/>
          </p:nvSpPr>
          <p:spPr bwMode="auto">
            <a:xfrm flipH="1">
              <a:off x="3237" y="1496"/>
              <a:ext cx="4" cy="360"/>
            </a:xfrm>
            <a:prstGeom prst="line">
              <a:avLst/>
            </a:prstGeom>
            <a:noFill/>
            <a:ln w="57150">
              <a:solidFill>
                <a:srgbClr val="FF505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 name="Group 22"/>
          <p:cNvGrpSpPr>
            <a:grpSpLocks/>
          </p:cNvGrpSpPr>
          <p:nvPr/>
        </p:nvGrpSpPr>
        <p:grpSpPr bwMode="auto">
          <a:xfrm>
            <a:off x="3013075" y="3673475"/>
            <a:ext cx="6770688" cy="1355990"/>
            <a:chOff x="1125" y="2777"/>
            <a:chExt cx="5118" cy="1025"/>
          </a:xfrm>
        </p:grpSpPr>
        <p:sp>
          <p:nvSpPr>
            <p:cNvPr id="75791" name="Oval 23"/>
            <p:cNvSpPr>
              <a:spLocks noChangeArrowheads="1"/>
            </p:cNvSpPr>
            <p:nvPr/>
          </p:nvSpPr>
          <p:spPr bwMode="auto">
            <a:xfrm>
              <a:off x="2086" y="2777"/>
              <a:ext cx="2305" cy="719"/>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endParaRPr lang="en-US" altLang="en-US">
                <a:solidFill>
                  <a:srgbClr val="000099"/>
                </a:solidFill>
                <a:latin typeface="Arial Black" pitchFamily="34" charset="0"/>
              </a:endParaRPr>
            </a:p>
          </p:txBody>
        </p:sp>
        <p:sp>
          <p:nvSpPr>
            <p:cNvPr id="75792" name="Rectangle 24"/>
            <p:cNvSpPr>
              <a:spLocks noChangeArrowheads="1"/>
            </p:cNvSpPr>
            <p:nvPr/>
          </p:nvSpPr>
          <p:spPr bwMode="auto">
            <a:xfrm>
              <a:off x="1125" y="2979"/>
              <a:ext cx="917"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800" b="1">
                  <a:solidFill>
                    <a:srgbClr val="FF6600"/>
                  </a:solidFill>
                  <a:latin typeface="Arial Narrow" pitchFamily="34" charset="0"/>
                </a:rPr>
                <a:t>Build…</a:t>
              </a:r>
            </a:p>
          </p:txBody>
        </p:sp>
        <p:sp>
          <p:nvSpPr>
            <p:cNvPr id="75793" name="Rectangle 25"/>
            <p:cNvSpPr>
              <a:spLocks noChangeArrowheads="1"/>
            </p:cNvSpPr>
            <p:nvPr/>
          </p:nvSpPr>
          <p:spPr bwMode="auto">
            <a:xfrm>
              <a:off x="2159" y="2823"/>
              <a:ext cx="2159"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en-US" altLang="en-US" sz="2000" b="1" dirty="0">
                  <a:solidFill>
                    <a:schemeClr val="bg1"/>
                  </a:solidFill>
                  <a:latin typeface="Arial Narrow" pitchFamily="34" charset="0"/>
                </a:rPr>
                <a:t>Bonding</a:t>
              </a:r>
            </a:p>
            <a:p>
              <a:pPr algn="ctr">
                <a:lnSpc>
                  <a:spcPct val="85000"/>
                </a:lnSpc>
                <a:spcBef>
                  <a:spcPct val="0"/>
                </a:spcBef>
                <a:buFontTx/>
                <a:buNone/>
              </a:pPr>
              <a:r>
                <a:rPr lang="en-US" altLang="en-US" sz="2000" b="1" dirty="0">
                  <a:solidFill>
                    <a:schemeClr val="bg1"/>
                  </a:solidFill>
                  <a:latin typeface="Arial Narrow" pitchFamily="34" charset="0"/>
                </a:rPr>
                <a:t>–Attachment</a:t>
              </a:r>
            </a:p>
            <a:p>
              <a:pPr algn="ctr">
                <a:lnSpc>
                  <a:spcPct val="85000"/>
                </a:lnSpc>
                <a:spcBef>
                  <a:spcPct val="0"/>
                </a:spcBef>
                <a:buFontTx/>
                <a:buNone/>
              </a:pPr>
              <a:r>
                <a:rPr lang="en-US" altLang="en-US" sz="2000" b="1" dirty="0">
                  <a:solidFill>
                    <a:schemeClr val="bg1"/>
                  </a:solidFill>
                  <a:latin typeface="Arial Narrow" pitchFamily="34" charset="0"/>
                </a:rPr>
                <a:t>–Commitment</a:t>
              </a:r>
            </a:p>
          </p:txBody>
        </p:sp>
        <p:sp>
          <p:nvSpPr>
            <p:cNvPr id="75794" name="Rectangle 26"/>
            <p:cNvSpPr>
              <a:spLocks noChangeArrowheads="1"/>
            </p:cNvSpPr>
            <p:nvPr/>
          </p:nvSpPr>
          <p:spPr bwMode="auto">
            <a:xfrm>
              <a:off x="4438" y="2961"/>
              <a:ext cx="180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600" b="1">
                  <a:solidFill>
                    <a:srgbClr val="FF6600"/>
                  </a:solidFill>
                  <a:latin typeface="Arial" pitchFamily="34" charset="0"/>
                </a:rPr>
                <a:t>…to families, schools, </a:t>
              </a:r>
            </a:p>
            <a:p>
              <a:pPr>
                <a:spcBef>
                  <a:spcPct val="0"/>
                </a:spcBef>
                <a:buFontTx/>
                <a:buNone/>
              </a:pPr>
              <a:r>
                <a:rPr lang="en-US" altLang="en-US" sz="1600" b="1">
                  <a:solidFill>
                    <a:srgbClr val="FF6600"/>
                  </a:solidFill>
                  <a:latin typeface="Arial" pitchFamily="34" charset="0"/>
                </a:rPr>
                <a:t>and peer groups</a:t>
              </a:r>
            </a:p>
          </p:txBody>
        </p:sp>
        <p:sp>
          <p:nvSpPr>
            <p:cNvPr id="75795" name="Freeform 27"/>
            <p:cNvSpPr>
              <a:spLocks/>
            </p:cNvSpPr>
            <p:nvPr/>
          </p:nvSpPr>
          <p:spPr bwMode="auto">
            <a:xfrm>
              <a:off x="3238" y="3523"/>
              <a:ext cx="1" cy="279"/>
            </a:xfrm>
            <a:custGeom>
              <a:avLst/>
              <a:gdLst>
                <a:gd name="T0" fmla="*/ 0 w 1"/>
                <a:gd name="T1" fmla="*/ 2147483647 h 313"/>
                <a:gd name="T2" fmla="*/ 0 w 1"/>
                <a:gd name="T3" fmla="*/ 0 h 313"/>
                <a:gd name="T4" fmla="*/ 0 60000 65536"/>
                <a:gd name="T5" fmla="*/ 0 60000 65536"/>
                <a:gd name="T6" fmla="*/ 0 w 1"/>
                <a:gd name="T7" fmla="*/ 0 h 313"/>
                <a:gd name="T8" fmla="*/ 1 w 1"/>
                <a:gd name="T9" fmla="*/ 313 h 313"/>
              </a:gdLst>
              <a:ahLst/>
              <a:cxnLst>
                <a:cxn ang="T4">
                  <a:pos x="T0" y="T1"/>
                </a:cxn>
                <a:cxn ang="T5">
                  <a:pos x="T2" y="T3"/>
                </a:cxn>
              </a:cxnLst>
              <a:rect l="T6" t="T7" r="T8" b="T9"/>
              <a:pathLst>
                <a:path w="1" h="313">
                  <a:moveTo>
                    <a:pt x="0" y="312"/>
                  </a:moveTo>
                  <a:lnTo>
                    <a:pt x="0"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796" name="Freeform 28"/>
            <p:cNvSpPr>
              <a:spLocks/>
            </p:cNvSpPr>
            <p:nvPr/>
          </p:nvSpPr>
          <p:spPr bwMode="auto">
            <a:xfrm>
              <a:off x="2082" y="3509"/>
              <a:ext cx="1019" cy="279"/>
            </a:xfrm>
            <a:custGeom>
              <a:avLst/>
              <a:gdLst>
                <a:gd name="T0" fmla="*/ 0 w 849"/>
                <a:gd name="T1" fmla="*/ 2147483647 h 313"/>
                <a:gd name="T2" fmla="*/ 2147483647 w 849"/>
                <a:gd name="T3" fmla="*/ 0 h 313"/>
                <a:gd name="T4" fmla="*/ 0 60000 65536"/>
                <a:gd name="T5" fmla="*/ 0 60000 65536"/>
                <a:gd name="T6" fmla="*/ 0 w 849"/>
                <a:gd name="T7" fmla="*/ 0 h 313"/>
                <a:gd name="T8" fmla="*/ 849 w 849"/>
                <a:gd name="T9" fmla="*/ 313 h 313"/>
              </a:gdLst>
              <a:ahLst/>
              <a:cxnLst>
                <a:cxn ang="T4">
                  <a:pos x="T0" y="T1"/>
                </a:cxn>
                <a:cxn ang="T5">
                  <a:pos x="T2" y="T3"/>
                </a:cxn>
              </a:cxnLst>
              <a:rect l="T6" t="T7" r="T8" b="T9"/>
              <a:pathLst>
                <a:path w="849" h="313">
                  <a:moveTo>
                    <a:pt x="0" y="312"/>
                  </a:moveTo>
                  <a:lnTo>
                    <a:pt x="848"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75797" name="Freeform 29"/>
            <p:cNvSpPr>
              <a:spLocks/>
            </p:cNvSpPr>
            <p:nvPr/>
          </p:nvSpPr>
          <p:spPr bwMode="auto">
            <a:xfrm>
              <a:off x="3423" y="3509"/>
              <a:ext cx="976" cy="279"/>
            </a:xfrm>
            <a:custGeom>
              <a:avLst/>
              <a:gdLst>
                <a:gd name="T0" fmla="*/ 2147483647 w 813"/>
                <a:gd name="T1" fmla="*/ 2147483647 h 314"/>
                <a:gd name="T2" fmla="*/ 0 w 813"/>
                <a:gd name="T3" fmla="*/ 0 h 314"/>
                <a:gd name="T4" fmla="*/ 0 60000 65536"/>
                <a:gd name="T5" fmla="*/ 0 60000 65536"/>
                <a:gd name="T6" fmla="*/ 0 w 813"/>
                <a:gd name="T7" fmla="*/ 0 h 314"/>
                <a:gd name="T8" fmla="*/ 813 w 813"/>
                <a:gd name="T9" fmla="*/ 314 h 314"/>
              </a:gdLst>
              <a:ahLst/>
              <a:cxnLst>
                <a:cxn ang="T4">
                  <a:pos x="T0" y="T1"/>
                </a:cxn>
                <a:cxn ang="T5">
                  <a:pos x="T2" y="T3"/>
                </a:cxn>
              </a:cxnLst>
              <a:rect l="T6" t="T7" r="T8" b="T9"/>
              <a:pathLst>
                <a:path w="813" h="314">
                  <a:moveTo>
                    <a:pt x="812" y="313"/>
                  </a:moveTo>
                  <a:lnTo>
                    <a:pt x="0" y="0"/>
                  </a:lnTo>
                </a:path>
              </a:pathLst>
            </a:custGeom>
            <a:noFill/>
            <a:ln w="57150">
              <a:solidFill>
                <a:srgbClr val="FF505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grpSp>
        <p:nvGrpSpPr>
          <p:cNvPr id="6" name="Group 30"/>
          <p:cNvGrpSpPr>
            <a:grpSpLocks/>
          </p:cNvGrpSpPr>
          <p:nvPr/>
        </p:nvGrpSpPr>
        <p:grpSpPr bwMode="auto">
          <a:xfrm>
            <a:off x="1639888" y="5108575"/>
            <a:ext cx="8894762" cy="738188"/>
            <a:chOff x="88" y="3861"/>
            <a:chExt cx="6723" cy="559"/>
          </a:xfrm>
        </p:grpSpPr>
        <p:sp>
          <p:nvSpPr>
            <p:cNvPr id="75785" name="Rectangle 31"/>
            <p:cNvSpPr>
              <a:spLocks noChangeArrowheads="1"/>
            </p:cNvSpPr>
            <p:nvPr/>
          </p:nvSpPr>
          <p:spPr bwMode="auto">
            <a:xfrm>
              <a:off x="1539" y="3911"/>
              <a:ext cx="1283" cy="275"/>
            </a:xfrm>
            <a:prstGeom prst="rect">
              <a:avLst/>
            </a:prstGeom>
            <a:solidFill>
              <a:srgbClr val="99336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endParaRPr lang="en-US" altLang="en-US">
                <a:solidFill>
                  <a:srgbClr val="000099"/>
                </a:solidFill>
                <a:latin typeface="Arial Black" pitchFamily="34" charset="0"/>
              </a:endParaRPr>
            </a:p>
          </p:txBody>
        </p:sp>
        <p:sp>
          <p:nvSpPr>
            <p:cNvPr id="75786" name="Rectangle 32"/>
            <p:cNvSpPr>
              <a:spLocks noChangeArrowheads="1"/>
            </p:cNvSpPr>
            <p:nvPr/>
          </p:nvSpPr>
          <p:spPr bwMode="auto">
            <a:xfrm>
              <a:off x="88" y="3861"/>
              <a:ext cx="149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a:solidFill>
                    <a:srgbClr val="FF6600"/>
                  </a:solidFill>
                  <a:latin typeface="Arial Narrow" pitchFamily="34" charset="0"/>
                </a:rPr>
                <a:t>By providing…</a:t>
              </a:r>
            </a:p>
          </p:txBody>
        </p:sp>
        <p:sp>
          <p:nvSpPr>
            <p:cNvPr id="75787" name="Rectangle 33"/>
            <p:cNvSpPr>
              <a:spLocks noChangeArrowheads="1"/>
            </p:cNvSpPr>
            <p:nvPr/>
          </p:nvSpPr>
          <p:spPr bwMode="auto">
            <a:xfrm>
              <a:off x="1548" y="3911"/>
              <a:ext cx="1283" cy="273"/>
            </a:xfrm>
            <a:prstGeom prst="rect">
              <a:avLst/>
            </a:prstGeom>
            <a:solidFill>
              <a:schemeClr val="hlink"/>
            </a:solidFill>
            <a:ln w="12700">
              <a:solidFill>
                <a:srgbClr val="FF5050"/>
              </a:solidFill>
              <a:miter lim="800000"/>
              <a:headEnd/>
              <a:tailEnd/>
            </a:ln>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1700" b="1" dirty="0">
                  <a:solidFill>
                    <a:schemeClr val="bg1"/>
                  </a:solidFill>
                  <a:latin typeface="Arial" pitchFamily="34" charset="0"/>
                </a:rPr>
                <a:t>Opportunities</a:t>
              </a:r>
            </a:p>
          </p:txBody>
        </p:sp>
        <p:sp>
          <p:nvSpPr>
            <p:cNvPr id="75788" name="Rectangle 34"/>
            <p:cNvSpPr>
              <a:spLocks noChangeArrowheads="1"/>
            </p:cNvSpPr>
            <p:nvPr/>
          </p:nvSpPr>
          <p:spPr bwMode="auto">
            <a:xfrm>
              <a:off x="2953" y="3911"/>
              <a:ext cx="660" cy="287"/>
            </a:xfrm>
            <a:prstGeom prst="rect">
              <a:avLst/>
            </a:prstGeom>
            <a:solidFill>
              <a:schemeClr val="hlink"/>
            </a:solidFill>
            <a:ln w="12700">
              <a:solidFill>
                <a:srgbClr val="FF5050"/>
              </a:solidFill>
              <a:miter lim="800000"/>
              <a:headEnd/>
              <a:tailEnd/>
            </a:ln>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1800" b="1" dirty="0">
                  <a:solidFill>
                    <a:schemeClr val="bg1"/>
                  </a:solidFill>
                  <a:latin typeface="Arial" pitchFamily="34" charset="0"/>
                </a:rPr>
                <a:t>Skills</a:t>
              </a:r>
            </a:p>
          </p:txBody>
        </p:sp>
        <p:sp>
          <p:nvSpPr>
            <p:cNvPr id="75789" name="Rectangle 35"/>
            <p:cNvSpPr>
              <a:spLocks noChangeArrowheads="1"/>
            </p:cNvSpPr>
            <p:nvPr/>
          </p:nvSpPr>
          <p:spPr bwMode="auto">
            <a:xfrm>
              <a:off x="3801" y="3911"/>
              <a:ext cx="1139" cy="273"/>
            </a:xfrm>
            <a:prstGeom prst="rect">
              <a:avLst/>
            </a:prstGeom>
            <a:solidFill>
              <a:schemeClr val="hlink"/>
            </a:solidFill>
            <a:ln w="12700">
              <a:solidFill>
                <a:srgbClr val="FF5050"/>
              </a:solidFill>
              <a:miter lim="800000"/>
              <a:headEnd/>
              <a:tailEnd/>
            </a:ln>
          </p:spPr>
          <p:txBody>
            <a:bodyPr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en-US" sz="1700" b="1" dirty="0">
                  <a:solidFill>
                    <a:schemeClr val="bg1"/>
                  </a:solidFill>
                  <a:latin typeface="Arial" pitchFamily="34" charset="0"/>
                </a:rPr>
                <a:t>Recognition</a:t>
              </a:r>
            </a:p>
          </p:txBody>
        </p:sp>
        <p:sp>
          <p:nvSpPr>
            <p:cNvPr id="75790" name="Rectangle 36"/>
            <p:cNvSpPr>
              <a:spLocks noChangeArrowheads="1"/>
            </p:cNvSpPr>
            <p:nvPr/>
          </p:nvSpPr>
          <p:spPr bwMode="auto">
            <a:xfrm>
              <a:off x="4995" y="3960"/>
              <a:ext cx="181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232" tIns="44337" rIns="90232" bIns="44337">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a:solidFill>
                    <a:srgbClr val="FFFF00"/>
                  </a:solidFill>
                  <a:latin typeface="Arial Narrow MT Bd"/>
                </a:rPr>
                <a:t>…</a:t>
              </a:r>
              <a:r>
                <a:rPr lang="en-US" altLang="en-US" sz="1600" b="1">
                  <a:solidFill>
                    <a:srgbClr val="FF6600"/>
                  </a:solidFill>
                  <a:latin typeface="Arial" pitchFamily="34" charset="0"/>
                </a:rPr>
                <a:t>in families, schools, </a:t>
              </a:r>
            </a:p>
            <a:p>
              <a:pPr>
                <a:spcBef>
                  <a:spcPct val="0"/>
                </a:spcBef>
                <a:buFontTx/>
                <a:buNone/>
              </a:pPr>
              <a:r>
                <a:rPr lang="en-US" altLang="en-US" sz="1600" b="1">
                  <a:solidFill>
                    <a:srgbClr val="FF6600"/>
                  </a:solidFill>
                  <a:latin typeface="Arial" pitchFamily="34" charset="0"/>
                </a:rPr>
                <a:t>and peer groups</a:t>
              </a:r>
            </a:p>
          </p:txBody>
        </p:sp>
      </p:grpSp>
    </p:spTree>
    <p:extLst>
      <p:ext uri="{BB962C8B-B14F-4D97-AF65-F5344CB8AC3E}">
        <p14:creationId xmlns:p14="http://schemas.microsoft.com/office/powerpoint/2010/main" val="1018792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8" presetClass="entr" presetSubtype="0" ac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ppt_w*2.5"/>
                                          </p:val>
                                        </p:tav>
                                        <p:tav tm="100000">
                                          <p:val>
                                            <p:strVal val="#ppt_w"/>
                                          </p:val>
                                        </p:tav>
                                      </p:tavLst>
                                    </p:anim>
                                    <p:anim calcmode="lin" valueType="num">
                                      <p:cBhvr>
                                        <p:cTn id="16" dur="500" fill="hold"/>
                                        <p:tgtEl>
                                          <p:spTgt spid="6"/>
                                        </p:tgtEl>
                                        <p:attrNameLst>
                                          <p:attrName>ppt_h</p:attrName>
                                        </p:attrNameLst>
                                      </p:cBhvr>
                                      <p:tavLst>
                                        <p:tav tm="0">
                                          <p:val>
                                            <p:strVal val="#ppt_h*0.01"/>
                                          </p:val>
                                        </p:tav>
                                        <p:tav tm="100000">
                                          <p:val>
                                            <p:strVal val="#ppt_h"/>
                                          </p:val>
                                        </p:tav>
                                      </p:tavLst>
                                    </p:anim>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h+1"/>
                                          </p:val>
                                        </p:tav>
                                        <p:tav tm="100000">
                                          <p:val>
                                            <p:strVal val="#ppt_y"/>
                                          </p:val>
                                        </p:tav>
                                      </p:tavLst>
                                    </p:anim>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392" y="0"/>
            <a:ext cx="11802208" cy="6863333"/>
          </a:xfrm>
          <a:prstGeom prst="rect">
            <a:avLst/>
          </a:prstGeom>
        </p:spPr>
      </p:pic>
    </p:spTree>
    <p:extLst>
      <p:ext uri="{BB962C8B-B14F-4D97-AF65-F5344CB8AC3E}">
        <p14:creationId xmlns:p14="http://schemas.microsoft.com/office/powerpoint/2010/main" val="2007278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4600" y="152400"/>
            <a:ext cx="1524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WordArt 3"/>
          <p:cNvSpPr>
            <a:spLocks noChangeArrowheads="1" noChangeShapeType="1" noTextEdit="1"/>
          </p:cNvSpPr>
          <p:nvPr/>
        </p:nvSpPr>
        <p:spPr bwMode="auto">
          <a:xfrm rot="5400000">
            <a:off x="-419100" y="2857500"/>
            <a:ext cx="5638800" cy="1143000"/>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800000"/>
                  </a:solidFill>
                  <a:round/>
                  <a:headEnd/>
                  <a:tailEnd/>
                </a:ln>
                <a:solidFill>
                  <a:srgbClr val="800000"/>
                </a:solidFill>
                <a:effectLst>
                  <a:outerShdw dist="35921" dir="2700000" algn="ctr" rotWithShape="0">
                    <a:srgbClr val="C0C0C0"/>
                  </a:outerShdw>
                </a:effectLst>
                <a:latin typeface="Arial Black" panose="020B0A04020102020204" pitchFamily="34" charset="0"/>
              </a:rPr>
              <a:t>Prevention</a:t>
            </a:r>
          </a:p>
        </p:txBody>
      </p:sp>
      <p:sp>
        <p:nvSpPr>
          <p:cNvPr id="97284" name="WordArt 4"/>
          <p:cNvSpPr>
            <a:spLocks noChangeArrowheads="1" noChangeShapeType="1" noTextEdit="1"/>
          </p:cNvSpPr>
          <p:nvPr/>
        </p:nvSpPr>
        <p:spPr bwMode="auto">
          <a:xfrm rot="5400000">
            <a:off x="7505700" y="2476500"/>
            <a:ext cx="3962400" cy="12954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contourClr>
                <a:srgbClr val="CC0000"/>
              </a:contourClr>
            </a:sp3d>
          </a:bodyPr>
          <a:lstStyle/>
          <a:p>
            <a:pPr algn="ctr" fontAlgn="auto"/>
            <a:r>
              <a:rPr lang="en-US" sz="3600" kern="10">
                <a:ln w="9525">
                  <a:round/>
                  <a:headEnd/>
                  <a:tailEnd/>
                </a:ln>
                <a:solidFill>
                  <a:srgbClr val="CC0000"/>
                </a:solidFill>
              </a:rPr>
              <a:t>Works!</a:t>
            </a:r>
          </a:p>
        </p:txBody>
      </p:sp>
      <p:pic>
        <p:nvPicPr>
          <p:cNvPr id="97285" name="Picture 5" descr="Puzzle"/>
          <p:cNvPicPr>
            <a:picLocks noChangeAspect="1" noChangeArrowheads="1"/>
          </p:cNvPicPr>
          <p:nvPr/>
        </p:nvPicPr>
        <p:blipFill>
          <a:blip r:embed="rId3" cstate="screen">
            <a:extLst>
              <a:ext uri="{28A0092B-C50C-407E-A947-70E740481C1C}">
                <a14:useLocalDpi xmlns:a14="http://schemas.microsoft.com/office/drawing/2010/main"/>
              </a:ext>
            </a:extLst>
          </a:blip>
          <a:srcRect l="-2706" t="-12"/>
          <a:stretch>
            <a:fillRect/>
          </a:stretch>
        </p:blipFill>
        <p:spPr bwMode="auto">
          <a:xfrm>
            <a:off x="3200400" y="2286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Puzzle"/>
          <p:cNvPicPr>
            <a:picLocks noChangeAspect="1" noChangeArrowheads="1"/>
          </p:cNvPicPr>
          <p:nvPr/>
        </p:nvPicPr>
        <p:blipFill>
          <a:blip r:embed="rId4" cstate="screen">
            <a:extLst>
              <a:ext uri="{28A0092B-C50C-407E-A947-70E740481C1C}">
                <a14:useLocalDpi xmlns:a14="http://schemas.microsoft.com/office/drawing/2010/main"/>
              </a:ext>
            </a:extLst>
          </a:blip>
          <a:srcRect l="-2704"/>
          <a:stretch>
            <a:fillRect/>
          </a:stretch>
        </p:blipFill>
        <p:spPr bwMode="auto">
          <a:xfrm>
            <a:off x="3200400" y="16764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Puzzle"/>
          <p:cNvPicPr>
            <a:picLocks noChangeAspect="1" noChangeArrowheads="1"/>
          </p:cNvPicPr>
          <p:nvPr/>
        </p:nvPicPr>
        <p:blipFill>
          <a:blip r:embed="rId5" cstate="screen">
            <a:extLst>
              <a:ext uri="{28A0092B-C50C-407E-A947-70E740481C1C}">
                <a14:useLocalDpi xmlns:a14="http://schemas.microsoft.com/office/drawing/2010/main"/>
              </a:ext>
            </a:extLst>
          </a:blip>
          <a:srcRect r="-3034"/>
          <a:stretch>
            <a:fillRect/>
          </a:stretch>
        </p:blipFill>
        <p:spPr bwMode="auto">
          <a:xfrm>
            <a:off x="6019800" y="1676400"/>
            <a:ext cx="2590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0" name="Picture 8" descr="Puzzle"/>
          <p:cNvPicPr>
            <a:picLocks noChangeAspect="1" noChangeArrowheads="1"/>
          </p:cNvPicPr>
          <p:nvPr/>
        </p:nvPicPr>
        <p:blipFill>
          <a:blip r:embed="rId6" cstate="screen">
            <a:extLst>
              <a:ext uri="{28A0092B-C50C-407E-A947-70E740481C1C}">
                <a14:useLocalDpi xmlns:a14="http://schemas.microsoft.com/office/drawing/2010/main"/>
              </a:ext>
            </a:extLst>
          </a:blip>
          <a:srcRect l="-1450" r="-4350"/>
          <a:stretch>
            <a:fillRect/>
          </a:stretch>
        </p:blipFill>
        <p:spPr bwMode="auto">
          <a:xfrm>
            <a:off x="3200400" y="4800600"/>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979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2760"/>
                                        </p:tgtEl>
                                        <p:attrNameLst>
                                          <p:attrName>style.visibility</p:attrName>
                                        </p:attrNameLst>
                                      </p:cBhvr>
                                      <p:to>
                                        <p:strVal val="visible"/>
                                      </p:to>
                                    </p:set>
                                    <p:anim calcmode="lin" valueType="num">
                                      <p:cBhvr>
                                        <p:cTn id="7" dur="1000" fill="hold"/>
                                        <p:tgtEl>
                                          <p:spTgt spid="202760"/>
                                        </p:tgtEl>
                                        <p:attrNameLst>
                                          <p:attrName>ppt_w</p:attrName>
                                        </p:attrNameLst>
                                      </p:cBhvr>
                                      <p:tavLst>
                                        <p:tav tm="0">
                                          <p:val>
                                            <p:fltVal val="0"/>
                                          </p:val>
                                        </p:tav>
                                        <p:tav tm="100000">
                                          <p:val>
                                            <p:strVal val="#ppt_w"/>
                                          </p:val>
                                        </p:tav>
                                      </p:tavLst>
                                    </p:anim>
                                    <p:anim calcmode="lin" valueType="num">
                                      <p:cBhvr>
                                        <p:cTn id="8" dur="1000" fill="hold"/>
                                        <p:tgtEl>
                                          <p:spTgt spid="202760"/>
                                        </p:tgtEl>
                                        <p:attrNameLst>
                                          <p:attrName>ppt_h</p:attrName>
                                        </p:attrNameLst>
                                      </p:cBhvr>
                                      <p:tavLst>
                                        <p:tav tm="0">
                                          <p:val>
                                            <p:fltVal val="0"/>
                                          </p:val>
                                        </p:tav>
                                        <p:tav tm="100000">
                                          <p:val>
                                            <p:strVal val="#ppt_h"/>
                                          </p:val>
                                        </p:tav>
                                      </p:tavLst>
                                    </p:anim>
                                    <p:anim calcmode="lin" valueType="num">
                                      <p:cBhvr>
                                        <p:cTn id="9" dur="1000" fill="hold"/>
                                        <p:tgtEl>
                                          <p:spTgt spid="2027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27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752600" y="51054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3600">
                <a:solidFill>
                  <a:srgbClr val="000099"/>
                </a:solidFill>
                <a:latin typeface="Arial Black" panose="020B0A04020102020204" pitchFamily="34" charset="0"/>
              </a:rPr>
              <a:t>http://www.search-institute.org/</a:t>
            </a:r>
          </a:p>
        </p:txBody>
      </p:sp>
      <p:sp>
        <p:nvSpPr>
          <p:cNvPr id="98307" name="WordArt 3"/>
          <p:cNvSpPr>
            <a:spLocks noChangeArrowheads="1" noChangeShapeType="1" noTextEdit="1"/>
          </p:cNvSpPr>
          <p:nvPr/>
        </p:nvSpPr>
        <p:spPr bwMode="auto">
          <a:xfrm rot="1057487">
            <a:off x="2362201" y="1524000"/>
            <a:ext cx="7351713" cy="2198688"/>
          </a:xfrm>
          <a:prstGeom prst="rect">
            <a:avLst/>
          </a:prstGeom>
        </p:spPr>
        <p:txBody>
          <a:bodyPr wrap="none" fromWordArt="1">
            <a:prstTxWarp prst="textWave1">
              <a:avLst>
                <a:gd name="adj1" fmla="val 13005"/>
                <a:gd name="adj2" fmla="val 0"/>
              </a:avLst>
            </a:prstTxWarp>
          </a:bodyPr>
          <a:lstStyle/>
          <a:p>
            <a:pPr algn="ctr"/>
            <a:r>
              <a:rPr lang="en-US" sz="3600" kern="10">
                <a:ln w="9525">
                  <a:solidFill>
                    <a:srgbClr val="800000"/>
                  </a:solidFill>
                  <a:round/>
                  <a:headEnd/>
                  <a:tailEnd/>
                </a:ln>
                <a:solidFill>
                  <a:srgbClr val="FF9900"/>
                </a:solidFill>
                <a:effectLst>
                  <a:outerShdw dist="53882" dir="2700000" algn="ctr" rotWithShape="0">
                    <a:srgbClr val="C0C0C0"/>
                  </a:outerShdw>
                </a:effectLst>
                <a:latin typeface="Times New Roman" panose="02020603050405020304" pitchFamily="18" charset="0"/>
                <a:cs typeface="Times New Roman" panose="02020603050405020304" pitchFamily="18" charset="0"/>
              </a:rPr>
              <a:t>Assets = Success</a:t>
            </a:r>
          </a:p>
        </p:txBody>
      </p:sp>
      <p:pic>
        <p:nvPicPr>
          <p:cNvPr id="98308" name="Picture 4" descr="pe03254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2401" y="228600"/>
            <a:ext cx="25495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se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3124200"/>
            <a:ext cx="27432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4475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3245301" y="5841810"/>
            <a:ext cx="1596640" cy="1596640"/>
          </a:xfrm>
          <a:prstGeom prst="rect">
            <a:avLst/>
          </a:prstGeom>
        </p:spPr>
      </p:pic>
      <p:sp>
        <p:nvSpPr>
          <p:cNvPr id="23" name="Rounded Rectangle 22"/>
          <p:cNvSpPr/>
          <p:nvPr/>
        </p:nvSpPr>
        <p:spPr>
          <a:xfrm>
            <a:off x="3616526" y="1511480"/>
            <a:ext cx="7089553" cy="5422095"/>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1284388" y="499690"/>
            <a:ext cx="5883843" cy="88212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2179089" y="618956"/>
            <a:ext cx="3962751" cy="584775"/>
          </a:xfrm>
          <a:prstGeom prst="rect">
            <a:avLst/>
          </a:prstGeom>
          <a:noFill/>
        </p:spPr>
        <p:txBody>
          <a:bodyPr wrap="none" rtlCol="0">
            <a:spAutoFit/>
          </a:bodyPr>
          <a:lstStyle/>
          <a:p>
            <a:r>
              <a:rPr lang="en-US" sz="3200" b="1" dirty="0">
                <a:solidFill>
                  <a:prstClr val="black">
                    <a:lumMod val="75000"/>
                    <a:lumOff val="25000"/>
                  </a:prstClr>
                </a:solidFill>
                <a:latin typeface="LiteraSBOP-Heavy"/>
                <a:cs typeface="LiteraSBOP-Heavy"/>
              </a:rPr>
              <a:t>Training Objectives</a:t>
            </a:r>
          </a:p>
        </p:txBody>
      </p:sp>
      <p:sp>
        <p:nvSpPr>
          <p:cNvPr id="22" name="Oval 21"/>
          <p:cNvSpPr/>
          <p:nvPr/>
        </p:nvSpPr>
        <p:spPr>
          <a:xfrm>
            <a:off x="6968052" y="740909"/>
            <a:ext cx="400356" cy="400356"/>
          </a:xfrm>
          <a:prstGeom prst="ellipse">
            <a:avLst/>
          </a:prstGeom>
          <a:solidFill>
            <a:schemeClr val="accent4">
              <a:lumMod val="60000"/>
              <a:lumOff val="40000"/>
            </a:schemeClr>
          </a:solidFill>
          <a:ln w="69850">
            <a:solidFill>
              <a:srgbClr val="3032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191001" y="2057400"/>
            <a:ext cx="5406525" cy="4672048"/>
          </a:xfrm>
          <a:prstGeom prst="rect">
            <a:avLst/>
          </a:prstGeom>
        </p:spPr>
        <p:txBody>
          <a:bodyPr wrap="square">
            <a:spAutoFit/>
          </a:bodyPr>
          <a:lstStyle/>
          <a:p>
            <a:pPr>
              <a:lnSpc>
                <a:spcPct val="80000"/>
              </a:lnSpc>
              <a:spcBef>
                <a:spcPct val="50000"/>
              </a:spcBef>
            </a:pPr>
            <a:r>
              <a:rPr lang="en-US" sz="2400" dirty="0">
                <a:solidFill>
                  <a:srgbClr val="FFFFFF"/>
                </a:solidFill>
                <a:latin typeface="LiteraSBOP-Heavy"/>
                <a:cs typeface="LiteraSBOP-Heavy"/>
              </a:rPr>
              <a:t>Understand the “WHY” of Prevention Dimensions as a Foundation of Prevention.</a:t>
            </a:r>
          </a:p>
          <a:p>
            <a:pPr>
              <a:lnSpc>
                <a:spcPct val="80000"/>
              </a:lnSpc>
              <a:spcBef>
                <a:spcPct val="50000"/>
              </a:spcBef>
            </a:pPr>
            <a:r>
              <a:rPr lang="en-US" sz="2400" dirty="0">
                <a:solidFill>
                  <a:srgbClr val="FFFFFF"/>
                </a:solidFill>
                <a:latin typeface="LiteraSBOP-Heavy"/>
                <a:cs typeface="LiteraSBOP-Heavy"/>
              </a:rPr>
              <a:t>Learn how to and be committed to motivating faculty at their schools.</a:t>
            </a:r>
          </a:p>
          <a:p>
            <a:pPr>
              <a:lnSpc>
                <a:spcPct val="80000"/>
              </a:lnSpc>
              <a:spcBef>
                <a:spcPct val="50000"/>
              </a:spcBef>
            </a:pPr>
            <a:r>
              <a:rPr lang="en-US" sz="2400" dirty="0">
                <a:solidFill>
                  <a:srgbClr val="FFFFFF"/>
                </a:solidFill>
                <a:latin typeface="LiteraSBOP-Heavy"/>
                <a:cs typeface="LiteraSBOP-Heavy"/>
              </a:rPr>
              <a:t>Experience games, activities, music and discussions as strategies to motivate others at local level.</a:t>
            </a:r>
          </a:p>
          <a:p>
            <a:pPr>
              <a:lnSpc>
                <a:spcPct val="80000"/>
              </a:lnSpc>
              <a:spcBef>
                <a:spcPct val="50000"/>
              </a:spcBef>
            </a:pPr>
            <a:r>
              <a:rPr lang="en-US" sz="2400" dirty="0">
                <a:solidFill>
                  <a:srgbClr val="FFFFFF"/>
                </a:solidFill>
                <a:latin typeface="LiteraSBOP-Heavy"/>
                <a:cs typeface="LiteraSBOP-Heavy"/>
              </a:rPr>
              <a:t>Train Others to use PD in Classroom</a:t>
            </a:r>
          </a:p>
          <a:p>
            <a:pPr>
              <a:lnSpc>
                <a:spcPct val="80000"/>
              </a:lnSpc>
              <a:spcBef>
                <a:spcPct val="50000"/>
              </a:spcBef>
            </a:pPr>
            <a:r>
              <a:rPr lang="en-US" sz="2400" dirty="0">
                <a:solidFill>
                  <a:srgbClr val="FFFFFF"/>
                </a:solidFill>
                <a:latin typeface="LiteraSBOP-Heavy"/>
                <a:cs typeface="LiteraSBOP-Heavy"/>
              </a:rPr>
              <a:t>Discuss challenges and barriers and develop ways of overcoming them and being successful in helping colleagues to implement PD.</a:t>
            </a:r>
          </a:p>
        </p:txBody>
      </p:sp>
      <p:sp>
        <p:nvSpPr>
          <p:cNvPr id="29" name="Oval 28"/>
          <p:cNvSpPr/>
          <p:nvPr/>
        </p:nvSpPr>
        <p:spPr>
          <a:xfrm>
            <a:off x="3994799" y="2108939"/>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3988024" y="3170432"/>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3986755" y="3927617"/>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3986754" y="4934563"/>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9577805" y="953958"/>
            <a:ext cx="1596640" cy="1596640"/>
          </a:xfrm>
          <a:prstGeom prst="rect">
            <a:avLst/>
          </a:prstGeom>
        </p:spPr>
      </p:pic>
      <p:sp>
        <p:nvSpPr>
          <p:cNvPr id="24" name="TextBox 23"/>
          <p:cNvSpPr txBox="1"/>
          <p:nvPr/>
        </p:nvSpPr>
        <p:spPr>
          <a:xfrm>
            <a:off x="1064650" y="644515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
        <p:nvSpPr>
          <p:cNvPr id="3" name="TextBox 2"/>
          <p:cNvSpPr txBox="1"/>
          <p:nvPr/>
        </p:nvSpPr>
        <p:spPr>
          <a:xfrm>
            <a:off x="4841942" y="1527429"/>
            <a:ext cx="5024387" cy="584775"/>
          </a:xfrm>
          <a:prstGeom prst="rect">
            <a:avLst/>
          </a:prstGeom>
          <a:noFill/>
        </p:spPr>
        <p:txBody>
          <a:bodyPr wrap="square" rtlCol="0">
            <a:spAutoFit/>
          </a:bodyPr>
          <a:lstStyle/>
          <a:p>
            <a:r>
              <a:rPr lang="en-US" sz="3200" dirty="0">
                <a:solidFill>
                  <a:srgbClr val="FFC000"/>
                </a:solidFill>
                <a:latin typeface="LiteraSBOP-Heavy"/>
              </a:rPr>
              <a:t>Champion Trainers will..</a:t>
            </a:r>
          </a:p>
        </p:txBody>
      </p:sp>
      <p:sp>
        <p:nvSpPr>
          <p:cNvPr id="25" name="Oval 24"/>
          <p:cNvSpPr/>
          <p:nvPr/>
        </p:nvSpPr>
        <p:spPr>
          <a:xfrm>
            <a:off x="4012940" y="5494225"/>
            <a:ext cx="203669" cy="203669"/>
          </a:xfrm>
          <a:prstGeom prst="ellipse">
            <a:avLst/>
          </a:prstGeom>
          <a:solidFill>
            <a:srgbClr val="CA2C31"/>
          </a:solidFill>
          <a:ln w="1143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312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362200" y="0"/>
            <a:ext cx="7772400" cy="1143000"/>
          </a:xfrm>
        </p:spPr>
        <p:txBody>
          <a:bodyPr/>
          <a:lstStyle/>
          <a:p>
            <a:r>
              <a:rPr lang="en-US" altLang="en-US" smtClean="0">
                <a:solidFill>
                  <a:srgbClr val="009900"/>
                </a:solidFill>
                <a:latin typeface="Arial Black" panose="020B0A04020102020204" pitchFamily="34" charset="0"/>
              </a:rPr>
              <a:t>External Assets</a:t>
            </a:r>
          </a:p>
        </p:txBody>
      </p:sp>
      <p:pic>
        <p:nvPicPr>
          <p:cNvPr id="99332" name="Picture 4" descr="bd07079_"/>
          <p:cNvPicPr>
            <a:picLocks noGrp="1" noChangeAspect="1" noChangeArrowheads="1"/>
          </p:cNvPicPr>
          <p:nvPr>
            <p:ph type="clipArt" sz="half" idx="1"/>
          </p:nvPr>
        </p:nvPicPr>
        <p:blipFill>
          <a:blip r:embed="rId2" cstate="print">
            <a:extLst>
              <a:ext uri="{28A0092B-C50C-407E-A947-70E740481C1C}">
                <a14:useLocalDpi xmlns:a14="http://schemas.microsoft.com/office/drawing/2010/main"/>
              </a:ext>
            </a:extLst>
          </a:blip>
          <a:srcRect/>
          <a:stretch>
            <a:fillRect/>
          </a:stretch>
        </p:blipFill>
        <p:spPr>
          <a:xfrm>
            <a:off x="1981200" y="1752601"/>
            <a:ext cx="3810000" cy="3597275"/>
          </a:xfrm>
        </p:spPr>
      </p:pic>
      <p:sp>
        <p:nvSpPr>
          <p:cNvPr id="99331" name="Rectangle 3"/>
          <p:cNvSpPr>
            <a:spLocks noGrp="1" noChangeArrowheads="1"/>
          </p:cNvSpPr>
          <p:nvPr>
            <p:ph type="body" sz="half" idx="2"/>
          </p:nvPr>
        </p:nvSpPr>
        <p:spPr>
          <a:xfrm>
            <a:off x="6172200" y="1828800"/>
            <a:ext cx="3886200" cy="4114800"/>
          </a:xfrm>
        </p:spPr>
        <p:txBody>
          <a:bodyPr>
            <a:normAutofit lnSpcReduction="10000"/>
          </a:bodyPr>
          <a:lstStyle/>
          <a:p>
            <a:pPr>
              <a:lnSpc>
                <a:spcPct val="90000"/>
              </a:lnSpc>
            </a:pPr>
            <a:r>
              <a:rPr lang="en-US" altLang="en-US">
                <a:solidFill>
                  <a:srgbClr val="000099"/>
                </a:solidFill>
                <a:latin typeface="Arial Black" panose="020B0A04020102020204" pitchFamily="34" charset="0"/>
              </a:rPr>
              <a:t>Support</a:t>
            </a:r>
          </a:p>
          <a:p>
            <a:pPr>
              <a:lnSpc>
                <a:spcPct val="90000"/>
              </a:lnSpc>
              <a:buFontTx/>
              <a:buNone/>
            </a:pPr>
            <a:endParaRPr lang="en-US" altLang="en-US">
              <a:solidFill>
                <a:srgbClr val="000099"/>
              </a:solidFill>
              <a:latin typeface="Arial Black" panose="020B0A04020102020204" pitchFamily="34" charset="0"/>
            </a:endParaRPr>
          </a:p>
          <a:p>
            <a:pPr>
              <a:lnSpc>
                <a:spcPct val="90000"/>
              </a:lnSpc>
            </a:pPr>
            <a:r>
              <a:rPr lang="en-US" altLang="en-US">
                <a:solidFill>
                  <a:srgbClr val="FF6600"/>
                </a:solidFill>
                <a:latin typeface="Arial Black" panose="020B0A04020102020204" pitchFamily="34" charset="0"/>
              </a:rPr>
              <a:t>Empowerment</a:t>
            </a:r>
          </a:p>
          <a:p>
            <a:pPr>
              <a:lnSpc>
                <a:spcPct val="90000"/>
              </a:lnSpc>
            </a:pPr>
            <a:endParaRPr lang="en-US" altLang="en-US">
              <a:latin typeface="Arial Black" panose="020B0A04020102020204" pitchFamily="34" charset="0"/>
            </a:endParaRPr>
          </a:p>
          <a:p>
            <a:pPr>
              <a:lnSpc>
                <a:spcPct val="90000"/>
              </a:lnSpc>
            </a:pPr>
            <a:r>
              <a:rPr lang="en-US" altLang="en-US">
                <a:solidFill>
                  <a:srgbClr val="FF0000"/>
                </a:solidFill>
                <a:latin typeface="Arial Black" panose="020B0A04020102020204" pitchFamily="34" charset="0"/>
              </a:rPr>
              <a:t>Boundaries/ Expectations</a:t>
            </a:r>
          </a:p>
          <a:p>
            <a:pPr>
              <a:lnSpc>
                <a:spcPct val="90000"/>
              </a:lnSpc>
              <a:buFontTx/>
              <a:buNone/>
            </a:pPr>
            <a:endParaRPr lang="en-US" altLang="en-US">
              <a:latin typeface="Arial Black" panose="020B0A04020102020204" pitchFamily="34" charset="0"/>
            </a:endParaRPr>
          </a:p>
          <a:p>
            <a:pPr>
              <a:lnSpc>
                <a:spcPct val="90000"/>
              </a:lnSpc>
            </a:pPr>
            <a:r>
              <a:rPr lang="en-US" altLang="en-US">
                <a:solidFill>
                  <a:srgbClr val="CC0099"/>
                </a:solidFill>
                <a:latin typeface="Arial Black" panose="020B0A04020102020204" pitchFamily="34" charset="0"/>
              </a:rPr>
              <a:t>Structured Time Use</a:t>
            </a:r>
          </a:p>
        </p:txBody>
      </p:sp>
      <p:sp>
        <p:nvSpPr>
          <p:cNvPr id="99333" name="Text Box 5"/>
          <p:cNvSpPr txBox="1">
            <a:spLocks noChangeArrowheads="1"/>
          </p:cNvSpPr>
          <p:nvPr/>
        </p:nvSpPr>
        <p:spPr bwMode="auto">
          <a:xfrm>
            <a:off x="3124200" y="914401"/>
            <a:ext cx="647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663300"/>
                </a:solidFill>
                <a:latin typeface="Arial Black" panose="020B0A04020102020204" pitchFamily="34" charset="0"/>
              </a:rPr>
              <a:t>(What We Surround Kids With!!)</a:t>
            </a:r>
          </a:p>
        </p:txBody>
      </p:sp>
    </p:spTree>
    <p:extLst>
      <p:ext uri="{BB962C8B-B14F-4D97-AF65-F5344CB8AC3E}">
        <p14:creationId xmlns:p14="http://schemas.microsoft.com/office/powerpoint/2010/main" val="429117046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33600" y="0"/>
            <a:ext cx="7772400" cy="1143000"/>
          </a:xfrm>
        </p:spPr>
        <p:txBody>
          <a:bodyPr/>
          <a:lstStyle/>
          <a:p>
            <a:r>
              <a:rPr lang="en-US" altLang="en-US" smtClean="0">
                <a:solidFill>
                  <a:srgbClr val="000099"/>
                </a:solidFill>
                <a:latin typeface="Arial Black" panose="020B0A04020102020204" pitchFamily="34" charset="0"/>
              </a:rPr>
              <a:t>Internal Assets</a:t>
            </a:r>
          </a:p>
        </p:txBody>
      </p:sp>
      <p:sp>
        <p:nvSpPr>
          <p:cNvPr id="100355" name="Rectangle 3"/>
          <p:cNvSpPr>
            <a:spLocks noGrp="1" noChangeArrowheads="1"/>
          </p:cNvSpPr>
          <p:nvPr>
            <p:ph type="body" sz="half" idx="1"/>
          </p:nvPr>
        </p:nvSpPr>
        <p:spPr>
          <a:xfrm>
            <a:off x="2057400" y="1905000"/>
            <a:ext cx="4343400" cy="4114800"/>
          </a:xfrm>
        </p:spPr>
        <p:txBody>
          <a:bodyPr>
            <a:normAutofit lnSpcReduction="10000"/>
          </a:bodyPr>
          <a:lstStyle/>
          <a:p>
            <a:pPr>
              <a:lnSpc>
                <a:spcPct val="90000"/>
              </a:lnSpc>
            </a:pPr>
            <a:r>
              <a:rPr lang="en-US" altLang="en-US">
                <a:solidFill>
                  <a:srgbClr val="FF6600"/>
                </a:solidFill>
                <a:latin typeface="Arial Black" panose="020B0A04020102020204" pitchFamily="34" charset="0"/>
              </a:rPr>
              <a:t>Educational Commitment</a:t>
            </a:r>
          </a:p>
          <a:p>
            <a:pPr>
              <a:lnSpc>
                <a:spcPct val="90000"/>
              </a:lnSpc>
              <a:buFontTx/>
              <a:buNone/>
            </a:pPr>
            <a:endParaRPr lang="en-US" altLang="en-US">
              <a:solidFill>
                <a:srgbClr val="FF6600"/>
              </a:solidFill>
              <a:latin typeface="Arial Black" panose="020B0A04020102020204" pitchFamily="34" charset="0"/>
            </a:endParaRPr>
          </a:p>
          <a:p>
            <a:pPr>
              <a:lnSpc>
                <a:spcPct val="90000"/>
              </a:lnSpc>
            </a:pPr>
            <a:r>
              <a:rPr lang="en-US" altLang="en-US">
                <a:solidFill>
                  <a:srgbClr val="008080"/>
                </a:solidFill>
                <a:latin typeface="Arial Black" panose="020B0A04020102020204" pitchFamily="34" charset="0"/>
              </a:rPr>
              <a:t>Positive Values</a:t>
            </a:r>
          </a:p>
          <a:p>
            <a:pPr>
              <a:lnSpc>
                <a:spcPct val="90000"/>
              </a:lnSpc>
              <a:buFontTx/>
              <a:buNone/>
            </a:pPr>
            <a:endParaRPr lang="en-US" altLang="en-US">
              <a:solidFill>
                <a:srgbClr val="008080"/>
              </a:solidFill>
              <a:latin typeface="Arial Black" panose="020B0A04020102020204" pitchFamily="34" charset="0"/>
            </a:endParaRPr>
          </a:p>
          <a:p>
            <a:pPr>
              <a:lnSpc>
                <a:spcPct val="90000"/>
              </a:lnSpc>
            </a:pPr>
            <a:r>
              <a:rPr lang="en-US" altLang="en-US">
                <a:solidFill>
                  <a:srgbClr val="009900"/>
                </a:solidFill>
                <a:latin typeface="Arial Black" panose="020B0A04020102020204" pitchFamily="34" charset="0"/>
              </a:rPr>
              <a:t>Social Competencies</a:t>
            </a:r>
          </a:p>
          <a:p>
            <a:pPr>
              <a:lnSpc>
                <a:spcPct val="90000"/>
              </a:lnSpc>
              <a:buFontTx/>
              <a:buNone/>
            </a:pPr>
            <a:endParaRPr lang="en-US" altLang="en-US">
              <a:latin typeface="Arial Black" panose="020B0A04020102020204" pitchFamily="34" charset="0"/>
            </a:endParaRPr>
          </a:p>
          <a:p>
            <a:pPr>
              <a:lnSpc>
                <a:spcPct val="90000"/>
              </a:lnSpc>
            </a:pPr>
            <a:r>
              <a:rPr lang="en-US" altLang="en-US">
                <a:solidFill>
                  <a:srgbClr val="FF0000"/>
                </a:solidFill>
                <a:latin typeface="Arial Black" panose="020B0A04020102020204" pitchFamily="34" charset="0"/>
              </a:rPr>
              <a:t>Positive Identity</a:t>
            </a:r>
          </a:p>
          <a:p>
            <a:pPr>
              <a:lnSpc>
                <a:spcPct val="90000"/>
              </a:lnSpc>
              <a:buFontTx/>
              <a:buNone/>
            </a:pPr>
            <a:endParaRPr lang="en-US" altLang="en-US">
              <a:solidFill>
                <a:srgbClr val="FF6600"/>
              </a:solidFill>
              <a:latin typeface="Arial Black" panose="020B0A04020102020204" pitchFamily="34" charset="0"/>
            </a:endParaRPr>
          </a:p>
        </p:txBody>
      </p:sp>
      <p:pic>
        <p:nvPicPr>
          <p:cNvPr id="100356" name="Picture 4" descr="an00790_"/>
          <p:cNvPicPr>
            <a:picLocks noGrp="1" noChangeAspect="1" noChangeArrowheads="1"/>
          </p:cNvPicPr>
          <p:nvPr>
            <p:ph type="clipArt" sz="half" idx="2"/>
          </p:nvPr>
        </p:nvPicPr>
        <p:blipFill>
          <a:blip r:embed="rId2" cstate="print">
            <a:extLst>
              <a:ext uri="{28A0092B-C50C-407E-A947-70E740481C1C}">
                <a14:useLocalDpi xmlns:a14="http://schemas.microsoft.com/office/drawing/2010/main"/>
              </a:ext>
            </a:extLst>
          </a:blip>
          <a:srcRect/>
          <a:stretch>
            <a:fillRect/>
          </a:stretch>
        </p:blipFill>
        <p:spPr>
          <a:xfrm>
            <a:off x="6400800" y="1676401"/>
            <a:ext cx="3810000" cy="3973513"/>
          </a:xfrm>
        </p:spPr>
      </p:pic>
      <p:sp>
        <p:nvSpPr>
          <p:cNvPr id="100357" name="Text Box 5"/>
          <p:cNvSpPr txBox="1">
            <a:spLocks noChangeArrowheads="1"/>
          </p:cNvSpPr>
          <p:nvPr/>
        </p:nvSpPr>
        <p:spPr bwMode="auto">
          <a:xfrm>
            <a:off x="2590800" y="914401"/>
            <a:ext cx="716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660066"/>
                </a:solidFill>
                <a:latin typeface="Arial Black" panose="020B0A04020102020204" pitchFamily="34" charset="0"/>
              </a:rPr>
              <a:t>(Comes From the Head and Heart!!!)</a:t>
            </a:r>
          </a:p>
        </p:txBody>
      </p:sp>
    </p:spTree>
    <p:extLst>
      <p:ext uri="{BB962C8B-B14F-4D97-AF65-F5344CB8AC3E}">
        <p14:creationId xmlns:p14="http://schemas.microsoft.com/office/powerpoint/2010/main" val="297407765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noChangeAspect="1"/>
          </p:cNvGrpSpPr>
          <p:nvPr/>
        </p:nvGrpSpPr>
        <p:grpSpPr bwMode="auto">
          <a:xfrm>
            <a:off x="2286000" y="533401"/>
            <a:ext cx="7715250" cy="6005513"/>
            <a:chOff x="2896" y="6052"/>
            <a:chExt cx="11171" cy="8943"/>
          </a:xfrm>
        </p:grpSpPr>
        <p:sp>
          <p:nvSpPr>
            <p:cNvPr id="101380" name="AutoShape 3"/>
            <p:cNvSpPr>
              <a:spLocks noChangeAspect="1" noChangeArrowheads="1" noTextEdit="1"/>
            </p:cNvSpPr>
            <p:nvPr/>
          </p:nvSpPr>
          <p:spPr bwMode="auto">
            <a:xfrm>
              <a:off x="2896" y="6052"/>
              <a:ext cx="11171" cy="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1381" name="Line 4"/>
            <p:cNvSpPr>
              <a:spLocks noChangeShapeType="1"/>
            </p:cNvSpPr>
            <p:nvPr/>
          </p:nvSpPr>
          <p:spPr bwMode="auto">
            <a:xfrm>
              <a:off x="3167" y="11643"/>
              <a:ext cx="10800" cy="0"/>
            </a:xfrm>
            <a:prstGeom prst="line">
              <a:avLst/>
            </a:prstGeom>
            <a:noFill/>
            <a:ln w="28575" cap="sq">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2" name="Line 5"/>
            <p:cNvSpPr>
              <a:spLocks noChangeShapeType="1"/>
            </p:cNvSpPr>
            <p:nvPr/>
          </p:nvSpPr>
          <p:spPr bwMode="auto">
            <a:xfrm>
              <a:off x="3167" y="12052"/>
              <a:ext cx="10800" cy="0"/>
            </a:xfrm>
            <a:prstGeom prst="line">
              <a:avLst/>
            </a:prstGeom>
            <a:noFill/>
            <a:ln w="28575" cap="sq">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3" name="Line 6"/>
            <p:cNvSpPr>
              <a:spLocks noChangeShapeType="1"/>
            </p:cNvSpPr>
            <p:nvPr/>
          </p:nvSpPr>
          <p:spPr bwMode="auto">
            <a:xfrm>
              <a:off x="3167" y="11643"/>
              <a:ext cx="0" cy="409"/>
            </a:xfrm>
            <a:prstGeom prst="line">
              <a:avLst/>
            </a:prstGeom>
            <a:noFill/>
            <a:ln w="28575" cap="sq">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4" name="Line 7"/>
            <p:cNvSpPr>
              <a:spLocks noChangeShapeType="1"/>
            </p:cNvSpPr>
            <p:nvPr/>
          </p:nvSpPr>
          <p:spPr bwMode="auto">
            <a:xfrm>
              <a:off x="6767" y="11643"/>
              <a:ext cx="0" cy="409"/>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5" name="Line 8"/>
            <p:cNvSpPr>
              <a:spLocks noChangeShapeType="1"/>
            </p:cNvSpPr>
            <p:nvPr/>
          </p:nvSpPr>
          <p:spPr bwMode="auto">
            <a:xfrm>
              <a:off x="10367" y="11643"/>
              <a:ext cx="0" cy="409"/>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6" name="Line 9"/>
            <p:cNvSpPr>
              <a:spLocks noChangeShapeType="1"/>
            </p:cNvSpPr>
            <p:nvPr/>
          </p:nvSpPr>
          <p:spPr bwMode="auto">
            <a:xfrm>
              <a:off x="13967" y="11643"/>
              <a:ext cx="0" cy="409"/>
            </a:xfrm>
            <a:prstGeom prst="line">
              <a:avLst/>
            </a:prstGeom>
            <a:noFill/>
            <a:ln w="28575" cap="sq">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7" name="Text Box 10"/>
            <p:cNvSpPr txBox="1">
              <a:spLocks noChangeArrowheads="1"/>
            </p:cNvSpPr>
            <p:nvPr/>
          </p:nvSpPr>
          <p:spPr bwMode="auto">
            <a:xfrm>
              <a:off x="3866" y="9482"/>
              <a:ext cx="2209"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u="sng">
                  <a:solidFill>
                    <a:schemeClr val="accent2"/>
                  </a:solidFill>
                </a:rPr>
                <a:t>Community</a:t>
              </a:r>
            </a:p>
          </p:txBody>
        </p:sp>
        <p:sp>
          <p:nvSpPr>
            <p:cNvPr id="101388" name="Text Box 11"/>
            <p:cNvSpPr txBox="1">
              <a:spLocks noChangeArrowheads="1"/>
            </p:cNvSpPr>
            <p:nvPr/>
          </p:nvSpPr>
          <p:spPr bwMode="auto">
            <a:xfrm>
              <a:off x="5666" y="10305"/>
              <a:ext cx="2901"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b="1" u="sng">
                  <a:solidFill>
                    <a:schemeClr val="accent2"/>
                  </a:solidFill>
                </a:rPr>
                <a:t>Family</a:t>
              </a:r>
            </a:p>
          </p:txBody>
        </p:sp>
        <p:sp>
          <p:nvSpPr>
            <p:cNvPr id="101389" name="Text Box 12"/>
            <p:cNvSpPr txBox="1">
              <a:spLocks noChangeArrowheads="1"/>
            </p:cNvSpPr>
            <p:nvPr/>
          </p:nvSpPr>
          <p:spPr bwMode="auto">
            <a:xfrm>
              <a:off x="8865" y="10203"/>
              <a:ext cx="2901"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u="sng">
                  <a:solidFill>
                    <a:schemeClr val="accent2"/>
                  </a:solidFill>
                </a:rPr>
                <a:t>School</a:t>
              </a:r>
            </a:p>
          </p:txBody>
        </p:sp>
        <p:sp>
          <p:nvSpPr>
            <p:cNvPr id="101390" name="Text Box 13"/>
            <p:cNvSpPr txBox="1">
              <a:spLocks noChangeArrowheads="1"/>
            </p:cNvSpPr>
            <p:nvPr/>
          </p:nvSpPr>
          <p:spPr bwMode="auto">
            <a:xfrm>
              <a:off x="10667" y="9482"/>
              <a:ext cx="2901"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522" tIns="29261" rIns="58522" bIns="2926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u="sng">
                  <a:solidFill>
                    <a:schemeClr val="accent2"/>
                  </a:solidFill>
                </a:rPr>
                <a:t>Individual/Peer</a:t>
              </a:r>
            </a:p>
          </p:txBody>
        </p:sp>
        <p:grpSp>
          <p:nvGrpSpPr>
            <p:cNvPr id="101391" name="Group 14"/>
            <p:cNvGrpSpPr>
              <a:grpSpLocks/>
            </p:cNvGrpSpPr>
            <p:nvPr/>
          </p:nvGrpSpPr>
          <p:grpSpPr bwMode="auto">
            <a:xfrm>
              <a:off x="2896" y="6192"/>
              <a:ext cx="10971" cy="8803"/>
              <a:chOff x="158" y="144"/>
              <a:chExt cx="5266" cy="4108"/>
            </a:xfrm>
          </p:grpSpPr>
          <p:grpSp>
            <p:nvGrpSpPr>
              <p:cNvPr id="101407" name="Group 15"/>
              <p:cNvGrpSpPr>
                <a:grpSpLocks/>
              </p:cNvGrpSpPr>
              <p:nvPr/>
            </p:nvGrpSpPr>
            <p:grpSpPr bwMode="auto">
              <a:xfrm>
                <a:off x="158" y="2880"/>
                <a:ext cx="5266" cy="1116"/>
                <a:chOff x="158" y="2880"/>
                <a:chExt cx="5266" cy="1116"/>
              </a:xfrm>
            </p:grpSpPr>
            <p:sp>
              <p:nvSpPr>
                <p:cNvPr id="121872" name="Text Box 16"/>
                <p:cNvSpPr txBox="1">
                  <a:spLocks noChangeArrowheads="1"/>
                </p:cNvSpPr>
                <p:nvPr/>
              </p:nvSpPr>
              <p:spPr bwMode="auto">
                <a:xfrm>
                  <a:off x="158" y="2903"/>
                  <a:ext cx="2002" cy="1093"/>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Other Adult Relationships</a:t>
                  </a:r>
                </a:p>
                <a:p>
                  <a:pPr algn="ctr">
                    <a:defRPr/>
                  </a:pPr>
                  <a:r>
                    <a:rPr lang="en-US" sz="1000" b="1">
                      <a:effectLst>
                        <a:outerShdw blurRad="38100" dist="38100" dir="2700000" algn="tl">
                          <a:srgbClr val="FFFFFF"/>
                        </a:outerShdw>
                      </a:effectLst>
                      <a:latin typeface="Times New Roman" pitchFamily="18" charset="0"/>
                    </a:rPr>
                    <a:t>Service to Others</a:t>
                  </a:r>
                </a:p>
                <a:p>
                  <a:pPr algn="ctr">
                    <a:defRPr/>
                  </a:pPr>
                  <a:r>
                    <a:rPr lang="en-US" sz="1000" b="1">
                      <a:effectLst>
                        <a:outerShdw blurRad="38100" dist="38100" dir="2700000" algn="tl">
                          <a:srgbClr val="FFFFFF"/>
                        </a:outerShdw>
                      </a:effectLst>
                      <a:latin typeface="Times New Roman" pitchFamily="18" charset="0"/>
                    </a:rPr>
                    <a:t>Creative Activities</a:t>
                  </a:r>
                </a:p>
                <a:p>
                  <a:pPr algn="ctr">
                    <a:defRPr/>
                  </a:pPr>
                  <a:r>
                    <a:rPr lang="en-US" sz="1000" b="1">
                      <a:effectLst>
                        <a:outerShdw blurRad="38100" dist="38100" dir="2700000" algn="tl">
                          <a:srgbClr val="FFFFFF"/>
                        </a:outerShdw>
                      </a:effectLst>
                      <a:latin typeface="Times New Roman" pitchFamily="18" charset="0"/>
                    </a:rPr>
                    <a:t>Youth Programs</a:t>
                  </a:r>
                </a:p>
                <a:p>
                  <a:pPr algn="ctr">
                    <a:defRPr/>
                  </a:pPr>
                  <a:r>
                    <a:rPr lang="en-US" sz="1000" b="1">
                      <a:effectLst>
                        <a:outerShdw blurRad="38100" dist="38100" dir="2700000" algn="tl">
                          <a:srgbClr val="FFFFFF"/>
                        </a:outerShdw>
                      </a:effectLst>
                      <a:latin typeface="Times New Roman" pitchFamily="18" charset="0"/>
                    </a:rPr>
                    <a:t>Youth as Resources</a:t>
                  </a:r>
                </a:p>
                <a:p>
                  <a:pPr algn="ctr">
                    <a:defRPr/>
                  </a:pPr>
                  <a:r>
                    <a:rPr lang="en-US" sz="1000" b="1">
                      <a:effectLst>
                        <a:outerShdw blurRad="38100" dist="38100" dir="2700000" algn="tl">
                          <a:srgbClr val="FFFFFF"/>
                        </a:outerShdw>
                      </a:effectLst>
                      <a:latin typeface="Times New Roman" pitchFamily="18" charset="0"/>
                    </a:rPr>
                    <a:t>Time at Home</a:t>
                  </a:r>
                </a:p>
                <a:p>
                  <a:pPr algn="ctr">
                    <a:defRPr/>
                  </a:pPr>
                  <a:r>
                    <a:rPr lang="en-US" sz="1000" b="1">
                      <a:effectLst>
                        <a:outerShdw blurRad="38100" dist="38100" dir="2700000" algn="tl">
                          <a:srgbClr val="FFFFFF"/>
                        </a:outerShdw>
                      </a:effectLst>
                      <a:latin typeface="Times New Roman" pitchFamily="18" charset="0"/>
                    </a:rPr>
                    <a:t>Parental Involvement</a:t>
                  </a:r>
                </a:p>
                <a:p>
                  <a:pPr algn="ctr">
                    <a:defRPr/>
                  </a:pPr>
                  <a:r>
                    <a:rPr lang="en-US" sz="1000" b="1">
                      <a:effectLst>
                        <a:outerShdw blurRad="38100" dist="38100" dir="2700000" algn="tl">
                          <a:srgbClr val="FFFFFF"/>
                        </a:outerShdw>
                      </a:effectLst>
                      <a:latin typeface="Times New Roman" pitchFamily="18" charset="0"/>
                    </a:rPr>
                    <a:t>Reading for Pleasure</a:t>
                  </a:r>
                </a:p>
                <a:p>
                  <a:pPr algn="ctr">
                    <a:defRPr/>
                  </a:pPr>
                  <a:r>
                    <a:rPr lang="en-US" sz="1000" b="1">
                      <a:effectLst>
                        <a:outerShdw blurRad="38100" dist="38100" dir="2700000" algn="tl">
                          <a:srgbClr val="FFFFFF"/>
                        </a:outerShdw>
                      </a:effectLst>
                      <a:latin typeface="Times New Roman" pitchFamily="18" charset="0"/>
                    </a:rPr>
                    <a:t>Homework</a:t>
                  </a:r>
                  <a:r>
                    <a:rPr lang="en-US" sz="700" b="1">
                      <a:effectLst>
                        <a:outerShdw blurRad="38100" dist="38100" dir="2700000" algn="tl">
                          <a:srgbClr val="FFFFFF"/>
                        </a:outerShdw>
                      </a:effectLst>
                      <a:latin typeface="Times New Roman" pitchFamily="18" charset="0"/>
                    </a:rPr>
                    <a:t> </a:t>
                  </a:r>
                </a:p>
              </p:txBody>
            </p:sp>
            <p:sp>
              <p:nvSpPr>
                <p:cNvPr id="121873" name="Text Box 17"/>
                <p:cNvSpPr txBox="1">
                  <a:spLocks noChangeArrowheads="1"/>
                </p:cNvSpPr>
                <p:nvPr/>
              </p:nvSpPr>
              <p:spPr bwMode="auto">
                <a:xfrm>
                  <a:off x="3840" y="2928"/>
                  <a:ext cx="1584" cy="847"/>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Personal Power</a:t>
                  </a:r>
                </a:p>
                <a:p>
                  <a:pPr algn="ctr">
                    <a:defRPr/>
                  </a:pPr>
                  <a:r>
                    <a:rPr lang="en-US" sz="1000" b="1">
                      <a:effectLst>
                        <a:outerShdw blurRad="38100" dist="38100" dir="2700000" algn="tl">
                          <a:srgbClr val="FFFFFF"/>
                        </a:outerShdw>
                      </a:effectLst>
                      <a:latin typeface="Times New Roman" pitchFamily="18" charset="0"/>
                    </a:rPr>
                    <a:t>Cultural Competence</a:t>
                  </a:r>
                </a:p>
                <a:p>
                  <a:pPr algn="ctr">
                    <a:defRPr/>
                  </a:pPr>
                  <a:r>
                    <a:rPr lang="en-US" sz="1000" b="1">
                      <a:effectLst>
                        <a:outerShdw blurRad="38100" dist="38100" dir="2700000" algn="tl">
                          <a:srgbClr val="FFFFFF"/>
                        </a:outerShdw>
                      </a:effectLst>
                      <a:latin typeface="Times New Roman" pitchFamily="18" charset="0"/>
                    </a:rPr>
                    <a:t>Family Boundaries</a:t>
                  </a:r>
                </a:p>
                <a:p>
                  <a:pPr algn="ctr">
                    <a:defRPr/>
                  </a:pPr>
                  <a:r>
                    <a:rPr lang="en-US" sz="1000" b="1">
                      <a:effectLst>
                        <a:outerShdw blurRad="38100" dist="38100" dir="2700000" algn="tl">
                          <a:srgbClr val="FFFFFF"/>
                        </a:outerShdw>
                      </a:effectLst>
                      <a:latin typeface="Times New Roman" pitchFamily="18" charset="0"/>
                    </a:rPr>
                    <a:t>Interpersonal Competence</a:t>
                  </a:r>
                </a:p>
                <a:p>
                  <a:pPr algn="ctr">
                    <a:defRPr/>
                  </a:pPr>
                  <a:r>
                    <a:rPr lang="en-US" sz="1000" b="1">
                      <a:effectLst>
                        <a:outerShdw blurRad="38100" dist="38100" dir="2700000" algn="tl">
                          <a:srgbClr val="FFFFFF"/>
                        </a:outerShdw>
                      </a:effectLst>
                      <a:latin typeface="Times New Roman" pitchFamily="18" charset="0"/>
                    </a:rPr>
                    <a:t>Peaceful Conflict Resolution</a:t>
                  </a:r>
                </a:p>
                <a:p>
                  <a:pPr algn="ctr">
                    <a:defRPr/>
                  </a:pPr>
                  <a:r>
                    <a:rPr lang="en-US" sz="1000" b="1">
                      <a:effectLst>
                        <a:outerShdw blurRad="38100" dist="38100" dir="2700000" algn="tl">
                          <a:srgbClr val="FFFFFF"/>
                        </a:outerShdw>
                      </a:effectLst>
                      <a:latin typeface="Times New Roman" pitchFamily="18" charset="0"/>
                    </a:rPr>
                    <a:t>Planning &amp; Decision Making</a:t>
                  </a:r>
                </a:p>
                <a:p>
                  <a:pPr algn="ctr">
                    <a:defRPr/>
                  </a:pPr>
                  <a:r>
                    <a:rPr lang="en-US" sz="1000" b="1">
                      <a:effectLst>
                        <a:outerShdw blurRad="38100" dist="38100" dir="2700000" algn="tl">
                          <a:srgbClr val="FFFFFF"/>
                        </a:outerShdw>
                      </a:effectLst>
                      <a:latin typeface="Times New Roman" pitchFamily="18" charset="0"/>
                    </a:rPr>
                    <a:t>Resistance Skills</a:t>
                  </a:r>
                </a:p>
              </p:txBody>
            </p:sp>
            <p:sp>
              <p:nvSpPr>
                <p:cNvPr id="121874" name="Text Box 18"/>
                <p:cNvSpPr txBox="1">
                  <a:spLocks noChangeArrowheads="1"/>
                </p:cNvSpPr>
                <p:nvPr/>
              </p:nvSpPr>
              <p:spPr bwMode="auto">
                <a:xfrm>
                  <a:off x="1873" y="2880"/>
                  <a:ext cx="2001"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Community Values Youth</a:t>
                  </a:r>
                </a:p>
                <a:p>
                  <a:pPr algn="ctr">
                    <a:defRPr/>
                  </a:pPr>
                  <a:r>
                    <a:rPr lang="en-US" sz="1000" b="1">
                      <a:effectLst>
                        <a:outerShdw blurRad="38100" dist="38100" dir="2700000" algn="tl">
                          <a:srgbClr val="FFFFFF"/>
                        </a:outerShdw>
                      </a:effectLst>
                      <a:latin typeface="Times New Roman" pitchFamily="18" charset="0"/>
                    </a:rPr>
                    <a:t>Youth Given Useful Roles</a:t>
                  </a:r>
                </a:p>
                <a:p>
                  <a:pPr algn="ctr">
                    <a:defRPr/>
                  </a:pPr>
                  <a:r>
                    <a:rPr lang="en-US" sz="1000" b="1">
                      <a:effectLst>
                        <a:outerShdw blurRad="38100" dist="38100" dir="2700000" algn="tl">
                          <a:srgbClr val="FFFFFF"/>
                        </a:outerShdw>
                      </a:effectLst>
                      <a:latin typeface="Times New Roman" pitchFamily="18" charset="0"/>
                    </a:rPr>
                    <a:t>Caring School Climate</a:t>
                  </a:r>
                </a:p>
                <a:p>
                  <a:pPr algn="ctr">
                    <a:defRPr/>
                  </a:pPr>
                  <a:r>
                    <a:rPr lang="en-US" sz="1000" b="1">
                      <a:effectLst>
                        <a:outerShdw blurRad="38100" dist="38100" dir="2700000" algn="tl">
                          <a:srgbClr val="FFFFFF"/>
                        </a:outerShdw>
                      </a:effectLst>
                      <a:latin typeface="Times New Roman" pitchFamily="18" charset="0"/>
                    </a:rPr>
                    <a:t>High Expectations</a:t>
                  </a:r>
                </a:p>
              </p:txBody>
            </p:sp>
          </p:grpSp>
          <p:grpSp>
            <p:nvGrpSpPr>
              <p:cNvPr id="101408" name="Group 19"/>
              <p:cNvGrpSpPr>
                <a:grpSpLocks/>
              </p:cNvGrpSpPr>
              <p:nvPr/>
            </p:nvGrpSpPr>
            <p:grpSpPr bwMode="auto">
              <a:xfrm>
                <a:off x="1265" y="912"/>
                <a:ext cx="3330" cy="518"/>
                <a:chOff x="1265" y="912"/>
                <a:chExt cx="3330" cy="518"/>
              </a:xfrm>
            </p:grpSpPr>
            <p:sp>
              <p:nvSpPr>
                <p:cNvPr id="121876" name="Text Box 20"/>
                <p:cNvSpPr txBox="1">
                  <a:spLocks noChangeArrowheads="1"/>
                </p:cNvSpPr>
                <p:nvPr/>
              </p:nvSpPr>
              <p:spPr bwMode="auto">
                <a:xfrm>
                  <a:off x="1265" y="912"/>
                  <a:ext cx="1195"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Neighborhood Boundaries</a:t>
                  </a:r>
                </a:p>
                <a:p>
                  <a:pPr algn="ctr">
                    <a:defRPr/>
                  </a:pPr>
                  <a:r>
                    <a:rPr lang="en-US" sz="1000" b="1">
                      <a:effectLst>
                        <a:outerShdw blurRad="38100" dist="38100" dir="2700000" algn="tl">
                          <a:srgbClr val="FFFFFF"/>
                        </a:outerShdw>
                      </a:effectLst>
                      <a:latin typeface="Times New Roman" pitchFamily="18" charset="0"/>
                    </a:rPr>
                    <a:t>Equality &amp; Social Justice</a:t>
                  </a:r>
                </a:p>
                <a:p>
                  <a:pPr algn="ctr">
                    <a:defRPr/>
                  </a:pPr>
                  <a:r>
                    <a:rPr lang="en-US" sz="1000" b="1">
                      <a:effectLst>
                        <a:outerShdw blurRad="38100" dist="38100" dir="2700000" algn="tl">
                          <a:srgbClr val="FFFFFF"/>
                        </a:outerShdw>
                      </a:effectLst>
                      <a:latin typeface="Times New Roman" pitchFamily="18" charset="0"/>
                    </a:rPr>
                    <a:t>School Boundaries</a:t>
                  </a:r>
                </a:p>
                <a:p>
                  <a:pPr algn="ctr">
                    <a:defRPr/>
                  </a:pPr>
                  <a:r>
                    <a:rPr lang="en-US" sz="1000" b="1">
                      <a:effectLst>
                        <a:outerShdw blurRad="38100" dist="38100" dir="2700000" algn="tl">
                          <a:srgbClr val="FFFFFF"/>
                        </a:outerShdw>
                      </a:effectLst>
                      <a:latin typeface="Times New Roman" pitchFamily="18" charset="0"/>
                    </a:rPr>
                    <a:t>Integrity</a:t>
                  </a:r>
                </a:p>
              </p:txBody>
            </p:sp>
            <p:sp>
              <p:nvSpPr>
                <p:cNvPr id="121877" name="Text Box 21"/>
                <p:cNvSpPr txBox="1">
                  <a:spLocks noChangeArrowheads="1"/>
                </p:cNvSpPr>
                <p:nvPr/>
              </p:nvSpPr>
              <p:spPr bwMode="auto">
                <a:xfrm>
                  <a:off x="3134" y="912"/>
                  <a:ext cx="1467"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Honesty</a:t>
                  </a:r>
                </a:p>
                <a:p>
                  <a:pPr algn="ctr">
                    <a:defRPr/>
                  </a:pPr>
                  <a:r>
                    <a:rPr lang="en-US" sz="1000" b="1">
                      <a:effectLst>
                        <a:outerShdw blurRad="38100" dist="38100" dir="2700000" algn="tl">
                          <a:srgbClr val="FFFFFF"/>
                        </a:outerShdw>
                      </a:effectLst>
                      <a:latin typeface="Times New Roman" pitchFamily="18" charset="0"/>
                    </a:rPr>
                    <a:t>Responsibility</a:t>
                  </a:r>
                </a:p>
                <a:p>
                  <a:pPr algn="ctr">
                    <a:defRPr/>
                  </a:pPr>
                  <a:r>
                    <a:rPr lang="en-US" sz="1000" b="1">
                      <a:effectLst>
                        <a:outerShdw blurRad="38100" dist="38100" dir="2700000" algn="tl">
                          <a:srgbClr val="FFFFFF"/>
                        </a:outerShdw>
                      </a:effectLst>
                      <a:latin typeface="Times New Roman" pitchFamily="18" charset="0"/>
                    </a:rPr>
                    <a:t>Sense of Purpose</a:t>
                  </a:r>
                </a:p>
                <a:p>
                  <a:pPr algn="ctr">
                    <a:defRPr/>
                  </a:pPr>
                  <a:r>
                    <a:rPr lang="en-US" sz="1000" b="1">
                      <a:effectLst>
                        <a:outerShdw blurRad="38100" dist="38100" dir="2700000" algn="tl">
                          <a:srgbClr val="FFFFFF"/>
                        </a:outerShdw>
                      </a:effectLst>
                      <a:latin typeface="Times New Roman" pitchFamily="18" charset="0"/>
                    </a:rPr>
                    <a:t>Positive View of Personal Future</a:t>
                  </a:r>
                </a:p>
              </p:txBody>
            </p:sp>
          </p:grpSp>
          <p:grpSp>
            <p:nvGrpSpPr>
              <p:cNvPr id="101409" name="Group 22"/>
              <p:cNvGrpSpPr>
                <a:grpSpLocks/>
              </p:cNvGrpSpPr>
              <p:nvPr/>
            </p:nvGrpSpPr>
            <p:grpSpPr bwMode="auto">
              <a:xfrm>
                <a:off x="1383" y="144"/>
                <a:ext cx="3124" cy="529"/>
                <a:chOff x="1383" y="144"/>
                <a:chExt cx="3124" cy="529"/>
              </a:xfrm>
            </p:grpSpPr>
            <p:sp>
              <p:nvSpPr>
                <p:cNvPr id="121879" name="Text Box 23"/>
                <p:cNvSpPr txBox="1">
                  <a:spLocks noChangeArrowheads="1"/>
                </p:cNvSpPr>
                <p:nvPr/>
              </p:nvSpPr>
              <p:spPr bwMode="auto">
                <a:xfrm>
                  <a:off x="1383" y="155"/>
                  <a:ext cx="1001"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Delays Gratification</a:t>
                  </a:r>
                </a:p>
                <a:p>
                  <a:pPr algn="ctr">
                    <a:defRPr/>
                  </a:pPr>
                  <a:r>
                    <a:rPr lang="en-US" sz="1000" b="1">
                      <a:effectLst>
                        <a:outerShdw blurRad="38100" dist="38100" dir="2700000" algn="tl">
                          <a:srgbClr val="FFFFFF"/>
                        </a:outerShdw>
                      </a:effectLst>
                      <a:latin typeface="Times New Roman" pitchFamily="18" charset="0"/>
                    </a:rPr>
                    <a:t>Overcomes Adversity</a:t>
                  </a:r>
                </a:p>
                <a:p>
                  <a:pPr algn="ctr">
                    <a:defRPr/>
                  </a:pPr>
                  <a:r>
                    <a:rPr lang="en-US" sz="1000" b="1">
                      <a:effectLst>
                        <a:outerShdw blurRad="38100" dist="38100" dir="2700000" algn="tl">
                          <a:srgbClr val="FFFFFF"/>
                        </a:outerShdw>
                      </a:effectLst>
                      <a:latin typeface="Times New Roman" pitchFamily="18" charset="0"/>
                    </a:rPr>
                    <a:t>Exhibits Leadership</a:t>
                  </a:r>
                </a:p>
                <a:p>
                  <a:pPr algn="ctr">
                    <a:defRPr/>
                  </a:pPr>
                  <a:r>
                    <a:rPr lang="en-US" sz="1000" b="1">
                      <a:effectLst>
                        <a:outerShdw blurRad="38100" dist="38100" dir="2700000" algn="tl">
                          <a:srgbClr val="FFFFFF"/>
                        </a:outerShdw>
                      </a:effectLst>
                      <a:latin typeface="Times New Roman" pitchFamily="18" charset="0"/>
                    </a:rPr>
                    <a:t>Resists Danger</a:t>
                  </a:r>
                </a:p>
              </p:txBody>
            </p:sp>
            <p:sp>
              <p:nvSpPr>
                <p:cNvPr id="121880" name="Text Box 24"/>
                <p:cNvSpPr txBox="1">
                  <a:spLocks noChangeArrowheads="1"/>
                </p:cNvSpPr>
                <p:nvPr/>
              </p:nvSpPr>
              <p:spPr bwMode="auto">
                <a:xfrm>
                  <a:off x="3425" y="144"/>
                  <a:ext cx="1082"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Succeeds in School</a:t>
                  </a:r>
                </a:p>
                <a:p>
                  <a:pPr algn="ctr">
                    <a:defRPr/>
                  </a:pPr>
                  <a:r>
                    <a:rPr lang="en-US" sz="1000" b="1">
                      <a:effectLst>
                        <a:outerShdw blurRad="38100" dist="38100" dir="2700000" algn="tl">
                          <a:srgbClr val="FFFFFF"/>
                        </a:outerShdw>
                      </a:effectLst>
                      <a:latin typeface="Times New Roman" pitchFamily="18" charset="0"/>
                    </a:rPr>
                    <a:t>Helps Others</a:t>
                  </a:r>
                </a:p>
                <a:p>
                  <a:pPr algn="ctr">
                    <a:defRPr/>
                  </a:pPr>
                  <a:r>
                    <a:rPr lang="en-US" sz="1000" b="1">
                      <a:effectLst>
                        <a:outerShdw blurRad="38100" dist="38100" dir="2700000" algn="tl">
                          <a:srgbClr val="FFFFFF"/>
                        </a:outerShdw>
                      </a:effectLst>
                      <a:latin typeface="Times New Roman" pitchFamily="18" charset="0"/>
                    </a:rPr>
                    <a:t>Values Diversity</a:t>
                  </a:r>
                </a:p>
                <a:p>
                  <a:pPr algn="ctr">
                    <a:defRPr/>
                  </a:pPr>
                  <a:r>
                    <a:rPr lang="en-US" sz="1000" b="1">
                      <a:effectLst>
                        <a:outerShdw blurRad="38100" dist="38100" dir="2700000" algn="tl">
                          <a:srgbClr val="FFFFFF"/>
                        </a:outerShdw>
                      </a:effectLst>
                      <a:latin typeface="Times New Roman" pitchFamily="18" charset="0"/>
                    </a:rPr>
                    <a:t>Maintains Good Health</a:t>
                  </a:r>
                </a:p>
              </p:txBody>
            </p:sp>
          </p:grpSp>
          <p:grpSp>
            <p:nvGrpSpPr>
              <p:cNvPr id="101410" name="Group 25"/>
              <p:cNvGrpSpPr>
                <a:grpSpLocks/>
              </p:cNvGrpSpPr>
              <p:nvPr/>
            </p:nvGrpSpPr>
            <p:grpSpPr bwMode="auto">
              <a:xfrm>
                <a:off x="624" y="1824"/>
                <a:ext cx="4465" cy="739"/>
                <a:chOff x="624" y="1824"/>
                <a:chExt cx="4465" cy="739"/>
              </a:xfrm>
            </p:grpSpPr>
            <p:sp>
              <p:nvSpPr>
                <p:cNvPr id="121882" name="Text Box 26"/>
                <p:cNvSpPr txBox="1">
                  <a:spLocks noChangeArrowheads="1"/>
                </p:cNvSpPr>
                <p:nvPr/>
              </p:nvSpPr>
              <p:spPr bwMode="auto">
                <a:xfrm>
                  <a:off x="624" y="1824"/>
                  <a:ext cx="1014" cy="51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Caring Neighborhood</a:t>
                  </a:r>
                </a:p>
                <a:p>
                  <a:pPr algn="ctr">
                    <a:defRPr/>
                  </a:pPr>
                  <a:r>
                    <a:rPr lang="en-US" sz="1000" b="1">
                      <a:effectLst>
                        <a:outerShdw blurRad="38100" dist="38100" dir="2700000" algn="tl">
                          <a:srgbClr val="FFFFFF"/>
                        </a:outerShdw>
                      </a:effectLst>
                      <a:latin typeface="Times New Roman" pitchFamily="18" charset="0"/>
                    </a:rPr>
                    <a:t>Religious Community</a:t>
                  </a:r>
                </a:p>
                <a:p>
                  <a:pPr algn="ctr">
                    <a:defRPr/>
                  </a:pPr>
                  <a:r>
                    <a:rPr lang="en-US" sz="1000" b="1">
                      <a:effectLst>
                        <a:outerShdw blurRad="38100" dist="38100" dir="2700000" algn="tl">
                          <a:srgbClr val="FFFFFF"/>
                        </a:outerShdw>
                      </a:effectLst>
                      <a:latin typeface="Times New Roman" pitchFamily="18" charset="0"/>
                    </a:rPr>
                    <a:t>Adult Role Models</a:t>
                  </a:r>
                </a:p>
                <a:p>
                  <a:pPr algn="ctr">
                    <a:defRPr/>
                  </a:pPr>
                  <a:r>
                    <a:rPr lang="en-US" sz="1000" b="1">
                      <a:effectLst>
                        <a:outerShdw blurRad="38100" dist="38100" dir="2700000" algn="tl">
                          <a:srgbClr val="FFFFFF"/>
                        </a:outerShdw>
                      </a:effectLst>
                      <a:latin typeface="Times New Roman" pitchFamily="18" charset="0"/>
                    </a:rPr>
                    <a:t>Safety</a:t>
                  </a:r>
                </a:p>
              </p:txBody>
            </p:sp>
            <p:sp>
              <p:nvSpPr>
                <p:cNvPr id="121883" name="Text Box 27"/>
                <p:cNvSpPr txBox="1">
                  <a:spLocks noChangeArrowheads="1"/>
                </p:cNvSpPr>
                <p:nvPr/>
              </p:nvSpPr>
              <p:spPr bwMode="auto">
                <a:xfrm>
                  <a:off x="1483" y="2208"/>
                  <a:ext cx="1432" cy="288"/>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Family Support</a:t>
                  </a:r>
                </a:p>
                <a:p>
                  <a:pPr algn="ctr">
                    <a:defRPr/>
                  </a:pPr>
                  <a:r>
                    <a:rPr lang="en-US" sz="1000" b="1">
                      <a:effectLst>
                        <a:outerShdw blurRad="38100" dist="38100" dir="2700000" algn="tl">
                          <a:srgbClr val="FFFFFF"/>
                        </a:outerShdw>
                      </a:effectLst>
                      <a:latin typeface="Times New Roman" pitchFamily="18" charset="0"/>
                    </a:rPr>
                    <a:t>Positive Family Communication</a:t>
                  </a:r>
                </a:p>
              </p:txBody>
            </p:sp>
            <p:sp>
              <p:nvSpPr>
                <p:cNvPr id="121884" name="Text Box 28"/>
                <p:cNvSpPr txBox="1">
                  <a:spLocks noChangeArrowheads="1"/>
                </p:cNvSpPr>
                <p:nvPr/>
              </p:nvSpPr>
              <p:spPr bwMode="auto">
                <a:xfrm>
                  <a:off x="3168" y="2160"/>
                  <a:ext cx="1128" cy="403"/>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Bonding to School</a:t>
                  </a:r>
                </a:p>
                <a:p>
                  <a:pPr algn="ctr">
                    <a:defRPr/>
                  </a:pPr>
                  <a:r>
                    <a:rPr lang="en-US" sz="1000" b="1">
                      <a:effectLst>
                        <a:outerShdw blurRad="38100" dist="38100" dir="2700000" algn="tl">
                          <a:srgbClr val="FFFFFF"/>
                        </a:outerShdw>
                      </a:effectLst>
                      <a:latin typeface="Times New Roman" pitchFamily="18" charset="0"/>
                    </a:rPr>
                    <a:t>School Engagement</a:t>
                  </a:r>
                </a:p>
                <a:p>
                  <a:pPr algn="ctr">
                    <a:defRPr/>
                  </a:pPr>
                  <a:r>
                    <a:rPr lang="en-US" sz="1000" b="1">
                      <a:effectLst>
                        <a:outerShdw blurRad="38100" dist="38100" dir="2700000" algn="tl">
                          <a:srgbClr val="FFFFFF"/>
                        </a:outerShdw>
                      </a:effectLst>
                      <a:latin typeface="Times New Roman" pitchFamily="18" charset="0"/>
                    </a:rPr>
                    <a:t>Achievement Motivation</a:t>
                  </a:r>
                </a:p>
              </p:txBody>
            </p:sp>
            <p:sp>
              <p:nvSpPr>
                <p:cNvPr id="121885" name="Text Box 29"/>
                <p:cNvSpPr txBox="1">
                  <a:spLocks noChangeArrowheads="1"/>
                </p:cNvSpPr>
                <p:nvPr/>
              </p:nvSpPr>
              <p:spPr bwMode="auto">
                <a:xfrm>
                  <a:off x="4032" y="1824"/>
                  <a:ext cx="1057" cy="173"/>
                </a:xfrm>
                <a:prstGeom prst="rect">
                  <a:avLst/>
                </a:prstGeom>
                <a:noFill/>
                <a:ln w="9525">
                  <a:noFill/>
                  <a:miter lim="800000"/>
                  <a:headEnd/>
                  <a:tailEnd/>
                </a:ln>
                <a:effectLst/>
              </p:spPr>
              <p:txBody>
                <a:bodyPr lIns="58522" tIns="29261" rIns="58522" bIns="29261"/>
                <a:lstStyle/>
                <a:p>
                  <a:pPr algn="ctr">
                    <a:defRPr/>
                  </a:pPr>
                  <a:r>
                    <a:rPr lang="en-US" sz="1000" b="1">
                      <a:effectLst>
                        <a:outerShdw blurRad="38100" dist="38100" dir="2700000" algn="tl">
                          <a:srgbClr val="FFFFFF"/>
                        </a:outerShdw>
                      </a:effectLst>
                      <a:latin typeface="Times New Roman" pitchFamily="18" charset="0"/>
                    </a:rPr>
                    <a:t>Positive Peer Influence</a:t>
                  </a:r>
                </a:p>
              </p:txBody>
            </p:sp>
          </p:grpSp>
          <p:sp>
            <p:nvSpPr>
              <p:cNvPr id="121886" name="Rectangle 30"/>
              <p:cNvSpPr>
                <a:spLocks noChangeArrowheads="1"/>
              </p:cNvSpPr>
              <p:nvPr/>
            </p:nvSpPr>
            <p:spPr bwMode="auto">
              <a:xfrm>
                <a:off x="2160" y="3974"/>
                <a:ext cx="1440" cy="278"/>
              </a:xfrm>
              <a:prstGeom prst="rect">
                <a:avLst/>
              </a:prstGeom>
              <a:noFill/>
              <a:ln w="9525">
                <a:noFill/>
                <a:miter lim="800000"/>
                <a:headEnd/>
                <a:tailEnd/>
              </a:ln>
              <a:effectLst/>
            </p:spPr>
            <p:txBody>
              <a:bodyPr lIns="58522" tIns="29261" rIns="58522" bIns="29261"/>
              <a:lstStyle/>
              <a:p>
                <a:pPr>
                  <a:defRPr/>
                </a:pPr>
                <a:r>
                  <a:rPr lang="en-US" sz="1000" b="1">
                    <a:effectLst>
                      <a:outerShdw blurRad="38100" dist="38100" dir="2700000" algn="tl">
                        <a:srgbClr val="FFFFFF"/>
                      </a:outerShdw>
                    </a:effectLst>
                    <a:latin typeface="Times New Roman" pitchFamily="18" charset="0"/>
                  </a:rPr>
                  <a:t>Personal Control    Self-Esteem</a:t>
                </a:r>
              </a:p>
              <a:p>
                <a:pPr algn="ctr">
                  <a:defRPr/>
                </a:pPr>
                <a:r>
                  <a:rPr lang="en-US" sz="1000" b="1">
                    <a:effectLst>
                      <a:outerShdw blurRad="38100" dist="38100" dir="2700000" algn="tl">
                        <a:srgbClr val="FFFFFF"/>
                      </a:outerShdw>
                    </a:effectLst>
                    <a:latin typeface="Times New Roman" pitchFamily="18" charset="0"/>
                  </a:rPr>
                  <a:t>Restraint</a:t>
                </a:r>
              </a:p>
            </p:txBody>
          </p:sp>
        </p:grpSp>
        <p:grpSp>
          <p:nvGrpSpPr>
            <p:cNvPr id="101392" name="Group 31"/>
            <p:cNvGrpSpPr>
              <a:grpSpLocks/>
            </p:cNvGrpSpPr>
            <p:nvPr/>
          </p:nvGrpSpPr>
          <p:grpSpPr bwMode="auto">
            <a:xfrm>
              <a:off x="3167" y="6052"/>
              <a:ext cx="10900" cy="8266"/>
              <a:chOff x="288" y="79"/>
              <a:chExt cx="5232" cy="3857"/>
            </a:xfrm>
          </p:grpSpPr>
          <p:sp>
            <p:nvSpPr>
              <p:cNvPr id="121888" name="Rectangle 32"/>
              <p:cNvSpPr>
                <a:spLocks noChangeArrowheads="1"/>
              </p:cNvSpPr>
              <p:nvPr/>
            </p:nvSpPr>
            <p:spPr bwMode="auto">
              <a:xfrm>
                <a:off x="3744" y="2688"/>
                <a:ext cx="1728" cy="193"/>
              </a:xfrm>
              <a:prstGeom prst="rect">
                <a:avLst/>
              </a:prstGeom>
              <a:solidFill>
                <a:srgbClr val="3366FF"/>
              </a:solidFill>
              <a:ln w="9525">
                <a:noFill/>
                <a:miter lim="800000"/>
                <a:headEnd/>
                <a:tailEnd/>
              </a:ln>
              <a:effectLst/>
            </p:spPr>
            <p:txBody>
              <a:bodyPr lIns="58522" tIns="29261" rIns="58522" bIns="29261"/>
              <a:lstStyle/>
              <a:p>
                <a:pPr algn="ctr">
                  <a:defRPr/>
                </a:pPr>
                <a:r>
                  <a:rPr lang="en-US" sz="1200" b="1">
                    <a:solidFill>
                      <a:srgbClr val="FFFFFF"/>
                    </a:solidFill>
                    <a:effectLst>
                      <a:outerShdw blurRad="38100" dist="38100" dir="2700000" algn="tl">
                        <a:srgbClr val="000000"/>
                      </a:outerShdw>
                    </a:effectLst>
                    <a:latin typeface="Times New Roman" pitchFamily="18" charset="0"/>
                  </a:rPr>
                  <a:t>Skills</a:t>
                </a:r>
              </a:p>
            </p:txBody>
          </p:sp>
          <p:sp>
            <p:nvSpPr>
              <p:cNvPr id="121889" name="Rectangle 33"/>
              <p:cNvSpPr>
                <a:spLocks noChangeArrowheads="1"/>
              </p:cNvSpPr>
              <p:nvPr/>
            </p:nvSpPr>
            <p:spPr bwMode="auto">
              <a:xfrm>
                <a:off x="288" y="2688"/>
                <a:ext cx="1728" cy="193"/>
              </a:xfrm>
              <a:prstGeom prst="rect">
                <a:avLst/>
              </a:prstGeom>
              <a:solidFill>
                <a:srgbClr val="3366FF"/>
              </a:solidFill>
              <a:ln w="9525">
                <a:noFill/>
                <a:miter lim="800000"/>
                <a:headEnd/>
                <a:tailEnd/>
              </a:ln>
              <a:effectLst/>
            </p:spPr>
            <p:txBody>
              <a:bodyPr lIns="58522" tIns="29261" rIns="58522" bIns="29261"/>
              <a:lstStyle/>
              <a:p>
                <a:pPr algn="ctr">
                  <a:defRPr/>
                </a:pPr>
                <a:r>
                  <a:rPr lang="en-US" sz="1200" b="1">
                    <a:solidFill>
                      <a:srgbClr val="FFFFFF"/>
                    </a:solidFill>
                    <a:effectLst>
                      <a:outerShdw blurRad="38100" dist="38100" dir="2700000" algn="tl">
                        <a:srgbClr val="000000"/>
                      </a:outerShdw>
                    </a:effectLst>
                    <a:latin typeface="Times New Roman" pitchFamily="18" charset="0"/>
                  </a:rPr>
                  <a:t>Opportunities</a:t>
                </a:r>
              </a:p>
            </p:txBody>
          </p:sp>
          <p:sp>
            <p:nvSpPr>
              <p:cNvPr id="101395" name="Line 34"/>
              <p:cNvSpPr>
                <a:spLocks noChangeShapeType="1"/>
              </p:cNvSpPr>
              <p:nvPr/>
            </p:nvSpPr>
            <p:spPr bwMode="auto">
              <a:xfrm>
                <a:off x="2865" y="559"/>
                <a:ext cx="0" cy="28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396" name="Oval 35"/>
              <p:cNvSpPr>
                <a:spLocks noChangeArrowheads="1"/>
              </p:cNvSpPr>
              <p:nvPr/>
            </p:nvSpPr>
            <p:spPr bwMode="auto">
              <a:xfrm>
                <a:off x="2457" y="79"/>
                <a:ext cx="816" cy="480"/>
              </a:xfrm>
              <a:prstGeom prst="ellipse">
                <a:avLst/>
              </a:prstGeom>
              <a:solidFill>
                <a:srgbClr val="3366FF"/>
              </a:solidFill>
              <a:ln w="9525">
                <a:solidFill>
                  <a:srgbClr val="FFFFFF"/>
                </a:solidFill>
                <a:round/>
                <a:headEnd/>
                <a:tailEnd/>
              </a:ln>
            </p:spPr>
            <p:txBody>
              <a:bodyPr lIns="58522" tIns="29261" rIns="58522" bIns="2926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b="1">
                    <a:solidFill>
                      <a:srgbClr val="FFFFFF"/>
                    </a:solidFill>
                  </a:rPr>
                  <a:t>Healthy Behaviors</a:t>
                </a:r>
              </a:p>
            </p:txBody>
          </p:sp>
          <p:sp>
            <p:nvSpPr>
              <p:cNvPr id="101397" name="Oval 36"/>
              <p:cNvSpPr>
                <a:spLocks noChangeArrowheads="1"/>
              </p:cNvSpPr>
              <p:nvPr/>
            </p:nvSpPr>
            <p:spPr bwMode="auto">
              <a:xfrm>
                <a:off x="2457" y="847"/>
                <a:ext cx="816" cy="480"/>
              </a:xfrm>
              <a:prstGeom prst="ellipse">
                <a:avLst/>
              </a:prstGeom>
              <a:solidFill>
                <a:srgbClr val="3366FF"/>
              </a:solidFill>
              <a:ln w="9525">
                <a:solidFill>
                  <a:srgbClr val="FFFFFF"/>
                </a:solidFill>
                <a:round/>
                <a:headEnd/>
                <a:tailEnd/>
              </a:ln>
            </p:spPr>
            <p:txBody>
              <a:bodyPr lIns="58522" tIns="29261" rIns="58522" bIns="2926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b="1">
                    <a:solidFill>
                      <a:srgbClr val="FFFFFF"/>
                    </a:solidFill>
                  </a:rPr>
                  <a:t>Healthy Beliefs &amp;</a:t>
                </a:r>
              </a:p>
              <a:p>
                <a:pPr algn="ctr">
                  <a:spcBef>
                    <a:spcPct val="0"/>
                  </a:spcBef>
                  <a:buFontTx/>
                  <a:buNone/>
                </a:pPr>
                <a:r>
                  <a:rPr lang="en-US" altLang="en-US" sz="1000" b="1">
                    <a:solidFill>
                      <a:srgbClr val="FFFFFF"/>
                    </a:solidFill>
                  </a:rPr>
                  <a:t>Clear Standards</a:t>
                </a:r>
              </a:p>
            </p:txBody>
          </p:sp>
          <p:sp>
            <p:nvSpPr>
              <p:cNvPr id="101398" name="Oval 37"/>
              <p:cNvSpPr>
                <a:spLocks noChangeArrowheads="1"/>
              </p:cNvSpPr>
              <p:nvPr/>
            </p:nvSpPr>
            <p:spPr bwMode="auto">
              <a:xfrm>
                <a:off x="2217" y="3535"/>
                <a:ext cx="1296" cy="401"/>
              </a:xfrm>
              <a:prstGeom prst="ellipse">
                <a:avLst/>
              </a:prstGeom>
              <a:solidFill>
                <a:srgbClr val="3366FF"/>
              </a:solidFill>
              <a:ln w="9525">
                <a:solidFill>
                  <a:srgbClr val="FFFFFF"/>
                </a:solidFill>
                <a:round/>
                <a:headEnd/>
                <a:tailEnd/>
              </a:ln>
            </p:spPr>
            <p:txBody>
              <a:bodyPr lIns="58522" tIns="29261" rIns="58522" bIns="2926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a:solidFill>
                      <a:srgbClr val="FFFFFF"/>
                    </a:solidFill>
                  </a:rPr>
                  <a:t>Individual Characteristics</a:t>
                </a:r>
              </a:p>
            </p:txBody>
          </p:sp>
          <p:sp>
            <p:nvSpPr>
              <p:cNvPr id="121894" name="Rectangle 38"/>
              <p:cNvSpPr>
                <a:spLocks noChangeArrowheads="1"/>
              </p:cNvSpPr>
              <p:nvPr/>
            </p:nvSpPr>
            <p:spPr bwMode="auto">
              <a:xfrm>
                <a:off x="2016" y="2688"/>
                <a:ext cx="1728" cy="193"/>
              </a:xfrm>
              <a:prstGeom prst="rect">
                <a:avLst/>
              </a:prstGeom>
              <a:solidFill>
                <a:srgbClr val="3366FF"/>
              </a:solidFill>
              <a:ln w="9525">
                <a:noFill/>
                <a:miter lim="800000"/>
                <a:headEnd/>
                <a:tailEnd/>
              </a:ln>
              <a:effectLst/>
            </p:spPr>
            <p:txBody>
              <a:bodyPr lIns="58522" tIns="29261" rIns="58522" bIns="29261"/>
              <a:lstStyle/>
              <a:p>
                <a:pPr algn="ctr">
                  <a:defRPr/>
                </a:pPr>
                <a:r>
                  <a:rPr lang="en-US" sz="1200" b="1">
                    <a:solidFill>
                      <a:srgbClr val="FFFFFF"/>
                    </a:solidFill>
                    <a:effectLst>
                      <a:outerShdw blurRad="38100" dist="38100" dir="2700000" algn="tl">
                        <a:srgbClr val="000000"/>
                      </a:outerShdw>
                    </a:effectLst>
                    <a:latin typeface="Times New Roman" pitchFamily="18" charset="0"/>
                  </a:rPr>
                  <a:t>Recognition</a:t>
                </a:r>
              </a:p>
            </p:txBody>
          </p:sp>
          <p:sp>
            <p:nvSpPr>
              <p:cNvPr id="101400" name="Line 39"/>
              <p:cNvSpPr>
                <a:spLocks noChangeShapeType="1"/>
              </p:cNvSpPr>
              <p:nvPr/>
            </p:nvSpPr>
            <p:spPr bwMode="auto">
              <a:xfrm>
                <a:off x="2865" y="1327"/>
                <a:ext cx="0" cy="28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1401" name="Oval 40"/>
              <p:cNvSpPr>
                <a:spLocks noChangeArrowheads="1"/>
              </p:cNvSpPr>
              <p:nvPr/>
            </p:nvSpPr>
            <p:spPr bwMode="auto">
              <a:xfrm>
                <a:off x="2457" y="1615"/>
                <a:ext cx="816" cy="480"/>
              </a:xfrm>
              <a:prstGeom prst="ellipse">
                <a:avLst/>
              </a:prstGeom>
              <a:solidFill>
                <a:srgbClr val="3366FF"/>
              </a:solidFill>
              <a:ln w="9525">
                <a:solidFill>
                  <a:srgbClr val="FFFFFF"/>
                </a:solidFill>
                <a:round/>
                <a:headEnd/>
                <a:tailEnd/>
              </a:ln>
            </p:spPr>
            <p:txBody>
              <a:bodyPr lIns="58522" tIns="29261" rIns="58522" bIns="29261"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a:solidFill>
                      <a:srgbClr val="FFFFFF"/>
                    </a:solidFill>
                  </a:rPr>
                  <a:t>Bonding</a:t>
                </a:r>
              </a:p>
            </p:txBody>
          </p:sp>
          <p:sp>
            <p:nvSpPr>
              <p:cNvPr id="101402" name="Oval 41"/>
              <p:cNvSpPr>
                <a:spLocks noChangeArrowheads="1"/>
              </p:cNvSpPr>
              <p:nvPr/>
            </p:nvSpPr>
            <p:spPr bwMode="auto">
              <a:xfrm>
                <a:off x="336" y="1488"/>
                <a:ext cx="5184" cy="1152"/>
              </a:xfrm>
              <a:prstGeom prst="ellipse">
                <a:avLst/>
              </a:prstGeom>
              <a:noFill/>
              <a:ln w="9525">
                <a:solidFill>
                  <a:srgbClr val="FFFFFF"/>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en-US" altLang="en-US">
                  <a:solidFill>
                    <a:srgbClr val="000099"/>
                  </a:solidFill>
                  <a:latin typeface="Arial Black" panose="020B0A04020102020204" pitchFamily="34" charset="0"/>
                </a:endParaRPr>
              </a:p>
            </p:txBody>
          </p:sp>
          <p:sp>
            <p:nvSpPr>
              <p:cNvPr id="101403" name="Line 42"/>
              <p:cNvSpPr>
                <a:spLocks noChangeShapeType="1"/>
              </p:cNvSpPr>
              <p:nvPr/>
            </p:nvSpPr>
            <p:spPr bwMode="auto">
              <a:xfrm flipV="1">
                <a:off x="998" y="2354"/>
                <a:ext cx="336"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4" name="Line 43"/>
              <p:cNvSpPr>
                <a:spLocks noChangeShapeType="1"/>
              </p:cNvSpPr>
              <p:nvPr/>
            </p:nvSpPr>
            <p:spPr bwMode="auto">
              <a:xfrm flipV="1">
                <a:off x="2832" y="2448"/>
                <a:ext cx="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5" name="Line 44"/>
              <p:cNvSpPr>
                <a:spLocks noChangeShapeType="1"/>
              </p:cNvSpPr>
              <p:nvPr/>
            </p:nvSpPr>
            <p:spPr bwMode="auto">
              <a:xfrm flipH="1" flipV="1">
                <a:off x="4368" y="2352"/>
                <a:ext cx="28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406" name="Line 45"/>
              <p:cNvSpPr>
                <a:spLocks noChangeShapeType="1"/>
              </p:cNvSpPr>
              <p:nvPr/>
            </p:nvSpPr>
            <p:spPr bwMode="auto">
              <a:xfrm flipV="1">
                <a:off x="2832" y="3360"/>
                <a:ext cx="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101379" name="Rectangle 46"/>
          <p:cNvSpPr>
            <a:spLocks noChangeArrowheads="1"/>
          </p:cNvSpPr>
          <p:nvPr/>
        </p:nvSpPr>
        <p:spPr bwMode="auto">
          <a:xfrm>
            <a:off x="7391400" y="6248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Verdana" panose="020B0604030504040204" pitchFamily="34" charset="0"/>
                <a:cs typeface="Times New Roman" panose="02020603050405020304" pitchFamily="18" charset="0"/>
              </a:rPr>
              <a:t>(Hawkins, Catalano, Arthur &amp; Brooke-Weiss, 2001). </a:t>
            </a:r>
            <a:endParaRPr lang="en-US" altLang="en-US" sz="2400"/>
          </a:p>
        </p:txBody>
      </p:sp>
    </p:spTree>
    <p:extLst>
      <p:ext uri="{BB962C8B-B14F-4D97-AF65-F5344CB8AC3E}">
        <p14:creationId xmlns:p14="http://schemas.microsoft.com/office/powerpoint/2010/main" val="1583700471"/>
      </p:ext>
    </p:extLst>
  </p:cSld>
  <p:clrMapOvr>
    <a:masterClrMapping/>
  </p:clrMapOvr>
  <p:transition>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descr="bd05846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4"/>
          <p:cNvSpPr txBox="1">
            <a:spLocks noChangeArrowheads="1"/>
          </p:cNvSpPr>
          <p:nvPr/>
        </p:nvSpPr>
        <p:spPr bwMode="auto">
          <a:xfrm>
            <a:off x="1524000" y="457200"/>
            <a:ext cx="8839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800080"/>
                </a:solidFill>
                <a:latin typeface="Arial Black" panose="020B0A04020102020204" pitchFamily="34" charset="0"/>
              </a:rPr>
              <a:t>“No matter how much money is spent, how many elaborate programs are initiated, how many laws are passed or how many professionals are hired.  The experiences of young people will not fundamentally change unless these individuals</a:t>
            </a:r>
            <a:r>
              <a:rPr lang="en-US" altLang="en-US">
                <a:latin typeface="Arial Black" panose="020B0A04020102020204" pitchFamily="34" charset="0"/>
              </a:rPr>
              <a:t>--</a:t>
            </a:r>
            <a:r>
              <a:rPr lang="en-US" altLang="en-US">
                <a:solidFill>
                  <a:schemeClr val="accent2"/>
                </a:solidFill>
                <a:latin typeface="Arial Black" panose="020B0A04020102020204" pitchFamily="34" charset="0"/>
              </a:rPr>
              <a:t>Parents, youth, neighbors, friends, Grandparents &amp; others--</a:t>
            </a:r>
            <a:r>
              <a:rPr lang="en-US" altLang="en-US">
                <a:solidFill>
                  <a:srgbClr val="800080"/>
                </a:solidFill>
                <a:latin typeface="Arial Black" panose="020B0A04020102020204" pitchFamily="34" charset="0"/>
              </a:rPr>
              <a:t>Take personal responsibility to contribute to young people’s healthy development.”</a:t>
            </a:r>
          </a:p>
        </p:txBody>
      </p:sp>
    </p:spTree>
    <p:extLst>
      <p:ext uri="{BB962C8B-B14F-4D97-AF65-F5344CB8AC3E}">
        <p14:creationId xmlns:p14="http://schemas.microsoft.com/office/powerpoint/2010/main" val="501793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828800" y="228600"/>
            <a:ext cx="8458200" cy="1143000"/>
          </a:xfrm>
        </p:spPr>
        <p:txBody>
          <a:bodyPr>
            <a:normAutofit fontScale="90000"/>
          </a:bodyPr>
          <a:lstStyle/>
          <a:p>
            <a:pPr algn="ctr" eaLnBrk="1" hangingPunct="1"/>
            <a:r>
              <a:rPr lang="en-US" altLang="en-US" dirty="0" smtClean="0">
                <a:solidFill>
                  <a:srgbClr val="660066"/>
                </a:solidFill>
                <a:latin typeface="Arial Black" panose="020B0A04020102020204" pitchFamily="34" charset="0"/>
              </a:rPr>
              <a:t>Protective Consequences of Developmental Assets</a:t>
            </a:r>
          </a:p>
        </p:txBody>
      </p:sp>
      <p:graphicFrame>
        <p:nvGraphicFramePr>
          <p:cNvPr id="106499" name="Object 3"/>
          <p:cNvGraphicFramePr>
            <a:graphicFrameLocks noChangeAspect="1"/>
          </p:cNvGraphicFramePr>
          <p:nvPr/>
        </p:nvGraphicFramePr>
        <p:xfrm>
          <a:off x="3049588" y="1920876"/>
          <a:ext cx="6096000" cy="4067175"/>
        </p:xfrm>
        <a:graphic>
          <a:graphicData uri="http://schemas.openxmlformats.org/presentationml/2006/ole">
            <mc:AlternateContent xmlns:mc="http://schemas.openxmlformats.org/markup-compatibility/2006">
              <mc:Choice xmlns:v="urn:schemas-microsoft-com:vml" Requires="v">
                <p:oleObj spid="_x0000_s1176" name="Chart" r:id="rId3" imgW="9144000" imgH="6100845" progId="MSGraph.Chart.8">
                  <p:embed followColorScheme="full"/>
                </p:oleObj>
              </mc:Choice>
              <mc:Fallback>
                <p:oleObj name="Chart" r:id="rId3" imgW="9144000" imgH="6100845" progId="MSGraph.Chart.8">
                  <p:embed followColorScheme="full"/>
                  <p:pic>
                    <p:nvPicPr>
                      <p:cNvPr id="0" name=""/>
                      <p:cNvPicPr>
                        <a:picLocks noChangeAspect="1" noChangeArrowheads="1"/>
                      </p:cNvPicPr>
                      <p:nvPr/>
                    </p:nvPicPr>
                    <p:blipFill>
                      <a:blip r:embed="rId4"/>
                      <a:srcRect/>
                      <a:stretch>
                        <a:fillRect/>
                      </a:stretch>
                    </p:blipFill>
                    <p:spPr bwMode="auto">
                      <a:xfrm>
                        <a:off x="3049588" y="1920876"/>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0" name="Object 4"/>
          <p:cNvGraphicFramePr>
            <a:graphicFrameLocks noChangeAspect="1"/>
          </p:cNvGraphicFramePr>
          <p:nvPr/>
        </p:nvGraphicFramePr>
        <p:xfrm>
          <a:off x="3200400" y="284164"/>
          <a:ext cx="8229600" cy="6573837"/>
        </p:xfrm>
        <a:graphic>
          <a:graphicData uri="http://schemas.openxmlformats.org/presentationml/2006/ole">
            <mc:AlternateContent xmlns:mc="http://schemas.openxmlformats.org/markup-compatibility/2006">
              <mc:Choice xmlns:v="urn:schemas-microsoft-com:vml" Requires="v">
                <p:oleObj spid="_x0000_s1177" r:id="rId5" imgW="8230313" imgH="6572058" progId="Excel.Sheet.8">
                  <p:embed/>
                </p:oleObj>
              </mc:Choice>
              <mc:Fallback>
                <p:oleObj r:id="rId5" imgW="8230313" imgH="6572058"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84164"/>
                        <a:ext cx="8229600" cy="657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501" name="WordArt 5"/>
          <p:cNvSpPr>
            <a:spLocks noChangeArrowheads="1" noChangeShapeType="1" noTextEdit="1"/>
          </p:cNvSpPr>
          <p:nvPr/>
        </p:nvSpPr>
        <p:spPr bwMode="auto">
          <a:xfrm rot="-5110720">
            <a:off x="1028700" y="3162300"/>
            <a:ext cx="3200400" cy="990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Alcohol</a:t>
            </a:r>
          </a:p>
        </p:txBody>
      </p:sp>
      <p:sp>
        <p:nvSpPr>
          <p:cNvPr id="106502" name="WordArt 6"/>
          <p:cNvSpPr>
            <a:spLocks noChangeArrowheads="1" noChangeShapeType="1" noTextEdit="1"/>
          </p:cNvSpPr>
          <p:nvPr/>
        </p:nvSpPr>
        <p:spPr bwMode="auto">
          <a:xfrm rot="-5179824">
            <a:off x="8291513" y="3214688"/>
            <a:ext cx="2368550" cy="9683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Use</a:t>
            </a:r>
          </a:p>
        </p:txBody>
      </p:sp>
      <p:sp>
        <p:nvSpPr>
          <p:cNvPr id="106503" name="Text Box 7"/>
          <p:cNvSpPr txBox="1">
            <a:spLocks noChangeArrowheads="1"/>
          </p:cNvSpPr>
          <p:nvPr/>
        </p:nvSpPr>
        <p:spPr bwMode="auto">
          <a:xfrm>
            <a:off x="4495800" y="1676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45%</a:t>
            </a:r>
          </a:p>
        </p:txBody>
      </p:sp>
      <p:sp>
        <p:nvSpPr>
          <p:cNvPr id="106504" name="Text Box 8"/>
          <p:cNvSpPr txBox="1">
            <a:spLocks noChangeArrowheads="1"/>
          </p:cNvSpPr>
          <p:nvPr/>
        </p:nvSpPr>
        <p:spPr bwMode="auto">
          <a:xfrm>
            <a:off x="5638800" y="2819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26%</a:t>
            </a:r>
          </a:p>
        </p:txBody>
      </p:sp>
      <p:sp>
        <p:nvSpPr>
          <p:cNvPr id="106505" name="Text Box 9"/>
          <p:cNvSpPr txBox="1">
            <a:spLocks noChangeArrowheads="1"/>
          </p:cNvSpPr>
          <p:nvPr/>
        </p:nvSpPr>
        <p:spPr bwMode="auto">
          <a:xfrm>
            <a:off x="6781800" y="4114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11%</a:t>
            </a:r>
          </a:p>
        </p:txBody>
      </p:sp>
      <p:sp>
        <p:nvSpPr>
          <p:cNvPr id="106506" name="Text Box 10"/>
          <p:cNvSpPr txBox="1">
            <a:spLocks noChangeArrowheads="1"/>
          </p:cNvSpPr>
          <p:nvPr/>
        </p:nvSpPr>
        <p:spPr bwMode="auto">
          <a:xfrm>
            <a:off x="7620000" y="4953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3%</a:t>
            </a:r>
          </a:p>
        </p:txBody>
      </p:sp>
      <p:sp>
        <p:nvSpPr>
          <p:cNvPr id="106507" name="TextBox 11"/>
          <p:cNvSpPr txBox="1">
            <a:spLocks noChangeArrowheads="1"/>
          </p:cNvSpPr>
          <p:nvPr/>
        </p:nvSpPr>
        <p:spPr bwMode="auto">
          <a:xfrm>
            <a:off x="5181600" y="62484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000099"/>
                </a:solidFill>
                <a:latin typeface="Arial Black" panose="020B0A04020102020204" pitchFamily="34" charset="0"/>
              </a:rPr>
              <a:t>Assets</a:t>
            </a:r>
          </a:p>
        </p:txBody>
      </p:sp>
    </p:spTree>
    <p:extLst>
      <p:ext uri="{BB962C8B-B14F-4D97-AF65-F5344CB8AC3E}">
        <p14:creationId xmlns:p14="http://schemas.microsoft.com/office/powerpoint/2010/main" val="18969871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Arial Black" panose="020B0A04020102020204" pitchFamily="34" charset="0"/>
              </a:rPr>
              <a:t>Discussion/Activity</a:t>
            </a:r>
            <a:endParaRPr lang="en-US" sz="6000" dirty="0">
              <a:latin typeface="Arial Black" panose="020B0A04020102020204" pitchFamily="34" charset="0"/>
            </a:endParaRPr>
          </a:p>
        </p:txBody>
      </p:sp>
    </p:spTree>
    <p:extLst>
      <p:ext uri="{BB962C8B-B14F-4D97-AF65-F5344CB8AC3E}">
        <p14:creationId xmlns:p14="http://schemas.microsoft.com/office/powerpoint/2010/main" val="1361267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415"/>
            <a:ext cx="10515600" cy="1325563"/>
          </a:xfrm>
        </p:spPr>
        <p:txBody>
          <a:bodyPr>
            <a:normAutofit/>
          </a:bodyPr>
          <a:lstStyle/>
          <a:p>
            <a:pPr algn="ctr"/>
            <a:r>
              <a:rPr lang="en-US" sz="3200" dirty="0" smtClean="0">
                <a:latin typeface="Arial Black" panose="020B0A04020102020204" pitchFamily="34" charset="0"/>
              </a:rPr>
              <a:t>Prevention Dimensions </a:t>
            </a:r>
            <a:r>
              <a:rPr lang="en-US" sz="3200" dirty="0" smtClean="0">
                <a:latin typeface="Arial Black" panose="020B0A04020102020204" pitchFamily="34" charset="0"/>
              </a:rPr>
              <a:t>Research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18142498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0" y="5334000"/>
            <a:ext cx="9144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0" y="2286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9144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1371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1828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4" algn="ctr">
              <a:spcBef>
                <a:spcPct val="0"/>
              </a:spcBef>
              <a:buNone/>
            </a:pPr>
            <a:r>
              <a:rPr lang="en-US" altLang="en-US" sz="2400" dirty="0">
                <a:solidFill>
                  <a:srgbClr val="D60093"/>
                </a:solidFill>
                <a:latin typeface="Arial Black" panose="020B0A04020102020204" pitchFamily="34" charset="0"/>
              </a:rPr>
              <a:t>2003-04 Prevention Dimensions Effectiveness </a:t>
            </a:r>
            <a:r>
              <a:rPr lang="en-US" altLang="en-US" sz="2400" dirty="0" smtClean="0">
                <a:solidFill>
                  <a:srgbClr val="D60093"/>
                </a:solidFill>
                <a:latin typeface="Arial Black" panose="020B0A04020102020204" pitchFamily="34" charset="0"/>
              </a:rPr>
              <a:t>Study</a:t>
            </a:r>
          </a:p>
          <a:p>
            <a:pPr marL="0" lvl="4" algn="ctr">
              <a:spcBef>
                <a:spcPct val="0"/>
              </a:spcBef>
              <a:buNone/>
            </a:pPr>
            <a:r>
              <a:rPr lang="en-US" altLang="en-US" sz="2400" dirty="0" smtClean="0">
                <a:solidFill>
                  <a:srgbClr val="D60093"/>
                </a:solidFill>
                <a:latin typeface="Arial Black" panose="020B0A04020102020204" pitchFamily="34" charset="0"/>
              </a:rPr>
              <a:t>Demonstrates </a:t>
            </a:r>
            <a:r>
              <a:rPr lang="en-US" altLang="en-US" sz="2400" dirty="0">
                <a:solidFill>
                  <a:srgbClr val="D60093"/>
                </a:solidFill>
                <a:latin typeface="Arial Black" panose="020B0A04020102020204" pitchFamily="34" charset="0"/>
              </a:rPr>
              <a:t>Effects on Risk and Protective Factors</a:t>
            </a:r>
            <a:endParaRPr lang="en-US" altLang="en-US" sz="2400" dirty="0">
              <a:solidFill>
                <a:schemeClr val="tx2"/>
              </a:solidFill>
              <a:latin typeface="Arial Black" panose="020B0A04020102020204" pitchFamily="34" charset="0"/>
            </a:endParaRPr>
          </a:p>
        </p:txBody>
      </p:sp>
      <p:sp>
        <p:nvSpPr>
          <p:cNvPr id="88068" name="WordArt 4"/>
          <p:cNvSpPr>
            <a:spLocks noChangeArrowheads="1" noChangeShapeType="1" noTextEdit="1"/>
          </p:cNvSpPr>
          <p:nvPr/>
        </p:nvSpPr>
        <p:spPr bwMode="auto">
          <a:xfrm rot="2770976">
            <a:off x="9518604" y="1609377"/>
            <a:ext cx="1828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523"/>
              </a:avLst>
            </a:prstTxWarp>
          </a:bodyPr>
          <a:lstStyle/>
          <a:p>
            <a:pPr algn="ctr"/>
            <a:r>
              <a:rPr lang="en-US" sz="3600" kern="10" dirty="0" smtClean="0">
                <a:solidFill>
                  <a:srgbClr val="FF3300"/>
                </a:solidFill>
                <a:effectLst>
                  <a:outerShdw dist="35921" dir="2700000" algn="ctr" rotWithShape="0">
                    <a:srgbClr val="C0C0C0"/>
                  </a:outerShdw>
                </a:effectLst>
                <a:latin typeface="Impact" panose="020B0806030902050204" pitchFamily="34" charset="0"/>
              </a:rPr>
              <a:t>Good Job</a:t>
            </a:r>
            <a:endParaRPr lang="en-US" sz="3600" kern="10" dirty="0">
              <a:solidFill>
                <a:srgbClr val="FF3300"/>
              </a:solidFill>
              <a:effectLst>
                <a:outerShdw dist="35921" dir="2700000" algn="ctr" rotWithShape="0">
                  <a:srgbClr val="C0C0C0"/>
                </a:outerShdw>
              </a:effectLst>
              <a:latin typeface="Impact" panose="020B0806030902050204" pitchFamily="34" charset="0"/>
            </a:endParaRPr>
          </a:p>
        </p:txBody>
      </p:sp>
      <p:graphicFrame>
        <p:nvGraphicFramePr>
          <p:cNvPr id="54277" name="Object 2"/>
          <p:cNvGraphicFramePr>
            <a:graphicFrameLocks noGrp="1" noChangeAspect="1"/>
          </p:cNvGraphicFramePr>
          <p:nvPr>
            <p:ph/>
            <p:extLst>
              <p:ext uri="{D42A27DB-BD31-4B8C-83A1-F6EECF244321}">
                <p14:modId xmlns:p14="http://schemas.microsoft.com/office/powerpoint/2010/main" val="144576336"/>
              </p:ext>
            </p:extLst>
          </p:nvPr>
        </p:nvGraphicFramePr>
        <p:xfrm>
          <a:off x="2949575" y="1295400"/>
          <a:ext cx="6292850" cy="5183188"/>
        </p:xfrm>
        <a:graphic>
          <a:graphicData uri="http://schemas.openxmlformats.org/presentationml/2006/ole">
            <mc:AlternateContent xmlns:mc="http://schemas.openxmlformats.org/markup-compatibility/2006">
              <mc:Choice xmlns:v="urn:schemas-microsoft-com:vml" Requires="v">
                <p:oleObj spid="_x0000_s3152" name="Chart" r:id="rId4" imgW="4810259" imgH="3962281" progId="Excel.Sheet.8">
                  <p:embed/>
                </p:oleObj>
              </mc:Choice>
              <mc:Fallback>
                <p:oleObj name="Chart" r:id="rId4" imgW="4810259" imgH="3962281"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575" y="1295400"/>
                        <a:ext cx="6292850" cy="518318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397336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 calcmode="lin" valueType="num">
                                      <p:cBhvr additive="base">
                                        <p:cTn id="7" dur="500" fill="hold"/>
                                        <p:tgtEl>
                                          <p:spTgt spid="88068"/>
                                        </p:tgtEl>
                                        <p:attrNameLst>
                                          <p:attrName>ppt_x</p:attrName>
                                        </p:attrNameLst>
                                      </p:cBhvr>
                                      <p:tavLst>
                                        <p:tav tm="0">
                                          <p:val>
                                            <p:strVal val="#ppt_x"/>
                                          </p:val>
                                        </p:tav>
                                        <p:tav tm="100000">
                                          <p:val>
                                            <p:strVal val="#ppt_x"/>
                                          </p:val>
                                        </p:tav>
                                      </p:tavLst>
                                    </p:anim>
                                    <p:anim calcmode="lin" valueType="num">
                                      <p:cBhvr additive="base">
                                        <p:cTn id="8" dur="500" fill="hold"/>
                                        <p:tgtEl>
                                          <p:spTgt spid="88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524000" y="228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9144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1371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1828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4" algn="ctr">
              <a:spcBef>
                <a:spcPct val="0"/>
              </a:spcBef>
              <a:buNone/>
            </a:pPr>
            <a:r>
              <a:rPr lang="en-US" altLang="en-US" sz="2400" dirty="0">
                <a:solidFill>
                  <a:srgbClr val="D60093"/>
                </a:solidFill>
                <a:latin typeface="Arial Black" panose="020B0A04020102020204" pitchFamily="34" charset="0"/>
              </a:rPr>
              <a:t>2003-04 Prevention Dimensions Effectiveness Study Demonstrates Effects on Risk and Protective Factors</a:t>
            </a:r>
            <a:endParaRPr lang="en-US" altLang="en-US" sz="2400" dirty="0">
              <a:solidFill>
                <a:schemeClr val="tx2"/>
              </a:solidFill>
              <a:latin typeface="Arial Black" panose="020B0A04020102020204" pitchFamily="34" charset="0"/>
            </a:endParaRPr>
          </a:p>
        </p:txBody>
      </p:sp>
      <p:sp>
        <p:nvSpPr>
          <p:cNvPr id="89092" name="WordArt 4"/>
          <p:cNvSpPr>
            <a:spLocks noChangeArrowheads="1" noChangeShapeType="1" noTextEdit="1"/>
          </p:cNvSpPr>
          <p:nvPr/>
        </p:nvSpPr>
        <p:spPr bwMode="auto">
          <a:xfrm rot="2770976">
            <a:off x="8763000" y="1981200"/>
            <a:ext cx="1828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523"/>
              </a:avLst>
            </a:prstTxWarp>
          </a:bodyPr>
          <a:lstStyle/>
          <a:p>
            <a:pPr algn="ctr"/>
            <a:r>
              <a:rPr lang="en-US" sz="3600" kern="10">
                <a:solidFill>
                  <a:srgbClr val="FF3300"/>
                </a:solidFill>
                <a:effectLst>
                  <a:outerShdw dist="35921" dir="2700000" algn="ctr" rotWithShape="0">
                    <a:srgbClr val="C0C0C0"/>
                  </a:outerShdw>
                </a:effectLst>
                <a:latin typeface="Impact" panose="020B0806030902050204" pitchFamily="34" charset="0"/>
              </a:rPr>
              <a:t>Good Job</a:t>
            </a:r>
          </a:p>
        </p:txBody>
      </p:sp>
      <p:graphicFrame>
        <p:nvGraphicFramePr>
          <p:cNvPr id="55301" name="Object 2"/>
          <p:cNvGraphicFramePr>
            <a:graphicFrameLocks noGrp="1" noChangeAspect="1"/>
          </p:cNvGraphicFramePr>
          <p:nvPr>
            <p:ph/>
            <p:extLst>
              <p:ext uri="{D42A27DB-BD31-4B8C-83A1-F6EECF244321}">
                <p14:modId xmlns:p14="http://schemas.microsoft.com/office/powerpoint/2010/main" val="899500370"/>
              </p:ext>
            </p:extLst>
          </p:nvPr>
        </p:nvGraphicFramePr>
        <p:xfrm>
          <a:off x="4140200" y="1043261"/>
          <a:ext cx="3937000" cy="5851525"/>
        </p:xfrm>
        <a:graphic>
          <a:graphicData uri="http://schemas.openxmlformats.org/presentationml/2006/ole">
            <mc:AlternateContent xmlns:mc="http://schemas.openxmlformats.org/markup-compatibility/2006">
              <mc:Choice xmlns:v="urn:schemas-microsoft-com:vml" Requires="v">
                <p:oleObj spid="_x0000_s4176" name="Chart" r:id="rId3" imgW="1762259" imgH="2619256" progId="Excel.Sheet.8">
                  <p:embed/>
                </p:oleObj>
              </mc:Choice>
              <mc:Fallback>
                <p:oleObj name="Chart" r:id="rId3" imgW="1762259" imgH="26192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043261"/>
                        <a:ext cx="3937000" cy="5851525"/>
                      </a:xfrm>
                      <a:prstGeom prst="rect">
                        <a:avLst/>
                      </a:prstGeom>
                      <a:noFill/>
                      <a:ln>
                        <a:noFill/>
                      </a:ln>
                      <a:extLst/>
                    </p:spPr>
                  </p:pic>
                </p:oleObj>
              </mc:Fallback>
            </mc:AlternateContent>
          </a:graphicData>
        </a:graphic>
      </p:graphicFrame>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0" y="5334000"/>
            <a:ext cx="9144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5280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890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1524000" y="228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9144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1371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1828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4" algn="ctr">
              <a:spcBef>
                <a:spcPct val="0"/>
              </a:spcBef>
              <a:buNone/>
            </a:pPr>
            <a:r>
              <a:rPr lang="en-US" altLang="en-US" sz="2400">
                <a:solidFill>
                  <a:srgbClr val="D60093"/>
                </a:solidFill>
                <a:latin typeface="Arial Black" panose="020B0A04020102020204" pitchFamily="34" charset="0"/>
              </a:rPr>
              <a:t>2003-04 Prevention Dimensions Effectiveness Study Demonstrates Effects on Risk and Protective Factors</a:t>
            </a:r>
            <a:endParaRPr lang="en-US" altLang="en-US" sz="2400">
              <a:solidFill>
                <a:schemeClr val="tx2"/>
              </a:solidFill>
              <a:latin typeface="Arial Black" panose="020B0A04020102020204" pitchFamily="34" charset="0"/>
            </a:endParaRPr>
          </a:p>
        </p:txBody>
      </p:sp>
      <p:graphicFrame>
        <p:nvGraphicFramePr>
          <p:cNvPr id="56324" name="Object 2"/>
          <p:cNvGraphicFramePr>
            <a:graphicFrameLocks noGrp="1" noChangeAspect="1"/>
          </p:cNvGraphicFramePr>
          <p:nvPr>
            <p:ph/>
            <p:extLst>
              <p:ext uri="{D42A27DB-BD31-4B8C-83A1-F6EECF244321}">
                <p14:modId xmlns:p14="http://schemas.microsoft.com/office/powerpoint/2010/main" val="2375335296"/>
              </p:ext>
            </p:extLst>
          </p:nvPr>
        </p:nvGraphicFramePr>
        <p:xfrm>
          <a:off x="2534443" y="1006475"/>
          <a:ext cx="7123113" cy="5851525"/>
        </p:xfrm>
        <a:graphic>
          <a:graphicData uri="http://schemas.openxmlformats.org/presentationml/2006/ole">
            <mc:AlternateContent xmlns:mc="http://schemas.openxmlformats.org/markup-compatibility/2006">
              <mc:Choice xmlns:v="urn:schemas-microsoft-com:vml" Requires="v">
                <p:oleObj spid="_x0000_s5199" name="Chart" r:id="rId3" imgW="3628980" imgH="2981444" progId="Excel.Sheet.8">
                  <p:embed/>
                </p:oleObj>
              </mc:Choice>
              <mc:Fallback>
                <p:oleObj name="Chart" r:id="rId3" imgW="3628980" imgH="298144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443" y="1006475"/>
                        <a:ext cx="712311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7" name="WordArt 5"/>
          <p:cNvSpPr>
            <a:spLocks noChangeArrowheads="1" noChangeShapeType="1" noTextEdit="1"/>
          </p:cNvSpPr>
          <p:nvPr/>
        </p:nvSpPr>
        <p:spPr bwMode="auto">
          <a:xfrm rot="2281140">
            <a:off x="9698193" y="1777755"/>
            <a:ext cx="18288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5000"/>
              </a:avLst>
            </a:prstTxWarp>
          </a:bodyPr>
          <a:lstStyle/>
          <a:p>
            <a:pPr algn="ctr"/>
            <a:r>
              <a:rPr lang="en-US" sz="3600" kern="10" dirty="0">
                <a:solidFill>
                  <a:srgbClr val="FF3300"/>
                </a:solidFill>
                <a:effectLst>
                  <a:outerShdw dist="35921" dir="2700000" algn="ctr" rotWithShape="0">
                    <a:srgbClr val="C0C0C0"/>
                  </a:outerShdw>
                </a:effectLst>
                <a:latin typeface="Impact" panose="020B0806030902050204" pitchFamily="34" charset="0"/>
              </a:rPr>
              <a:t>Good Job</a:t>
            </a:r>
          </a:p>
        </p:txBody>
      </p:sp>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0" y="5334000"/>
            <a:ext cx="9144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0205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901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45143" y="152356"/>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7" name="Picture 6"/>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8" name="Oval 7"/>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6200000">
            <a:off x="4111919" y="2407688"/>
            <a:ext cx="3920528" cy="1650469"/>
          </a:xfrm>
          <a:prstGeom prst="rightArrow">
            <a:avLst/>
          </a:prstGeom>
          <a:solidFill>
            <a:srgbClr val="CA2C31"/>
          </a:solidFill>
          <a:ln w="254000">
            <a:solidFill>
              <a:srgbClr val="3D2D9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ight Arrow 12"/>
          <p:cNvSpPr/>
          <p:nvPr/>
        </p:nvSpPr>
        <p:spPr>
          <a:xfrm>
            <a:off x="1362591" y="4822582"/>
            <a:ext cx="4756389" cy="1650469"/>
          </a:xfrm>
          <a:prstGeom prst="rightArrow">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ight Arrow 14"/>
          <p:cNvSpPr/>
          <p:nvPr/>
        </p:nvSpPr>
        <p:spPr>
          <a:xfrm rot="10800000">
            <a:off x="6072184" y="4775375"/>
            <a:ext cx="4773523" cy="1650469"/>
          </a:xfrm>
          <a:prstGeom prst="rightArrow">
            <a:avLst/>
          </a:prstGeom>
          <a:solidFill>
            <a:srgbClr val="3D2D9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2831611" y="5164746"/>
            <a:ext cx="4160848" cy="830997"/>
          </a:xfrm>
          <a:prstGeom prst="rect">
            <a:avLst/>
          </a:prstGeom>
        </p:spPr>
        <p:txBody>
          <a:bodyPr wrap="square">
            <a:spAutoFit/>
          </a:bodyPr>
          <a:lstStyle/>
          <a:p>
            <a:r>
              <a:rPr lang="en-US" sz="2400" b="1" dirty="0">
                <a:solidFill>
                  <a:srgbClr val="FFFFFF"/>
                </a:solidFill>
                <a:latin typeface="LiteraSBOP-Heavy"/>
                <a:cs typeface="LiteraSBOP-Heavy"/>
              </a:rPr>
              <a:t>Academic</a:t>
            </a:r>
          </a:p>
          <a:p>
            <a:r>
              <a:rPr lang="en-US" sz="2400" b="1" dirty="0">
                <a:solidFill>
                  <a:srgbClr val="FFFFFF"/>
                </a:solidFill>
                <a:latin typeface="LiteraSBOP-Heavy"/>
                <a:cs typeface="LiteraSBOP-Heavy"/>
              </a:rPr>
              <a:t>Competence</a:t>
            </a:r>
          </a:p>
        </p:txBody>
      </p:sp>
      <p:sp>
        <p:nvSpPr>
          <p:cNvPr id="18" name="Rectangle 17"/>
          <p:cNvSpPr/>
          <p:nvPr/>
        </p:nvSpPr>
        <p:spPr>
          <a:xfrm>
            <a:off x="7431797" y="5154117"/>
            <a:ext cx="5102932" cy="830997"/>
          </a:xfrm>
          <a:prstGeom prst="rect">
            <a:avLst/>
          </a:prstGeom>
        </p:spPr>
        <p:txBody>
          <a:bodyPr wrap="square">
            <a:spAutoFit/>
          </a:bodyPr>
          <a:lstStyle/>
          <a:p>
            <a:r>
              <a:rPr lang="en-US" sz="2400" b="1" dirty="0">
                <a:solidFill>
                  <a:srgbClr val="FFFFFF"/>
                </a:solidFill>
                <a:latin typeface="LiteraSBOP-Heavy"/>
                <a:cs typeface="LiteraSBOP-Heavy"/>
              </a:rPr>
              <a:t>Social</a:t>
            </a:r>
          </a:p>
          <a:p>
            <a:r>
              <a:rPr lang="en-US" sz="2400" b="1" dirty="0">
                <a:solidFill>
                  <a:srgbClr val="FFFFFF"/>
                </a:solidFill>
                <a:latin typeface="LiteraSBOP-Heavy"/>
                <a:cs typeface="LiteraSBOP-Heavy"/>
              </a:rPr>
              <a:t>Competence</a:t>
            </a:r>
          </a:p>
        </p:txBody>
      </p:sp>
      <p:pic>
        <p:nvPicPr>
          <p:cNvPr id="19" name="Picture 18"/>
          <p:cNvPicPr>
            <a:picLocks noChangeAspect="1"/>
          </p:cNvPicPr>
          <p:nvPr/>
        </p:nvPicPr>
        <p:blipFill>
          <a:blip r:embed="rId5">
            <a:duotone>
              <a:prstClr val="black"/>
              <a:schemeClr val="tx2">
                <a:tint val="45000"/>
                <a:satMod val="400000"/>
              </a:schemeClr>
            </a:duotone>
            <a:alphaModFix amt="28000"/>
          </a:blip>
          <a:stretch>
            <a:fillRect/>
          </a:stretch>
        </p:blipFill>
        <p:spPr>
          <a:xfrm>
            <a:off x="246159" y="4695383"/>
            <a:ext cx="2555683" cy="2555683"/>
          </a:xfrm>
          <a:prstGeom prst="rect">
            <a:avLst/>
          </a:prstGeom>
        </p:spPr>
      </p:pic>
      <p:pic>
        <p:nvPicPr>
          <p:cNvPr id="20" name="Picture 19"/>
          <p:cNvPicPr>
            <a:picLocks noChangeAspect="1"/>
          </p:cNvPicPr>
          <p:nvPr/>
        </p:nvPicPr>
        <p:blipFill>
          <a:blip r:embed="rId5">
            <a:duotone>
              <a:prstClr val="black"/>
              <a:schemeClr val="tx2">
                <a:tint val="45000"/>
                <a:satMod val="400000"/>
              </a:schemeClr>
            </a:duotone>
            <a:alphaModFix amt="28000"/>
          </a:blip>
          <a:stretch>
            <a:fillRect/>
          </a:stretch>
        </p:blipFill>
        <p:spPr>
          <a:xfrm>
            <a:off x="9352763" y="2295865"/>
            <a:ext cx="2555683" cy="2555683"/>
          </a:xfrm>
          <a:prstGeom prst="rect">
            <a:avLst/>
          </a:prstGeom>
        </p:spPr>
      </p:pic>
      <p:pic>
        <p:nvPicPr>
          <p:cNvPr id="21" name="Picture 20"/>
          <p:cNvPicPr>
            <a:picLocks noChangeAspect="1"/>
          </p:cNvPicPr>
          <p:nvPr/>
        </p:nvPicPr>
        <p:blipFill>
          <a:blip r:embed="rId6"/>
          <a:stretch>
            <a:fillRect/>
          </a:stretch>
        </p:blipFill>
        <p:spPr>
          <a:xfrm>
            <a:off x="2991083" y="2171862"/>
            <a:ext cx="1559367" cy="2821145"/>
          </a:xfrm>
          <a:prstGeom prst="rect">
            <a:avLst/>
          </a:prstGeom>
        </p:spPr>
      </p:pic>
      <p:pic>
        <p:nvPicPr>
          <p:cNvPr id="22" name="Picture 21"/>
          <p:cNvPicPr>
            <a:picLocks noChangeAspect="1"/>
          </p:cNvPicPr>
          <p:nvPr/>
        </p:nvPicPr>
        <p:blipFill>
          <a:blip r:embed="rId7"/>
          <a:stretch>
            <a:fillRect/>
          </a:stretch>
        </p:blipFill>
        <p:spPr>
          <a:xfrm>
            <a:off x="7283352" y="2295865"/>
            <a:ext cx="3062231" cy="2778941"/>
          </a:xfrm>
          <a:prstGeom prst="rect">
            <a:avLst/>
          </a:prstGeom>
        </p:spPr>
      </p:pic>
      <p:sp>
        <p:nvSpPr>
          <p:cNvPr id="9" name="Rounded Rectangle 8"/>
          <p:cNvSpPr/>
          <p:nvPr/>
        </p:nvSpPr>
        <p:spPr>
          <a:xfrm>
            <a:off x="3010915" y="106436"/>
            <a:ext cx="6162767" cy="901362"/>
          </a:xfrm>
          <a:prstGeom prst="roundRect">
            <a:avLst/>
          </a:prstGeom>
          <a:solidFill>
            <a:srgbClr val="3D2D9F"/>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52522" y="145603"/>
            <a:ext cx="5374097" cy="707886"/>
          </a:xfrm>
          <a:prstGeom prst="rect">
            <a:avLst/>
          </a:prstGeom>
        </p:spPr>
        <p:txBody>
          <a:bodyPr wrap="square">
            <a:spAutoFit/>
          </a:bodyPr>
          <a:lstStyle/>
          <a:p>
            <a:r>
              <a:rPr lang="en-US" sz="4000" b="1" dirty="0">
                <a:solidFill>
                  <a:srgbClr val="FFFFFF"/>
                </a:solidFill>
                <a:latin typeface="LiteraSBOP-Heavy"/>
                <a:cs typeface="LiteraSBOP-Heavy"/>
              </a:rPr>
              <a:t>Optimal Functioning</a:t>
            </a:r>
          </a:p>
        </p:txBody>
      </p:sp>
    </p:spTree>
    <p:extLst>
      <p:ext uri="{BB962C8B-B14F-4D97-AF65-F5344CB8AC3E}">
        <p14:creationId xmlns:p14="http://schemas.microsoft.com/office/powerpoint/2010/main" val="107703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 calcmode="lin" valueType="num">
                                      <p:cBhvr additive="base">
                                        <p:cTn id="1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 calcmode="lin" valueType="num">
                                      <p:cBhvr additive="base">
                                        <p:cTn id="21"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DEB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alphaModFix amt="30000"/>
          </a:blip>
          <a:stretch>
            <a:fillRect/>
          </a:stretch>
        </p:blipFill>
        <p:spPr>
          <a:xfrm rot="20458970">
            <a:off x="-760311" y="-1597383"/>
            <a:ext cx="5119015" cy="4915341"/>
          </a:xfrm>
          <a:prstGeom prst="rect">
            <a:avLst/>
          </a:prstGeom>
        </p:spPr>
      </p:pic>
      <p:sp>
        <p:nvSpPr>
          <p:cNvPr id="10" name="Oval 9"/>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11" name="Rounded Rectangle 10"/>
          <p:cNvSpPr/>
          <p:nvPr/>
        </p:nvSpPr>
        <p:spPr>
          <a:xfrm>
            <a:off x="3415262" y="304801"/>
            <a:ext cx="7252738" cy="886475"/>
          </a:xfrm>
          <a:prstGeom prst="roundRect">
            <a:avLst/>
          </a:prstGeom>
          <a:solidFill>
            <a:srgbClr val="00206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86200" y="381001"/>
            <a:ext cx="6781800" cy="584775"/>
          </a:xfrm>
          <a:prstGeom prst="rect">
            <a:avLst/>
          </a:prstGeom>
          <a:noFill/>
        </p:spPr>
        <p:txBody>
          <a:bodyPr wrap="square" rtlCol="0">
            <a:spAutoFit/>
          </a:bodyPr>
          <a:lstStyle/>
          <a:p>
            <a:r>
              <a:rPr lang="en-US" sz="3200" b="1" dirty="0">
                <a:solidFill>
                  <a:schemeClr val="tx1">
                    <a:lumMod val="75000"/>
                    <a:lumOff val="25000"/>
                  </a:schemeClr>
                </a:solidFill>
                <a:latin typeface="LiteraSBOP-Heavy"/>
                <a:cs typeface="LiteraSBOP-Heavy"/>
              </a:rPr>
              <a:t>PD Research &amp; Evaluation History</a:t>
            </a:r>
          </a:p>
        </p:txBody>
      </p:sp>
      <p:pic>
        <p:nvPicPr>
          <p:cNvPr id="16" name="Picture 15"/>
          <p:cNvPicPr>
            <a:picLocks noChangeAspect="1"/>
          </p:cNvPicPr>
          <p:nvPr/>
        </p:nvPicPr>
        <p:blipFill>
          <a:blip r:embed="rId5" cstate="print">
            <a:duotone>
              <a:prstClr val="black"/>
              <a:schemeClr val="tx2">
                <a:tint val="45000"/>
                <a:satMod val="400000"/>
              </a:schemeClr>
            </a:duotone>
            <a:alphaModFix amt="28000"/>
          </a:blip>
          <a:stretch>
            <a:fillRect/>
          </a:stretch>
        </p:blipFill>
        <p:spPr>
          <a:xfrm>
            <a:off x="7313318" y="1575048"/>
            <a:ext cx="2191359" cy="2191359"/>
          </a:xfrm>
          <a:prstGeom prst="rect">
            <a:avLst/>
          </a:prstGeom>
        </p:spPr>
      </p:pic>
      <p:pic>
        <p:nvPicPr>
          <p:cNvPr id="15" name="Picture 14"/>
          <p:cNvPicPr>
            <a:picLocks noChangeAspect="1"/>
          </p:cNvPicPr>
          <p:nvPr/>
        </p:nvPicPr>
        <p:blipFill>
          <a:blip r:embed="rId6" cstate="print">
            <a:lum bright="100000" contrast="-100000"/>
          </a:blip>
          <a:stretch>
            <a:fillRect/>
          </a:stretch>
        </p:blipFill>
        <p:spPr>
          <a:xfrm>
            <a:off x="8135949" y="1929487"/>
            <a:ext cx="2425700" cy="2565400"/>
          </a:xfrm>
          <a:prstGeom prst="rect">
            <a:avLst/>
          </a:prstGeom>
        </p:spPr>
      </p:pic>
      <p:sp>
        <p:nvSpPr>
          <p:cNvPr id="2" name="Rectangle 1"/>
          <p:cNvSpPr/>
          <p:nvPr/>
        </p:nvSpPr>
        <p:spPr>
          <a:xfrm>
            <a:off x="2133600" y="1907961"/>
            <a:ext cx="7732728" cy="3785652"/>
          </a:xfrm>
          <a:prstGeom prst="rect">
            <a:avLst/>
          </a:prstGeom>
        </p:spPr>
        <p:txBody>
          <a:bodyPr wrap="square">
            <a:spAutoFit/>
          </a:bodyPr>
          <a:lstStyle/>
          <a:p>
            <a:pPr marL="457200" indent="-457200">
              <a:lnSpc>
                <a:spcPct val="80000"/>
              </a:lnSpc>
              <a:buFont typeface="Arial"/>
              <a:buChar char="•"/>
            </a:pPr>
            <a:r>
              <a:rPr lang="en-US" sz="4000" dirty="0">
                <a:latin typeface="Arial" pitchFamily="34" charset="0"/>
                <a:cs typeface="Arial" pitchFamily="34" charset="0"/>
              </a:rPr>
              <a:t>1980’s - Teacher training  &amp; curriculum </a:t>
            </a:r>
            <a:r>
              <a:rPr lang="en-US" sz="4000" b="1" dirty="0">
                <a:latin typeface="Arial" pitchFamily="34" charset="0"/>
                <a:cs typeface="Arial" pitchFamily="34" charset="0"/>
              </a:rPr>
              <a:t>empower</a:t>
            </a:r>
            <a:r>
              <a:rPr lang="en-US" sz="4000" dirty="0">
                <a:latin typeface="Arial" pitchFamily="34" charset="0"/>
                <a:cs typeface="Arial" pitchFamily="34" charset="0"/>
              </a:rPr>
              <a:t> teachers to effectively teach lessons leading to </a:t>
            </a:r>
            <a:r>
              <a:rPr lang="en-US" sz="4000" b="1" i="1" dirty="0">
                <a:latin typeface="Arial" pitchFamily="34" charset="0"/>
                <a:cs typeface="Arial" pitchFamily="34" charset="0"/>
              </a:rPr>
              <a:t> significant delays in the onset of substance use</a:t>
            </a:r>
            <a:r>
              <a:rPr lang="en-US" sz="4000" dirty="0">
                <a:latin typeface="Arial" pitchFamily="34" charset="0"/>
                <a:cs typeface="Arial" pitchFamily="34" charset="0"/>
              </a:rPr>
              <a:t> for junior high school students (</a:t>
            </a:r>
            <a:r>
              <a:rPr lang="en-US" sz="4000" i="1" dirty="0">
                <a:latin typeface="Arial" pitchFamily="34" charset="0"/>
                <a:cs typeface="Arial" pitchFamily="34" charset="0"/>
              </a:rPr>
              <a:t>Haas</a:t>
            </a:r>
            <a:r>
              <a:rPr lang="en-US" sz="4000" dirty="0">
                <a:latin typeface="Arial" pitchFamily="34" charset="0"/>
                <a:cs typeface="Arial" pitchFamily="34" charset="0"/>
              </a:rPr>
              <a:t>)</a:t>
            </a:r>
          </a:p>
          <a:p>
            <a:pPr marL="457200" indent="-457200">
              <a:lnSpc>
                <a:spcPct val="80000"/>
              </a:lnSpc>
              <a:buFont typeface="Arial"/>
              <a:buChar char="•"/>
            </a:pPr>
            <a:endParaRPr lang="en-US" sz="2000" dirty="0">
              <a:latin typeface="Arial" pitchFamily="34" charset="0"/>
              <a:cs typeface="Arial" pitchFamily="34" charset="0"/>
            </a:endParaRPr>
          </a:p>
        </p:txBody>
      </p:sp>
      <p:pic>
        <p:nvPicPr>
          <p:cNvPr id="17" name="Picture 16"/>
          <p:cNvPicPr>
            <a:picLocks noChangeAspect="1"/>
          </p:cNvPicPr>
          <p:nvPr/>
        </p:nvPicPr>
        <p:blipFill>
          <a:blip r:embed="rId5" cstate="print">
            <a:duotone>
              <a:prstClr val="black"/>
              <a:schemeClr val="tx2">
                <a:tint val="45000"/>
                <a:satMod val="400000"/>
              </a:schemeClr>
            </a:duotone>
            <a:alphaModFix amt="28000"/>
          </a:blip>
          <a:stretch>
            <a:fillRect/>
          </a:stretch>
        </p:blipFill>
        <p:spPr>
          <a:xfrm>
            <a:off x="2365212" y="5330673"/>
            <a:ext cx="2191359" cy="2191359"/>
          </a:xfrm>
          <a:prstGeom prst="rect">
            <a:avLst/>
          </a:prstGeom>
        </p:spPr>
      </p:pic>
      <p:sp>
        <p:nvSpPr>
          <p:cNvPr id="18" name="Oval 17"/>
          <p:cNvSpPr/>
          <p:nvPr/>
        </p:nvSpPr>
        <p:spPr>
          <a:xfrm>
            <a:off x="3200401" y="533401"/>
            <a:ext cx="420151" cy="420151"/>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63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5584118" y="278377"/>
            <a:ext cx="1596640" cy="1596640"/>
          </a:xfrm>
          <a:prstGeom prst="rect">
            <a:avLst/>
          </a:prstGeom>
        </p:spPr>
      </p:pic>
      <p:pic>
        <p:nvPicPr>
          <p:cNvPr id="16" name="Picture 15"/>
          <p:cNvPicPr>
            <a:picLocks noChangeAspect="1"/>
          </p:cNvPicPr>
          <p:nvPr/>
        </p:nvPicPr>
        <p:blipFill>
          <a:blip r:embed="rId4" cstate="print">
            <a:alphaModFix amt="30000"/>
          </a:blip>
          <a:stretch>
            <a:fillRect/>
          </a:stretch>
        </p:blipFill>
        <p:spPr>
          <a:xfrm rot="20458970">
            <a:off x="-698500"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20" name="Picture 19"/>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725680" y="5988456"/>
            <a:ext cx="1596640" cy="1596640"/>
          </a:xfrm>
          <a:prstGeom prst="rect">
            <a:avLst/>
          </a:prstGeom>
        </p:spPr>
      </p:pic>
      <p:sp>
        <p:nvSpPr>
          <p:cNvPr id="5" name="Oval 4"/>
          <p:cNvSpPr/>
          <p:nvPr/>
        </p:nvSpPr>
        <p:spPr>
          <a:xfrm>
            <a:off x="5825075" y="3484672"/>
            <a:ext cx="3098998" cy="3098998"/>
          </a:xfrm>
          <a:prstGeom prst="ellipse">
            <a:avLst/>
          </a:prstGeom>
          <a:noFill/>
          <a:ln w="152400">
            <a:solidFill>
              <a:schemeClr val="bg1">
                <a:alpha val="4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6"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03890" y="171604"/>
            <a:ext cx="8305799"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64491" y="324511"/>
            <a:ext cx="8117621" cy="584775"/>
          </a:xfrm>
          <a:prstGeom prst="rect">
            <a:avLst/>
          </a:prstGeom>
          <a:noFill/>
        </p:spPr>
        <p:txBody>
          <a:bodyPr wrap="square" rtlCol="0">
            <a:spAutoFit/>
          </a:bodyPr>
          <a:lstStyle/>
          <a:p>
            <a:r>
              <a:rPr lang="en-US" sz="3200" b="1" dirty="0">
                <a:solidFill>
                  <a:schemeClr val="tx1">
                    <a:lumMod val="75000"/>
                    <a:lumOff val="25000"/>
                  </a:schemeClr>
                </a:solidFill>
                <a:latin typeface="LiteraSBOP-Heavy"/>
                <a:cs typeface="LiteraSBOP-Heavy"/>
              </a:rPr>
              <a:t>PD Research &amp; Evaluation History</a:t>
            </a:r>
          </a:p>
        </p:txBody>
      </p:sp>
      <p:sp>
        <p:nvSpPr>
          <p:cNvPr id="21" name="Title 1"/>
          <p:cNvSpPr txBox="1">
            <a:spLocks/>
          </p:cNvSpPr>
          <p:nvPr/>
        </p:nvSpPr>
        <p:spPr>
          <a:xfrm>
            <a:off x="2954011" y="1239749"/>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sz="3600" b="1" dirty="0">
                <a:solidFill>
                  <a:srgbClr val="04617B"/>
                </a:solidFill>
                <a:latin typeface="Calibri"/>
              </a:rPr>
              <a:t/>
            </a:r>
            <a:br>
              <a:rPr lang="en-US" sz="3600" b="1" dirty="0">
                <a:solidFill>
                  <a:srgbClr val="04617B"/>
                </a:solidFill>
                <a:latin typeface="Calibri"/>
              </a:rPr>
            </a:br>
            <a:endParaRPr lang="en-US" sz="3600" b="1" dirty="0">
              <a:solidFill>
                <a:srgbClr val="04617B"/>
              </a:solidFill>
              <a:latin typeface="Calibri"/>
            </a:endParaRPr>
          </a:p>
        </p:txBody>
      </p:sp>
      <p:sp>
        <p:nvSpPr>
          <p:cNvPr id="24" name="Oval 23"/>
          <p:cNvSpPr/>
          <p:nvPr/>
        </p:nvSpPr>
        <p:spPr>
          <a:xfrm>
            <a:off x="2093814" y="406823"/>
            <a:ext cx="420151" cy="420151"/>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598123" y="2151728"/>
            <a:ext cx="7626359" cy="2554545"/>
          </a:xfrm>
          <a:prstGeom prst="rect">
            <a:avLst/>
          </a:prstGeom>
          <a:solidFill>
            <a:schemeClr val="accent1">
              <a:lumMod val="60000"/>
              <a:lumOff val="40000"/>
            </a:schemeClr>
          </a:solidFill>
        </p:spPr>
        <p:txBody>
          <a:bodyPr wrap="square">
            <a:spAutoFit/>
          </a:bodyPr>
          <a:lstStyle/>
          <a:p>
            <a:pPr marL="457200" indent="-457200">
              <a:lnSpc>
                <a:spcPct val="80000"/>
              </a:lnSpc>
              <a:buFont typeface="Arial"/>
              <a:buChar char="•"/>
            </a:pPr>
            <a:r>
              <a:rPr lang="en-US" sz="3200" dirty="0">
                <a:latin typeface="Arial" pitchFamily="34" charset="0"/>
                <a:cs typeface="Arial" pitchFamily="34" charset="0"/>
              </a:rPr>
              <a:t>1990’s  A study showed </a:t>
            </a:r>
            <a:r>
              <a:rPr lang="en-US" sz="3200" b="1" i="1" dirty="0">
                <a:latin typeface="Arial" pitchFamily="34" charset="0"/>
                <a:cs typeface="Arial" pitchFamily="34" charset="0"/>
              </a:rPr>
              <a:t>significant reductions in risk factors for </a:t>
            </a:r>
            <a:r>
              <a:rPr lang="en-US" sz="4000" b="1" i="1" dirty="0">
                <a:latin typeface="Arial" pitchFamily="34" charset="0"/>
                <a:cs typeface="Arial" pitchFamily="34" charset="0"/>
              </a:rPr>
              <a:t>substance</a:t>
            </a:r>
            <a:r>
              <a:rPr lang="en-US" sz="3200" b="1" i="1" dirty="0">
                <a:latin typeface="Arial" pitchFamily="34" charset="0"/>
                <a:cs typeface="Arial" pitchFamily="34" charset="0"/>
              </a:rPr>
              <a:t> abuse </a:t>
            </a:r>
            <a:r>
              <a:rPr lang="en-US" sz="3200" i="1" dirty="0">
                <a:latin typeface="Arial" pitchFamily="34" charset="0"/>
                <a:cs typeface="Arial" pitchFamily="34" charset="0"/>
              </a:rPr>
              <a:t>among</a:t>
            </a:r>
            <a:r>
              <a:rPr lang="en-US" sz="3200" b="1" i="1" dirty="0">
                <a:latin typeface="Arial" pitchFamily="34" charset="0"/>
                <a:cs typeface="Arial" pitchFamily="34" charset="0"/>
              </a:rPr>
              <a:t> high-risk students receiving PD lessons compared to high-risk students not receiving PD</a:t>
            </a:r>
            <a:r>
              <a:rPr lang="en-US" sz="3200" dirty="0">
                <a:latin typeface="Arial" pitchFamily="34" charset="0"/>
                <a:cs typeface="Arial" pitchFamily="34" charset="0"/>
              </a:rPr>
              <a:t> (</a:t>
            </a:r>
            <a:r>
              <a:rPr lang="en-US" sz="3200" i="1" dirty="0">
                <a:latin typeface="Arial" pitchFamily="34" charset="0"/>
                <a:cs typeface="Arial" pitchFamily="34" charset="0"/>
              </a:rPr>
              <a:t>Tatchell &amp; Durrant</a:t>
            </a:r>
            <a:r>
              <a:rPr lang="en-US" sz="3200" dirty="0">
                <a:latin typeface="Arial" pitchFamily="34" charset="0"/>
                <a:cs typeface="Arial" pitchFamily="34" charset="0"/>
              </a:rPr>
              <a:t>)</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22320" y="177954"/>
            <a:ext cx="8287368"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296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FFC0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5584118" y="278377"/>
            <a:ext cx="1596640" cy="1596640"/>
          </a:xfrm>
          <a:prstGeom prst="rect">
            <a:avLst/>
          </a:prstGeom>
        </p:spPr>
      </p:pic>
      <p:pic>
        <p:nvPicPr>
          <p:cNvPr id="16" name="Picture 15"/>
          <p:cNvPicPr>
            <a:picLocks noChangeAspect="1"/>
          </p:cNvPicPr>
          <p:nvPr/>
        </p:nvPicPr>
        <p:blipFill>
          <a:blip r:embed="rId4" cstate="print">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20" name="Picture 19"/>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725680" y="5988456"/>
            <a:ext cx="1596640" cy="1596640"/>
          </a:xfrm>
          <a:prstGeom prst="rect">
            <a:avLst/>
          </a:prstGeom>
        </p:spPr>
      </p:pic>
      <p:sp>
        <p:nvSpPr>
          <p:cNvPr id="5" name="Oval 4"/>
          <p:cNvSpPr/>
          <p:nvPr/>
        </p:nvSpPr>
        <p:spPr>
          <a:xfrm>
            <a:off x="5825075" y="3484672"/>
            <a:ext cx="3098998" cy="3098998"/>
          </a:xfrm>
          <a:prstGeom prst="ellipse">
            <a:avLst/>
          </a:prstGeom>
          <a:noFill/>
          <a:ln w="152400">
            <a:solidFill>
              <a:schemeClr val="bg1">
                <a:alpha val="4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6"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03890" y="171604"/>
            <a:ext cx="8305799" cy="890588"/>
          </a:xfrm>
          <a:prstGeom prst="rect">
            <a:avLst/>
          </a:prstGeom>
          <a:solidFill>
            <a:srgbClr val="002060">
              <a:alpha val="99000"/>
            </a:srgbClr>
          </a:solidFill>
          <a:ln>
            <a:noFill/>
          </a:ln>
          <a:effectLst/>
          <a:extLst/>
        </p:spPr>
      </p:pic>
      <p:sp>
        <p:nvSpPr>
          <p:cNvPr id="19" name="TextBox 18"/>
          <p:cNvSpPr txBox="1"/>
          <p:nvPr/>
        </p:nvSpPr>
        <p:spPr>
          <a:xfrm>
            <a:off x="2564491" y="324511"/>
            <a:ext cx="8117621" cy="584775"/>
          </a:xfrm>
          <a:prstGeom prst="rect">
            <a:avLst/>
          </a:prstGeom>
          <a:noFill/>
        </p:spPr>
        <p:txBody>
          <a:bodyPr wrap="square" rtlCol="0">
            <a:spAutoFit/>
          </a:bodyPr>
          <a:lstStyle/>
          <a:p>
            <a:r>
              <a:rPr lang="en-US" sz="3200" b="1" dirty="0">
                <a:solidFill>
                  <a:schemeClr val="tx1">
                    <a:lumMod val="75000"/>
                    <a:lumOff val="25000"/>
                  </a:schemeClr>
                </a:solidFill>
                <a:latin typeface="LiteraSBOP-Heavy"/>
                <a:cs typeface="LiteraSBOP-Heavy"/>
              </a:rPr>
              <a:t>PD Research &amp; Evaluation History</a:t>
            </a:r>
          </a:p>
        </p:txBody>
      </p:sp>
      <p:sp>
        <p:nvSpPr>
          <p:cNvPr id="21" name="Title 1"/>
          <p:cNvSpPr txBox="1">
            <a:spLocks/>
          </p:cNvSpPr>
          <p:nvPr/>
        </p:nvSpPr>
        <p:spPr>
          <a:xfrm>
            <a:off x="2954011" y="1239749"/>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endParaRPr lang="en-US" sz="3600" b="1" dirty="0">
              <a:solidFill>
                <a:srgbClr val="04617B"/>
              </a:solidFill>
              <a:latin typeface="Calibri"/>
            </a:endParaRPr>
          </a:p>
        </p:txBody>
      </p:sp>
      <p:sp>
        <p:nvSpPr>
          <p:cNvPr id="24" name="Oval 23"/>
          <p:cNvSpPr/>
          <p:nvPr/>
        </p:nvSpPr>
        <p:spPr>
          <a:xfrm>
            <a:off x="2093814" y="406823"/>
            <a:ext cx="420151" cy="420151"/>
          </a:xfrm>
          <a:prstGeom prst="ellipse">
            <a:avLst/>
          </a:prstGeom>
          <a:solidFill>
            <a:srgbClr val="3D2D9F"/>
          </a:solidFill>
          <a:ln w="73025">
            <a:solidFill>
              <a:srgbClr val="E9CD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cstate="print">
            <a:lum bright="100000" contrast="-100000"/>
          </a:blip>
          <a:stretch>
            <a:fillRect/>
          </a:stretch>
        </p:blipFill>
        <p:spPr>
          <a:xfrm>
            <a:off x="8135949" y="1929487"/>
            <a:ext cx="2425700" cy="2565400"/>
          </a:xfrm>
          <a:prstGeom prst="rect">
            <a:avLst/>
          </a:prstGeom>
        </p:spPr>
      </p:pic>
      <p:sp>
        <p:nvSpPr>
          <p:cNvPr id="2" name="Rectangle 1"/>
          <p:cNvSpPr/>
          <p:nvPr/>
        </p:nvSpPr>
        <p:spPr>
          <a:xfrm>
            <a:off x="2303889" y="1610041"/>
            <a:ext cx="7613956" cy="4130361"/>
          </a:xfrm>
          <a:prstGeom prst="rect">
            <a:avLst/>
          </a:prstGeom>
        </p:spPr>
        <p:txBody>
          <a:bodyPr wrap="square">
            <a:spAutoFit/>
          </a:bodyPr>
          <a:lstStyle/>
          <a:p>
            <a:pPr marL="457200" indent="-457200">
              <a:lnSpc>
                <a:spcPct val="80000"/>
              </a:lnSpc>
              <a:buFont typeface="Arial"/>
              <a:buChar char="•"/>
            </a:pPr>
            <a:endParaRPr lang="en-US" sz="3200" dirty="0">
              <a:latin typeface="Arial" pitchFamily="34" charset="0"/>
              <a:cs typeface="Arial" pitchFamily="34" charset="0"/>
            </a:endParaRPr>
          </a:p>
          <a:p>
            <a:pPr marL="457200" indent="-457200">
              <a:lnSpc>
                <a:spcPct val="80000"/>
              </a:lnSpc>
              <a:buFont typeface="Arial" pitchFamily="34" charset="0"/>
              <a:buChar char="•"/>
            </a:pPr>
            <a:r>
              <a:rPr lang="en-US" sz="3200" dirty="0">
                <a:latin typeface="Arial" pitchFamily="34" charset="0"/>
                <a:cs typeface="Arial" pitchFamily="34" charset="0"/>
              </a:rPr>
              <a:t>2000’s  - Studies demonstrated </a:t>
            </a:r>
            <a:r>
              <a:rPr lang="en-US" sz="4000" b="1" i="1" dirty="0">
                <a:latin typeface="Arial" pitchFamily="34" charset="0"/>
                <a:cs typeface="Arial" pitchFamily="34" charset="0"/>
              </a:rPr>
              <a:t>significant</a:t>
            </a:r>
            <a:r>
              <a:rPr lang="en-US" sz="3200" b="1" i="1" dirty="0">
                <a:latin typeface="Arial" pitchFamily="34" charset="0"/>
                <a:cs typeface="Arial" pitchFamily="34" charset="0"/>
              </a:rPr>
              <a:t> improvements in problem solving </a:t>
            </a:r>
            <a:r>
              <a:rPr lang="en-US" sz="3200" i="1" dirty="0">
                <a:latin typeface="Arial" pitchFamily="34" charset="0"/>
                <a:cs typeface="Arial" pitchFamily="34" charset="0"/>
              </a:rPr>
              <a:t>and</a:t>
            </a:r>
            <a:r>
              <a:rPr lang="en-US" sz="3200" b="1" i="1" dirty="0">
                <a:latin typeface="Arial" pitchFamily="34" charset="0"/>
                <a:cs typeface="Arial" pitchFamily="34" charset="0"/>
              </a:rPr>
              <a:t> reductions in risk factors </a:t>
            </a:r>
            <a:r>
              <a:rPr lang="en-US" sz="3200" i="1" dirty="0">
                <a:latin typeface="Arial" pitchFamily="34" charset="0"/>
                <a:cs typeface="Arial" pitchFamily="34" charset="0"/>
              </a:rPr>
              <a:t>for </a:t>
            </a:r>
            <a:r>
              <a:rPr lang="en-US" sz="3200" b="1" i="1" dirty="0">
                <a:latin typeface="Arial" pitchFamily="34" charset="0"/>
                <a:cs typeface="Arial" pitchFamily="34" charset="0"/>
              </a:rPr>
              <a:t>favorable attitudes toward drug use</a:t>
            </a:r>
          </a:p>
          <a:p>
            <a:pPr marL="457200" indent="-457200">
              <a:lnSpc>
                <a:spcPct val="80000"/>
              </a:lnSpc>
            </a:pPr>
            <a:endParaRPr lang="en-US" sz="3200" dirty="0">
              <a:solidFill>
                <a:schemeClr val="bg1"/>
              </a:solidFill>
              <a:latin typeface="LiteraSBOP-Heavy"/>
              <a:cs typeface="LiteraSBOP-Heavy"/>
            </a:endParaRPr>
          </a:p>
          <a:p>
            <a:pPr marL="457200" indent="-457200">
              <a:lnSpc>
                <a:spcPct val="80000"/>
              </a:lnSpc>
              <a:buFont typeface="Arial"/>
              <a:buChar char="•"/>
            </a:pPr>
            <a:r>
              <a:rPr lang="en-US" sz="3200" dirty="0">
                <a:latin typeface="Arial" pitchFamily="34" charset="0"/>
                <a:cs typeface="Arial" pitchFamily="34" charset="0"/>
              </a:rPr>
              <a:t>Significant </a:t>
            </a:r>
            <a:r>
              <a:rPr lang="en-US" sz="3200" b="1" dirty="0">
                <a:latin typeface="Arial" pitchFamily="34" charset="0"/>
                <a:cs typeface="Arial" pitchFamily="34" charset="0"/>
              </a:rPr>
              <a:t>increases</a:t>
            </a:r>
            <a:r>
              <a:rPr lang="en-US" sz="3200" dirty="0">
                <a:latin typeface="Arial" pitchFamily="34" charset="0"/>
                <a:cs typeface="Arial" pitchFamily="34" charset="0"/>
              </a:rPr>
              <a:t> in protective factors: </a:t>
            </a:r>
            <a:r>
              <a:rPr lang="en-US" sz="3200" b="1" dirty="0">
                <a:latin typeface="Arial" pitchFamily="34" charset="0"/>
                <a:cs typeface="Arial" pitchFamily="34" charset="0"/>
              </a:rPr>
              <a:t>opportunities &amp; rewards for prosocial involvement</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03889" y="192459"/>
            <a:ext cx="8305799" cy="1012326"/>
          </a:xfrm>
          <a:prstGeom prst="rect">
            <a:avLst/>
          </a:prstGeom>
          <a:solidFill>
            <a:srgbClr val="FFC000">
              <a:alpha val="30000"/>
            </a:srgbClr>
          </a:solidFill>
          <a:ln>
            <a:noFill/>
          </a:ln>
          <a:effectLst/>
        </p:spPr>
      </p:pic>
    </p:spTree>
    <p:extLst>
      <p:ext uri="{BB962C8B-B14F-4D97-AF65-F5344CB8AC3E}">
        <p14:creationId xmlns:p14="http://schemas.microsoft.com/office/powerpoint/2010/main" val="2235942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Oval 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7" name="Picture 6"/>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8" name="Oval 7"/>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ounded Rectangle 9"/>
          <p:cNvSpPr/>
          <p:nvPr/>
        </p:nvSpPr>
        <p:spPr>
          <a:xfrm>
            <a:off x="2542855" y="457936"/>
            <a:ext cx="7288627" cy="556409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PD_Cert_Recognition 8-24-0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710647" y="17920"/>
            <a:ext cx="4976778" cy="6376496"/>
          </a:xfrm>
          <a:prstGeom prst="rect">
            <a:avLst/>
          </a:prstGeom>
        </p:spPr>
      </p:pic>
      <p:pic>
        <p:nvPicPr>
          <p:cNvPr id="11" name="Picture 10"/>
          <p:cNvPicPr>
            <a:picLocks noChangeAspect="1"/>
          </p:cNvPicPr>
          <p:nvPr/>
        </p:nvPicPr>
        <p:blipFill>
          <a:blip r:embed="rId6"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1084923" y="4017840"/>
            <a:ext cx="1827474" cy="1827474"/>
          </a:xfrm>
          <a:prstGeom prst="rect">
            <a:avLst/>
          </a:prstGeom>
        </p:spPr>
      </p:pic>
      <p:pic>
        <p:nvPicPr>
          <p:cNvPr id="12" name="Picture 11"/>
          <p:cNvPicPr>
            <a:picLocks noChangeAspect="1"/>
          </p:cNvPicPr>
          <p:nvPr/>
        </p:nvPicPr>
        <p:blipFill>
          <a:blip r:embed="rId6"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9324769" y="2611252"/>
            <a:ext cx="1827474" cy="1827474"/>
          </a:xfrm>
          <a:prstGeom prst="rect">
            <a:avLst/>
          </a:prstGeom>
        </p:spPr>
      </p:pic>
      <p:sp>
        <p:nvSpPr>
          <p:cNvPr id="13" name="TextBox 12"/>
          <p:cNvSpPr txBox="1"/>
          <p:nvPr/>
        </p:nvSpPr>
        <p:spPr>
          <a:xfrm>
            <a:off x="1407653" y="6181541"/>
            <a:ext cx="4624887" cy="369332"/>
          </a:xfrm>
          <a:prstGeom prst="rect">
            <a:avLst/>
          </a:prstGeom>
          <a:noFill/>
        </p:spPr>
        <p:txBody>
          <a:bodyPr wrap="none" rtlCol="0">
            <a:spAutoFit/>
          </a:bodyPr>
          <a:lstStyle/>
          <a:p>
            <a:pPr defTabSz="457200"/>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1466593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7" name="Picture 6"/>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8" name="Oval 7"/>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094904" y="513073"/>
            <a:ext cx="7087709" cy="1376296"/>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90500" y="592672"/>
            <a:ext cx="5916173" cy="1200328"/>
          </a:xfrm>
          <a:prstGeom prst="rect">
            <a:avLst/>
          </a:prstGeom>
        </p:spPr>
        <p:txBody>
          <a:bodyPr wrap="square">
            <a:spAutoFit/>
          </a:bodyPr>
          <a:lstStyle/>
          <a:p>
            <a:r>
              <a:rPr lang="en-US" sz="2400" b="1" dirty="0">
                <a:solidFill>
                  <a:srgbClr val="FFFFFF"/>
                </a:solidFill>
                <a:latin typeface="LiteraSBOP-Heavy"/>
                <a:cs typeface="LiteraSBOP-Heavy"/>
              </a:rPr>
              <a:t>2003 – 2004 Prevention Dimensions Effectiveness Study demonstrates effects on risk and protective factors</a:t>
            </a:r>
          </a:p>
        </p:txBody>
      </p:sp>
      <p:sp>
        <p:nvSpPr>
          <p:cNvPr id="11" name="Oval 10"/>
          <p:cNvSpPr/>
          <p:nvPr/>
        </p:nvSpPr>
        <p:spPr>
          <a:xfrm>
            <a:off x="3648327" y="854284"/>
            <a:ext cx="725349" cy="725349"/>
          </a:xfrm>
          <a:prstGeom prst="ellipse">
            <a:avLst/>
          </a:prstGeom>
          <a:solidFill>
            <a:srgbClr val="CA2C31"/>
          </a:solidFill>
          <a:ln w="114300">
            <a:solidFill>
              <a:srgbClr val="CCC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905000" y="2136813"/>
            <a:ext cx="7599138" cy="442680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89132" y="1004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
        <p:nvSpPr>
          <p:cNvPr id="14" name="Bent Arrow 13"/>
          <p:cNvSpPr/>
          <p:nvPr/>
        </p:nvSpPr>
        <p:spPr>
          <a:xfrm rot="10800000">
            <a:off x="8352766" y="1910403"/>
            <a:ext cx="2153906" cy="3303831"/>
          </a:xfrm>
          <a:prstGeom prst="bentArrow">
            <a:avLst/>
          </a:prstGeom>
          <a:solidFill>
            <a:srgbClr val="CA2C3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rot="16200000">
            <a:off x="9354248" y="2682589"/>
            <a:ext cx="1454244" cy="369332"/>
          </a:xfrm>
          <a:prstGeom prst="rect">
            <a:avLst/>
          </a:prstGeom>
        </p:spPr>
        <p:txBody>
          <a:bodyPr wrap="none">
            <a:spAutoFit/>
          </a:bodyPr>
          <a:lstStyle/>
          <a:p>
            <a:r>
              <a:rPr lang="en-US" b="1" dirty="0">
                <a:solidFill>
                  <a:srgbClr val="FFFFFF"/>
                </a:solidFill>
                <a:latin typeface="LiteraSBOP-Heavy"/>
                <a:cs typeface="LiteraSBOP-Heavy"/>
              </a:rPr>
              <a:t>Good News</a:t>
            </a:r>
            <a:endParaRPr lang="en-US" dirty="0"/>
          </a:p>
        </p:txBody>
      </p:sp>
      <p:graphicFrame>
        <p:nvGraphicFramePr>
          <p:cNvPr id="17" name="Chart 16"/>
          <p:cNvGraphicFramePr/>
          <p:nvPr>
            <p:extLst/>
          </p:nvPr>
        </p:nvGraphicFramePr>
        <p:xfrm>
          <a:off x="2895600" y="2305474"/>
          <a:ext cx="6096000" cy="406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97772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01707" y="80003"/>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4011001" y="513073"/>
            <a:ext cx="6657000" cy="1376296"/>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4310111" y="601057"/>
            <a:ext cx="5916173" cy="1200328"/>
          </a:xfrm>
          <a:prstGeom prst="rect">
            <a:avLst/>
          </a:prstGeom>
        </p:spPr>
        <p:txBody>
          <a:bodyPr wrap="square">
            <a:spAutoFit/>
          </a:bodyPr>
          <a:lstStyle/>
          <a:p>
            <a:pPr defTabSz="457200"/>
            <a:r>
              <a:rPr lang="en-US" sz="2400" b="1" dirty="0">
                <a:solidFill>
                  <a:srgbClr val="FFFFFF"/>
                </a:solidFill>
                <a:latin typeface="LiteraSBOP-Heavy"/>
                <a:cs typeface="LiteraSBOP-Heavy"/>
              </a:rPr>
              <a:t>2003 – 2004 Prevention Dimensions Effectiveness Study demonstrates effects on risk and protective factors</a:t>
            </a:r>
          </a:p>
        </p:txBody>
      </p:sp>
      <p:sp>
        <p:nvSpPr>
          <p:cNvPr id="10" name="Oval 9"/>
          <p:cNvSpPr/>
          <p:nvPr/>
        </p:nvSpPr>
        <p:spPr>
          <a:xfrm>
            <a:off x="3648327" y="854284"/>
            <a:ext cx="725349" cy="725349"/>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ounded Rectangle 10"/>
          <p:cNvSpPr/>
          <p:nvPr/>
        </p:nvSpPr>
        <p:spPr>
          <a:xfrm>
            <a:off x="2367750" y="2079609"/>
            <a:ext cx="7599138" cy="442680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0" name="TextBox 19"/>
          <p:cNvSpPr txBox="1"/>
          <p:nvPr/>
        </p:nvSpPr>
        <p:spPr>
          <a:xfrm>
            <a:off x="6389132" y="10047"/>
            <a:ext cx="4624887" cy="369332"/>
          </a:xfrm>
          <a:prstGeom prst="rect">
            <a:avLst/>
          </a:prstGeom>
          <a:noFill/>
        </p:spPr>
        <p:txBody>
          <a:bodyPr wrap="none" rtlCol="0">
            <a:spAutoFit/>
          </a:bodyPr>
          <a:lstStyle/>
          <a:p>
            <a:pPr defTabSz="457200"/>
            <a:r>
              <a:rPr lang="en-US" dirty="0">
                <a:solidFill>
                  <a:srgbClr val="FFFFFF"/>
                </a:solidFill>
                <a:latin typeface="Adobe Caslon Pro Bold"/>
                <a:cs typeface="Adobe Caslon Pro Bold"/>
              </a:rPr>
              <a:t>…………………………………………………</a:t>
            </a:r>
          </a:p>
        </p:txBody>
      </p:sp>
      <p:graphicFrame>
        <p:nvGraphicFramePr>
          <p:cNvPr id="17" name="Object 2"/>
          <p:cNvGraphicFramePr>
            <a:graphicFrameLocks noChangeAspect="1"/>
          </p:cNvGraphicFramePr>
          <p:nvPr>
            <p:extLst/>
          </p:nvPr>
        </p:nvGraphicFramePr>
        <p:xfrm>
          <a:off x="2819400" y="2101240"/>
          <a:ext cx="6413626" cy="4365364"/>
        </p:xfrm>
        <a:graphic>
          <a:graphicData uri="http://schemas.openxmlformats.org/presentationml/2006/ole">
            <mc:AlternateContent xmlns:mc="http://schemas.openxmlformats.org/markup-compatibility/2006">
              <mc:Choice xmlns:v="urn:schemas-microsoft-com:vml" Requires="v">
                <p:oleObj spid="_x0000_s7246" name="Chart" r:id="rId6" imgW="4810259" imgH="3962281" progId="Excel.Sheet.8">
                  <p:embed/>
                </p:oleObj>
              </mc:Choice>
              <mc:Fallback>
                <p:oleObj name="Chart" r:id="rId6" imgW="4810259" imgH="3962281"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101240"/>
                        <a:ext cx="6413626" cy="4365364"/>
                      </a:xfrm>
                      <a:prstGeom prst="rect">
                        <a:avLst/>
                      </a:prstGeom>
                      <a:noFill/>
                      <a:ln>
                        <a:noFill/>
                      </a:ln>
                      <a:effectLst/>
                      <a:extLst/>
                    </p:spPr>
                  </p:pic>
                </p:oleObj>
              </mc:Fallback>
            </mc:AlternateContent>
          </a:graphicData>
        </a:graphic>
      </p:graphicFrame>
      <p:sp>
        <p:nvSpPr>
          <p:cNvPr id="18" name="Bent Arrow 17"/>
          <p:cNvSpPr/>
          <p:nvPr/>
        </p:nvSpPr>
        <p:spPr>
          <a:xfrm rot="10800000">
            <a:off x="8701574" y="1251729"/>
            <a:ext cx="1713940" cy="3303831"/>
          </a:xfrm>
          <a:prstGeom prst="bentArrow">
            <a:avLst/>
          </a:prstGeom>
          <a:solidFill>
            <a:srgbClr val="CA2C3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3" name="Rectangle 2"/>
          <p:cNvSpPr/>
          <p:nvPr/>
        </p:nvSpPr>
        <p:spPr>
          <a:xfrm rot="16200000">
            <a:off x="9424432" y="2649531"/>
            <a:ext cx="1454244" cy="369332"/>
          </a:xfrm>
          <a:prstGeom prst="rect">
            <a:avLst/>
          </a:prstGeom>
        </p:spPr>
        <p:txBody>
          <a:bodyPr wrap="none">
            <a:spAutoFit/>
          </a:bodyPr>
          <a:lstStyle/>
          <a:p>
            <a:pPr defTabSz="457200"/>
            <a:r>
              <a:rPr lang="en-US" b="1" dirty="0">
                <a:solidFill>
                  <a:srgbClr val="FFFFFF"/>
                </a:solidFill>
                <a:latin typeface="LiteraSBOP-Heavy"/>
                <a:cs typeface="LiteraSBOP-Heavy"/>
              </a:rPr>
              <a:t>Good News</a:t>
            </a:r>
            <a:endParaRPr lang="en-US" dirty="0">
              <a:solidFill>
                <a:prstClr val="black"/>
              </a:solidFill>
            </a:endParaRPr>
          </a:p>
        </p:txBody>
      </p:sp>
    </p:spTree>
    <p:extLst>
      <p:ext uri="{BB962C8B-B14F-4D97-AF65-F5344CB8AC3E}">
        <p14:creationId xmlns:p14="http://schemas.microsoft.com/office/powerpoint/2010/main" val="259541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5584118" y="278377"/>
            <a:ext cx="1596640" cy="1596640"/>
          </a:xfrm>
          <a:prstGeom prst="rect">
            <a:avLst/>
          </a:prstGeom>
        </p:spPr>
      </p:pic>
      <p:pic>
        <p:nvPicPr>
          <p:cNvPr id="16" name="Picture 15"/>
          <p:cNvPicPr>
            <a:picLocks noChangeAspect="1"/>
          </p:cNvPicPr>
          <p:nvPr/>
        </p:nvPicPr>
        <p:blipFill>
          <a:blip r:embed="rId4" cstate="print">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725680" y="5988456"/>
            <a:ext cx="1596640" cy="1596640"/>
          </a:xfrm>
          <a:prstGeom prst="rect">
            <a:avLst/>
          </a:prstGeom>
        </p:spPr>
      </p:pic>
      <p:sp>
        <p:nvSpPr>
          <p:cNvPr id="5" name="Oval 4"/>
          <p:cNvSpPr/>
          <p:nvPr/>
        </p:nvSpPr>
        <p:spPr>
          <a:xfrm>
            <a:off x="5825075" y="3484672"/>
            <a:ext cx="3098998" cy="3098998"/>
          </a:xfrm>
          <a:prstGeom prst="ellipse">
            <a:avLst/>
          </a:prstGeom>
          <a:noFill/>
          <a:ln w="152400">
            <a:solidFill>
              <a:schemeClr val="bg1">
                <a:alpha val="4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3"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57292" y="1062192"/>
            <a:ext cx="7291387" cy="515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1402" y="0"/>
            <a:ext cx="6367277"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030245" y="1816692"/>
            <a:ext cx="6704386" cy="3046988"/>
          </a:xfrm>
          <a:prstGeom prst="rect">
            <a:avLst/>
          </a:prstGeom>
        </p:spPr>
        <p:txBody>
          <a:bodyPr wrap="square">
            <a:spAutoFit/>
          </a:bodyPr>
          <a:lstStyle/>
          <a:p>
            <a:r>
              <a:rPr lang="en-US" sz="3200" dirty="0">
                <a:latin typeface="Arial" pitchFamily="34" charset="0"/>
                <a:cs typeface="Arial" pitchFamily="34" charset="0"/>
              </a:rPr>
              <a:t>Teachers participating in the “whole-school” model report teaching more lessons per month than those teachers participating in the traditional training approach.</a:t>
            </a:r>
          </a:p>
          <a:p>
            <a:pPr>
              <a:buFont typeface="Arial" pitchFamily="34" charset="0"/>
              <a:buChar char="•"/>
            </a:pPr>
            <a:endParaRPr lang="en-US" dirty="0">
              <a:latin typeface="Arial" pitchFamily="34" charset="0"/>
              <a:cs typeface="Arial" pitchFamily="34" charset="0"/>
            </a:endParaRPr>
          </a:p>
          <a:p>
            <a:endParaRPr lang="en-US" sz="1400" dirty="0">
              <a:latin typeface="Arial" pitchFamily="34" charset="0"/>
              <a:cs typeface="Arial" pitchFamily="34" charset="0"/>
            </a:endParaRPr>
          </a:p>
        </p:txBody>
      </p:sp>
      <p:sp>
        <p:nvSpPr>
          <p:cNvPr id="19" name="TextBox 18"/>
          <p:cNvSpPr txBox="1"/>
          <p:nvPr/>
        </p:nvSpPr>
        <p:spPr>
          <a:xfrm>
            <a:off x="3581401" y="29291"/>
            <a:ext cx="6367278" cy="830997"/>
          </a:xfrm>
          <a:prstGeom prst="rect">
            <a:avLst/>
          </a:prstGeom>
          <a:solidFill>
            <a:srgbClr val="FFC000"/>
          </a:solidFill>
          <a:ln>
            <a:solidFill>
              <a:schemeClr val="tx1"/>
            </a:solidFill>
          </a:ln>
        </p:spPr>
        <p:txBody>
          <a:bodyPr wrap="square" rtlCol="0">
            <a:spAutoFit/>
          </a:bodyPr>
          <a:lstStyle/>
          <a:p>
            <a:r>
              <a:rPr lang="en-US" sz="2400" b="1" dirty="0">
                <a:latin typeface="LiteraSBOP-Heavy"/>
                <a:cs typeface="LiteraSBOP-Heavy"/>
              </a:rPr>
              <a:t>Whole School Training Model vs. Traditional Training shows success</a:t>
            </a:r>
          </a:p>
        </p:txBody>
      </p:sp>
    </p:spTree>
    <p:extLst>
      <p:ext uri="{BB962C8B-B14F-4D97-AF65-F5344CB8AC3E}">
        <p14:creationId xmlns:p14="http://schemas.microsoft.com/office/powerpoint/2010/main" val="48369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3" cstate="print">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114801" y="533400"/>
            <a:ext cx="7087709" cy="1376296"/>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90500" y="592673"/>
            <a:ext cx="5916173" cy="1200329"/>
          </a:xfrm>
          <a:prstGeom prst="rect">
            <a:avLst/>
          </a:prstGeom>
        </p:spPr>
        <p:txBody>
          <a:bodyPr wrap="square">
            <a:spAutoFit/>
          </a:bodyPr>
          <a:lstStyle/>
          <a:p>
            <a:r>
              <a:rPr lang="en-US" sz="2400" b="1" dirty="0">
                <a:solidFill>
                  <a:srgbClr val="FFFFFF"/>
                </a:solidFill>
                <a:latin typeface="LiteraSBOP-Heavy"/>
                <a:cs typeface="LiteraSBOP-Heavy"/>
              </a:rPr>
              <a:t>Prevention Dimensions 2012-13 Study shows teachers implement lessons with high degree of fidelity</a:t>
            </a:r>
          </a:p>
        </p:txBody>
      </p:sp>
      <p:sp>
        <p:nvSpPr>
          <p:cNvPr id="13" name="Oval 12"/>
          <p:cNvSpPr/>
          <p:nvPr/>
        </p:nvSpPr>
        <p:spPr>
          <a:xfrm>
            <a:off x="3648327" y="854284"/>
            <a:ext cx="725349" cy="725349"/>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678017" y="2081494"/>
            <a:ext cx="7599138" cy="477650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89132" y="1004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graphicFrame>
        <p:nvGraphicFramePr>
          <p:cNvPr id="17" name="Chart 16"/>
          <p:cNvGraphicFramePr/>
          <p:nvPr/>
        </p:nvGraphicFramePr>
        <p:xfrm>
          <a:off x="2209800" y="2362200"/>
          <a:ext cx="6400800" cy="4267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2882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4" cstate="print">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377094" y="104337"/>
            <a:ext cx="7087709" cy="1010125"/>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83860" y="193902"/>
            <a:ext cx="5916173" cy="830997"/>
          </a:xfrm>
          <a:prstGeom prst="rect">
            <a:avLst/>
          </a:prstGeom>
        </p:spPr>
        <p:txBody>
          <a:bodyPr wrap="square">
            <a:spAutoFit/>
          </a:bodyPr>
          <a:lstStyle/>
          <a:p>
            <a:r>
              <a:rPr lang="en-US" sz="2400" b="1" dirty="0">
                <a:solidFill>
                  <a:srgbClr val="FFFFFF"/>
                </a:solidFill>
                <a:latin typeface="LiteraSBOP-Heavy"/>
                <a:cs typeface="LiteraSBOP-Heavy"/>
              </a:rPr>
              <a:t>Whole School Training Model vs. Traditional Training shows success</a:t>
            </a:r>
          </a:p>
        </p:txBody>
      </p:sp>
      <p:sp>
        <p:nvSpPr>
          <p:cNvPr id="13" name="Oval 12"/>
          <p:cNvSpPr/>
          <p:nvPr/>
        </p:nvSpPr>
        <p:spPr>
          <a:xfrm>
            <a:off x="3014419" y="299550"/>
            <a:ext cx="725349" cy="725349"/>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09800" y="1271684"/>
            <a:ext cx="765652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90800" y="1495308"/>
            <a:ext cx="7067597" cy="4278094"/>
          </a:xfrm>
          <a:prstGeom prst="rect">
            <a:avLst/>
          </a:prstGeom>
        </p:spPr>
        <p:txBody>
          <a:bodyPr wrap="square">
            <a:spAutoFit/>
          </a:bodyPr>
          <a:lstStyle/>
          <a:p>
            <a:pPr>
              <a:buFont typeface="Arial" pitchFamily="34" charset="0"/>
              <a:buChar char="•"/>
            </a:pPr>
            <a:endParaRPr lang="en-US" sz="3200" dirty="0">
              <a:latin typeface="Arial" pitchFamily="34" charset="0"/>
              <a:cs typeface="Arial" pitchFamily="34" charset="0"/>
            </a:endParaRPr>
          </a:p>
          <a:p>
            <a:r>
              <a:rPr lang="en-US" sz="4000" dirty="0">
                <a:latin typeface="Arial" pitchFamily="34" charset="0"/>
                <a:cs typeface="Arial" pitchFamily="34" charset="0"/>
              </a:rPr>
              <a:t>Staff report “whole school trainings positively impact school climate and culture by providing a common prevention language based on the </a:t>
            </a:r>
            <a:r>
              <a:rPr lang="en-US" sz="4000" dirty="0" smtClean="0">
                <a:latin typeface="Arial" pitchFamily="34" charset="0"/>
                <a:cs typeface="Arial" pitchFamily="34" charset="0"/>
              </a:rPr>
              <a:t>3 </a:t>
            </a:r>
            <a:r>
              <a:rPr lang="en-US" sz="4000" dirty="0">
                <a:latin typeface="Arial" pitchFamily="34" charset="0"/>
                <a:cs typeface="Arial" pitchFamily="34" charset="0"/>
              </a:rPr>
              <a:t>C’s”. </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spTree>
    <p:extLst>
      <p:ext uri="{BB962C8B-B14F-4D97-AF65-F5344CB8AC3E}">
        <p14:creationId xmlns:p14="http://schemas.microsoft.com/office/powerpoint/2010/main" val="2458436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8" name="Picture 7"/>
          <p:cNvPicPr>
            <a:picLocks noChangeAspect="1"/>
          </p:cNvPicPr>
          <p:nvPr/>
        </p:nvPicPr>
        <p:blipFill>
          <a:blip r:embed="rId3" cstate="print">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231474" y="533400"/>
            <a:ext cx="7087709" cy="1376296"/>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90500" y="759417"/>
            <a:ext cx="5916173" cy="830997"/>
          </a:xfrm>
          <a:prstGeom prst="rect">
            <a:avLst/>
          </a:prstGeom>
        </p:spPr>
        <p:txBody>
          <a:bodyPr wrap="square">
            <a:spAutoFit/>
          </a:bodyPr>
          <a:lstStyle/>
          <a:p>
            <a:r>
              <a:rPr lang="en-US" sz="2400" b="1" dirty="0">
                <a:solidFill>
                  <a:srgbClr val="FFFFFF"/>
                </a:solidFill>
                <a:latin typeface="LiteraSBOP-Heavy"/>
                <a:cs typeface="LiteraSBOP-Heavy"/>
              </a:rPr>
              <a:t>Whole School Trained Teachers vs. Traditional Trained Teachers</a:t>
            </a:r>
          </a:p>
        </p:txBody>
      </p:sp>
      <p:sp>
        <p:nvSpPr>
          <p:cNvPr id="13" name="Oval 12"/>
          <p:cNvSpPr/>
          <p:nvPr/>
        </p:nvSpPr>
        <p:spPr>
          <a:xfrm>
            <a:off x="3648327" y="854284"/>
            <a:ext cx="725349" cy="725349"/>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89132" y="10047"/>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graphicFrame>
        <p:nvGraphicFramePr>
          <p:cNvPr id="14" name="Table 13"/>
          <p:cNvGraphicFramePr>
            <a:graphicFrameLocks noGrp="1"/>
          </p:cNvGraphicFramePr>
          <p:nvPr>
            <p:extLst/>
          </p:nvPr>
        </p:nvGraphicFramePr>
        <p:xfrm>
          <a:off x="2859860" y="2362200"/>
          <a:ext cx="6764010" cy="3921796"/>
        </p:xfrm>
        <a:graphic>
          <a:graphicData uri="http://schemas.openxmlformats.org/drawingml/2006/table">
            <a:tbl>
              <a:tblPr firstRow="1" bandRow="1">
                <a:tableStyleId>{5C22544A-7EE6-4342-B048-85BDC9FD1C3A}</a:tableStyleId>
              </a:tblPr>
              <a:tblGrid>
                <a:gridCol w="2254670">
                  <a:extLst>
                    <a:ext uri="{9D8B030D-6E8A-4147-A177-3AD203B41FA5}">
                      <a16:colId xmlns="" xmlns:a16="http://schemas.microsoft.com/office/drawing/2014/main" val="20000"/>
                    </a:ext>
                  </a:extLst>
                </a:gridCol>
                <a:gridCol w="2254670">
                  <a:extLst>
                    <a:ext uri="{9D8B030D-6E8A-4147-A177-3AD203B41FA5}">
                      <a16:colId xmlns="" xmlns:a16="http://schemas.microsoft.com/office/drawing/2014/main" val="20001"/>
                    </a:ext>
                  </a:extLst>
                </a:gridCol>
                <a:gridCol w="2254670">
                  <a:extLst>
                    <a:ext uri="{9D8B030D-6E8A-4147-A177-3AD203B41FA5}">
                      <a16:colId xmlns="" xmlns:a16="http://schemas.microsoft.com/office/drawing/2014/main" val="20002"/>
                    </a:ext>
                  </a:extLst>
                </a:gridCol>
              </a:tblGrid>
              <a:tr h="635334">
                <a:tc>
                  <a:txBody>
                    <a:bodyPr/>
                    <a:lstStyle/>
                    <a:p>
                      <a:endParaRPr lang="en-US" dirty="0"/>
                    </a:p>
                  </a:txBody>
                  <a:tcPr/>
                </a:tc>
                <a:tc>
                  <a:txBody>
                    <a:bodyPr/>
                    <a:lstStyle/>
                    <a:p>
                      <a:r>
                        <a:rPr lang="en-US" dirty="0" smtClean="0"/>
                        <a:t>      2013-14</a:t>
                      </a:r>
                    </a:p>
                    <a:p>
                      <a:r>
                        <a:rPr lang="en-US" dirty="0" smtClean="0"/>
                        <a:t>    Traditional</a:t>
                      </a:r>
                      <a:endParaRPr lang="en-US" dirty="0"/>
                    </a:p>
                  </a:txBody>
                  <a:tcPr/>
                </a:tc>
                <a:tc>
                  <a:txBody>
                    <a:bodyPr/>
                    <a:lstStyle/>
                    <a:p>
                      <a:r>
                        <a:rPr lang="en-US" dirty="0" smtClean="0"/>
                        <a:t>       2013-14</a:t>
                      </a:r>
                    </a:p>
                    <a:p>
                      <a:r>
                        <a:rPr lang="en-US" dirty="0" smtClean="0"/>
                        <a:t>   Whole School </a:t>
                      </a:r>
                      <a:endParaRPr lang="en-US" dirty="0"/>
                    </a:p>
                  </a:txBody>
                  <a:tcPr/>
                </a:tc>
                <a:extLst>
                  <a:ext uri="{0D108BD9-81ED-4DB2-BD59-A6C34878D82A}">
                    <a16:rowId xmlns="" xmlns:a16="http://schemas.microsoft.com/office/drawing/2014/main" val="10000"/>
                  </a:ext>
                </a:extLst>
              </a:tr>
              <a:tr h="635334">
                <a:tc>
                  <a:txBody>
                    <a:bodyPr/>
                    <a:lstStyle/>
                    <a:p>
                      <a:r>
                        <a:rPr lang="en-US" dirty="0" smtClean="0"/>
                        <a:t>Lessons per </a:t>
                      </a:r>
                    </a:p>
                    <a:p>
                      <a:r>
                        <a:rPr lang="en-US" dirty="0" smtClean="0"/>
                        <a:t>month</a:t>
                      </a:r>
                      <a:endParaRPr lang="en-US" dirty="0"/>
                    </a:p>
                  </a:txBody>
                  <a:tcPr/>
                </a:tc>
                <a:tc>
                  <a:txBody>
                    <a:bodyPr/>
                    <a:lstStyle/>
                    <a:p>
                      <a:r>
                        <a:rPr lang="en-US" dirty="0" smtClean="0"/>
                        <a:t>           3.3            </a:t>
                      </a:r>
                      <a:endParaRPr lang="en-US" dirty="0"/>
                    </a:p>
                  </a:txBody>
                  <a:tcPr/>
                </a:tc>
                <a:tc>
                  <a:txBody>
                    <a:bodyPr/>
                    <a:lstStyle/>
                    <a:p>
                      <a:r>
                        <a:rPr lang="en-US" dirty="0" smtClean="0"/>
                        <a:t>             4.0</a:t>
                      </a:r>
                      <a:endParaRPr lang="en-US" dirty="0"/>
                    </a:p>
                  </a:txBody>
                  <a:tcPr/>
                </a:tc>
                <a:extLst>
                  <a:ext uri="{0D108BD9-81ED-4DB2-BD59-A6C34878D82A}">
                    <a16:rowId xmlns="" xmlns:a16="http://schemas.microsoft.com/office/drawing/2014/main" val="10001"/>
                  </a:ext>
                </a:extLst>
              </a:tr>
              <a:tr h="812836">
                <a:tc>
                  <a:txBody>
                    <a:bodyPr/>
                    <a:lstStyle/>
                    <a:p>
                      <a:r>
                        <a:rPr lang="en-US" dirty="0" smtClean="0"/>
                        <a:t>Fidelity: Adherence to lesson content</a:t>
                      </a:r>
                      <a:endParaRPr lang="en-US" dirty="0"/>
                    </a:p>
                  </a:txBody>
                  <a:tcPr/>
                </a:tc>
                <a:tc>
                  <a:txBody>
                    <a:bodyPr/>
                    <a:lstStyle/>
                    <a:p>
                      <a:r>
                        <a:rPr lang="en-US" dirty="0" smtClean="0"/>
                        <a:t>           78</a:t>
                      </a:r>
                      <a:endParaRPr lang="en-US" dirty="0"/>
                    </a:p>
                  </a:txBody>
                  <a:tcPr/>
                </a:tc>
                <a:tc>
                  <a:txBody>
                    <a:bodyPr/>
                    <a:lstStyle/>
                    <a:p>
                      <a:r>
                        <a:rPr lang="en-US" dirty="0" smtClean="0"/>
                        <a:t>              85</a:t>
                      </a:r>
                      <a:endParaRPr lang="en-US" dirty="0"/>
                    </a:p>
                  </a:txBody>
                  <a:tcPr/>
                </a:tc>
                <a:extLst>
                  <a:ext uri="{0D108BD9-81ED-4DB2-BD59-A6C34878D82A}">
                    <a16:rowId xmlns="" xmlns:a16="http://schemas.microsoft.com/office/drawing/2014/main" val="10002"/>
                  </a:ext>
                </a:extLst>
              </a:tr>
              <a:tr h="822814">
                <a:tc>
                  <a:txBody>
                    <a:bodyPr/>
                    <a:lstStyle/>
                    <a:p>
                      <a:r>
                        <a:rPr lang="en-US" dirty="0" smtClean="0"/>
                        <a:t>Fidelity:</a:t>
                      </a:r>
                    </a:p>
                    <a:p>
                      <a:r>
                        <a:rPr lang="en-US" dirty="0" smtClean="0"/>
                        <a:t>Completing</a:t>
                      </a:r>
                      <a:r>
                        <a:rPr lang="en-US" baseline="0" dirty="0" smtClean="0"/>
                        <a:t> lesson o</a:t>
                      </a:r>
                      <a:r>
                        <a:rPr lang="en-US" dirty="0" smtClean="0"/>
                        <a:t>bjectives</a:t>
                      </a:r>
                      <a:endParaRPr lang="en-US" dirty="0"/>
                    </a:p>
                  </a:txBody>
                  <a:tcPr/>
                </a:tc>
                <a:tc>
                  <a:txBody>
                    <a:bodyPr/>
                    <a:lstStyle/>
                    <a:p>
                      <a:r>
                        <a:rPr lang="en-US" dirty="0" smtClean="0"/>
                        <a:t>           75</a:t>
                      </a:r>
                      <a:endParaRPr lang="en-US" dirty="0"/>
                    </a:p>
                  </a:txBody>
                  <a:tcPr/>
                </a:tc>
                <a:tc>
                  <a:txBody>
                    <a:bodyPr/>
                    <a:lstStyle/>
                    <a:p>
                      <a:r>
                        <a:rPr lang="en-US" dirty="0" smtClean="0"/>
                        <a:t>              88</a:t>
                      </a:r>
                      <a:endParaRPr lang="en-US" dirty="0"/>
                    </a:p>
                  </a:txBody>
                  <a:tcPr/>
                </a:tc>
                <a:extLst>
                  <a:ext uri="{0D108BD9-81ED-4DB2-BD59-A6C34878D82A}">
                    <a16:rowId xmlns="" xmlns:a16="http://schemas.microsoft.com/office/drawing/2014/main" val="10003"/>
                  </a:ext>
                </a:extLst>
              </a:tr>
              <a:tr h="812836">
                <a:tc>
                  <a:txBody>
                    <a:bodyPr/>
                    <a:lstStyle/>
                    <a:p>
                      <a:r>
                        <a:rPr lang="en-US" dirty="0" smtClean="0"/>
                        <a:t>Fidelity:</a:t>
                      </a:r>
                    </a:p>
                    <a:p>
                      <a:r>
                        <a:rPr lang="en-US" dirty="0" smtClean="0"/>
                        <a:t>Student engagement</a:t>
                      </a:r>
                      <a:endParaRPr lang="en-US" dirty="0"/>
                    </a:p>
                  </a:txBody>
                  <a:tcPr/>
                </a:tc>
                <a:tc>
                  <a:txBody>
                    <a:bodyPr/>
                    <a:lstStyle/>
                    <a:p>
                      <a:r>
                        <a:rPr lang="en-US" dirty="0" smtClean="0"/>
                        <a:t>           85</a:t>
                      </a:r>
                      <a:endParaRPr lang="en-US" dirty="0"/>
                    </a:p>
                  </a:txBody>
                  <a:tcPr/>
                </a:tc>
                <a:tc>
                  <a:txBody>
                    <a:bodyPr/>
                    <a:lstStyle/>
                    <a:p>
                      <a:r>
                        <a:rPr lang="en-US" dirty="0" smtClean="0"/>
                        <a:t>              88</a:t>
                      </a:r>
                      <a:endParaRPr lang="en-US"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691612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6000" dirty="0" smtClean="0">
                <a:latin typeface="Arial Black" panose="020B0A04020102020204" pitchFamily="34" charset="0"/>
              </a:rPr>
              <a:t>Discussion/Activity</a:t>
            </a:r>
            <a:endParaRPr lang="en-US" sz="6000" dirty="0">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3961207" y="2995230"/>
            <a:ext cx="4269585" cy="3557987"/>
          </a:xfrm>
          <a:prstGeom prst="rect">
            <a:avLst/>
          </a:prstGeom>
        </p:spPr>
      </p:pic>
      <p:sp>
        <p:nvSpPr>
          <p:cNvPr id="6" name="TextBox 5"/>
          <p:cNvSpPr txBox="1"/>
          <p:nvPr/>
        </p:nvSpPr>
        <p:spPr>
          <a:xfrm>
            <a:off x="0" y="1669667"/>
            <a:ext cx="12192000" cy="954107"/>
          </a:xfrm>
          <a:prstGeom prst="rect">
            <a:avLst/>
          </a:prstGeom>
          <a:noFill/>
        </p:spPr>
        <p:txBody>
          <a:bodyPr wrap="square" rtlCol="0">
            <a:spAutoFit/>
          </a:bodyPr>
          <a:lstStyle/>
          <a:p>
            <a:pPr algn="ctr"/>
            <a:r>
              <a:rPr lang="en-US" sz="2800" dirty="0" smtClean="0">
                <a:latin typeface="Arial Black" panose="020B0A04020102020204" pitchFamily="34" charset="0"/>
              </a:rPr>
              <a:t>Combining Academic Achievement</a:t>
            </a:r>
          </a:p>
          <a:p>
            <a:pPr algn="ctr"/>
            <a:r>
              <a:rPr lang="en-US" sz="2800" dirty="0" smtClean="0">
                <a:latin typeface="Arial Black" panose="020B0A04020102020204" pitchFamily="34" charset="0"/>
              </a:rPr>
              <a:t>and Social Competency.</a:t>
            </a:r>
            <a:endParaRPr lang="en-US" sz="2800" dirty="0">
              <a:latin typeface="Arial Black" panose="020B0A04020102020204" pitchFamily="34" charset="0"/>
            </a:endParaRPr>
          </a:p>
        </p:txBody>
      </p:sp>
    </p:spTree>
    <p:extLst>
      <p:ext uri="{BB962C8B-B14F-4D97-AF65-F5344CB8AC3E}">
        <p14:creationId xmlns:p14="http://schemas.microsoft.com/office/powerpoint/2010/main" val="2789102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alphaModFix amt="30000"/>
          </a:blip>
          <a:stretch>
            <a:fillRect/>
          </a:stretch>
        </p:blipFill>
        <p:spPr>
          <a:xfrm rot="20458970">
            <a:off x="-760311" y="-1597383"/>
            <a:ext cx="5119015" cy="4915341"/>
          </a:xfrm>
          <a:prstGeom prst="rect">
            <a:avLst/>
          </a:prstGeom>
        </p:spPr>
      </p:pic>
      <p:sp>
        <p:nvSpPr>
          <p:cNvPr id="13" name="Oval 12"/>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sp>
        <p:nvSpPr>
          <p:cNvPr id="2" name="Oval 1"/>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094904" y="513073"/>
            <a:ext cx="7087709" cy="1376296"/>
          </a:xfrm>
          <a:prstGeom prst="roundRect">
            <a:avLst/>
          </a:prstGeom>
          <a:solidFill>
            <a:schemeClr val="accent4">
              <a:lumMod val="75000"/>
            </a:schemeClr>
          </a:solidFill>
          <a:ln w="444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90500" y="473744"/>
            <a:ext cx="5916173" cy="1477328"/>
          </a:xfrm>
          <a:prstGeom prst="rect">
            <a:avLst/>
          </a:prstGeom>
        </p:spPr>
        <p:txBody>
          <a:bodyPr wrap="square">
            <a:spAutoFit/>
          </a:bodyPr>
          <a:lstStyle/>
          <a:p>
            <a:r>
              <a:rPr lang="en-US" sz="3000" b="1" dirty="0">
                <a:solidFill>
                  <a:srgbClr val="FFFFFF"/>
                </a:solidFill>
                <a:latin typeface="LiteraSBOP-Heavy"/>
                <a:cs typeface="LiteraSBOP-Heavy"/>
              </a:rPr>
              <a:t>Research-based Prevention</a:t>
            </a:r>
          </a:p>
          <a:p>
            <a:r>
              <a:rPr lang="en-US" sz="3000" b="1" dirty="0">
                <a:solidFill>
                  <a:srgbClr val="FFFFFF"/>
                </a:solidFill>
                <a:latin typeface="LiteraSBOP-Heavy"/>
                <a:cs typeface="LiteraSBOP-Heavy"/>
              </a:rPr>
              <a:t>Can Impact Student’s Academics</a:t>
            </a:r>
          </a:p>
        </p:txBody>
      </p:sp>
      <p:sp>
        <p:nvSpPr>
          <p:cNvPr id="10" name="Oval 9"/>
          <p:cNvSpPr/>
          <p:nvPr/>
        </p:nvSpPr>
        <p:spPr>
          <a:xfrm>
            <a:off x="3648327" y="854284"/>
            <a:ext cx="725349" cy="725349"/>
          </a:xfrm>
          <a:prstGeom prst="ellipse">
            <a:avLst/>
          </a:prstGeom>
          <a:solidFill>
            <a:srgbClr val="CA2C31"/>
          </a:solidFill>
          <a:ln w="114300">
            <a:solidFill>
              <a:srgbClr val="3D2D9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721691" y="2108556"/>
            <a:ext cx="8785735" cy="318787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10573" y="2282524"/>
            <a:ext cx="5689026" cy="2831545"/>
          </a:xfrm>
          <a:prstGeom prst="rect">
            <a:avLst/>
          </a:prstGeom>
        </p:spPr>
        <p:txBody>
          <a:bodyPr wrap="square">
            <a:spAutoFit/>
          </a:bodyPr>
          <a:lstStyle/>
          <a:p>
            <a:pPr marL="342900" indent="-342900">
              <a:lnSpc>
                <a:spcPct val="90000"/>
              </a:lnSpc>
              <a:spcBef>
                <a:spcPct val="50000"/>
              </a:spcBef>
              <a:buClr>
                <a:schemeClr val="accent2"/>
              </a:buClr>
              <a:buSzPct val="80000"/>
              <a:buFont typeface="Arial"/>
              <a:buChar char="•"/>
            </a:pPr>
            <a:r>
              <a:rPr lang="en-US" sz="2400" dirty="0">
                <a:solidFill>
                  <a:schemeClr val="tx1">
                    <a:lumMod val="75000"/>
                    <a:lumOff val="25000"/>
                  </a:schemeClr>
                </a:solidFill>
                <a:latin typeface="LiteraSBOP-Regular"/>
                <a:cs typeface="LiteraSBOP-Regular"/>
              </a:rPr>
              <a:t>Improved </a:t>
            </a:r>
            <a:r>
              <a:rPr lang="en-US" sz="2400" dirty="0">
                <a:solidFill>
                  <a:schemeClr val="tx1">
                    <a:lumMod val="75000"/>
                    <a:lumOff val="25000"/>
                  </a:schemeClr>
                </a:solidFill>
                <a:latin typeface="LiteraSBOP-Heavy"/>
                <a:cs typeface="LiteraSBOP-Heavy"/>
              </a:rPr>
              <a:t>grades</a:t>
            </a:r>
          </a:p>
          <a:p>
            <a:pPr marL="342900" indent="-342900">
              <a:lnSpc>
                <a:spcPct val="90000"/>
              </a:lnSpc>
              <a:spcBef>
                <a:spcPct val="50000"/>
              </a:spcBef>
              <a:buClr>
                <a:schemeClr val="accent2"/>
              </a:buClr>
              <a:buSzPct val="80000"/>
              <a:buFont typeface="Arial"/>
              <a:buChar char="•"/>
            </a:pPr>
            <a:r>
              <a:rPr lang="en-US" sz="2400" dirty="0">
                <a:solidFill>
                  <a:schemeClr val="tx1">
                    <a:lumMod val="75000"/>
                    <a:lumOff val="25000"/>
                  </a:schemeClr>
                </a:solidFill>
                <a:latin typeface="LiteraSBOP-Regular"/>
                <a:cs typeface="LiteraSBOP-Regular"/>
              </a:rPr>
              <a:t>Increased </a:t>
            </a:r>
            <a:r>
              <a:rPr lang="en-US" sz="2400" dirty="0">
                <a:solidFill>
                  <a:schemeClr val="tx1">
                    <a:lumMod val="75000"/>
                    <a:lumOff val="25000"/>
                  </a:schemeClr>
                </a:solidFill>
                <a:latin typeface="LiteraSBOP-Heavy"/>
                <a:cs typeface="LiteraSBOP-Heavy"/>
              </a:rPr>
              <a:t>grade</a:t>
            </a:r>
            <a:r>
              <a:rPr lang="en-US" sz="2400" dirty="0">
                <a:solidFill>
                  <a:schemeClr val="tx1">
                    <a:lumMod val="75000"/>
                    <a:lumOff val="25000"/>
                  </a:schemeClr>
                </a:solidFill>
                <a:latin typeface="LiteraSBOP-Regular"/>
                <a:cs typeface="LiteraSBOP-Regular"/>
              </a:rPr>
              <a:t> point average</a:t>
            </a:r>
          </a:p>
          <a:p>
            <a:pPr marL="342900" indent="-342900">
              <a:lnSpc>
                <a:spcPct val="90000"/>
              </a:lnSpc>
              <a:spcBef>
                <a:spcPct val="50000"/>
              </a:spcBef>
              <a:buClr>
                <a:schemeClr val="accent2"/>
              </a:buClr>
              <a:buSzPct val="80000"/>
              <a:buFont typeface="Arial"/>
              <a:buChar char="•"/>
            </a:pPr>
            <a:r>
              <a:rPr lang="en-US" sz="2400" dirty="0">
                <a:solidFill>
                  <a:schemeClr val="tx1">
                    <a:lumMod val="75000"/>
                    <a:lumOff val="25000"/>
                  </a:schemeClr>
                </a:solidFill>
                <a:latin typeface="LiteraSBOP-Regular"/>
                <a:cs typeface="LiteraSBOP-Regular"/>
              </a:rPr>
              <a:t>Improved standardized test </a:t>
            </a:r>
            <a:r>
              <a:rPr lang="en-US" sz="2400" dirty="0">
                <a:solidFill>
                  <a:schemeClr val="tx1">
                    <a:lumMod val="75000"/>
                    <a:lumOff val="25000"/>
                  </a:schemeClr>
                </a:solidFill>
                <a:latin typeface="LiteraSBOP-Heavy"/>
                <a:cs typeface="LiteraSBOP-Heavy"/>
              </a:rPr>
              <a:t>scores</a:t>
            </a:r>
          </a:p>
          <a:p>
            <a:pPr marL="342900" indent="-342900">
              <a:lnSpc>
                <a:spcPct val="90000"/>
              </a:lnSpc>
              <a:spcBef>
                <a:spcPct val="50000"/>
              </a:spcBef>
              <a:buClr>
                <a:schemeClr val="accent2"/>
              </a:buClr>
              <a:buSzPct val="80000"/>
              <a:buFont typeface="Arial"/>
              <a:buChar char="•"/>
            </a:pPr>
            <a:r>
              <a:rPr lang="en-US" sz="2400" dirty="0">
                <a:solidFill>
                  <a:schemeClr val="tx1">
                    <a:lumMod val="75000"/>
                    <a:lumOff val="25000"/>
                  </a:schemeClr>
                </a:solidFill>
                <a:latin typeface="LiteraSBOP-Regular"/>
                <a:cs typeface="LiteraSBOP-Regular"/>
              </a:rPr>
              <a:t>Improved rates of next </a:t>
            </a:r>
            <a:r>
              <a:rPr lang="en-US" sz="2400" dirty="0">
                <a:solidFill>
                  <a:schemeClr val="tx1">
                    <a:lumMod val="75000"/>
                    <a:lumOff val="25000"/>
                  </a:schemeClr>
                </a:solidFill>
                <a:latin typeface="LiteraSBOP-Heavy"/>
                <a:cs typeface="LiteraSBOP-Heavy"/>
              </a:rPr>
              <a:t>grade</a:t>
            </a:r>
            <a:r>
              <a:rPr lang="en-US" sz="2400" dirty="0">
                <a:solidFill>
                  <a:schemeClr val="tx1">
                    <a:lumMod val="75000"/>
                    <a:lumOff val="25000"/>
                  </a:schemeClr>
                </a:solidFill>
                <a:latin typeface="LiteraSBOP-Regular"/>
                <a:cs typeface="LiteraSBOP-Regular"/>
              </a:rPr>
              <a:t> promotion</a:t>
            </a:r>
          </a:p>
          <a:p>
            <a:pPr marL="342900" indent="-342900">
              <a:lnSpc>
                <a:spcPct val="90000"/>
              </a:lnSpc>
              <a:spcBef>
                <a:spcPct val="50000"/>
              </a:spcBef>
              <a:buClr>
                <a:schemeClr val="accent2"/>
              </a:buClr>
              <a:buSzPct val="80000"/>
              <a:buFont typeface="Arial"/>
              <a:buChar char="•"/>
            </a:pPr>
            <a:r>
              <a:rPr lang="en-US" sz="2400" dirty="0">
                <a:solidFill>
                  <a:schemeClr val="tx1">
                    <a:lumMod val="75000"/>
                    <a:lumOff val="25000"/>
                  </a:schemeClr>
                </a:solidFill>
                <a:latin typeface="LiteraSBOP-Regular"/>
                <a:cs typeface="LiteraSBOP-Regular"/>
              </a:rPr>
              <a:t>Improved rates of </a:t>
            </a:r>
            <a:r>
              <a:rPr lang="en-US" sz="2400" dirty="0">
                <a:solidFill>
                  <a:schemeClr val="tx1">
                    <a:lumMod val="75000"/>
                    <a:lumOff val="25000"/>
                  </a:schemeClr>
                </a:solidFill>
                <a:latin typeface="LiteraSBOP-Heavy"/>
                <a:cs typeface="LiteraSBOP-Heavy"/>
              </a:rPr>
              <a:t>graduation</a:t>
            </a:r>
          </a:p>
        </p:txBody>
      </p:sp>
      <p:pic>
        <p:nvPicPr>
          <p:cNvPr id="19" name="Picture 18"/>
          <p:cNvPicPr>
            <a:picLocks noChangeAspect="1"/>
          </p:cNvPicPr>
          <p:nvPr/>
        </p:nvPicPr>
        <p:blipFill>
          <a:blip r:embed="rId5"/>
          <a:stretch>
            <a:fillRect/>
          </a:stretch>
        </p:blipFill>
        <p:spPr>
          <a:xfrm>
            <a:off x="2134995" y="2425022"/>
            <a:ext cx="2264265" cy="4096418"/>
          </a:xfrm>
          <a:prstGeom prst="rect">
            <a:avLst/>
          </a:prstGeom>
        </p:spPr>
      </p:pic>
      <p:sp>
        <p:nvSpPr>
          <p:cNvPr id="20" name="TextBox 19"/>
          <p:cNvSpPr txBox="1"/>
          <p:nvPr/>
        </p:nvSpPr>
        <p:spPr>
          <a:xfrm>
            <a:off x="5065449" y="6022030"/>
            <a:ext cx="4624887" cy="369332"/>
          </a:xfrm>
          <a:prstGeom prst="rect">
            <a:avLst/>
          </a:prstGeom>
          <a:noFill/>
        </p:spPr>
        <p:txBody>
          <a:bodyPr wrap="none" rtlCol="0">
            <a:spAutoFit/>
          </a:bodyPr>
          <a:lstStyle/>
          <a:p>
            <a:r>
              <a:rPr lang="en-US" dirty="0">
                <a:solidFill>
                  <a:srgbClr val="FFFFFF"/>
                </a:solidFill>
                <a:latin typeface="Adobe Caslon Pro Bold"/>
                <a:cs typeface="Adobe Caslon Pro Bold"/>
              </a:rPr>
              <a:t>…………………………………………………</a:t>
            </a:r>
          </a:p>
        </p:txBody>
      </p:sp>
    </p:spTree>
    <p:extLst>
      <p:ext uri="{BB962C8B-B14F-4D97-AF65-F5344CB8AC3E}">
        <p14:creationId xmlns:p14="http://schemas.microsoft.com/office/powerpoint/2010/main" val="3390458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660"/>
            <a:ext cx="10515600" cy="1325563"/>
          </a:xfrm>
        </p:spPr>
        <p:txBody>
          <a:bodyPr>
            <a:normAutofit/>
          </a:bodyPr>
          <a:lstStyle/>
          <a:p>
            <a:pPr algn="ctr"/>
            <a:r>
              <a:rPr lang="en-US" sz="3200" dirty="0" smtClean="0">
                <a:latin typeface="Arial Black" panose="020B0A04020102020204" pitchFamily="34" charset="0"/>
              </a:rPr>
              <a:t>Affirmations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15571983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Arial Black" panose="020B0A04020102020204" pitchFamily="34" charset="0"/>
              </a:rPr>
              <a:t>Review Video Clip</a:t>
            </a:r>
            <a:endParaRPr lang="en-US" sz="6000" dirty="0">
              <a:latin typeface="Arial Black" panose="020B0A04020102020204" pitchFamily="34" charset="0"/>
            </a:endParaRPr>
          </a:p>
        </p:txBody>
      </p:sp>
      <p:sp>
        <p:nvSpPr>
          <p:cNvPr id="6" name="TextBox 5"/>
          <p:cNvSpPr txBox="1"/>
          <p:nvPr/>
        </p:nvSpPr>
        <p:spPr>
          <a:xfrm>
            <a:off x="596348" y="5518204"/>
            <a:ext cx="9867569" cy="954107"/>
          </a:xfrm>
          <a:prstGeom prst="rect">
            <a:avLst/>
          </a:prstGeom>
          <a:noFill/>
        </p:spPr>
        <p:txBody>
          <a:bodyPr wrap="square" rtlCol="0">
            <a:spAutoFit/>
          </a:bodyPr>
          <a:lstStyle/>
          <a:p>
            <a:pPr algn="ctr"/>
            <a:r>
              <a:rPr lang="en-US" sz="2800" dirty="0" smtClean="0">
                <a:latin typeface="Arial Black" panose="020B0A04020102020204" pitchFamily="34" charset="0"/>
              </a:rPr>
              <a:t>What are the values of teaching PD in the classroom?</a:t>
            </a:r>
            <a:endParaRPr lang="en-US" sz="2800" dirty="0">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3269311" y="1884251"/>
            <a:ext cx="4572000" cy="2962275"/>
          </a:xfrm>
          <a:prstGeom prst="rect">
            <a:avLst/>
          </a:prstGeom>
        </p:spPr>
      </p:pic>
    </p:spTree>
    <p:extLst>
      <p:ext uri="{BB962C8B-B14F-4D97-AF65-F5344CB8AC3E}">
        <p14:creationId xmlns:p14="http://schemas.microsoft.com/office/powerpoint/2010/main" val="304620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660"/>
            <a:ext cx="10515600" cy="1325563"/>
          </a:xfrm>
        </p:spPr>
        <p:txBody>
          <a:bodyPr>
            <a:normAutofit/>
          </a:bodyPr>
          <a:lstStyle/>
          <a:p>
            <a:pPr algn="ctr"/>
            <a:r>
              <a:rPr lang="en-US" sz="3200" dirty="0" smtClean="0">
                <a:latin typeface="Arial Black" panose="020B0A04020102020204" pitchFamily="34" charset="0"/>
              </a:rPr>
              <a:t>Quilt Block </a:t>
            </a:r>
            <a:r>
              <a:rPr lang="en-US" sz="3200" dirty="0" smtClean="0">
                <a:latin typeface="Arial Black" panose="020B0A04020102020204" pitchFamily="34" charset="0"/>
              </a:rPr>
              <a:t>Analogy Video</a:t>
            </a:r>
            <a:endParaRPr lang="en-US" sz="3200" dirty="0">
              <a:latin typeface="Arial Black" panose="020B0A04020102020204" pitchFamily="34" charset="0"/>
            </a:endParaRPr>
          </a:p>
        </p:txBody>
      </p:sp>
    </p:spTree>
    <p:extLst>
      <p:ext uri="{BB962C8B-B14F-4D97-AF65-F5344CB8AC3E}">
        <p14:creationId xmlns:p14="http://schemas.microsoft.com/office/powerpoint/2010/main" val="38668608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alphaModFix amt="30000"/>
          </a:blip>
          <a:stretch>
            <a:fillRect/>
          </a:stretch>
        </p:blipFill>
        <p:spPr>
          <a:xfrm rot="20458970">
            <a:off x="-760311" y="-1597383"/>
            <a:ext cx="5119015" cy="4915341"/>
          </a:xfrm>
          <a:prstGeom prst="rect">
            <a:avLst/>
          </a:prstGeom>
        </p:spPr>
      </p:pic>
      <p:sp>
        <p:nvSpPr>
          <p:cNvPr id="9" name="Oval 8"/>
          <p:cNvSpPr/>
          <p:nvPr/>
        </p:nvSpPr>
        <p:spPr>
          <a:xfrm>
            <a:off x="-349914" y="-1197228"/>
            <a:ext cx="3727007" cy="3727007"/>
          </a:xfrm>
          <a:prstGeom prst="ellipse">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434525" y="248458"/>
            <a:ext cx="6642960" cy="13739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224450" y="692324"/>
            <a:ext cx="420151" cy="420151"/>
          </a:xfrm>
          <a:prstGeom prst="ellipse">
            <a:avLst/>
          </a:prstGeom>
          <a:solidFill>
            <a:schemeClr val="accent4">
              <a:lumMod val="60000"/>
              <a:lumOff val="40000"/>
            </a:schemeClr>
          </a:solidFill>
          <a:ln w="73025">
            <a:solidFill>
              <a:srgbClr val="CA2C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267395" y="1797878"/>
            <a:ext cx="9257853" cy="4365804"/>
          </a:xfrm>
          <a:prstGeom prst="roundRect">
            <a:avLst/>
          </a:prstGeom>
          <a:solidFill>
            <a:srgbClr val="1F00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644600" y="2138694"/>
            <a:ext cx="4889174" cy="3715376"/>
          </a:xfrm>
          <a:prstGeom prst="rect">
            <a:avLst/>
          </a:prstGeom>
        </p:spPr>
        <p:txBody>
          <a:bodyPr wrap="square">
            <a:spAutoFit/>
          </a:bodyPr>
          <a:lstStyle/>
          <a:p>
            <a:pPr marL="342900" indent="-342900">
              <a:lnSpc>
                <a:spcPct val="90000"/>
              </a:lnSpc>
              <a:spcBef>
                <a:spcPct val="20000"/>
              </a:spcBef>
              <a:buFontTx/>
              <a:buChar char="•"/>
            </a:pPr>
            <a:r>
              <a:rPr lang="en-US" sz="1400" b="1" dirty="0">
                <a:solidFill>
                  <a:schemeClr val="bg1"/>
                </a:solidFill>
                <a:latin typeface="Tahoma" pitchFamily="34" charset="0"/>
              </a:rPr>
              <a:t>Bear River </a:t>
            </a:r>
            <a:r>
              <a:rPr lang="en-US" sz="1400" dirty="0">
                <a:solidFill>
                  <a:schemeClr val="bg1"/>
                </a:solidFill>
                <a:latin typeface="Tahoma" pitchFamily="34" charset="0"/>
              </a:rPr>
              <a:t>(Box Elder, Cache, Logan, Rich)</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Weber</a:t>
            </a:r>
            <a:r>
              <a:rPr lang="en-US" sz="1400" dirty="0">
                <a:solidFill>
                  <a:schemeClr val="bg1"/>
                </a:solidFill>
                <a:latin typeface="Tahoma" pitchFamily="34" charset="0"/>
              </a:rPr>
              <a:t> </a:t>
            </a:r>
            <a:r>
              <a:rPr lang="en-US" sz="1400" b="1" dirty="0">
                <a:solidFill>
                  <a:schemeClr val="bg1"/>
                </a:solidFill>
                <a:latin typeface="Tahoma" pitchFamily="34" charset="0"/>
              </a:rPr>
              <a:t>County</a:t>
            </a:r>
            <a:r>
              <a:rPr lang="en-US" sz="1400" dirty="0">
                <a:solidFill>
                  <a:schemeClr val="bg1"/>
                </a:solidFill>
                <a:latin typeface="Tahoma" pitchFamily="34" charset="0"/>
              </a:rPr>
              <a:t> (Weber, Ogden, Morgan)</a:t>
            </a:r>
          </a:p>
          <a:p>
            <a:pPr marL="342900" indent="-342900">
              <a:lnSpc>
                <a:spcPct val="90000"/>
              </a:lnSpc>
              <a:spcBef>
                <a:spcPct val="20000"/>
              </a:spcBef>
              <a:buFontTx/>
              <a:buChar char="•"/>
            </a:pPr>
            <a:r>
              <a:rPr lang="en-US" sz="1400" b="1" dirty="0">
                <a:solidFill>
                  <a:schemeClr val="bg1"/>
                </a:solidFill>
                <a:latin typeface="Tahoma" pitchFamily="34" charset="0"/>
              </a:rPr>
              <a:t>Davis County </a:t>
            </a:r>
            <a:r>
              <a:rPr lang="en-US" sz="1400" dirty="0">
                <a:solidFill>
                  <a:schemeClr val="bg1"/>
                </a:solidFill>
                <a:latin typeface="Tahoma" pitchFamily="34" charset="0"/>
              </a:rPr>
              <a:t>(Davis)</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Salt Lake County </a:t>
            </a:r>
            <a:r>
              <a:rPr lang="en-US" sz="1400" dirty="0">
                <a:solidFill>
                  <a:schemeClr val="bg1"/>
                </a:solidFill>
                <a:latin typeface="Tahoma" pitchFamily="34" charset="0"/>
              </a:rPr>
              <a:t>(Salt Lake, Jordan, Murray, Granite, Canyons)</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Tooele County </a:t>
            </a:r>
            <a:r>
              <a:rPr lang="en-US" sz="1400" dirty="0">
                <a:solidFill>
                  <a:schemeClr val="bg1"/>
                </a:solidFill>
                <a:latin typeface="Tahoma" pitchFamily="34" charset="0"/>
              </a:rPr>
              <a:t>(Tooele)</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Summit County </a:t>
            </a:r>
            <a:r>
              <a:rPr lang="en-US" sz="1400" dirty="0">
                <a:solidFill>
                  <a:schemeClr val="bg1"/>
                </a:solidFill>
                <a:latin typeface="Tahoma" pitchFamily="34" charset="0"/>
              </a:rPr>
              <a:t>(North &amp; South Summit, Park City)</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Wasatch County </a:t>
            </a:r>
            <a:r>
              <a:rPr lang="en-US" sz="1400" dirty="0">
                <a:solidFill>
                  <a:schemeClr val="bg1"/>
                </a:solidFill>
                <a:latin typeface="Tahoma" pitchFamily="34" charset="0"/>
              </a:rPr>
              <a:t>(Wasatch)</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Utah County </a:t>
            </a:r>
            <a:r>
              <a:rPr lang="en-US" sz="1400" dirty="0">
                <a:solidFill>
                  <a:schemeClr val="bg1"/>
                </a:solidFill>
                <a:latin typeface="Tahoma" pitchFamily="34" charset="0"/>
              </a:rPr>
              <a:t>(Alpine, Nebo, Provo)</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Central Utah </a:t>
            </a:r>
            <a:r>
              <a:rPr lang="en-US" sz="1400" dirty="0">
                <a:solidFill>
                  <a:schemeClr val="bg1"/>
                </a:solidFill>
                <a:latin typeface="Tahoma" pitchFamily="34" charset="0"/>
              </a:rPr>
              <a:t>(Juab, Millard, Piute, Sevier, Wayne, </a:t>
            </a:r>
            <a:r>
              <a:rPr lang="en-US" sz="1400" dirty="0" err="1">
                <a:solidFill>
                  <a:schemeClr val="bg1"/>
                </a:solidFill>
                <a:latin typeface="Tahoma" pitchFamily="34" charset="0"/>
              </a:rPr>
              <a:t>Tintic</a:t>
            </a:r>
            <a:r>
              <a:rPr lang="en-US" sz="1400" dirty="0">
                <a:solidFill>
                  <a:schemeClr val="bg1"/>
                </a:solidFill>
                <a:latin typeface="Tahoma" pitchFamily="34" charset="0"/>
              </a:rPr>
              <a:t>, North/South Sanpete)</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Four Corners </a:t>
            </a:r>
            <a:r>
              <a:rPr lang="en-US" sz="1400" dirty="0">
                <a:solidFill>
                  <a:schemeClr val="bg1"/>
                </a:solidFill>
                <a:latin typeface="Tahoma" pitchFamily="34" charset="0"/>
              </a:rPr>
              <a:t>(Carbon, Emery, Grand)</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Southwest Utah </a:t>
            </a:r>
            <a:r>
              <a:rPr lang="en-US" sz="1400" dirty="0">
                <a:solidFill>
                  <a:schemeClr val="bg1"/>
                </a:solidFill>
                <a:latin typeface="Tahoma" pitchFamily="34" charset="0"/>
              </a:rPr>
              <a:t>(Beaver, Garfield, Iron, Kane, Washington)</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Northeastern Utah </a:t>
            </a:r>
            <a:r>
              <a:rPr lang="en-US" sz="1400" dirty="0">
                <a:solidFill>
                  <a:schemeClr val="bg1"/>
                </a:solidFill>
                <a:latin typeface="Tahoma" pitchFamily="34" charset="0"/>
              </a:rPr>
              <a:t>(Daggett, Duchesne, Uintah)</a:t>
            </a:r>
            <a:endParaRPr lang="en-US" sz="1400" b="1" dirty="0">
              <a:solidFill>
                <a:schemeClr val="bg1"/>
              </a:solidFill>
              <a:latin typeface="Tahoma" pitchFamily="34" charset="0"/>
            </a:endParaRPr>
          </a:p>
          <a:p>
            <a:pPr marL="342900" indent="-342900">
              <a:lnSpc>
                <a:spcPct val="90000"/>
              </a:lnSpc>
              <a:spcBef>
                <a:spcPct val="20000"/>
              </a:spcBef>
              <a:buFontTx/>
              <a:buChar char="•"/>
            </a:pPr>
            <a:r>
              <a:rPr lang="en-US" sz="1400" b="1" dirty="0">
                <a:solidFill>
                  <a:schemeClr val="bg1"/>
                </a:solidFill>
                <a:latin typeface="Tahoma" pitchFamily="34" charset="0"/>
              </a:rPr>
              <a:t>San Juan County </a:t>
            </a:r>
            <a:r>
              <a:rPr lang="en-US" sz="1400" dirty="0">
                <a:solidFill>
                  <a:schemeClr val="bg1"/>
                </a:solidFill>
                <a:latin typeface="Tahoma" pitchFamily="34" charset="0"/>
              </a:rPr>
              <a:t>(San Juan)</a:t>
            </a:r>
            <a:endParaRPr lang="en-US" sz="1400" b="1" dirty="0">
              <a:solidFill>
                <a:schemeClr val="bg1"/>
              </a:solidFill>
              <a:latin typeface="Tahoma" pitchFamily="34" charset="0"/>
            </a:endParaRPr>
          </a:p>
        </p:txBody>
      </p:sp>
      <p:sp>
        <p:nvSpPr>
          <p:cNvPr id="14" name="TextBox 13"/>
          <p:cNvSpPr txBox="1"/>
          <p:nvPr/>
        </p:nvSpPr>
        <p:spPr>
          <a:xfrm>
            <a:off x="5840094" y="384232"/>
            <a:ext cx="4789260" cy="1077218"/>
          </a:xfrm>
          <a:prstGeom prst="rect">
            <a:avLst/>
          </a:prstGeom>
          <a:noFill/>
        </p:spPr>
        <p:txBody>
          <a:bodyPr wrap="none" rtlCol="0">
            <a:spAutoFit/>
          </a:bodyPr>
          <a:lstStyle/>
          <a:p>
            <a:r>
              <a:rPr lang="en-US" sz="3200" b="1" dirty="0">
                <a:solidFill>
                  <a:schemeClr val="tx1">
                    <a:lumMod val="75000"/>
                    <a:lumOff val="25000"/>
                  </a:schemeClr>
                </a:solidFill>
                <a:latin typeface="LiteraSBOP-Heavy"/>
                <a:cs typeface="LiteraSBOP-Heavy"/>
              </a:rPr>
              <a:t>Local Substance Abuse</a:t>
            </a:r>
          </a:p>
          <a:p>
            <a:r>
              <a:rPr lang="en-US" sz="3200" b="1" dirty="0">
                <a:solidFill>
                  <a:schemeClr val="tx1">
                    <a:lumMod val="75000"/>
                    <a:lumOff val="25000"/>
                  </a:schemeClr>
                </a:solidFill>
                <a:latin typeface="LiteraSBOP-Heavy"/>
                <a:cs typeface="LiteraSBOP-Heavy"/>
              </a:rPr>
              <a:t>Authority (LSAA) Areas</a:t>
            </a:r>
          </a:p>
        </p:txBody>
      </p:sp>
      <p:pic>
        <p:nvPicPr>
          <p:cNvPr id="15" name="Picture 14"/>
          <p:cNvPicPr>
            <a:picLocks noChangeAspect="1"/>
          </p:cNvPicPr>
          <p:nvPr/>
        </p:nvPicPr>
        <p:blipFill>
          <a:blip r:embed="rId5">
            <a:duotone>
              <a:prstClr val="black"/>
              <a:schemeClr val="tx2">
                <a:tint val="45000"/>
                <a:satMod val="400000"/>
              </a:schemeClr>
            </a:duotone>
            <a:alphaModFix amt="28000"/>
          </a:blip>
          <a:stretch>
            <a:fillRect/>
          </a:stretch>
        </p:blipFill>
        <p:spPr>
          <a:xfrm>
            <a:off x="5019845" y="6022030"/>
            <a:ext cx="2631686" cy="2631686"/>
          </a:xfrm>
          <a:prstGeom prst="rect">
            <a:avLst/>
          </a:prstGeom>
        </p:spPr>
      </p:pic>
      <p:pic>
        <p:nvPicPr>
          <p:cNvPr id="16" name="Picture 15"/>
          <p:cNvPicPr>
            <a:picLocks noChangeAspect="1"/>
          </p:cNvPicPr>
          <p:nvPr/>
        </p:nvPicPr>
        <p:blipFill>
          <a:blip r:embed="rId5">
            <a:duotone>
              <a:prstClr val="black"/>
              <a:schemeClr val="tx2">
                <a:tint val="45000"/>
                <a:satMod val="400000"/>
              </a:schemeClr>
            </a:duotone>
            <a:alphaModFix amt="28000"/>
          </a:blip>
          <a:stretch>
            <a:fillRect/>
          </a:stretch>
        </p:blipFill>
        <p:spPr>
          <a:xfrm>
            <a:off x="1115899" y="4194556"/>
            <a:ext cx="2555683" cy="2555683"/>
          </a:xfrm>
          <a:prstGeom prst="rect">
            <a:avLst/>
          </a:prstGeom>
        </p:spPr>
      </p:pic>
      <p:sp>
        <p:nvSpPr>
          <p:cNvPr id="2" name="Oval 1"/>
          <p:cNvSpPr/>
          <p:nvPr/>
        </p:nvSpPr>
        <p:spPr>
          <a:xfrm>
            <a:off x="9658397" y="5817198"/>
            <a:ext cx="1187310" cy="1187310"/>
          </a:xfrm>
          <a:prstGeom prst="ellipse">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73851">
            <a:off x="9434791" y="5648161"/>
            <a:ext cx="1423049" cy="1366429"/>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6328" y="6022030"/>
            <a:ext cx="764276" cy="764276"/>
          </a:xfrm>
          <a:prstGeom prst="rect">
            <a:avLst/>
          </a:prstGeom>
        </p:spPr>
      </p:pic>
      <p:pic>
        <p:nvPicPr>
          <p:cNvPr id="17" name="Picture 16"/>
          <p:cNvPicPr>
            <a:picLocks noChangeAspect="1"/>
          </p:cNvPicPr>
          <p:nvPr/>
        </p:nvPicPr>
        <p:blipFill>
          <a:blip r:embed="rId5"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9616635" y="1310267"/>
            <a:ext cx="1834281" cy="1834281"/>
          </a:xfrm>
          <a:prstGeom prst="rect">
            <a:avLst/>
          </a:prstGeom>
        </p:spPr>
      </p:pic>
      <p:sp>
        <p:nvSpPr>
          <p:cNvPr id="20" name="Rounded Rectangle 19"/>
          <p:cNvSpPr/>
          <p:nvPr/>
        </p:nvSpPr>
        <p:spPr>
          <a:xfrm>
            <a:off x="2518615" y="2149018"/>
            <a:ext cx="2915911" cy="36016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4"/>
          <p:cNvGraphicFramePr>
            <a:graphicFrameLocks noChangeAspect="1"/>
          </p:cNvGraphicFramePr>
          <p:nvPr>
            <p:extLst/>
          </p:nvPr>
        </p:nvGraphicFramePr>
        <p:xfrm>
          <a:off x="2811039" y="2488180"/>
          <a:ext cx="2413410" cy="2966798"/>
        </p:xfrm>
        <a:graphic>
          <a:graphicData uri="http://schemas.openxmlformats.org/presentationml/2006/ole">
            <mc:AlternateContent xmlns:mc="http://schemas.openxmlformats.org/markup-compatibility/2006">
              <mc:Choice xmlns:v="urn:schemas-microsoft-com:vml" Requires="v">
                <p:oleObj spid="_x0000_s2126" name="Bitmap Image" r:id="rId7" imgW="4915586" imgH="6609524" progId="PBrush">
                  <p:embed/>
                </p:oleObj>
              </mc:Choice>
              <mc:Fallback>
                <p:oleObj name="Bitmap Image" r:id="rId7" imgW="4915586" imgH="6609524"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1039" y="2488180"/>
                        <a:ext cx="2413410" cy="2966798"/>
                      </a:xfrm>
                      <a:prstGeom prst="rect">
                        <a:avLst/>
                      </a:prstGeom>
                      <a:noFill/>
                      <a:extLst/>
                    </p:spPr>
                  </p:pic>
                </p:oleObj>
              </mc:Fallback>
            </mc:AlternateContent>
          </a:graphicData>
        </a:graphic>
      </p:graphicFrame>
    </p:spTree>
    <p:extLst>
      <p:ext uri="{BB962C8B-B14F-4D97-AF65-F5344CB8AC3E}">
        <p14:creationId xmlns:p14="http://schemas.microsoft.com/office/powerpoint/2010/main" val="1306174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152400"/>
            <a:ext cx="7772400" cy="1143000"/>
          </a:xfrm>
        </p:spPr>
        <p:txBody>
          <a:bodyPr/>
          <a:lstStyle/>
          <a:p>
            <a:pPr algn="ctr"/>
            <a:r>
              <a:rPr lang="en-US" altLang="en-US" dirty="0" smtClean="0">
                <a:latin typeface="Arial Black" pitchFamily="34" charset="0"/>
              </a:rPr>
              <a:t>Quilt Analogy</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1200" y="838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838200"/>
            <a:ext cx="40894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1839" y="3836988"/>
            <a:ext cx="4027487"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3816351"/>
            <a:ext cx="40894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453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209800" y="76200"/>
            <a:ext cx="7772400" cy="1143000"/>
          </a:xfrm>
        </p:spPr>
        <p:txBody>
          <a:bodyPr/>
          <a:lstStyle/>
          <a:p>
            <a:r>
              <a:rPr lang="en-US" altLang="en-US" smtClean="0">
                <a:latin typeface="Arial Black" pitchFamily="34" charset="0"/>
              </a:rPr>
              <a:t>Putting Pieces Together</a:t>
            </a:r>
          </a:p>
        </p:txBody>
      </p:sp>
      <p:pic>
        <p:nvPicPr>
          <p:cNvPr id="6349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200" y="11430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820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E:\Pictures\Twins Baptism\IMG_28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496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Pictures\Nancy Camera 24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208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Pictures\FamilyFall2014\FamilyFall2014 00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58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5538"/>
            <a:ext cx="12191999" cy="584775"/>
          </a:xfrm>
          <a:prstGeom prst="rect">
            <a:avLst/>
          </a:prstGeom>
          <a:noFill/>
        </p:spPr>
        <p:txBody>
          <a:bodyPr wrap="square" rtlCol="0">
            <a:spAutoFit/>
          </a:bodyPr>
          <a:lstStyle/>
          <a:p>
            <a:pPr algn="ctr"/>
            <a:r>
              <a:rPr lang="en-US" sz="3200" dirty="0" smtClean="0">
                <a:latin typeface="Arial Black" panose="020B0A04020102020204" pitchFamily="34" charset="0"/>
              </a:rPr>
              <a:t>Prevention Dimensions </a:t>
            </a:r>
            <a:r>
              <a:rPr lang="en-US" sz="3200" dirty="0" smtClean="0">
                <a:latin typeface="Arial Black" panose="020B0A04020102020204" pitchFamily="34" charset="0"/>
              </a:rPr>
              <a:t>Overview Video </a:t>
            </a:r>
            <a:endParaRPr lang="en-US" sz="3200" dirty="0">
              <a:latin typeface="Arial Black" panose="020B0A04020102020204" pitchFamily="34" charset="0"/>
            </a:endParaRPr>
          </a:p>
        </p:txBody>
      </p:sp>
    </p:spTree>
    <p:extLst>
      <p:ext uri="{BB962C8B-B14F-4D97-AF65-F5344CB8AC3E}">
        <p14:creationId xmlns:p14="http://schemas.microsoft.com/office/powerpoint/2010/main" val="21016854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latin typeface="Arial Black" panose="020B0A04020102020204" pitchFamily="34" charset="0"/>
              </a:rPr>
              <a:t>“I Am Part of a Bigger Picture” Worksheet</a:t>
            </a:r>
            <a:endParaRPr lang="en-US" sz="6000" dirty="0">
              <a:latin typeface="Arial Black" panose="020B0A04020102020204" pitchFamily="34" charset="0"/>
            </a:endParaRPr>
          </a:p>
        </p:txBody>
      </p:sp>
      <p:pic>
        <p:nvPicPr>
          <p:cNvPr id="8194" name="Picture 2" descr="Image result for quilt clipar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3113" y="2325794"/>
            <a:ext cx="3719209" cy="34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8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577" y="0"/>
            <a:ext cx="10515600" cy="1325563"/>
          </a:xfrm>
        </p:spPr>
        <p:txBody>
          <a:bodyPr>
            <a:normAutofit/>
          </a:bodyPr>
          <a:lstStyle/>
          <a:p>
            <a:pPr algn="ctr"/>
            <a:r>
              <a:rPr lang="en-US" sz="5400" dirty="0" smtClean="0">
                <a:latin typeface="Arial Black" panose="020B0A04020102020204" pitchFamily="34" charset="0"/>
              </a:rPr>
              <a:t>Integration Video</a:t>
            </a:r>
            <a:endParaRPr lang="en-US" sz="5400" dirty="0">
              <a:latin typeface="Arial Black" panose="020B0A04020102020204" pitchFamily="34" charset="0"/>
            </a:endParaRPr>
          </a:p>
        </p:txBody>
      </p:sp>
    </p:spTree>
    <p:extLst>
      <p:ext uri="{BB962C8B-B14F-4D97-AF65-F5344CB8AC3E}">
        <p14:creationId xmlns:p14="http://schemas.microsoft.com/office/powerpoint/2010/main" val="14703068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Arial Black" panose="020B0A04020102020204" pitchFamily="34" charset="0"/>
              </a:rPr>
              <a:t>Discussion</a:t>
            </a:r>
            <a:endParaRPr lang="en-US" sz="6000" dirty="0">
              <a:latin typeface="Arial Black" panose="020B0A04020102020204" pitchFamily="34" charset="0"/>
            </a:endParaRPr>
          </a:p>
        </p:txBody>
      </p:sp>
      <p:sp>
        <p:nvSpPr>
          <p:cNvPr id="3" name="TextBox 2"/>
          <p:cNvSpPr txBox="1"/>
          <p:nvPr/>
        </p:nvSpPr>
        <p:spPr>
          <a:xfrm>
            <a:off x="1875322" y="5301983"/>
            <a:ext cx="8441356" cy="1077218"/>
          </a:xfrm>
          <a:prstGeom prst="rect">
            <a:avLst/>
          </a:prstGeom>
          <a:noFill/>
        </p:spPr>
        <p:txBody>
          <a:bodyPr wrap="square" rtlCol="0">
            <a:spAutoFit/>
          </a:bodyPr>
          <a:lstStyle/>
          <a:p>
            <a:pPr algn="ctr"/>
            <a:r>
              <a:rPr lang="en-US" sz="3200" dirty="0" smtClean="0">
                <a:latin typeface="Arial Black" panose="020B0A04020102020204" pitchFamily="34" charset="0"/>
              </a:rPr>
              <a:t>How could teachers integrate </a:t>
            </a:r>
            <a:r>
              <a:rPr lang="en-US" sz="3200" dirty="0">
                <a:latin typeface="Arial Black" panose="020B0A04020102020204" pitchFamily="34" charset="0"/>
              </a:rPr>
              <a:t>PD life lessons into their classes. </a:t>
            </a:r>
          </a:p>
        </p:txBody>
      </p:sp>
      <p:pic>
        <p:nvPicPr>
          <p:cNvPr id="5" name="Picture 4"/>
          <p:cNvPicPr>
            <a:picLocks noChangeAspect="1"/>
          </p:cNvPicPr>
          <p:nvPr/>
        </p:nvPicPr>
        <p:blipFill>
          <a:blip r:embed="rId2"/>
          <a:stretch>
            <a:fillRect/>
          </a:stretch>
        </p:blipFill>
        <p:spPr>
          <a:xfrm>
            <a:off x="3365607" y="1703057"/>
            <a:ext cx="5509452" cy="3421660"/>
          </a:xfrm>
          <a:prstGeom prst="rect">
            <a:avLst/>
          </a:prstGeom>
        </p:spPr>
      </p:pic>
    </p:spTree>
    <p:extLst>
      <p:ext uri="{BB962C8B-B14F-4D97-AF65-F5344CB8AC3E}">
        <p14:creationId xmlns:p14="http://schemas.microsoft.com/office/powerpoint/2010/main" val="1273343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577" y="0"/>
            <a:ext cx="10515600" cy="1325563"/>
          </a:xfrm>
        </p:spPr>
        <p:txBody>
          <a:bodyPr>
            <a:normAutofit fontScale="90000"/>
          </a:bodyPr>
          <a:lstStyle/>
          <a:p>
            <a:pPr algn="ctr"/>
            <a:r>
              <a:rPr lang="en-US" sz="5400" dirty="0" smtClean="0">
                <a:latin typeface="Arial Black" panose="020B0A04020102020204" pitchFamily="34" charset="0"/>
              </a:rPr>
              <a:t>Thank You/What’s </a:t>
            </a:r>
            <a:r>
              <a:rPr lang="en-US" sz="5400" dirty="0" smtClean="0">
                <a:latin typeface="Arial Black" panose="020B0A04020102020204" pitchFamily="34" charset="0"/>
              </a:rPr>
              <a:t>Next Video</a:t>
            </a:r>
            <a:endParaRPr lang="en-US" sz="5400" dirty="0">
              <a:latin typeface="Arial Black" panose="020B0A04020102020204" pitchFamily="34" charset="0"/>
            </a:endParaRPr>
          </a:p>
        </p:txBody>
      </p:sp>
    </p:spTree>
    <p:extLst>
      <p:ext uri="{BB962C8B-B14F-4D97-AF65-F5344CB8AC3E}">
        <p14:creationId xmlns:p14="http://schemas.microsoft.com/office/powerpoint/2010/main" val="3621207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rgbClr val="3032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screen">
            <a:duotone>
              <a:prstClr val="black"/>
              <a:schemeClr val="tx2">
                <a:tint val="45000"/>
                <a:satMod val="400000"/>
              </a:schemeClr>
            </a:duotone>
            <a:alphaModFix amt="28000"/>
            <a:extLst>
              <a:ext uri="{28A0092B-C50C-407E-A947-70E740481C1C}">
                <a14:useLocalDpi xmlns:a14="http://schemas.microsoft.com/office/drawing/2010/main"/>
              </a:ext>
            </a:extLst>
          </a:blip>
          <a:stretch>
            <a:fillRect/>
          </a:stretch>
        </p:blipFill>
        <p:spPr>
          <a:xfrm>
            <a:off x="3229095" y="3585273"/>
            <a:ext cx="1221793" cy="1221793"/>
          </a:xfrm>
          <a:prstGeom prst="rect">
            <a:avLst/>
          </a:prstGeom>
        </p:spPr>
      </p:pic>
      <p:pic>
        <p:nvPicPr>
          <p:cNvPr id="16" name="Picture 15"/>
          <p:cNvPicPr>
            <a:picLocks noChangeAspect="1"/>
          </p:cNvPicPr>
          <p:nvPr/>
        </p:nvPicPr>
        <p:blipFill>
          <a:blip r:embed="rId4">
            <a:alphaModFix amt="30000"/>
          </a:blip>
          <a:stretch>
            <a:fillRect/>
          </a:stretch>
        </p:blipFill>
        <p:spPr>
          <a:xfrm rot="20458970">
            <a:off x="-906051" y="-1795192"/>
            <a:ext cx="5119015" cy="4915341"/>
          </a:xfrm>
          <a:prstGeom prst="rect">
            <a:avLst/>
          </a:prstGeom>
        </p:spPr>
      </p:pic>
      <p:pic>
        <p:nvPicPr>
          <p:cNvPr id="17" name="Picture 16"/>
          <p:cNvPicPr>
            <a:picLocks noChangeAspect="1"/>
          </p:cNvPicPr>
          <p:nvPr/>
        </p:nvPicPr>
        <p:blipFill>
          <a:blip r:embed="rId4">
            <a:alphaModFix amt="30000"/>
          </a:blip>
          <a:stretch>
            <a:fillRect/>
          </a:stretch>
        </p:blipFill>
        <p:spPr>
          <a:xfrm rot="9241907">
            <a:off x="8240703" y="2768073"/>
            <a:ext cx="5119015" cy="4915341"/>
          </a:xfrm>
          <a:prstGeom prst="rect">
            <a:avLst/>
          </a:prstGeom>
        </p:spPr>
      </p:pic>
      <p:sp>
        <p:nvSpPr>
          <p:cNvPr id="7" name="Rounded Rectangle 6"/>
          <p:cNvSpPr/>
          <p:nvPr/>
        </p:nvSpPr>
        <p:spPr>
          <a:xfrm>
            <a:off x="2425344" y="2330409"/>
            <a:ext cx="7395091" cy="148502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264999" y="2433007"/>
            <a:ext cx="3498009" cy="523220"/>
          </a:xfrm>
          <a:prstGeom prst="rect">
            <a:avLst/>
          </a:prstGeom>
          <a:noFill/>
        </p:spPr>
        <p:txBody>
          <a:bodyPr wrap="none" rtlCol="0">
            <a:spAutoFit/>
          </a:bodyPr>
          <a:lstStyle/>
          <a:p>
            <a:r>
              <a:rPr lang="en-US" sz="2800" dirty="0">
                <a:solidFill>
                  <a:srgbClr val="FF0000"/>
                </a:solidFill>
                <a:latin typeface="LiteraSBOP-Heavy"/>
                <a:cs typeface="LiteraSBOP-Heavy"/>
              </a:rPr>
              <a:t>Utah’s School-based</a:t>
            </a:r>
          </a:p>
        </p:txBody>
      </p:sp>
      <p:sp>
        <p:nvSpPr>
          <p:cNvPr id="9" name="TextBox 8"/>
          <p:cNvSpPr txBox="1"/>
          <p:nvPr/>
        </p:nvSpPr>
        <p:spPr>
          <a:xfrm>
            <a:off x="2847542" y="2766312"/>
            <a:ext cx="6898042" cy="830997"/>
          </a:xfrm>
          <a:prstGeom prst="rect">
            <a:avLst/>
          </a:prstGeom>
          <a:noFill/>
        </p:spPr>
        <p:txBody>
          <a:bodyPr wrap="none" rtlCol="0">
            <a:spAutoFit/>
          </a:bodyPr>
          <a:lstStyle/>
          <a:p>
            <a:r>
              <a:rPr lang="en-US" sz="4800" b="1" dirty="0">
                <a:solidFill>
                  <a:schemeClr val="tx1">
                    <a:lumMod val="75000"/>
                    <a:lumOff val="25000"/>
                  </a:schemeClr>
                </a:solidFill>
                <a:latin typeface="LiteraSBOP-Heavy"/>
                <a:cs typeface="LiteraSBOP-Heavy"/>
              </a:rPr>
              <a:t>Prevention Foundation</a:t>
            </a:r>
          </a:p>
        </p:txBody>
      </p:sp>
      <p:sp>
        <p:nvSpPr>
          <p:cNvPr id="10" name="Oval 9"/>
          <p:cNvSpPr/>
          <p:nvPr/>
        </p:nvSpPr>
        <p:spPr>
          <a:xfrm>
            <a:off x="1995236" y="2775912"/>
            <a:ext cx="573527" cy="573527"/>
          </a:xfrm>
          <a:prstGeom prst="ellipse">
            <a:avLst/>
          </a:prstGeom>
          <a:solidFill>
            <a:schemeClr val="accent4">
              <a:lumMod val="60000"/>
              <a:lumOff val="40000"/>
            </a:schemeClr>
          </a:solidFill>
          <a:ln w="127000">
            <a:solidFill>
              <a:srgbClr val="3032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650126" y="2775912"/>
            <a:ext cx="573527" cy="573527"/>
          </a:xfrm>
          <a:prstGeom prst="ellipse">
            <a:avLst/>
          </a:prstGeom>
          <a:solidFill>
            <a:schemeClr val="accent4">
              <a:lumMod val="60000"/>
              <a:lumOff val="40000"/>
            </a:schemeClr>
          </a:solidFill>
          <a:ln w="127000">
            <a:solidFill>
              <a:srgbClr val="3032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9484701" y="3661768"/>
            <a:ext cx="3344595" cy="3344595"/>
          </a:xfrm>
          <a:prstGeom prst="rect">
            <a:avLst/>
          </a:prstGeom>
        </p:spPr>
      </p:pic>
      <p:pic>
        <p:nvPicPr>
          <p:cNvPr id="19" name="Picture 18"/>
          <p:cNvPicPr>
            <a:picLocks noChangeAspect="1"/>
          </p:cNvPicPr>
          <p:nvPr/>
        </p:nvPicPr>
        <p:blipFill>
          <a:blip r:embed="rId5"/>
          <a:stretch>
            <a:fillRect/>
          </a:stretch>
        </p:blipFill>
        <p:spPr>
          <a:xfrm>
            <a:off x="-148424" y="-943496"/>
            <a:ext cx="3344595" cy="3344595"/>
          </a:xfrm>
          <a:prstGeom prst="rect">
            <a:avLst/>
          </a:prstGeom>
        </p:spPr>
      </p:pic>
      <p:sp>
        <p:nvSpPr>
          <p:cNvPr id="20" name="Rounded Rectangle 19"/>
          <p:cNvSpPr/>
          <p:nvPr/>
        </p:nvSpPr>
        <p:spPr>
          <a:xfrm>
            <a:off x="3581260" y="3630535"/>
            <a:ext cx="5340157" cy="877266"/>
          </a:xfrm>
          <a:prstGeom prst="roundRect">
            <a:avLst/>
          </a:prstGeom>
          <a:solidFill>
            <a:srgbClr val="CA2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463534" y="3683825"/>
            <a:ext cx="5599610" cy="677108"/>
          </a:xfrm>
          <a:prstGeom prst="rect">
            <a:avLst/>
          </a:prstGeom>
          <a:noFill/>
        </p:spPr>
        <p:txBody>
          <a:bodyPr wrap="none" rtlCol="0">
            <a:spAutoFit/>
          </a:bodyPr>
          <a:lstStyle/>
          <a:p>
            <a:r>
              <a:rPr lang="en-US" sz="3800" b="1" dirty="0">
                <a:solidFill>
                  <a:schemeClr val="bg1"/>
                </a:solidFill>
                <a:latin typeface="LiteraSBOP-Heavy"/>
                <a:cs typeface="LiteraSBOP-Heavy"/>
              </a:rPr>
              <a:t>Prevention Dimensions</a:t>
            </a:r>
          </a:p>
        </p:txBody>
      </p:sp>
    </p:spTree>
    <p:extLst>
      <p:ext uri="{BB962C8B-B14F-4D97-AF65-F5344CB8AC3E}">
        <p14:creationId xmlns:p14="http://schemas.microsoft.com/office/powerpoint/2010/main" val="2342425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2130</TotalTime>
  <Words>2891</Words>
  <Application>Microsoft Macintosh PowerPoint</Application>
  <PresentationFormat>Widescreen</PresentationFormat>
  <Paragraphs>461</Paragraphs>
  <Slides>83</Slides>
  <Notes>38</Notes>
  <HiddenSlides>2</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83</vt:i4>
      </vt:variant>
    </vt:vector>
  </HeadingPairs>
  <TitlesOfParts>
    <vt:vector size="101" baseType="lpstr">
      <vt:lpstr>Adobe Caslon Pro Bold</vt:lpstr>
      <vt:lpstr>Arial Black</vt:lpstr>
      <vt:lpstr>Arial Narrow</vt:lpstr>
      <vt:lpstr>Arial Narrow MT Bd</vt:lpstr>
      <vt:lpstr>Calibri</vt:lpstr>
      <vt:lpstr>Courier New</vt:lpstr>
      <vt:lpstr>Impact</vt:lpstr>
      <vt:lpstr>LiteraSBOP-Heavy</vt:lpstr>
      <vt:lpstr>LiteraSBOP-Regular</vt:lpstr>
      <vt:lpstr>Tahoma</vt:lpstr>
      <vt:lpstr>Times</vt:lpstr>
      <vt:lpstr>Times New Roman</vt:lpstr>
      <vt:lpstr>Verdana</vt:lpstr>
      <vt:lpstr>Arial</vt:lpstr>
      <vt:lpstr>Office Theme</vt:lpstr>
      <vt:lpstr>Chart</vt:lpstr>
      <vt:lpstr>Excel.Sheet.8</vt:lpstr>
      <vt:lpstr>Bitmap Image</vt:lpstr>
      <vt:lpstr>PowerPoint Presentation</vt:lpstr>
      <vt:lpstr>This is How it Works!!!!</vt:lpstr>
      <vt:lpstr>PowerPoint Presentation</vt:lpstr>
      <vt:lpstr>PowerPoint Presentation</vt:lpstr>
      <vt:lpstr>PowerPoint Presentation</vt:lpstr>
      <vt:lpstr>PowerPoint Presentation</vt:lpstr>
      <vt:lpstr>Discussion/Activity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Educators Solve All The World’s Social Issues?</vt:lpstr>
      <vt:lpstr>PowerPoint Presentation</vt:lpstr>
      <vt:lpstr>PowerPoint Presentation</vt:lpstr>
      <vt:lpstr>PowerPoint Presentation</vt:lpstr>
      <vt:lpstr>PowerPoint Presentation</vt:lpstr>
      <vt:lpstr>Discussion/Activity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Prevention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PD Materials</vt:lpstr>
      <vt:lpstr>PowerPoint Presentation</vt:lpstr>
      <vt:lpstr>PowerPoint Presentation</vt:lpstr>
      <vt:lpstr>PowerPoint Presentation</vt:lpstr>
      <vt:lpstr>Play Risk &amp; Protective Factor Game  </vt:lpstr>
      <vt:lpstr>PowerPoint Presentation</vt:lpstr>
      <vt:lpstr>PowerPoint Presentation</vt:lpstr>
      <vt:lpstr>PowerPoint Presentation</vt:lpstr>
      <vt:lpstr>PowerPoint Presentation</vt:lpstr>
      <vt:lpstr>PowerPoint Presentation</vt:lpstr>
      <vt:lpstr>External Assets</vt:lpstr>
      <vt:lpstr>Internal Assets</vt:lpstr>
      <vt:lpstr>PowerPoint Presentation</vt:lpstr>
      <vt:lpstr>PowerPoint Presentation</vt:lpstr>
      <vt:lpstr>Protective Consequences of Developmental Assets</vt:lpstr>
      <vt:lpstr>Discussion/Activity</vt:lpstr>
      <vt:lpstr>Prevention Dimensions Research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Affirmations Video</vt:lpstr>
      <vt:lpstr>Review Video Clip</vt:lpstr>
      <vt:lpstr>Quilt Block Analogy Video</vt:lpstr>
      <vt:lpstr>PowerPoint Presentation</vt:lpstr>
      <vt:lpstr>Quilt Analogy</vt:lpstr>
      <vt:lpstr>Putting Pieces Together</vt:lpstr>
      <vt:lpstr>PowerPoint Presentation</vt:lpstr>
      <vt:lpstr>PowerPoint Presentation</vt:lpstr>
      <vt:lpstr>PowerPoint Presentation</vt:lpstr>
      <vt:lpstr>“I Am Part of a Bigger Picture” Worksheet</vt:lpstr>
      <vt:lpstr>Integration Video</vt:lpstr>
      <vt:lpstr>Discussion</vt:lpstr>
      <vt:lpstr>Thank You/What’s Next Video</vt:lpstr>
    </vt:vector>
  </TitlesOfParts>
  <Company>Utah State Office of Education</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Larsen, Verne</dc:creator>
  <cp:lastModifiedBy>Michelle Dumas</cp:lastModifiedBy>
  <cp:revision>125</cp:revision>
  <dcterms:created xsi:type="dcterms:W3CDTF">2015-08-27T21:09:16Z</dcterms:created>
  <dcterms:modified xsi:type="dcterms:W3CDTF">2016-10-24T16:48:09Z</dcterms:modified>
</cp:coreProperties>
</file>