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98" r:id="rId3"/>
    <p:sldId id="306" r:id="rId4"/>
    <p:sldId id="289" r:id="rId5"/>
    <p:sldId id="308" r:id="rId6"/>
    <p:sldId id="313" r:id="rId7"/>
    <p:sldId id="307" r:id="rId8"/>
    <p:sldId id="263" r:id="rId9"/>
    <p:sldId id="257" r:id="rId10"/>
    <p:sldId id="261" r:id="rId11"/>
    <p:sldId id="312" r:id="rId12"/>
    <p:sldId id="260" r:id="rId13"/>
    <p:sldId id="264" r:id="rId14"/>
    <p:sldId id="265" r:id="rId15"/>
    <p:sldId id="266" r:id="rId16"/>
    <p:sldId id="267" r:id="rId17"/>
    <p:sldId id="285" r:id="rId18"/>
    <p:sldId id="314" r:id="rId19"/>
    <p:sldId id="268" r:id="rId20"/>
    <p:sldId id="262" r:id="rId21"/>
    <p:sldId id="258" r:id="rId22"/>
    <p:sldId id="270" r:id="rId23"/>
    <p:sldId id="287" r:id="rId24"/>
    <p:sldId id="286" r:id="rId25"/>
    <p:sldId id="272" r:id="rId26"/>
    <p:sldId id="309" r:id="rId27"/>
    <p:sldId id="310" r:id="rId28"/>
    <p:sldId id="316" r:id="rId29"/>
    <p:sldId id="282" r:id="rId30"/>
    <p:sldId id="273" r:id="rId31"/>
    <p:sldId id="284" r:id="rId32"/>
    <p:sldId id="280" r:id="rId33"/>
    <p:sldId id="278" r:id="rId34"/>
    <p:sldId id="279" r:id="rId35"/>
    <p:sldId id="281" r:id="rId36"/>
    <p:sldId id="291" r:id="rId37"/>
    <p:sldId id="292" r:id="rId38"/>
    <p:sldId id="294" r:id="rId39"/>
    <p:sldId id="295" r:id="rId40"/>
    <p:sldId id="299" r:id="rId41"/>
    <p:sldId id="300" r:id="rId42"/>
    <p:sldId id="301" r:id="rId43"/>
    <p:sldId id="296" r:id="rId44"/>
    <p:sldId id="302" r:id="rId45"/>
    <p:sldId id="297" r:id="rId46"/>
    <p:sldId id="303" r:id="rId47"/>
    <p:sldId id="27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77351" autoAdjust="0"/>
  </p:normalViewPr>
  <p:slideViewPr>
    <p:cSldViewPr snapToGrid="0">
      <p:cViewPr varScale="1">
        <p:scale>
          <a:sx n="102" d="100"/>
          <a:sy n="102" d="100"/>
        </p:scale>
        <p:origin x="7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764EB1-7712-41D5-B812-AF9337DDD45E}"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EDDCB491-5992-4ED1-B3F3-E759514C3466}" type="pres">
      <dgm:prSet presAssocID="{80764EB1-7712-41D5-B812-AF9337DDD45E}" presName="Name0" presStyleCnt="0">
        <dgm:presLayoutVars>
          <dgm:dir/>
          <dgm:resizeHandles val="exact"/>
        </dgm:presLayoutVars>
      </dgm:prSet>
      <dgm:spPr/>
      <dgm:t>
        <a:bodyPr/>
        <a:lstStyle/>
        <a:p>
          <a:endParaRPr lang="en-US"/>
        </a:p>
      </dgm:t>
    </dgm:pt>
  </dgm:ptLst>
  <dgm:cxnLst>
    <dgm:cxn modelId="{800F6612-2E0F-46CD-BD27-418800F4EBB4}" type="presOf" srcId="{80764EB1-7712-41D5-B812-AF9337DDD45E}" destId="{EDDCB491-5992-4ED1-B3F3-E759514C3466}"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E3625A-1DCD-40DB-923B-4C5BFA1D280E}" type="datetimeFigureOut">
              <a:rPr lang="en-US" smtClean="0"/>
              <a:t>11/4/2016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1FC6E-513C-409A-862D-772E9FECF49E}" type="slidenum">
              <a:rPr lang="en-US" smtClean="0"/>
              <a:t>‹#›</a:t>
            </a:fld>
            <a:endParaRPr lang="en-US" dirty="0"/>
          </a:p>
        </p:txBody>
      </p:sp>
    </p:spTree>
    <p:extLst>
      <p:ext uri="{BB962C8B-B14F-4D97-AF65-F5344CB8AC3E}">
        <p14:creationId xmlns:p14="http://schemas.microsoft.com/office/powerpoint/2010/main" val="1339314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1FC6E-513C-409A-862D-772E9FECF49E}" type="slidenum">
              <a:rPr lang="en-US" smtClean="0"/>
              <a:t>10</a:t>
            </a:fld>
            <a:endParaRPr lang="en-US" dirty="0"/>
          </a:p>
        </p:txBody>
      </p:sp>
    </p:spTree>
    <p:extLst>
      <p:ext uri="{BB962C8B-B14F-4D97-AF65-F5344CB8AC3E}">
        <p14:creationId xmlns:p14="http://schemas.microsoft.com/office/powerpoint/2010/main" val="3973641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Strengths and Weaknesses</a:t>
            </a:r>
            <a:r>
              <a:rPr lang="en-US" b="1" u="sng" baseline="0" dirty="0" smtClean="0"/>
              <a:t> of the class, next steps?</a:t>
            </a:r>
            <a:endParaRPr lang="en-US" b="1" u="sng" dirty="0" smtClean="0"/>
          </a:p>
          <a:p>
            <a:endParaRPr lang="en-US" dirty="0" smtClean="0"/>
          </a:p>
          <a:p>
            <a:r>
              <a:rPr lang="en-US" dirty="0" smtClean="0"/>
              <a:t>Have the participants work with team members to identify strengths across the pieces</a:t>
            </a:r>
            <a:r>
              <a:rPr lang="en-US" baseline="0" dirty="0" smtClean="0"/>
              <a:t> as well as general areas for improvement.  Then have them decide what their next steps for instruction would be.  Have them share out with the group.</a:t>
            </a:r>
          </a:p>
          <a:p>
            <a:endParaRPr lang="en-US" baseline="0" dirty="0" smtClean="0"/>
          </a:p>
          <a:p>
            <a:r>
              <a:rPr lang="en-US" baseline="0" dirty="0" smtClean="0"/>
              <a:t>Connect this to how they could do similar work in their PLCs. </a:t>
            </a:r>
            <a:endParaRPr lang="en-US" dirty="0"/>
          </a:p>
        </p:txBody>
      </p:sp>
      <p:sp>
        <p:nvSpPr>
          <p:cNvPr id="4" name="Slide Number Placeholder 3"/>
          <p:cNvSpPr>
            <a:spLocks noGrp="1"/>
          </p:cNvSpPr>
          <p:nvPr>
            <p:ph type="sldNum" sz="quarter" idx="10"/>
          </p:nvPr>
        </p:nvSpPr>
        <p:spPr/>
        <p:txBody>
          <a:bodyPr/>
          <a:lstStyle/>
          <a:p>
            <a:fld id="{E4DAFA42-EF02-4364-9635-9AC958F9E931}" type="slidenum">
              <a:rPr lang="en-US" smtClean="0"/>
              <a:t>27</a:t>
            </a:fld>
            <a:endParaRPr lang="en-US" dirty="0"/>
          </a:p>
        </p:txBody>
      </p:sp>
    </p:spTree>
    <p:extLst>
      <p:ext uri="{BB962C8B-B14F-4D97-AF65-F5344CB8AC3E}">
        <p14:creationId xmlns:p14="http://schemas.microsoft.com/office/powerpoint/2010/main" val="1331744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1FC6E-513C-409A-862D-772E9FECF49E}" type="slidenum">
              <a:rPr lang="en-US" smtClean="0"/>
              <a:t>28</a:t>
            </a:fld>
            <a:endParaRPr lang="en-US" dirty="0"/>
          </a:p>
        </p:txBody>
      </p:sp>
    </p:spTree>
    <p:extLst>
      <p:ext uri="{BB962C8B-B14F-4D97-AF65-F5344CB8AC3E}">
        <p14:creationId xmlns:p14="http://schemas.microsoft.com/office/powerpoint/2010/main" val="3990509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1FC6E-513C-409A-862D-772E9FECF49E}" type="slidenum">
              <a:rPr lang="en-US" smtClean="0"/>
              <a:t>29</a:t>
            </a:fld>
            <a:endParaRPr lang="en-US" dirty="0"/>
          </a:p>
        </p:txBody>
      </p:sp>
    </p:spTree>
    <p:extLst>
      <p:ext uri="{BB962C8B-B14F-4D97-AF65-F5344CB8AC3E}">
        <p14:creationId xmlns:p14="http://schemas.microsoft.com/office/powerpoint/2010/main" val="621761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1FC6E-513C-409A-862D-772E9FECF49E}" type="slidenum">
              <a:rPr lang="en-US" smtClean="0"/>
              <a:t>30</a:t>
            </a:fld>
            <a:endParaRPr lang="en-US" dirty="0"/>
          </a:p>
        </p:txBody>
      </p:sp>
    </p:spTree>
    <p:extLst>
      <p:ext uri="{BB962C8B-B14F-4D97-AF65-F5344CB8AC3E}">
        <p14:creationId xmlns:p14="http://schemas.microsoft.com/office/powerpoint/2010/main" val="786756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1FC6E-513C-409A-862D-772E9FECF49E}" type="slidenum">
              <a:rPr lang="en-US" smtClean="0"/>
              <a:t>31</a:t>
            </a:fld>
            <a:endParaRPr lang="en-US" dirty="0"/>
          </a:p>
        </p:txBody>
      </p:sp>
    </p:spTree>
    <p:extLst>
      <p:ext uri="{BB962C8B-B14F-4D97-AF65-F5344CB8AC3E}">
        <p14:creationId xmlns:p14="http://schemas.microsoft.com/office/powerpoint/2010/main" val="1210151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for non-dominant hand:</a:t>
            </a:r>
          </a:p>
          <a:p>
            <a:r>
              <a:rPr lang="en-US" dirty="0" smtClean="0"/>
              <a:t>Time for dominant hand: </a:t>
            </a:r>
          </a:p>
          <a:p>
            <a:endParaRPr lang="en-US" dirty="0"/>
          </a:p>
        </p:txBody>
      </p:sp>
      <p:sp>
        <p:nvSpPr>
          <p:cNvPr id="4" name="Slide Number Placeholder 3"/>
          <p:cNvSpPr>
            <a:spLocks noGrp="1"/>
          </p:cNvSpPr>
          <p:nvPr>
            <p:ph type="sldNum" sz="quarter" idx="10"/>
          </p:nvPr>
        </p:nvSpPr>
        <p:spPr/>
        <p:txBody>
          <a:bodyPr/>
          <a:lstStyle/>
          <a:p>
            <a:fld id="{56F8A34E-2F63-4F3D-B7CA-CFDABFC6243A}" type="slidenum">
              <a:rPr lang="en-US" smtClean="0"/>
              <a:t>32</a:t>
            </a:fld>
            <a:endParaRPr lang="en-US" dirty="0"/>
          </a:p>
        </p:txBody>
      </p:sp>
    </p:spTree>
    <p:extLst>
      <p:ext uri="{BB962C8B-B14F-4D97-AF65-F5344CB8AC3E}">
        <p14:creationId xmlns:p14="http://schemas.microsoft.com/office/powerpoint/2010/main" val="2478265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their note-taking guide have them work with a partner to draw arrows to show whether it is a high level or low level cognitive skill.</a:t>
            </a:r>
            <a:endParaRPr lang="en-US" dirty="0"/>
          </a:p>
        </p:txBody>
      </p:sp>
      <p:sp>
        <p:nvSpPr>
          <p:cNvPr id="4" name="Slide Number Placeholder 3"/>
          <p:cNvSpPr>
            <a:spLocks noGrp="1"/>
          </p:cNvSpPr>
          <p:nvPr>
            <p:ph type="sldNum" sz="quarter" idx="10"/>
          </p:nvPr>
        </p:nvSpPr>
        <p:spPr/>
        <p:txBody>
          <a:bodyPr/>
          <a:lstStyle/>
          <a:p>
            <a:fld id="{E775198A-695C-41D3-879B-E19E867E82E4}" type="slidenum">
              <a:rPr lang="en-US" smtClean="0"/>
              <a:t>33</a:t>
            </a:fld>
            <a:endParaRPr lang="en-US" dirty="0"/>
          </a:p>
        </p:txBody>
      </p:sp>
    </p:spTree>
    <p:extLst>
      <p:ext uri="{BB962C8B-B14F-4D97-AF65-F5344CB8AC3E}">
        <p14:creationId xmlns:p14="http://schemas.microsoft.com/office/powerpoint/2010/main" val="3596994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K-2,</a:t>
            </a:r>
            <a:r>
              <a:rPr lang="en-US" baseline="0" dirty="0" smtClean="0"/>
              <a:t> it is essential to provide short, daily practice in letter formation and writing high-frequency words</a:t>
            </a:r>
            <a:endParaRPr lang="en-US" dirty="0"/>
          </a:p>
        </p:txBody>
      </p:sp>
      <p:sp>
        <p:nvSpPr>
          <p:cNvPr id="4" name="Slide Number Placeholder 3"/>
          <p:cNvSpPr>
            <a:spLocks noGrp="1"/>
          </p:cNvSpPr>
          <p:nvPr>
            <p:ph type="sldNum" sz="quarter" idx="10"/>
          </p:nvPr>
        </p:nvSpPr>
        <p:spPr/>
        <p:txBody>
          <a:bodyPr/>
          <a:lstStyle/>
          <a:p>
            <a:fld id="{A867FC50-AEEC-4359-B3B9-18A58DEA54AC}"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972896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Cognitive Writing</a:t>
            </a:r>
            <a:r>
              <a:rPr lang="en-US" baseline="0" dirty="0" smtClean="0"/>
              <a:t> Processes</a:t>
            </a:r>
            <a:endParaRPr lang="en-US" dirty="0" smtClean="0"/>
          </a:p>
          <a:p>
            <a:r>
              <a:rPr lang="en-US" dirty="0" smtClean="0"/>
              <a:t>Have them</a:t>
            </a:r>
            <a:r>
              <a:rPr lang="en-US" baseline="0" dirty="0" smtClean="0"/>
              <a:t> use their notetaking page and give them one part of the process to read—Planning, Translating, or Reviewing. Work in triads…one person reads each category and then they tell each other about that category and fill in some details on their graphic organizer</a:t>
            </a:r>
            <a:endParaRPr lang="en-US" dirty="0"/>
          </a:p>
        </p:txBody>
      </p:sp>
      <p:sp>
        <p:nvSpPr>
          <p:cNvPr id="4" name="Slide Number Placeholder 3"/>
          <p:cNvSpPr>
            <a:spLocks noGrp="1"/>
          </p:cNvSpPr>
          <p:nvPr>
            <p:ph type="sldNum" sz="quarter" idx="10"/>
          </p:nvPr>
        </p:nvSpPr>
        <p:spPr/>
        <p:txBody>
          <a:bodyPr/>
          <a:lstStyle/>
          <a:p>
            <a:fld id="{E775198A-695C-41D3-879B-E19E867E82E4}" type="slidenum">
              <a:rPr lang="en-US" smtClean="0"/>
              <a:t>36</a:t>
            </a:fld>
            <a:endParaRPr lang="en-US" dirty="0"/>
          </a:p>
        </p:txBody>
      </p:sp>
    </p:spTree>
    <p:extLst>
      <p:ext uri="{BB962C8B-B14F-4D97-AF65-F5344CB8AC3E}">
        <p14:creationId xmlns:p14="http://schemas.microsoft.com/office/powerpoint/2010/main" val="99676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1FC6E-513C-409A-862D-772E9FECF49E}" type="slidenum">
              <a:rPr lang="en-US" smtClean="0"/>
              <a:t>37</a:t>
            </a:fld>
            <a:endParaRPr lang="en-US" dirty="0"/>
          </a:p>
        </p:txBody>
      </p:sp>
    </p:spTree>
    <p:extLst>
      <p:ext uri="{BB962C8B-B14F-4D97-AF65-F5344CB8AC3E}">
        <p14:creationId xmlns:p14="http://schemas.microsoft.com/office/powerpoint/2010/main" val="2384025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1FC6E-513C-409A-862D-772E9FECF49E}" type="slidenum">
              <a:rPr lang="en-US" smtClean="0"/>
              <a:t>11</a:t>
            </a:fld>
            <a:endParaRPr lang="en-US" dirty="0"/>
          </a:p>
        </p:txBody>
      </p:sp>
    </p:spTree>
    <p:extLst>
      <p:ext uri="{BB962C8B-B14F-4D97-AF65-F5344CB8AC3E}">
        <p14:creationId xmlns:p14="http://schemas.microsoft.com/office/powerpoint/2010/main" val="1142171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1FC6E-513C-409A-862D-772E9FECF49E}" type="slidenum">
              <a:rPr lang="en-US" smtClean="0"/>
              <a:t>39</a:t>
            </a:fld>
            <a:endParaRPr lang="en-US" dirty="0"/>
          </a:p>
        </p:txBody>
      </p:sp>
    </p:spTree>
    <p:extLst>
      <p:ext uri="{BB962C8B-B14F-4D97-AF65-F5344CB8AC3E}">
        <p14:creationId xmlns:p14="http://schemas.microsoft.com/office/powerpoint/2010/main" val="4257799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CC81884-DE57-4F71-BD84-ED55B6230C38}" type="slidenum">
              <a:rPr lang="en-US" smtClean="0"/>
              <a:t>40</a:t>
            </a:fld>
            <a:endParaRPr lang="en-US" dirty="0"/>
          </a:p>
        </p:txBody>
      </p:sp>
    </p:spTree>
    <p:extLst>
      <p:ext uri="{BB962C8B-B14F-4D97-AF65-F5344CB8AC3E}">
        <p14:creationId xmlns:p14="http://schemas.microsoft.com/office/powerpoint/2010/main" val="352771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CC81884-DE57-4F71-BD84-ED55B6230C38}" type="slidenum">
              <a:rPr lang="en-US" smtClean="0"/>
              <a:t>41</a:t>
            </a:fld>
            <a:endParaRPr lang="en-US" dirty="0"/>
          </a:p>
        </p:txBody>
      </p:sp>
    </p:spTree>
    <p:extLst>
      <p:ext uri="{BB962C8B-B14F-4D97-AF65-F5344CB8AC3E}">
        <p14:creationId xmlns:p14="http://schemas.microsoft.com/office/powerpoint/2010/main" val="470595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CC81884-DE57-4F71-BD84-ED55B6230C38}" type="slidenum">
              <a:rPr lang="en-US" smtClean="0"/>
              <a:t>42</a:t>
            </a:fld>
            <a:endParaRPr lang="en-US" dirty="0"/>
          </a:p>
        </p:txBody>
      </p:sp>
    </p:spTree>
    <p:extLst>
      <p:ext uri="{BB962C8B-B14F-4D97-AF65-F5344CB8AC3E}">
        <p14:creationId xmlns:p14="http://schemas.microsoft.com/office/powerpoint/2010/main" val="1256715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they can’t find it – make a new one</a:t>
            </a:r>
            <a:endParaRPr lang="en-US" dirty="0"/>
          </a:p>
        </p:txBody>
      </p:sp>
      <p:sp>
        <p:nvSpPr>
          <p:cNvPr id="4" name="Slide Number Placeholder 3"/>
          <p:cNvSpPr>
            <a:spLocks noGrp="1"/>
          </p:cNvSpPr>
          <p:nvPr>
            <p:ph type="sldNum" sz="quarter" idx="10"/>
          </p:nvPr>
        </p:nvSpPr>
        <p:spPr/>
        <p:txBody>
          <a:bodyPr/>
          <a:lstStyle/>
          <a:p>
            <a:fld id="{D761FC6E-513C-409A-862D-772E9FECF49E}" type="slidenum">
              <a:rPr lang="en-US" smtClean="0"/>
              <a:t>45</a:t>
            </a:fld>
            <a:endParaRPr lang="en-US" dirty="0"/>
          </a:p>
        </p:txBody>
      </p:sp>
    </p:spTree>
    <p:extLst>
      <p:ext uri="{BB962C8B-B14F-4D97-AF65-F5344CB8AC3E}">
        <p14:creationId xmlns:p14="http://schemas.microsoft.com/office/powerpoint/2010/main" val="2982217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1FC6E-513C-409A-862D-772E9FECF49E}" type="slidenum">
              <a:rPr lang="en-US" smtClean="0"/>
              <a:t>46</a:t>
            </a:fld>
            <a:endParaRPr lang="en-US" dirty="0"/>
          </a:p>
        </p:txBody>
      </p:sp>
    </p:spTree>
    <p:extLst>
      <p:ext uri="{BB962C8B-B14F-4D97-AF65-F5344CB8AC3E}">
        <p14:creationId xmlns:p14="http://schemas.microsoft.com/office/powerpoint/2010/main" val="4132140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D761FC6E-513C-409A-862D-772E9FECF49E}" type="slidenum">
              <a:rPr lang="en-US" smtClean="0"/>
              <a:t>47</a:t>
            </a:fld>
            <a:endParaRPr lang="en-US" dirty="0"/>
          </a:p>
        </p:txBody>
      </p:sp>
    </p:spTree>
    <p:extLst>
      <p:ext uri="{BB962C8B-B14F-4D97-AF65-F5344CB8AC3E}">
        <p14:creationId xmlns:p14="http://schemas.microsoft.com/office/powerpoint/2010/main" val="117437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1FC6E-513C-409A-862D-772E9FECF49E}" type="slidenum">
              <a:rPr lang="en-US" smtClean="0"/>
              <a:t>13</a:t>
            </a:fld>
            <a:endParaRPr lang="en-US" dirty="0"/>
          </a:p>
        </p:txBody>
      </p:sp>
    </p:spTree>
    <p:extLst>
      <p:ext uri="{BB962C8B-B14F-4D97-AF65-F5344CB8AC3E}">
        <p14:creationId xmlns:p14="http://schemas.microsoft.com/office/powerpoint/2010/main" val="256741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1FC6E-513C-409A-862D-772E9FECF49E}" type="slidenum">
              <a:rPr lang="en-US" smtClean="0"/>
              <a:t>17</a:t>
            </a:fld>
            <a:endParaRPr lang="en-US" dirty="0"/>
          </a:p>
        </p:txBody>
      </p:sp>
    </p:spTree>
    <p:extLst>
      <p:ext uri="{BB962C8B-B14F-4D97-AF65-F5344CB8AC3E}">
        <p14:creationId xmlns:p14="http://schemas.microsoft.com/office/powerpoint/2010/main" val="3816564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is above grade level</a:t>
            </a:r>
          </a:p>
          <a:p>
            <a:r>
              <a:rPr lang="en-US" dirty="0" smtClean="0"/>
              <a:t>3 is proficient</a:t>
            </a:r>
            <a:endParaRPr lang="en-US" dirty="0"/>
          </a:p>
        </p:txBody>
      </p:sp>
      <p:sp>
        <p:nvSpPr>
          <p:cNvPr id="4" name="Slide Number Placeholder 3"/>
          <p:cNvSpPr>
            <a:spLocks noGrp="1"/>
          </p:cNvSpPr>
          <p:nvPr>
            <p:ph type="sldNum" sz="quarter" idx="10"/>
          </p:nvPr>
        </p:nvSpPr>
        <p:spPr/>
        <p:txBody>
          <a:bodyPr/>
          <a:lstStyle/>
          <a:p>
            <a:fld id="{D761FC6E-513C-409A-862D-772E9FECF49E}" type="slidenum">
              <a:rPr lang="en-US" smtClean="0"/>
              <a:t>18</a:t>
            </a:fld>
            <a:endParaRPr lang="en-US" dirty="0"/>
          </a:p>
        </p:txBody>
      </p:sp>
    </p:spTree>
    <p:extLst>
      <p:ext uri="{BB962C8B-B14F-4D97-AF65-F5344CB8AC3E}">
        <p14:creationId xmlns:p14="http://schemas.microsoft.com/office/powerpoint/2010/main" val="3513333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alright if</a:t>
            </a:r>
            <a:r>
              <a:rPr lang="en-US" baseline="0" dirty="0" smtClean="0"/>
              <a:t> your scores differ – it matters what you will do next in instruction</a:t>
            </a:r>
            <a:endParaRPr lang="en-US" dirty="0"/>
          </a:p>
        </p:txBody>
      </p:sp>
      <p:sp>
        <p:nvSpPr>
          <p:cNvPr id="4" name="Slide Number Placeholder 3"/>
          <p:cNvSpPr>
            <a:spLocks noGrp="1"/>
          </p:cNvSpPr>
          <p:nvPr>
            <p:ph type="sldNum" sz="quarter" idx="10"/>
          </p:nvPr>
        </p:nvSpPr>
        <p:spPr/>
        <p:txBody>
          <a:bodyPr/>
          <a:lstStyle/>
          <a:p>
            <a:fld id="{D761FC6E-513C-409A-862D-772E9FECF49E}" type="slidenum">
              <a:rPr lang="en-US" smtClean="0"/>
              <a:t>22</a:t>
            </a:fld>
            <a:endParaRPr lang="en-US" dirty="0"/>
          </a:p>
        </p:txBody>
      </p:sp>
    </p:spTree>
    <p:extLst>
      <p:ext uri="{BB962C8B-B14F-4D97-AF65-F5344CB8AC3E}">
        <p14:creationId xmlns:p14="http://schemas.microsoft.com/office/powerpoint/2010/main" val="617436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1FC6E-513C-409A-862D-772E9FECF49E}" type="slidenum">
              <a:rPr lang="en-US" smtClean="0"/>
              <a:t>23</a:t>
            </a:fld>
            <a:endParaRPr lang="en-US" dirty="0"/>
          </a:p>
        </p:txBody>
      </p:sp>
    </p:spTree>
    <p:extLst>
      <p:ext uri="{BB962C8B-B14F-4D97-AF65-F5344CB8AC3E}">
        <p14:creationId xmlns:p14="http://schemas.microsoft.com/office/powerpoint/2010/main" val="1471882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 do </a:t>
            </a:r>
            <a:r>
              <a:rPr lang="en-US" dirty="0" smtClean="0"/>
              <a:t>first few – then </a:t>
            </a:r>
            <a:r>
              <a:rPr lang="en-US" b="1" u="sng" dirty="0" smtClean="0"/>
              <a:t>they do </a:t>
            </a:r>
            <a:r>
              <a:rPr lang="en-US" dirty="0" smtClean="0"/>
              <a:t>rest</a:t>
            </a:r>
          </a:p>
          <a:p>
            <a:endParaRPr lang="en-US" dirty="0" smtClean="0"/>
          </a:p>
          <a:p>
            <a:r>
              <a:rPr lang="en-US" dirty="0" smtClean="0"/>
              <a:t>Class of 15</a:t>
            </a:r>
          </a:p>
          <a:p>
            <a:r>
              <a:rPr lang="en-US" dirty="0" smtClean="0"/>
              <a:t>60% (9/15) need support introducing the topic</a:t>
            </a:r>
          </a:p>
          <a:p>
            <a:r>
              <a:rPr lang="en-US" dirty="0" smtClean="0"/>
              <a:t>40% (6/15) need support providing closure</a:t>
            </a:r>
          </a:p>
          <a:p>
            <a:r>
              <a:rPr lang="en-US" dirty="0" smtClean="0"/>
              <a:t>67% (10/15) need support with conventions</a:t>
            </a:r>
          </a:p>
          <a:p>
            <a:r>
              <a:rPr lang="en-US" dirty="0" smtClean="0"/>
              <a:t>1 student needs support in writing an opinion piece and attending to the prompt</a:t>
            </a:r>
          </a:p>
          <a:p>
            <a:endParaRPr lang="en-US" dirty="0"/>
          </a:p>
        </p:txBody>
      </p:sp>
      <p:sp>
        <p:nvSpPr>
          <p:cNvPr id="4" name="Slide Number Placeholder 3"/>
          <p:cNvSpPr>
            <a:spLocks noGrp="1"/>
          </p:cNvSpPr>
          <p:nvPr>
            <p:ph type="sldNum" sz="quarter" idx="10"/>
          </p:nvPr>
        </p:nvSpPr>
        <p:spPr/>
        <p:txBody>
          <a:bodyPr/>
          <a:lstStyle/>
          <a:p>
            <a:fld id="{D761FC6E-513C-409A-862D-772E9FECF49E}" type="slidenum">
              <a:rPr lang="en-US" smtClean="0"/>
              <a:t>24</a:t>
            </a:fld>
            <a:endParaRPr lang="en-US" dirty="0"/>
          </a:p>
        </p:txBody>
      </p:sp>
    </p:spTree>
    <p:extLst>
      <p:ext uri="{BB962C8B-B14F-4D97-AF65-F5344CB8AC3E}">
        <p14:creationId xmlns:p14="http://schemas.microsoft.com/office/powerpoint/2010/main" val="468188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Strengths and Weaknesses</a:t>
            </a:r>
            <a:r>
              <a:rPr lang="en-US" b="1" u="sng" baseline="0" dirty="0" smtClean="0"/>
              <a:t> of the class, next steps?</a:t>
            </a:r>
            <a:endParaRPr lang="en-US" b="1" u="sng" dirty="0" smtClean="0"/>
          </a:p>
          <a:p>
            <a:endParaRPr lang="en-US" dirty="0" smtClean="0"/>
          </a:p>
          <a:p>
            <a:r>
              <a:rPr lang="en-US" dirty="0" smtClean="0"/>
              <a:t>Have the participants work with team members to identify strengths across the pieces</a:t>
            </a:r>
            <a:r>
              <a:rPr lang="en-US" baseline="0" dirty="0" smtClean="0"/>
              <a:t> as well as general areas for improvement.  Then have them decide what their next steps for instruction would be.  Have them share out with the group.</a:t>
            </a:r>
          </a:p>
          <a:p>
            <a:endParaRPr lang="en-US" baseline="0" dirty="0" smtClean="0"/>
          </a:p>
          <a:p>
            <a:r>
              <a:rPr lang="en-US" baseline="0" dirty="0" smtClean="0"/>
              <a:t>Connect this to how they could do similar work in their PLCs. </a:t>
            </a:r>
            <a:endParaRPr lang="en-US" dirty="0"/>
          </a:p>
        </p:txBody>
      </p:sp>
      <p:sp>
        <p:nvSpPr>
          <p:cNvPr id="4" name="Slide Number Placeholder 3"/>
          <p:cNvSpPr>
            <a:spLocks noGrp="1"/>
          </p:cNvSpPr>
          <p:nvPr>
            <p:ph type="sldNum" sz="quarter" idx="10"/>
          </p:nvPr>
        </p:nvSpPr>
        <p:spPr/>
        <p:txBody>
          <a:bodyPr/>
          <a:lstStyle/>
          <a:p>
            <a:fld id="{E4DAFA42-EF02-4364-9635-9AC958F9E931}" type="slidenum">
              <a:rPr lang="en-US" smtClean="0"/>
              <a:t>25</a:t>
            </a:fld>
            <a:endParaRPr lang="en-US" dirty="0"/>
          </a:p>
        </p:txBody>
      </p:sp>
    </p:spTree>
    <p:extLst>
      <p:ext uri="{BB962C8B-B14F-4D97-AF65-F5344CB8AC3E}">
        <p14:creationId xmlns:p14="http://schemas.microsoft.com/office/powerpoint/2010/main" val="653524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9F4D81-DC02-43D7-B58D-E8642C18CB52}" type="datetimeFigureOut">
              <a:rPr lang="en-US" smtClean="0"/>
              <a:t>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57C4A1-836B-455C-88A2-C1CE36443CEB}" type="slidenum">
              <a:rPr lang="en-US" smtClean="0"/>
              <a:t>‹#›</a:t>
            </a:fld>
            <a:endParaRPr lang="en-US" dirty="0"/>
          </a:p>
        </p:txBody>
      </p:sp>
    </p:spTree>
    <p:extLst>
      <p:ext uri="{BB962C8B-B14F-4D97-AF65-F5344CB8AC3E}">
        <p14:creationId xmlns:p14="http://schemas.microsoft.com/office/powerpoint/2010/main" val="3743483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9F4D81-DC02-43D7-B58D-E8642C18CB52}" type="datetimeFigureOut">
              <a:rPr lang="en-US" smtClean="0"/>
              <a:t>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57C4A1-836B-455C-88A2-C1CE36443CEB}" type="slidenum">
              <a:rPr lang="en-US" smtClean="0"/>
              <a:t>‹#›</a:t>
            </a:fld>
            <a:endParaRPr lang="en-US" dirty="0"/>
          </a:p>
        </p:txBody>
      </p:sp>
    </p:spTree>
    <p:extLst>
      <p:ext uri="{BB962C8B-B14F-4D97-AF65-F5344CB8AC3E}">
        <p14:creationId xmlns:p14="http://schemas.microsoft.com/office/powerpoint/2010/main" val="418564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9F4D81-DC02-43D7-B58D-E8642C18CB52}" type="datetimeFigureOut">
              <a:rPr lang="en-US" smtClean="0"/>
              <a:t>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57C4A1-836B-455C-88A2-C1CE36443CEB}" type="slidenum">
              <a:rPr lang="en-US" smtClean="0"/>
              <a:t>‹#›</a:t>
            </a:fld>
            <a:endParaRPr lang="en-US" dirty="0"/>
          </a:p>
        </p:txBody>
      </p:sp>
    </p:spTree>
    <p:extLst>
      <p:ext uri="{BB962C8B-B14F-4D97-AF65-F5344CB8AC3E}">
        <p14:creationId xmlns:p14="http://schemas.microsoft.com/office/powerpoint/2010/main" val="326178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9F4D81-DC02-43D7-B58D-E8642C18CB52}" type="datetimeFigureOut">
              <a:rPr lang="en-US" smtClean="0"/>
              <a:t>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57C4A1-836B-455C-88A2-C1CE36443CEB}" type="slidenum">
              <a:rPr lang="en-US" smtClean="0"/>
              <a:t>‹#›</a:t>
            </a:fld>
            <a:endParaRPr lang="en-US" dirty="0"/>
          </a:p>
        </p:txBody>
      </p:sp>
    </p:spTree>
    <p:extLst>
      <p:ext uri="{BB962C8B-B14F-4D97-AF65-F5344CB8AC3E}">
        <p14:creationId xmlns:p14="http://schemas.microsoft.com/office/powerpoint/2010/main" val="4116214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9F4D81-DC02-43D7-B58D-E8642C18CB52}" type="datetimeFigureOut">
              <a:rPr lang="en-US" smtClean="0"/>
              <a:t>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57C4A1-836B-455C-88A2-C1CE36443CEB}" type="slidenum">
              <a:rPr lang="en-US" smtClean="0"/>
              <a:t>‹#›</a:t>
            </a:fld>
            <a:endParaRPr lang="en-US" dirty="0"/>
          </a:p>
        </p:txBody>
      </p:sp>
    </p:spTree>
    <p:extLst>
      <p:ext uri="{BB962C8B-B14F-4D97-AF65-F5344CB8AC3E}">
        <p14:creationId xmlns:p14="http://schemas.microsoft.com/office/powerpoint/2010/main" val="244341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9F4D81-DC02-43D7-B58D-E8642C18CB52}" type="datetimeFigureOut">
              <a:rPr lang="en-US" smtClean="0"/>
              <a:t>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57C4A1-836B-455C-88A2-C1CE36443CEB}" type="slidenum">
              <a:rPr lang="en-US" smtClean="0"/>
              <a:t>‹#›</a:t>
            </a:fld>
            <a:endParaRPr lang="en-US" dirty="0"/>
          </a:p>
        </p:txBody>
      </p:sp>
    </p:spTree>
    <p:extLst>
      <p:ext uri="{BB962C8B-B14F-4D97-AF65-F5344CB8AC3E}">
        <p14:creationId xmlns:p14="http://schemas.microsoft.com/office/powerpoint/2010/main" val="3846750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9F4D81-DC02-43D7-B58D-E8642C18CB52}" type="datetimeFigureOut">
              <a:rPr lang="en-US" smtClean="0"/>
              <a:t>11/4/2016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57C4A1-836B-455C-88A2-C1CE36443CEB}" type="slidenum">
              <a:rPr lang="en-US" smtClean="0"/>
              <a:t>‹#›</a:t>
            </a:fld>
            <a:endParaRPr lang="en-US" dirty="0"/>
          </a:p>
        </p:txBody>
      </p:sp>
    </p:spTree>
    <p:extLst>
      <p:ext uri="{BB962C8B-B14F-4D97-AF65-F5344CB8AC3E}">
        <p14:creationId xmlns:p14="http://schemas.microsoft.com/office/powerpoint/2010/main" val="18764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9F4D81-DC02-43D7-B58D-E8642C18CB52}" type="datetimeFigureOut">
              <a:rPr lang="en-US" smtClean="0"/>
              <a:t>11/4/2016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57C4A1-836B-455C-88A2-C1CE36443CEB}" type="slidenum">
              <a:rPr lang="en-US" smtClean="0"/>
              <a:t>‹#›</a:t>
            </a:fld>
            <a:endParaRPr lang="en-US" dirty="0"/>
          </a:p>
        </p:txBody>
      </p:sp>
    </p:spTree>
    <p:extLst>
      <p:ext uri="{BB962C8B-B14F-4D97-AF65-F5344CB8AC3E}">
        <p14:creationId xmlns:p14="http://schemas.microsoft.com/office/powerpoint/2010/main" val="202985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F4D81-DC02-43D7-B58D-E8642C18CB52}" type="datetimeFigureOut">
              <a:rPr lang="en-US" smtClean="0"/>
              <a:t>11/4/2016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57C4A1-836B-455C-88A2-C1CE36443CEB}" type="slidenum">
              <a:rPr lang="en-US" smtClean="0"/>
              <a:t>‹#›</a:t>
            </a:fld>
            <a:endParaRPr lang="en-US" dirty="0"/>
          </a:p>
        </p:txBody>
      </p:sp>
    </p:spTree>
    <p:extLst>
      <p:ext uri="{BB962C8B-B14F-4D97-AF65-F5344CB8AC3E}">
        <p14:creationId xmlns:p14="http://schemas.microsoft.com/office/powerpoint/2010/main" val="232773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9F4D81-DC02-43D7-B58D-E8642C18CB52}" type="datetimeFigureOut">
              <a:rPr lang="en-US" smtClean="0"/>
              <a:t>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57C4A1-836B-455C-88A2-C1CE36443CEB}" type="slidenum">
              <a:rPr lang="en-US" smtClean="0"/>
              <a:t>‹#›</a:t>
            </a:fld>
            <a:endParaRPr lang="en-US" dirty="0"/>
          </a:p>
        </p:txBody>
      </p:sp>
    </p:spTree>
    <p:extLst>
      <p:ext uri="{BB962C8B-B14F-4D97-AF65-F5344CB8AC3E}">
        <p14:creationId xmlns:p14="http://schemas.microsoft.com/office/powerpoint/2010/main" val="3634905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9F4D81-DC02-43D7-B58D-E8642C18CB52}" type="datetimeFigureOut">
              <a:rPr lang="en-US" smtClean="0"/>
              <a:t>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57C4A1-836B-455C-88A2-C1CE36443CEB}" type="slidenum">
              <a:rPr lang="en-US" smtClean="0"/>
              <a:t>‹#›</a:t>
            </a:fld>
            <a:endParaRPr lang="en-US" dirty="0"/>
          </a:p>
        </p:txBody>
      </p:sp>
    </p:spTree>
    <p:extLst>
      <p:ext uri="{BB962C8B-B14F-4D97-AF65-F5344CB8AC3E}">
        <p14:creationId xmlns:p14="http://schemas.microsoft.com/office/powerpoint/2010/main" val="2408217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F4D81-DC02-43D7-B58D-E8642C18CB52}" type="datetimeFigureOut">
              <a:rPr lang="en-US" smtClean="0"/>
              <a:t>11/4/2016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7C4A1-836B-455C-88A2-C1CE36443CEB}" type="slidenum">
              <a:rPr lang="en-US" smtClean="0"/>
              <a:t>‹#›</a:t>
            </a:fld>
            <a:endParaRPr lang="en-US" dirty="0"/>
          </a:p>
        </p:txBody>
      </p:sp>
    </p:spTree>
    <p:extLst>
      <p:ext uri="{BB962C8B-B14F-4D97-AF65-F5344CB8AC3E}">
        <p14:creationId xmlns:p14="http://schemas.microsoft.com/office/powerpoint/2010/main" val="3797095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www.uen.org/core/languagearts/writing-collectio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coretools.ldc.org/resources?expanded=b666c01f-240d-4e24-86f7-1d99f3efb7fb,5e30f6be-4ce6-4e92-82e5-380799163fb5,a9dab233-08ba-4b92-93f1-f600f0f2b27b"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uen.org/core/languagearts/writing-collection/"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275"/>
            <a:ext cx="9144000" cy="1756610"/>
          </a:xfrm>
        </p:spPr>
        <p:txBody>
          <a:bodyPr/>
          <a:lstStyle/>
          <a:p>
            <a:r>
              <a:rPr lang="en-US" dirty="0" smtClean="0"/>
              <a:t>Launching Writing with the “Write” Tools</a:t>
            </a:r>
            <a:endParaRPr lang="en-US" dirty="0"/>
          </a:p>
        </p:txBody>
      </p:sp>
      <p:sp>
        <p:nvSpPr>
          <p:cNvPr id="3" name="Subtitle 2"/>
          <p:cNvSpPr>
            <a:spLocks noGrp="1"/>
          </p:cNvSpPr>
          <p:nvPr>
            <p:ph type="subTitle" idx="1"/>
          </p:nvPr>
        </p:nvSpPr>
        <p:spPr>
          <a:xfrm>
            <a:off x="1515979" y="4724400"/>
            <a:ext cx="9152021" cy="1525336"/>
          </a:xfrm>
        </p:spPr>
        <p:txBody>
          <a:bodyPr/>
          <a:lstStyle/>
          <a:p>
            <a:r>
              <a:rPr lang="en-US" sz="3000" dirty="0" smtClean="0"/>
              <a:t>Day 2</a:t>
            </a:r>
          </a:p>
          <a:p>
            <a:r>
              <a:rPr lang="en-US" dirty="0" smtClean="0"/>
              <a:t>Jennifer Throndsen, PreK-12 Literacy and Library Media Coordinator</a:t>
            </a:r>
          </a:p>
          <a:p>
            <a:r>
              <a:rPr lang="en-US" dirty="0" smtClean="0"/>
              <a:t>Sara Wiebke, K-3 Literacy Specialist</a:t>
            </a:r>
            <a:endParaRPr lang="en-US" dirty="0"/>
          </a:p>
        </p:txBody>
      </p:sp>
      <p:pic>
        <p:nvPicPr>
          <p:cNvPr id="2050" name="Picture 2" descr="Image result for wri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8779" y="2069432"/>
            <a:ext cx="2446420" cy="2446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12580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Scoring – 3</a:t>
            </a:r>
            <a:r>
              <a:rPr lang="en-US" baseline="30000" dirty="0" smtClean="0"/>
              <a:t>rd</a:t>
            </a:r>
            <a:r>
              <a:rPr lang="en-US" dirty="0" smtClean="0"/>
              <a:t> Grade Informative </a:t>
            </a:r>
            <a:r>
              <a:rPr lang="en-US" dirty="0" smtClean="0"/>
              <a:t>Rubric</a:t>
            </a:r>
            <a:endParaRPr lang="en-US" dirty="0"/>
          </a:p>
        </p:txBody>
      </p:sp>
      <p:sp>
        <p:nvSpPr>
          <p:cNvPr id="7" name="Content Placeholder 6"/>
          <p:cNvSpPr>
            <a:spLocks noGrp="1"/>
          </p:cNvSpPr>
          <p:nvPr>
            <p:ph sz="half" idx="1"/>
          </p:nvPr>
        </p:nvSpPr>
        <p:spPr/>
        <p:txBody>
          <a:bodyPr/>
          <a:lstStyle/>
          <a:p>
            <a:r>
              <a:rPr lang="en-US" dirty="0" smtClean="0"/>
              <a:t>Purpose - scoring</a:t>
            </a:r>
            <a:endParaRPr lang="en-US" dirty="0"/>
          </a:p>
        </p:txBody>
      </p:sp>
      <p:sp>
        <p:nvSpPr>
          <p:cNvPr id="8" name="Content Placeholder 7"/>
          <p:cNvSpPr>
            <a:spLocks noGrp="1"/>
          </p:cNvSpPr>
          <p:nvPr>
            <p:ph sz="half" idx="2"/>
          </p:nvPr>
        </p:nvSpPr>
        <p:spPr/>
        <p:txBody>
          <a:bodyPr/>
          <a:lstStyle/>
          <a:p>
            <a:endParaRPr lang="en-US" dirty="0"/>
          </a:p>
        </p:txBody>
      </p:sp>
      <p:pic>
        <p:nvPicPr>
          <p:cNvPr id="4" name="Picture 3"/>
          <p:cNvPicPr>
            <a:picLocks noChangeAspect="1"/>
          </p:cNvPicPr>
          <p:nvPr/>
        </p:nvPicPr>
        <p:blipFill>
          <a:blip r:embed="rId3"/>
          <a:stretch>
            <a:fillRect/>
          </a:stretch>
        </p:blipFill>
        <p:spPr>
          <a:xfrm>
            <a:off x="5604324" y="1527496"/>
            <a:ext cx="6317351" cy="4505659"/>
          </a:xfrm>
          <a:prstGeom prst="rect">
            <a:avLst/>
          </a:prstGeom>
        </p:spPr>
      </p:pic>
    </p:spTree>
    <p:extLst>
      <p:ext uri="{BB962C8B-B14F-4D97-AF65-F5344CB8AC3E}">
        <p14:creationId xmlns:p14="http://schemas.microsoft.com/office/powerpoint/2010/main" val="3576145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Scoring – 3</a:t>
            </a:r>
            <a:r>
              <a:rPr lang="en-US" baseline="30000" dirty="0" smtClean="0"/>
              <a:t>rd</a:t>
            </a:r>
            <a:r>
              <a:rPr lang="en-US" dirty="0" smtClean="0"/>
              <a:t> Grade Informative </a:t>
            </a:r>
            <a:r>
              <a:rPr lang="en-US" dirty="0" smtClean="0"/>
              <a:t>Checklist</a:t>
            </a:r>
            <a:endParaRPr lang="en-US" dirty="0"/>
          </a:p>
        </p:txBody>
      </p:sp>
      <p:pic>
        <p:nvPicPr>
          <p:cNvPr id="5" name="Content Placeholder 3"/>
          <p:cNvPicPr>
            <a:picLocks noGrp="1" noChangeAspect="1"/>
          </p:cNvPicPr>
          <p:nvPr>
            <p:ph sz="half" idx="1"/>
          </p:nvPr>
        </p:nvPicPr>
        <p:blipFill>
          <a:blip r:embed="rId3"/>
          <a:stretch>
            <a:fillRect/>
          </a:stretch>
        </p:blipFill>
        <p:spPr>
          <a:xfrm>
            <a:off x="981847" y="1825625"/>
            <a:ext cx="4441819" cy="4351338"/>
          </a:xfrm>
          <a:prstGeom prst="rect">
            <a:avLst/>
          </a:prstGeom>
        </p:spPr>
      </p:pic>
      <p:sp>
        <p:nvSpPr>
          <p:cNvPr id="3" name="Content Placeholder 2"/>
          <p:cNvSpPr>
            <a:spLocks noGrp="1"/>
          </p:cNvSpPr>
          <p:nvPr>
            <p:ph sz="half" idx="2"/>
          </p:nvPr>
        </p:nvSpPr>
        <p:spPr/>
        <p:txBody>
          <a:bodyPr/>
          <a:lstStyle/>
          <a:p>
            <a:r>
              <a:rPr lang="en-US" dirty="0" smtClean="0"/>
              <a:t>Purpose:</a:t>
            </a:r>
          </a:p>
          <a:p>
            <a:pPr lvl="1"/>
            <a:r>
              <a:rPr lang="en-US" dirty="0"/>
              <a:t>C</a:t>
            </a:r>
            <a:r>
              <a:rPr lang="en-US" dirty="0" smtClean="0"/>
              <a:t>heck which instructional pieces are missing from the writing sample</a:t>
            </a:r>
          </a:p>
          <a:p>
            <a:pPr lvl="1"/>
            <a:r>
              <a:rPr lang="en-US" dirty="0" smtClean="0"/>
              <a:t>Create groups of students with similar deficits</a:t>
            </a:r>
          </a:p>
          <a:p>
            <a:pPr lvl="1"/>
            <a:endParaRPr lang="en-US" dirty="0" smtClean="0"/>
          </a:p>
          <a:p>
            <a:pPr marL="0" indent="0">
              <a:buNone/>
            </a:pPr>
            <a:r>
              <a:rPr lang="en-US" dirty="0"/>
              <a:t>	 </a:t>
            </a:r>
            <a:r>
              <a:rPr lang="en-US" dirty="0" smtClean="0"/>
              <a:t>     </a:t>
            </a:r>
          </a:p>
        </p:txBody>
      </p:sp>
    </p:spTree>
    <p:extLst>
      <p:ext uri="{BB962C8B-B14F-4D97-AF65-F5344CB8AC3E}">
        <p14:creationId xmlns:p14="http://schemas.microsoft.com/office/powerpoint/2010/main" val="2879416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 3</a:t>
            </a:r>
            <a:r>
              <a:rPr lang="en-US" baseline="30000" dirty="0" smtClean="0"/>
              <a:t>rd</a:t>
            </a:r>
            <a:r>
              <a:rPr lang="en-US" dirty="0" smtClean="0"/>
              <a:t> Grade Informative Student Sample</a:t>
            </a:r>
            <a:endParaRPr lang="en-US" dirty="0"/>
          </a:p>
        </p:txBody>
      </p:sp>
      <p:pic>
        <p:nvPicPr>
          <p:cNvPr id="4" name="Content Placeholder 3"/>
          <p:cNvPicPr>
            <a:picLocks noGrp="1" noChangeAspect="1"/>
          </p:cNvPicPr>
          <p:nvPr>
            <p:ph idx="1"/>
          </p:nvPr>
        </p:nvPicPr>
        <p:blipFill>
          <a:blip r:embed="rId2"/>
          <a:stretch>
            <a:fillRect/>
          </a:stretch>
        </p:blipFill>
        <p:spPr>
          <a:xfrm rot="21443408">
            <a:off x="1620224" y="1690688"/>
            <a:ext cx="7819052" cy="4878554"/>
          </a:xfrm>
          <a:prstGeom prst="rect">
            <a:avLst/>
          </a:prstGeom>
        </p:spPr>
      </p:pic>
      <p:sp>
        <p:nvSpPr>
          <p:cNvPr id="5" name="Rectangle 4"/>
          <p:cNvSpPr/>
          <p:nvPr/>
        </p:nvSpPr>
        <p:spPr>
          <a:xfrm>
            <a:off x="7467600" y="1329740"/>
            <a:ext cx="2165684" cy="721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5008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 3</a:t>
            </a:r>
            <a:r>
              <a:rPr lang="en-US" baseline="30000" dirty="0" smtClean="0"/>
              <a:t>rd</a:t>
            </a:r>
            <a:r>
              <a:rPr lang="en-US" dirty="0" smtClean="0"/>
              <a:t> Grade Informative - Introduction</a:t>
            </a:r>
            <a:endParaRPr lang="en-US" dirty="0"/>
          </a:p>
        </p:txBody>
      </p:sp>
      <p:pic>
        <p:nvPicPr>
          <p:cNvPr id="4" name="Content Placeholder 3"/>
          <p:cNvPicPr>
            <a:picLocks noGrp="1" noChangeAspect="1"/>
          </p:cNvPicPr>
          <p:nvPr>
            <p:ph idx="1"/>
          </p:nvPr>
        </p:nvPicPr>
        <p:blipFill>
          <a:blip r:embed="rId3"/>
          <a:stretch>
            <a:fillRect/>
          </a:stretch>
        </p:blipFill>
        <p:spPr>
          <a:xfrm rot="21443408">
            <a:off x="1620224" y="1690688"/>
            <a:ext cx="7819052" cy="4878554"/>
          </a:xfrm>
          <a:prstGeom prst="rect">
            <a:avLst/>
          </a:prstGeom>
        </p:spPr>
      </p:pic>
      <p:sp>
        <p:nvSpPr>
          <p:cNvPr id="5" name="Rectangle 4"/>
          <p:cNvSpPr/>
          <p:nvPr/>
        </p:nvSpPr>
        <p:spPr>
          <a:xfrm>
            <a:off x="7467600" y="1329740"/>
            <a:ext cx="2165684" cy="721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flipV="1">
            <a:off x="2438400" y="2422358"/>
            <a:ext cx="5029200" cy="56147"/>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8" name="TextBox 7"/>
          <p:cNvSpPr txBox="1"/>
          <p:nvPr/>
        </p:nvSpPr>
        <p:spPr>
          <a:xfrm>
            <a:off x="9208168" y="2051635"/>
            <a:ext cx="2590800" cy="369332"/>
          </a:xfrm>
          <a:prstGeom prst="rect">
            <a:avLst/>
          </a:prstGeom>
          <a:noFill/>
          <a:ln w="28575">
            <a:solidFill>
              <a:schemeClr val="tx1"/>
            </a:solidFill>
          </a:ln>
        </p:spPr>
        <p:txBody>
          <a:bodyPr wrap="square" rtlCol="0">
            <a:spAutoFit/>
          </a:bodyPr>
          <a:lstStyle/>
          <a:p>
            <a:r>
              <a:rPr lang="en-US" dirty="0" smtClean="0"/>
              <a:t>Introduces the topic</a:t>
            </a:r>
            <a:endParaRPr lang="en-US" dirty="0"/>
          </a:p>
        </p:txBody>
      </p:sp>
      <p:cxnSp>
        <p:nvCxnSpPr>
          <p:cNvPr id="10" name="Straight Arrow Connector 9"/>
          <p:cNvCxnSpPr/>
          <p:nvPr/>
        </p:nvCxnSpPr>
        <p:spPr>
          <a:xfrm flipH="1">
            <a:off x="7395411" y="2117558"/>
            <a:ext cx="1812757" cy="118743"/>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47087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 3</a:t>
            </a:r>
            <a:r>
              <a:rPr lang="en-US" baseline="30000" dirty="0" smtClean="0"/>
              <a:t>rd</a:t>
            </a:r>
            <a:r>
              <a:rPr lang="en-US" dirty="0" smtClean="0"/>
              <a:t> Grade Informative – Linking Words and Phrases</a:t>
            </a:r>
            <a:endParaRPr lang="en-US" dirty="0"/>
          </a:p>
        </p:txBody>
      </p:sp>
      <p:pic>
        <p:nvPicPr>
          <p:cNvPr id="4" name="Content Placeholder 3"/>
          <p:cNvPicPr>
            <a:picLocks noGrp="1" noChangeAspect="1"/>
          </p:cNvPicPr>
          <p:nvPr>
            <p:ph idx="1"/>
          </p:nvPr>
        </p:nvPicPr>
        <p:blipFill>
          <a:blip r:embed="rId2"/>
          <a:stretch>
            <a:fillRect/>
          </a:stretch>
        </p:blipFill>
        <p:spPr>
          <a:xfrm rot="21443408">
            <a:off x="1620224" y="1690688"/>
            <a:ext cx="7819052" cy="4878554"/>
          </a:xfrm>
          <a:prstGeom prst="rect">
            <a:avLst/>
          </a:prstGeom>
        </p:spPr>
      </p:pic>
      <p:sp>
        <p:nvSpPr>
          <p:cNvPr id="5" name="Rectangle 4"/>
          <p:cNvSpPr/>
          <p:nvPr/>
        </p:nvSpPr>
        <p:spPr>
          <a:xfrm>
            <a:off x="7467600" y="1329740"/>
            <a:ext cx="2165684" cy="721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9546294" y="1868351"/>
            <a:ext cx="2188506" cy="646331"/>
          </a:xfrm>
          <a:prstGeom prst="rect">
            <a:avLst/>
          </a:prstGeom>
          <a:noFill/>
          <a:ln w="28575">
            <a:solidFill>
              <a:schemeClr val="tx1"/>
            </a:solidFill>
          </a:ln>
        </p:spPr>
        <p:txBody>
          <a:bodyPr wrap="square" rtlCol="0">
            <a:spAutoFit/>
          </a:bodyPr>
          <a:lstStyle/>
          <a:p>
            <a:r>
              <a:rPr lang="en-US" dirty="0" smtClean="0"/>
              <a:t>Uses linking words and phrases</a:t>
            </a:r>
            <a:endParaRPr lang="en-US" dirty="0"/>
          </a:p>
        </p:txBody>
      </p:sp>
      <p:cxnSp>
        <p:nvCxnSpPr>
          <p:cNvPr id="7" name="Straight Connector 6"/>
          <p:cNvCxnSpPr/>
          <p:nvPr/>
        </p:nvCxnSpPr>
        <p:spPr>
          <a:xfrm>
            <a:off x="7467600" y="2398295"/>
            <a:ext cx="737937"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9" name="Straight Connector 8"/>
          <p:cNvCxnSpPr/>
          <p:nvPr/>
        </p:nvCxnSpPr>
        <p:spPr>
          <a:xfrm>
            <a:off x="1941095" y="2983832"/>
            <a:ext cx="1323473"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1" name="Straight Connector 10"/>
          <p:cNvCxnSpPr/>
          <p:nvPr/>
        </p:nvCxnSpPr>
        <p:spPr>
          <a:xfrm flipV="1">
            <a:off x="4034589" y="3240505"/>
            <a:ext cx="457200" cy="8021"/>
          </a:xfrm>
          <a:prstGeom prst="line">
            <a:avLst/>
          </a:prstGeom>
          <a:ln w="28575">
            <a:solidFill>
              <a:srgbClr val="92D050"/>
            </a:solidFill>
          </a:ln>
        </p:spPr>
        <p:style>
          <a:lnRef idx="1">
            <a:schemeClr val="accent6"/>
          </a:lnRef>
          <a:fillRef idx="0">
            <a:schemeClr val="accent6"/>
          </a:fillRef>
          <a:effectRef idx="0">
            <a:schemeClr val="accent6"/>
          </a:effectRef>
          <a:fontRef idx="minor">
            <a:schemeClr val="tx1"/>
          </a:fontRef>
        </p:style>
      </p:cxnSp>
      <p:cxnSp>
        <p:nvCxnSpPr>
          <p:cNvPr id="12" name="Straight Connector 11"/>
          <p:cNvCxnSpPr/>
          <p:nvPr/>
        </p:nvCxnSpPr>
        <p:spPr>
          <a:xfrm flipV="1">
            <a:off x="5277853" y="3497179"/>
            <a:ext cx="593558" cy="24063"/>
          </a:xfrm>
          <a:prstGeom prst="line">
            <a:avLst/>
          </a:prstGeom>
          <a:ln w="28575">
            <a:solidFill>
              <a:srgbClr val="92D050"/>
            </a:solidFill>
          </a:ln>
        </p:spPr>
        <p:style>
          <a:lnRef idx="1">
            <a:schemeClr val="accent6"/>
          </a:lnRef>
          <a:fillRef idx="0">
            <a:schemeClr val="accent6"/>
          </a:fillRef>
          <a:effectRef idx="0">
            <a:schemeClr val="accent6"/>
          </a:effectRef>
          <a:fontRef idx="minor">
            <a:schemeClr val="tx1"/>
          </a:fontRef>
        </p:style>
      </p:cxnSp>
      <p:cxnSp>
        <p:nvCxnSpPr>
          <p:cNvPr id="17" name="Straight Connector 16"/>
          <p:cNvCxnSpPr/>
          <p:nvPr/>
        </p:nvCxnSpPr>
        <p:spPr>
          <a:xfrm flipV="1">
            <a:off x="8494294" y="4804611"/>
            <a:ext cx="457200" cy="8021"/>
          </a:xfrm>
          <a:prstGeom prst="line">
            <a:avLst/>
          </a:prstGeom>
          <a:ln w="28575">
            <a:solidFill>
              <a:srgbClr val="92D050"/>
            </a:solidFill>
          </a:ln>
        </p:spPr>
        <p:style>
          <a:lnRef idx="1">
            <a:schemeClr val="accent6"/>
          </a:lnRef>
          <a:fillRef idx="0">
            <a:schemeClr val="accent6"/>
          </a:fillRef>
          <a:effectRef idx="0">
            <a:schemeClr val="accent6"/>
          </a:effectRef>
          <a:fontRef idx="minor">
            <a:schemeClr val="tx1"/>
          </a:fontRef>
        </p:style>
      </p:cxnSp>
      <p:cxnSp>
        <p:nvCxnSpPr>
          <p:cNvPr id="18" name="Straight Connector 17"/>
          <p:cNvCxnSpPr/>
          <p:nvPr/>
        </p:nvCxnSpPr>
        <p:spPr>
          <a:xfrm flipV="1">
            <a:off x="6256421" y="5101389"/>
            <a:ext cx="689811" cy="16044"/>
          </a:xfrm>
          <a:prstGeom prst="line">
            <a:avLst/>
          </a:prstGeom>
          <a:ln w="28575">
            <a:solidFill>
              <a:srgbClr val="92D050"/>
            </a:solidFill>
          </a:ln>
        </p:spPr>
        <p:style>
          <a:lnRef idx="1">
            <a:schemeClr val="accent6"/>
          </a:lnRef>
          <a:fillRef idx="0">
            <a:schemeClr val="accent6"/>
          </a:fillRef>
          <a:effectRef idx="0">
            <a:schemeClr val="accent6"/>
          </a:effectRef>
          <a:fontRef idx="minor">
            <a:schemeClr val="tx1"/>
          </a:fontRef>
        </p:style>
      </p:cxnSp>
      <p:cxnSp>
        <p:nvCxnSpPr>
          <p:cNvPr id="20" name="Straight Connector 19"/>
          <p:cNvCxnSpPr/>
          <p:nvPr/>
        </p:nvCxnSpPr>
        <p:spPr>
          <a:xfrm>
            <a:off x="3769895" y="5406189"/>
            <a:ext cx="477251" cy="1"/>
          </a:xfrm>
          <a:prstGeom prst="line">
            <a:avLst/>
          </a:prstGeom>
          <a:ln w="28575">
            <a:solidFill>
              <a:srgbClr val="92D050"/>
            </a:solidFill>
          </a:ln>
        </p:spPr>
        <p:style>
          <a:lnRef idx="1">
            <a:schemeClr val="accent6"/>
          </a:lnRef>
          <a:fillRef idx="0">
            <a:schemeClr val="accent6"/>
          </a:fillRef>
          <a:effectRef idx="0">
            <a:schemeClr val="accent6"/>
          </a:effectRef>
          <a:fontRef idx="minor">
            <a:schemeClr val="tx1"/>
          </a:fontRef>
        </p:style>
      </p:cxnSp>
      <p:cxnSp>
        <p:nvCxnSpPr>
          <p:cNvPr id="23" name="Straight Connector 22"/>
          <p:cNvCxnSpPr/>
          <p:nvPr/>
        </p:nvCxnSpPr>
        <p:spPr>
          <a:xfrm flipV="1">
            <a:off x="7976937" y="5342021"/>
            <a:ext cx="669758" cy="16043"/>
          </a:xfrm>
          <a:prstGeom prst="line">
            <a:avLst/>
          </a:prstGeom>
          <a:ln w="28575">
            <a:solidFill>
              <a:srgbClr val="92D050"/>
            </a:solidFill>
          </a:ln>
        </p:spPr>
        <p:style>
          <a:lnRef idx="1">
            <a:schemeClr val="accent6"/>
          </a:lnRef>
          <a:fillRef idx="0">
            <a:schemeClr val="accent6"/>
          </a:fillRef>
          <a:effectRef idx="0">
            <a:schemeClr val="accent6"/>
          </a:effectRef>
          <a:fontRef idx="minor">
            <a:schemeClr val="tx1"/>
          </a:fontRef>
        </p:style>
      </p:cxnSp>
      <p:cxnSp>
        <p:nvCxnSpPr>
          <p:cNvPr id="26" name="Straight Arrow Connector 25"/>
          <p:cNvCxnSpPr/>
          <p:nvPr/>
        </p:nvCxnSpPr>
        <p:spPr>
          <a:xfrm flipH="1">
            <a:off x="8149389" y="2037843"/>
            <a:ext cx="1396906" cy="1363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8722894" y="2261937"/>
            <a:ext cx="823400" cy="2286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518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 3</a:t>
            </a:r>
            <a:r>
              <a:rPr lang="en-US" baseline="30000" dirty="0" smtClean="0"/>
              <a:t>rd</a:t>
            </a:r>
            <a:r>
              <a:rPr lang="en-US" dirty="0" smtClean="0"/>
              <a:t> Grade Informative – Facts, Definitions, and Details</a:t>
            </a:r>
            <a:endParaRPr lang="en-US" dirty="0"/>
          </a:p>
        </p:txBody>
      </p:sp>
      <p:pic>
        <p:nvPicPr>
          <p:cNvPr id="4" name="Content Placeholder 3"/>
          <p:cNvPicPr>
            <a:picLocks noGrp="1" noChangeAspect="1"/>
          </p:cNvPicPr>
          <p:nvPr>
            <p:ph idx="1"/>
          </p:nvPr>
        </p:nvPicPr>
        <p:blipFill>
          <a:blip r:embed="rId2"/>
          <a:stretch>
            <a:fillRect/>
          </a:stretch>
        </p:blipFill>
        <p:spPr>
          <a:xfrm rot="21443408">
            <a:off x="1620224" y="1690688"/>
            <a:ext cx="7819052" cy="4878554"/>
          </a:xfrm>
          <a:prstGeom prst="rect">
            <a:avLst/>
          </a:prstGeom>
        </p:spPr>
      </p:pic>
      <p:sp>
        <p:nvSpPr>
          <p:cNvPr id="5" name="Rectangle 4"/>
          <p:cNvSpPr/>
          <p:nvPr/>
        </p:nvSpPr>
        <p:spPr>
          <a:xfrm>
            <a:off x="7467600" y="1329740"/>
            <a:ext cx="2165684" cy="721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9633284" y="2927684"/>
            <a:ext cx="2286000" cy="923330"/>
          </a:xfrm>
          <a:prstGeom prst="rect">
            <a:avLst/>
          </a:prstGeom>
          <a:noFill/>
          <a:ln w="28575">
            <a:solidFill>
              <a:schemeClr val="tx1"/>
            </a:solidFill>
          </a:ln>
        </p:spPr>
        <p:txBody>
          <a:bodyPr wrap="square" rtlCol="0">
            <a:spAutoFit/>
          </a:bodyPr>
          <a:lstStyle/>
          <a:p>
            <a:r>
              <a:rPr lang="en-US" dirty="0" smtClean="0"/>
              <a:t>Develops the topics with facts, definitions, and details</a:t>
            </a:r>
            <a:endParaRPr lang="en-US" dirty="0"/>
          </a:p>
        </p:txBody>
      </p:sp>
      <p:sp>
        <p:nvSpPr>
          <p:cNvPr id="6" name="Right Brace 5"/>
          <p:cNvSpPr/>
          <p:nvPr/>
        </p:nvSpPr>
        <p:spPr>
          <a:xfrm>
            <a:off x="8919412" y="2422358"/>
            <a:ext cx="385010" cy="3096126"/>
          </a:xfrm>
          <a:prstGeom prst="rightBrace">
            <a:avLst>
              <a:gd name="adj1" fmla="val 8333"/>
              <a:gd name="adj2" fmla="val 32124"/>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898347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 3</a:t>
            </a:r>
            <a:r>
              <a:rPr lang="en-US" baseline="30000" dirty="0" smtClean="0"/>
              <a:t>rd</a:t>
            </a:r>
            <a:r>
              <a:rPr lang="en-US" dirty="0" smtClean="0"/>
              <a:t> Grade Informative - Conclusion</a:t>
            </a:r>
            <a:endParaRPr lang="en-US" dirty="0"/>
          </a:p>
        </p:txBody>
      </p:sp>
      <p:pic>
        <p:nvPicPr>
          <p:cNvPr id="4" name="Content Placeholder 3"/>
          <p:cNvPicPr>
            <a:picLocks noGrp="1" noChangeAspect="1"/>
          </p:cNvPicPr>
          <p:nvPr>
            <p:ph idx="1"/>
          </p:nvPr>
        </p:nvPicPr>
        <p:blipFill>
          <a:blip r:embed="rId2"/>
          <a:stretch>
            <a:fillRect/>
          </a:stretch>
        </p:blipFill>
        <p:spPr>
          <a:xfrm rot="21443408">
            <a:off x="1620224" y="1690688"/>
            <a:ext cx="7819052" cy="4878554"/>
          </a:xfrm>
          <a:prstGeom prst="rect">
            <a:avLst/>
          </a:prstGeom>
        </p:spPr>
      </p:pic>
      <p:sp>
        <p:nvSpPr>
          <p:cNvPr id="5" name="Rectangle 4"/>
          <p:cNvSpPr/>
          <p:nvPr/>
        </p:nvSpPr>
        <p:spPr>
          <a:xfrm>
            <a:off x="7467600" y="1329740"/>
            <a:ext cx="2165684" cy="721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9633284" y="4692316"/>
            <a:ext cx="2245895" cy="646331"/>
          </a:xfrm>
          <a:prstGeom prst="rect">
            <a:avLst/>
          </a:prstGeom>
          <a:noFill/>
          <a:ln w="28575">
            <a:solidFill>
              <a:schemeClr val="tx1"/>
            </a:solidFill>
          </a:ln>
        </p:spPr>
        <p:txBody>
          <a:bodyPr wrap="square" rtlCol="0">
            <a:spAutoFit/>
          </a:bodyPr>
          <a:lstStyle/>
          <a:p>
            <a:r>
              <a:rPr lang="en-US" dirty="0" smtClean="0"/>
              <a:t>Provides a concluding statement</a:t>
            </a:r>
            <a:endParaRPr lang="en-US" dirty="0"/>
          </a:p>
        </p:txBody>
      </p:sp>
      <p:cxnSp>
        <p:nvCxnSpPr>
          <p:cNvPr id="7" name="Straight Connector 6"/>
          <p:cNvCxnSpPr/>
          <p:nvPr/>
        </p:nvCxnSpPr>
        <p:spPr>
          <a:xfrm flipV="1">
            <a:off x="8293768" y="5606716"/>
            <a:ext cx="256674" cy="16042"/>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9" name="Straight Connector 8"/>
          <p:cNvCxnSpPr/>
          <p:nvPr/>
        </p:nvCxnSpPr>
        <p:spPr>
          <a:xfrm flipV="1">
            <a:off x="1949116" y="5927558"/>
            <a:ext cx="5301916" cy="72189"/>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2" name="Straight Arrow Connector 11"/>
          <p:cNvCxnSpPr>
            <a:stCxn id="3" idx="1"/>
          </p:cNvCxnSpPr>
          <p:nvPr/>
        </p:nvCxnSpPr>
        <p:spPr>
          <a:xfrm flipH="1">
            <a:off x="8550442" y="5015482"/>
            <a:ext cx="1082842" cy="5110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895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537"/>
            <a:ext cx="10515600" cy="1169276"/>
          </a:xfrm>
        </p:spPr>
        <p:txBody>
          <a:bodyPr>
            <a:normAutofit fontScale="90000"/>
          </a:bodyPr>
          <a:lstStyle/>
          <a:p>
            <a:r>
              <a:rPr lang="en-US" dirty="0" smtClean="0"/>
              <a:t>Scoring – 3</a:t>
            </a:r>
            <a:r>
              <a:rPr lang="en-US" baseline="30000" dirty="0" smtClean="0"/>
              <a:t>rd</a:t>
            </a:r>
            <a:r>
              <a:rPr lang="en-US" dirty="0" smtClean="0"/>
              <a:t> Grade Informative Rubric &amp; Checklist</a:t>
            </a:r>
            <a:endParaRPr lang="en-US" dirty="0"/>
          </a:p>
        </p:txBody>
      </p:sp>
      <p:pic>
        <p:nvPicPr>
          <p:cNvPr id="4" name="Picture 3"/>
          <p:cNvPicPr>
            <a:picLocks noChangeAspect="1"/>
          </p:cNvPicPr>
          <p:nvPr/>
        </p:nvPicPr>
        <p:blipFill>
          <a:blip r:embed="rId3"/>
          <a:stretch>
            <a:fillRect/>
          </a:stretch>
        </p:blipFill>
        <p:spPr>
          <a:xfrm>
            <a:off x="70498" y="1357813"/>
            <a:ext cx="6317351" cy="4505659"/>
          </a:xfrm>
          <a:prstGeom prst="rect">
            <a:avLst/>
          </a:prstGeom>
        </p:spPr>
      </p:pic>
      <p:pic>
        <p:nvPicPr>
          <p:cNvPr id="5" name="Content Placeholder 3"/>
          <p:cNvPicPr>
            <a:picLocks noGrp="1" noChangeAspect="1"/>
          </p:cNvPicPr>
          <p:nvPr>
            <p:ph idx="1"/>
          </p:nvPr>
        </p:nvPicPr>
        <p:blipFill>
          <a:blip r:embed="rId4"/>
          <a:stretch>
            <a:fillRect/>
          </a:stretch>
        </p:blipFill>
        <p:spPr>
          <a:xfrm>
            <a:off x="6508633" y="1231809"/>
            <a:ext cx="5180605" cy="5075075"/>
          </a:xfrm>
          <a:prstGeom prst="rect">
            <a:avLst/>
          </a:prstGeom>
        </p:spPr>
      </p:pic>
    </p:spTree>
    <p:extLst>
      <p:ext uri="{BB962C8B-B14F-4D97-AF65-F5344CB8AC3E}">
        <p14:creationId xmlns:p14="http://schemas.microsoft.com/office/powerpoint/2010/main" val="3530150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407873"/>
          </a:xfrm>
        </p:spPr>
        <p:txBody>
          <a:bodyPr>
            <a:normAutofit fontScale="90000"/>
          </a:bodyPr>
          <a:lstStyle/>
          <a:p>
            <a:pPr algn="ctr"/>
            <a:r>
              <a:rPr lang="en-US" dirty="0" smtClean="0"/>
              <a:t>Rubrics</a:t>
            </a:r>
            <a:endParaRPr lang="en-US" dirty="0"/>
          </a:p>
        </p:txBody>
      </p:sp>
      <p:sp>
        <p:nvSpPr>
          <p:cNvPr id="5" name="Text Placeholder 4"/>
          <p:cNvSpPr>
            <a:spLocks noGrp="1"/>
          </p:cNvSpPr>
          <p:nvPr>
            <p:ph type="body" idx="1"/>
          </p:nvPr>
        </p:nvSpPr>
        <p:spPr>
          <a:xfrm>
            <a:off x="839788" y="893026"/>
            <a:ext cx="5157787" cy="530421"/>
          </a:xfrm>
        </p:spPr>
        <p:txBody>
          <a:bodyPr/>
          <a:lstStyle/>
          <a:p>
            <a:r>
              <a:rPr lang="en-US" dirty="0" smtClean="0"/>
              <a:t>Grades 3 and up</a:t>
            </a:r>
            <a:endParaRPr lang="en-US" dirty="0"/>
          </a:p>
        </p:txBody>
      </p:sp>
      <p:sp>
        <p:nvSpPr>
          <p:cNvPr id="3" name="Content Placeholder 2"/>
          <p:cNvSpPr>
            <a:spLocks noGrp="1"/>
          </p:cNvSpPr>
          <p:nvPr>
            <p:ph sz="half" idx="2"/>
          </p:nvPr>
        </p:nvSpPr>
        <p:spPr>
          <a:xfrm>
            <a:off x="839788" y="1543475"/>
            <a:ext cx="5157787" cy="4646187"/>
          </a:xfrm>
        </p:spPr>
        <p:txBody>
          <a:bodyPr/>
          <a:lstStyle/>
          <a:p>
            <a:r>
              <a:rPr lang="en-US" dirty="0" smtClean="0"/>
              <a:t>Scores (4, 3, 2, 1, 0, NS)</a:t>
            </a:r>
          </a:p>
          <a:p>
            <a:r>
              <a:rPr lang="en-US" dirty="0" smtClean="0"/>
              <a:t>3 columns</a:t>
            </a:r>
          </a:p>
          <a:p>
            <a:pPr lvl="1"/>
            <a:r>
              <a:rPr lang="en-US" dirty="0" smtClean="0"/>
              <a:t>Statement of Purpose/Focus &amp; Organization (4-point rubric)</a:t>
            </a:r>
          </a:p>
          <a:p>
            <a:pPr lvl="1"/>
            <a:r>
              <a:rPr lang="en-US" dirty="0" smtClean="0"/>
              <a:t>Evidence/Elaboration (4-point rubric)</a:t>
            </a:r>
          </a:p>
          <a:p>
            <a:pPr lvl="1"/>
            <a:r>
              <a:rPr lang="en-US" dirty="0" smtClean="0"/>
              <a:t>Conventions/Editing (2-point rubric)</a:t>
            </a:r>
          </a:p>
          <a:p>
            <a:endParaRPr lang="en-US" dirty="0"/>
          </a:p>
        </p:txBody>
      </p:sp>
      <p:sp>
        <p:nvSpPr>
          <p:cNvPr id="6" name="Text Placeholder 5"/>
          <p:cNvSpPr>
            <a:spLocks noGrp="1"/>
          </p:cNvSpPr>
          <p:nvPr>
            <p:ph type="body" sz="quarter" idx="3"/>
          </p:nvPr>
        </p:nvSpPr>
        <p:spPr>
          <a:xfrm>
            <a:off x="6172200" y="893026"/>
            <a:ext cx="5183188" cy="530421"/>
          </a:xfrm>
        </p:spPr>
        <p:txBody>
          <a:bodyPr/>
          <a:lstStyle/>
          <a:p>
            <a:r>
              <a:rPr lang="en-US" dirty="0" smtClean="0"/>
              <a:t>Grades K-2</a:t>
            </a:r>
            <a:endParaRPr lang="en-US" dirty="0"/>
          </a:p>
        </p:txBody>
      </p:sp>
      <p:sp>
        <p:nvSpPr>
          <p:cNvPr id="7" name="Content Placeholder 6"/>
          <p:cNvSpPr>
            <a:spLocks noGrp="1"/>
          </p:cNvSpPr>
          <p:nvPr>
            <p:ph sz="quarter" idx="4"/>
          </p:nvPr>
        </p:nvSpPr>
        <p:spPr>
          <a:xfrm>
            <a:off x="6172200" y="1543475"/>
            <a:ext cx="5183188" cy="4646188"/>
          </a:xfrm>
        </p:spPr>
        <p:txBody>
          <a:bodyPr/>
          <a:lstStyle/>
          <a:p>
            <a:r>
              <a:rPr lang="en-US" dirty="0"/>
              <a:t>Scores (4, 3, 2, 1, 0, NS)</a:t>
            </a:r>
          </a:p>
          <a:p>
            <a:r>
              <a:rPr lang="en-US" dirty="0" smtClean="0"/>
              <a:t>2 </a:t>
            </a:r>
            <a:r>
              <a:rPr lang="en-US" dirty="0"/>
              <a:t>columns</a:t>
            </a:r>
          </a:p>
          <a:p>
            <a:pPr lvl="1"/>
            <a:r>
              <a:rPr lang="en-US" dirty="0"/>
              <a:t>Statement of Purpose/Focus &amp; Organization (4-point rubric)</a:t>
            </a:r>
          </a:p>
          <a:p>
            <a:pPr lvl="1"/>
            <a:r>
              <a:rPr lang="en-US" dirty="0" smtClean="0"/>
              <a:t>Conventions/Editing </a:t>
            </a:r>
            <a:r>
              <a:rPr lang="en-US" dirty="0"/>
              <a:t>(2-point rubric)</a:t>
            </a:r>
          </a:p>
          <a:p>
            <a:endParaRPr lang="en-US" dirty="0"/>
          </a:p>
        </p:txBody>
      </p:sp>
    </p:spTree>
    <p:extLst>
      <p:ext uri="{BB962C8B-B14F-4D97-AF65-F5344CB8AC3E}">
        <p14:creationId xmlns:p14="http://schemas.microsoft.com/office/powerpoint/2010/main" val="1818708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Scoring…</a:t>
            </a:r>
            <a:endParaRPr lang="en-US"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0930607"/>
              </p:ext>
            </p:extLst>
          </p:nvPr>
        </p:nvGraphicFramePr>
        <p:xfrm>
          <a:off x="838200" y="1957136"/>
          <a:ext cx="10515600" cy="2014872"/>
        </p:xfrm>
        <a:graphic>
          <a:graphicData uri="http://schemas.openxmlformats.org/drawingml/2006/table">
            <a:tbl>
              <a:tblPr firstRow="1" bandRow="1">
                <a:tableStyleId>{5C22544A-7EE6-4342-B048-85BDC9FD1C3A}</a:tableStyleId>
              </a:tblPr>
              <a:tblGrid>
                <a:gridCol w="3505200"/>
                <a:gridCol w="3505200"/>
                <a:gridCol w="3505200"/>
              </a:tblGrid>
              <a:tr h="328863">
                <a:tc>
                  <a:txBody>
                    <a:bodyPr/>
                    <a:lstStyle/>
                    <a:p>
                      <a:pPr algn="ctr"/>
                      <a:r>
                        <a:rPr lang="en-US" sz="2400" dirty="0" smtClean="0"/>
                        <a:t>Focus and Organization</a:t>
                      </a:r>
                      <a:endParaRPr lang="en-US" sz="2400" dirty="0"/>
                    </a:p>
                  </a:txBody>
                  <a:tcPr/>
                </a:tc>
                <a:tc>
                  <a:txBody>
                    <a:bodyPr/>
                    <a:lstStyle/>
                    <a:p>
                      <a:pPr algn="ctr"/>
                      <a:r>
                        <a:rPr lang="en-US" sz="2400" dirty="0" smtClean="0"/>
                        <a:t>Evidence and Elaboration</a:t>
                      </a:r>
                      <a:endParaRPr lang="en-US" sz="2400" dirty="0"/>
                    </a:p>
                  </a:txBody>
                  <a:tcPr/>
                </a:tc>
                <a:tc>
                  <a:txBody>
                    <a:bodyPr/>
                    <a:lstStyle/>
                    <a:p>
                      <a:pPr algn="ctr"/>
                      <a:r>
                        <a:rPr lang="en-US" sz="2400" dirty="0" smtClean="0"/>
                        <a:t>Conventions</a:t>
                      </a:r>
                      <a:endParaRPr lang="en-US" sz="2400" dirty="0"/>
                    </a:p>
                  </a:txBody>
                  <a:tcPr/>
                </a:tc>
              </a:tr>
              <a:tr h="1557672">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418253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Day 2</a:t>
            </a:r>
            <a:endParaRPr lang="en-US" dirty="0"/>
          </a:p>
        </p:txBody>
      </p:sp>
      <p:sp>
        <p:nvSpPr>
          <p:cNvPr id="3" name="Content Placeholder 2"/>
          <p:cNvSpPr>
            <a:spLocks noGrp="1"/>
          </p:cNvSpPr>
          <p:nvPr>
            <p:ph idx="1"/>
          </p:nvPr>
        </p:nvSpPr>
        <p:spPr>
          <a:xfrm>
            <a:off x="838200" y="1690688"/>
            <a:ext cx="10515600" cy="4486275"/>
          </a:xfrm>
        </p:spPr>
        <p:txBody>
          <a:bodyPr/>
          <a:lstStyle/>
          <a:p>
            <a:r>
              <a:rPr lang="en-US" dirty="0" smtClean="0"/>
              <a:t>Writing Collection Project </a:t>
            </a:r>
          </a:p>
          <a:p>
            <a:r>
              <a:rPr lang="en-US" dirty="0" smtClean="0"/>
              <a:t>Scoring Samples</a:t>
            </a:r>
          </a:p>
          <a:p>
            <a:r>
              <a:rPr lang="en-US" dirty="0" smtClean="0"/>
              <a:t>Sorting Students into Instructional Groups to Plan Instruction</a:t>
            </a:r>
          </a:p>
          <a:p>
            <a:r>
              <a:rPr lang="en-US" dirty="0" smtClean="0"/>
              <a:t>Article – A Path to Better Writing</a:t>
            </a:r>
          </a:p>
          <a:p>
            <a:r>
              <a:rPr lang="en-US" dirty="0" smtClean="0"/>
              <a:t>Cognitive Demands</a:t>
            </a:r>
          </a:p>
          <a:p>
            <a:r>
              <a:rPr lang="en-US" dirty="0" smtClean="0"/>
              <a:t>Prompt Analysis</a:t>
            </a:r>
          </a:p>
          <a:p>
            <a:endParaRPr lang="en-US" dirty="0" smtClean="0"/>
          </a:p>
          <a:p>
            <a:endParaRPr lang="en-US" dirty="0"/>
          </a:p>
        </p:txBody>
      </p:sp>
      <p:pic>
        <p:nvPicPr>
          <p:cNvPr id="5" name="Picture 4" descr="Image result for writ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0975" y="3601039"/>
            <a:ext cx="3309788" cy="2362223"/>
          </a:xfrm>
          <a:prstGeom prst="rect">
            <a:avLst/>
          </a:prstGeom>
          <a:noFill/>
          <a:ln>
            <a:noFill/>
          </a:ln>
        </p:spPr>
      </p:pic>
    </p:spTree>
    <p:extLst>
      <p:ext uri="{BB962C8B-B14F-4D97-AF65-F5344CB8AC3E}">
        <p14:creationId xmlns:p14="http://schemas.microsoft.com/office/powerpoint/2010/main" val="4020463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337"/>
            <a:ext cx="10515600" cy="786063"/>
          </a:xfrm>
        </p:spPr>
        <p:txBody>
          <a:bodyPr/>
          <a:lstStyle/>
          <a:p>
            <a:r>
              <a:rPr lang="en-US" dirty="0" smtClean="0"/>
              <a:t>Scoring – 3</a:t>
            </a:r>
            <a:r>
              <a:rPr lang="en-US" baseline="30000" dirty="0" smtClean="0"/>
              <a:t>rd</a:t>
            </a:r>
            <a:r>
              <a:rPr lang="en-US" dirty="0" smtClean="0"/>
              <a:t> Grade Informative - Annotated</a:t>
            </a:r>
            <a:endParaRPr lang="en-US" dirty="0"/>
          </a:p>
        </p:txBody>
      </p:sp>
      <p:pic>
        <p:nvPicPr>
          <p:cNvPr id="4" name="Content Placeholder 3"/>
          <p:cNvPicPr>
            <a:picLocks noGrp="1" noChangeAspect="1"/>
          </p:cNvPicPr>
          <p:nvPr>
            <p:ph idx="1"/>
          </p:nvPr>
        </p:nvPicPr>
        <p:blipFill>
          <a:blip r:embed="rId2"/>
          <a:stretch>
            <a:fillRect/>
          </a:stretch>
        </p:blipFill>
        <p:spPr>
          <a:xfrm>
            <a:off x="2369973" y="914400"/>
            <a:ext cx="6007311" cy="5729195"/>
          </a:xfrm>
          <a:prstGeom prst="rect">
            <a:avLst/>
          </a:prstGeom>
        </p:spPr>
      </p:pic>
    </p:spTree>
    <p:extLst>
      <p:ext uri="{BB962C8B-B14F-4D97-AF65-F5344CB8AC3E}">
        <p14:creationId xmlns:p14="http://schemas.microsoft.com/office/powerpoint/2010/main" val="2785148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In </a:t>
            </a:r>
            <a:r>
              <a:rPr lang="en-US" dirty="0" smtClean="0"/>
              <a:t>pairs/small groups, choose a grade level to practice scoring the unannotated samples</a:t>
            </a:r>
          </a:p>
          <a:p>
            <a:r>
              <a:rPr lang="en-US" dirty="0" smtClean="0"/>
              <a:t>Try to score at least 3-4 samples, younger grades may be able to score more</a:t>
            </a:r>
          </a:p>
        </p:txBody>
      </p:sp>
      <p:pic>
        <p:nvPicPr>
          <p:cNvPr id="1028" name="Picture 4" descr="Image result for writing s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5300" y="3803330"/>
            <a:ext cx="3238500" cy="19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336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a:t>
            </a:r>
            <a:endParaRPr lang="en-US" dirty="0"/>
          </a:p>
        </p:txBody>
      </p:sp>
      <p:sp>
        <p:nvSpPr>
          <p:cNvPr id="3" name="Content Placeholder 2"/>
          <p:cNvSpPr>
            <a:spLocks noGrp="1"/>
          </p:cNvSpPr>
          <p:nvPr>
            <p:ph idx="1"/>
          </p:nvPr>
        </p:nvSpPr>
        <p:spPr/>
        <p:txBody>
          <a:bodyPr/>
          <a:lstStyle/>
          <a:p>
            <a:r>
              <a:rPr lang="en-US" dirty="0" smtClean="0"/>
              <a:t>Use the annotated samples to check your scores</a:t>
            </a:r>
          </a:p>
        </p:txBody>
      </p:sp>
      <p:pic>
        <p:nvPicPr>
          <p:cNvPr id="3074" name="Picture 2" descr="Image result for how did you do?&g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566" y="2824913"/>
            <a:ext cx="3822867" cy="2870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772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123"/>
            <a:ext cx="10515600" cy="1018093"/>
          </a:xfrm>
        </p:spPr>
        <p:txBody>
          <a:bodyPr/>
          <a:lstStyle/>
          <a:p>
            <a:r>
              <a:rPr lang="en-US" dirty="0" smtClean="0"/>
              <a:t>First Grade Opinion Sorting</a:t>
            </a:r>
            <a:endParaRPr lang="en-US" dirty="0"/>
          </a:p>
        </p:txBody>
      </p:sp>
      <p:pic>
        <p:nvPicPr>
          <p:cNvPr id="4" name="Picture 3"/>
          <p:cNvPicPr>
            <a:picLocks noChangeAspect="1"/>
          </p:cNvPicPr>
          <p:nvPr/>
        </p:nvPicPr>
        <p:blipFill>
          <a:blip r:embed="rId3"/>
          <a:stretch>
            <a:fillRect/>
          </a:stretch>
        </p:blipFill>
        <p:spPr>
          <a:xfrm>
            <a:off x="967191" y="1338374"/>
            <a:ext cx="3516384" cy="3776858"/>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7434117" y="1341897"/>
            <a:ext cx="3521145" cy="3773335"/>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3846819" y="2218590"/>
            <a:ext cx="4224055" cy="3773335"/>
          </a:xfrm>
          <a:prstGeom prst="rect">
            <a:avLst/>
          </a:prstGeom>
          <a:ln>
            <a:solidFill>
              <a:schemeClr val="tx1"/>
            </a:solidFill>
          </a:ln>
        </p:spPr>
      </p:pic>
    </p:spTree>
    <p:extLst>
      <p:ext uri="{BB962C8B-B14F-4D97-AF65-F5344CB8AC3E}">
        <p14:creationId xmlns:p14="http://schemas.microsoft.com/office/powerpoint/2010/main" val="4239869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391"/>
            <a:ext cx="10515600" cy="1102935"/>
          </a:xfrm>
        </p:spPr>
        <p:txBody>
          <a:bodyPr/>
          <a:lstStyle/>
          <a:p>
            <a:r>
              <a:rPr lang="en-US" dirty="0" smtClean="0"/>
              <a:t>Sort Samples Based on Instructional Needs</a:t>
            </a:r>
            <a:endParaRPr lang="en-US" dirty="0"/>
          </a:p>
        </p:txBody>
      </p:sp>
      <p:sp>
        <p:nvSpPr>
          <p:cNvPr id="3" name="Content Placeholder 2"/>
          <p:cNvSpPr>
            <a:spLocks noGrp="1"/>
          </p:cNvSpPr>
          <p:nvPr>
            <p:ph idx="1"/>
          </p:nvPr>
        </p:nvSpPr>
        <p:spPr>
          <a:xfrm>
            <a:off x="838200" y="1467406"/>
            <a:ext cx="10515600" cy="4709557"/>
          </a:xfrm>
        </p:spPr>
        <p:txBody>
          <a:bodyPr/>
          <a:lstStyle/>
          <a:p>
            <a:r>
              <a:rPr lang="en-US" dirty="0" smtClean="0"/>
              <a:t>Introduce the topic</a:t>
            </a:r>
          </a:p>
          <a:p>
            <a:r>
              <a:rPr lang="en-US" dirty="0" smtClean="0"/>
              <a:t>State an opinion</a:t>
            </a:r>
          </a:p>
          <a:p>
            <a:r>
              <a:rPr lang="en-US" dirty="0" smtClean="0"/>
              <a:t>Supply a reason</a:t>
            </a:r>
          </a:p>
          <a:p>
            <a:r>
              <a:rPr lang="en-US" dirty="0" smtClean="0"/>
              <a:t>Provide closure</a:t>
            </a:r>
          </a:p>
          <a:p>
            <a:r>
              <a:rPr lang="en-US" dirty="0" smtClean="0"/>
              <a:t>Conventions</a:t>
            </a:r>
            <a:endParaRPr lang="en-US" dirty="0"/>
          </a:p>
          <a:p>
            <a:endParaRPr lang="en-US" dirty="0" smtClean="0"/>
          </a:p>
          <a:p>
            <a:endParaRPr lang="en-US" dirty="0"/>
          </a:p>
          <a:p>
            <a:r>
              <a:rPr lang="en-US" dirty="0" smtClean="0"/>
              <a:t>Whole group – what does the majority of the class need support on?</a:t>
            </a:r>
          </a:p>
          <a:p>
            <a:r>
              <a:rPr lang="en-US" dirty="0" smtClean="0"/>
              <a:t>Small group – what do a few students need support on?</a:t>
            </a:r>
            <a:endParaRPr lang="en-US" dirty="0"/>
          </a:p>
          <a:p>
            <a:endParaRPr lang="en-US" dirty="0" smtClean="0"/>
          </a:p>
          <a:p>
            <a:endParaRPr lang="en-US" dirty="0"/>
          </a:p>
        </p:txBody>
      </p:sp>
      <p:pic>
        <p:nvPicPr>
          <p:cNvPr id="4" name="Content Placeholder 3"/>
          <p:cNvPicPr>
            <a:picLocks noChangeAspect="1"/>
          </p:cNvPicPr>
          <p:nvPr/>
        </p:nvPicPr>
        <p:blipFill>
          <a:blip r:embed="rId3"/>
          <a:stretch>
            <a:fillRect/>
          </a:stretch>
        </p:blipFill>
        <p:spPr>
          <a:xfrm>
            <a:off x="8041064" y="1310326"/>
            <a:ext cx="2776226" cy="3271817"/>
          </a:xfrm>
          <a:prstGeom prst="rect">
            <a:avLst/>
          </a:prstGeom>
          <a:ln>
            <a:solidFill>
              <a:schemeClr val="tx1"/>
            </a:solidFill>
          </a:ln>
        </p:spPr>
      </p:pic>
    </p:spTree>
    <p:extLst>
      <p:ext uri="{BB962C8B-B14F-4D97-AF65-F5344CB8AC3E}">
        <p14:creationId xmlns:p14="http://schemas.microsoft.com/office/powerpoint/2010/main" val="3419576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Instruction </a:t>
            </a:r>
            <a:endParaRPr lang="en-US" dirty="0"/>
          </a:p>
        </p:txBody>
      </p:sp>
      <p:pic>
        <p:nvPicPr>
          <p:cNvPr id="5" name="Picture 4"/>
          <p:cNvPicPr>
            <a:picLocks noChangeAspect="1"/>
          </p:cNvPicPr>
          <p:nvPr/>
        </p:nvPicPr>
        <p:blipFill>
          <a:blip r:embed="rId3"/>
          <a:stretch>
            <a:fillRect/>
          </a:stretch>
        </p:blipFill>
        <p:spPr>
          <a:xfrm>
            <a:off x="6873677" y="273378"/>
            <a:ext cx="4322961" cy="6372520"/>
          </a:xfrm>
          <a:prstGeom prst="rect">
            <a:avLst/>
          </a:prstGeom>
          <a:ln w="6350">
            <a:solidFill>
              <a:schemeClr val="tx1"/>
            </a:solidFill>
          </a:ln>
        </p:spPr>
      </p:pic>
      <p:pic>
        <p:nvPicPr>
          <p:cNvPr id="6" name="Picture 5"/>
          <p:cNvPicPr>
            <a:picLocks noChangeAspect="1"/>
          </p:cNvPicPr>
          <p:nvPr/>
        </p:nvPicPr>
        <p:blipFill>
          <a:blip r:embed="rId4"/>
          <a:stretch>
            <a:fillRect/>
          </a:stretch>
        </p:blipFill>
        <p:spPr>
          <a:xfrm>
            <a:off x="838200" y="2166205"/>
            <a:ext cx="5448705" cy="3632470"/>
          </a:xfrm>
          <a:prstGeom prst="rect">
            <a:avLst/>
          </a:prstGeom>
        </p:spPr>
      </p:pic>
    </p:spTree>
    <p:extLst>
      <p:ext uri="{BB962C8B-B14F-4D97-AF65-F5344CB8AC3E}">
        <p14:creationId xmlns:p14="http://schemas.microsoft.com/office/powerpoint/2010/main" val="530189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Level Sorting</a:t>
            </a:r>
            <a:endParaRPr lang="en-US" dirty="0"/>
          </a:p>
        </p:txBody>
      </p:sp>
      <p:sp>
        <p:nvSpPr>
          <p:cNvPr id="3" name="Content Placeholder 2"/>
          <p:cNvSpPr>
            <a:spLocks noGrp="1"/>
          </p:cNvSpPr>
          <p:nvPr>
            <p:ph idx="1"/>
          </p:nvPr>
        </p:nvSpPr>
        <p:spPr/>
        <p:txBody>
          <a:bodyPr/>
          <a:lstStyle/>
          <a:p>
            <a:r>
              <a:rPr lang="en-US" dirty="0" smtClean="0"/>
              <a:t>In small groups, </a:t>
            </a:r>
            <a:r>
              <a:rPr lang="en-US" dirty="0"/>
              <a:t>s</a:t>
            </a:r>
            <a:r>
              <a:rPr lang="en-US" dirty="0" smtClean="0"/>
              <a:t>ort your scored samples based </a:t>
            </a:r>
            <a:r>
              <a:rPr lang="en-US" dirty="0"/>
              <a:t>on </a:t>
            </a:r>
            <a:r>
              <a:rPr lang="en-US" dirty="0" smtClean="0"/>
              <a:t>instructional </a:t>
            </a:r>
            <a:r>
              <a:rPr lang="en-US" dirty="0"/>
              <a:t>n</a:t>
            </a:r>
            <a:r>
              <a:rPr lang="en-US" dirty="0" smtClean="0"/>
              <a:t>eeds</a:t>
            </a:r>
          </a:p>
          <a:p>
            <a:r>
              <a:rPr lang="en-US" dirty="0" smtClean="0"/>
              <a:t>Use the checklist</a:t>
            </a:r>
          </a:p>
          <a:p>
            <a:r>
              <a:rPr lang="en-US" dirty="0" smtClean="0"/>
              <a:t>Use the planning instruction handout</a:t>
            </a:r>
          </a:p>
          <a:p>
            <a:r>
              <a:rPr lang="en-US" dirty="0" smtClean="0"/>
              <a:t>Whole group vs. small group instruction</a:t>
            </a:r>
            <a:endParaRPr lang="en-US" dirty="0"/>
          </a:p>
        </p:txBody>
      </p:sp>
    </p:spTree>
    <p:extLst>
      <p:ext uri="{BB962C8B-B14F-4D97-AF65-F5344CB8AC3E}">
        <p14:creationId xmlns:p14="http://schemas.microsoft.com/office/powerpoint/2010/main" val="1006559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Instruction </a:t>
            </a:r>
            <a:endParaRPr lang="en-US" dirty="0"/>
          </a:p>
        </p:txBody>
      </p:sp>
      <p:pic>
        <p:nvPicPr>
          <p:cNvPr id="5" name="Picture 4"/>
          <p:cNvPicPr>
            <a:picLocks noChangeAspect="1"/>
          </p:cNvPicPr>
          <p:nvPr/>
        </p:nvPicPr>
        <p:blipFill>
          <a:blip r:embed="rId3"/>
          <a:stretch>
            <a:fillRect/>
          </a:stretch>
        </p:blipFill>
        <p:spPr>
          <a:xfrm>
            <a:off x="6873677" y="273378"/>
            <a:ext cx="4322961" cy="6372520"/>
          </a:xfrm>
          <a:prstGeom prst="rect">
            <a:avLst/>
          </a:prstGeom>
          <a:ln w="6350">
            <a:solidFill>
              <a:schemeClr val="tx1"/>
            </a:solidFill>
          </a:ln>
        </p:spPr>
      </p:pic>
      <p:pic>
        <p:nvPicPr>
          <p:cNvPr id="6" name="Picture 5"/>
          <p:cNvPicPr>
            <a:picLocks noChangeAspect="1"/>
          </p:cNvPicPr>
          <p:nvPr/>
        </p:nvPicPr>
        <p:blipFill>
          <a:blip r:embed="rId4"/>
          <a:stretch>
            <a:fillRect/>
          </a:stretch>
        </p:blipFill>
        <p:spPr>
          <a:xfrm>
            <a:off x="838200" y="2166205"/>
            <a:ext cx="5448705" cy="3632470"/>
          </a:xfrm>
          <a:prstGeom prst="rect">
            <a:avLst/>
          </a:prstGeom>
        </p:spPr>
      </p:pic>
    </p:spTree>
    <p:extLst>
      <p:ext uri="{BB962C8B-B14F-4D97-AF65-F5344CB8AC3E}">
        <p14:creationId xmlns:p14="http://schemas.microsoft.com/office/powerpoint/2010/main" val="3464956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938" y="365124"/>
            <a:ext cx="5429839" cy="5668031"/>
          </a:xfrm>
        </p:spPr>
        <p:txBody>
          <a:bodyPr>
            <a:normAutofit fontScale="90000"/>
          </a:bodyPr>
          <a:lstStyle/>
          <a:p>
            <a:r>
              <a:rPr lang="en-US" sz="3900" dirty="0" smtClean="0"/>
              <a:t/>
            </a:r>
            <a:br>
              <a:rPr lang="en-US" sz="3900" dirty="0" smtClean="0"/>
            </a:br>
            <a:r>
              <a:rPr lang="en-US" sz="3900" dirty="0" smtClean="0"/>
              <a:t>Read and discuss 6 evidence-based writing practices for teaching writing effectively and how teachers can use these practices in their classrooms.</a:t>
            </a:r>
            <a:r>
              <a:rPr lang="en-US" sz="3900" dirty="0" smtClean="0"/>
              <a:t/>
            </a:r>
            <a:br>
              <a:rPr lang="en-US" sz="3900" dirty="0" smtClean="0"/>
            </a:br>
            <a:r>
              <a:rPr lang="en-US" sz="3900" dirty="0" smtClean="0"/>
              <a:t/>
            </a:r>
            <a:br>
              <a:rPr lang="en-US" sz="3900" dirty="0" smtClean="0"/>
            </a:br>
            <a:r>
              <a:rPr lang="en-US" b="1" u="sng" dirty="0"/>
              <a:t/>
            </a:r>
            <a:br>
              <a:rPr lang="en-US" b="1" u="sng" dirty="0"/>
            </a:br>
            <a:endParaRPr lang="en-US" dirty="0"/>
          </a:p>
        </p:txBody>
      </p:sp>
      <p:pic>
        <p:nvPicPr>
          <p:cNvPr id="4" name="Picture 3"/>
          <p:cNvPicPr>
            <a:picLocks noChangeAspect="1"/>
          </p:cNvPicPr>
          <p:nvPr/>
        </p:nvPicPr>
        <p:blipFill>
          <a:blip r:embed="rId3"/>
          <a:stretch>
            <a:fillRect/>
          </a:stretch>
        </p:blipFill>
        <p:spPr>
          <a:xfrm>
            <a:off x="6033155" y="161484"/>
            <a:ext cx="5028414" cy="6411228"/>
          </a:xfrm>
          <a:prstGeom prst="rect">
            <a:avLst/>
          </a:prstGeom>
        </p:spPr>
      </p:pic>
    </p:spTree>
    <p:extLst>
      <p:ext uri="{BB962C8B-B14F-4D97-AF65-F5344CB8AC3E}">
        <p14:creationId xmlns:p14="http://schemas.microsoft.com/office/powerpoint/2010/main" val="232094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938" y="365124"/>
            <a:ext cx="5429839" cy="5668031"/>
          </a:xfrm>
        </p:spPr>
        <p:txBody>
          <a:bodyPr>
            <a:normAutofit/>
          </a:bodyPr>
          <a:lstStyle/>
          <a:p>
            <a:r>
              <a:rPr lang="en-US" sz="3900" dirty="0" smtClean="0"/>
              <a:t>Task: </a:t>
            </a:r>
            <a:br>
              <a:rPr lang="en-US" sz="3900" dirty="0" smtClean="0"/>
            </a:br>
            <a:r>
              <a:rPr lang="en-US" sz="3900" dirty="0" smtClean="0"/>
              <a:t>Read the introduction and discuss with a partner the complexity of writing and how to bridge the gap between beginning writing and skilled writing</a:t>
            </a:r>
            <a:br>
              <a:rPr lang="en-US" sz="3900" dirty="0" smtClean="0"/>
            </a:br>
            <a:r>
              <a:rPr lang="en-US" sz="3900" dirty="0" smtClean="0"/>
              <a:t/>
            </a:r>
            <a:br>
              <a:rPr lang="en-US" sz="3900" dirty="0" smtClean="0"/>
            </a:br>
            <a:r>
              <a:rPr lang="en-US" b="1" u="sng" dirty="0"/>
              <a:t/>
            </a:r>
            <a:br>
              <a:rPr lang="en-US" b="1" u="sng" dirty="0"/>
            </a:br>
            <a:endParaRPr lang="en-US" dirty="0"/>
          </a:p>
        </p:txBody>
      </p:sp>
      <p:pic>
        <p:nvPicPr>
          <p:cNvPr id="4" name="Picture 3"/>
          <p:cNvPicPr>
            <a:picLocks noChangeAspect="1"/>
          </p:cNvPicPr>
          <p:nvPr/>
        </p:nvPicPr>
        <p:blipFill>
          <a:blip r:embed="rId3"/>
          <a:stretch>
            <a:fillRect/>
          </a:stretch>
        </p:blipFill>
        <p:spPr>
          <a:xfrm>
            <a:off x="6033155" y="161484"/>
            <a:ext cx="5028414" cy="6411228"/>
          </a:xfrm>
          <a:prstGeom prst="rect">
            <a:avLst/>
          </a:prstGeom>
        </p:spPr>
      </p:pic>
    </p:spTree>
    <p:extLst>
      <p:ext uri="{BB962C8B-B14F-4D97-AF65-F5344CB8AC3E}">
        <p14:creationId xmlns:p14="http://schemas.microsoft.com/office/powerpoint/2010/main" val="3429623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1" y="-18142"/>
            <a:ext cx="8419706" cy="958742"/>
          </a:xfrm>
        </p:spPr>
        <p:txBody>
          <a:bodyPr>
            <a:normAutofit/>
          </a:bodyPr>
          <a:lstStyle/>
          <a:p>
            <a:pPr algn="ctr"/>
            <a:r>
              <a:rPr lang="en-US" sz="4400" dirty="0"/>
              <a:t>K-6 Writing Collection </a:t>
            </a:r>
            <a:r>
              <a:rPr lang="en-US" sz="4400" dirty="0" smtClean="0"/>
              <a:t>Project</a:t>
            </a:r>
            <a:endParaRPr lang="en-US" sz="4400" dirty="0"/>
          </a:p>
        </p:txBody>
      </p:sp>
      <p:pic>
        <p:nvPicPr>
          <p:cNvPr id="5124" name="Picture 4" descr="https://encrypted-tbn0.gstatic.com/images?q=tbn:ANd9GcTJhitSyEL3aqWE0oSukLqz5kJsXZs-3BJ2Vsze-b5Fvug6RQg5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769" y="1454153"/>
            <a:ext cx="3614791" cy="405811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tatic1.squarespace.com/static/55b8fedee4b0fe10986f6ca6/t/55d5fbece4b042e96ce767b0/14400870213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3039" y="1464672"/>
            <a:ext cx="3793006" cy="40370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624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33155" y="161484"/>
            <a:ext cx="5028414" cy="6411228"/>
          </a:xfrm>
          <a:prstGeom prst="rect">
            <a:avLst/>
          </a:prstGeom>
        </p:spPr>
      </p:pic>
      <p:sp>
        <p:nvSpPr>
          <p:cNvPr id="5" name="TextBox 4"/>
          <p:cNvSpPr txBox="1"/>
          <p:nvPr/>
        </p:nvSpPr>
        <p:spPr>
          <a:xfrm>
            <a:off x="320511" y="397054"/>
            <a:ext cx="5599522" cy="5632311"/>
          </a:xfrm>
          <a:prstGeom prst="rect">
            <a:avLst/>
          </a:prstGeom>
          <a:noFill/>
        </p:spPr>
        <p:txBody>
          <a:bodyPr wrap="square" rtlCol="0">
            <a:spAutoFit/>
          </a:bodyPr>
          <a:lstStyle/>
          <a:p>
            <a:r>
              <a:rPr lang="en-US" sz="2400" b="1" dirty="0" smtClean="0"/>
              <a:t>Task:</a:t>
            </a:r>
          </a:p>
          <a:p>
            <a:r>
              <a:rPr lang="en-US" sz="2400" dirty="0" smtClean="0"/>
              <a:t>In groups of 6, choose one practice, read the section, teach your colleagues about your practice, and use the notetaking guide</a:t>
            </a:r>
          </a:p>
          <a:p>
            <a:endParaRPr lang="en-US" sz="2400" b="1" u="sng" dirty="0"/>
          </a:p>
          <a:p>
            <a:r>
              <a:rPr lang="en-US" sz="2400" b="1" dirty="0" smtClean="0"/>
              <a:t>Evidence-Based Writing Practices:</a:t>
            </a:r>
            <a:endParaRPr lang="en-US" sz="2400" dirty="0" smtClean="0"/>
          </a:p>
          <a:p>
            <a:pPr marL="342900" indent="-342900">
              <a:buAutoNum type="arabicPeriod"/>
            </a:pPr>
            <a:r>
              <a:rPr lang="en-US" sz="2400" dirty="0" smtClean="0"/>
              <a:t>Write</a:t>
            </a:r>
          </a:p>
          <a:p>
            <a:pPr marL="342900" indent="-342900">
              <a:buAutoNum type="arabicPeriod"/>
            </a:pPr>
            <a:r>
              <a:rPr lang="en-US" sz="2400" dirty="0" smtClean="0"/>
              <a:t>Write to Comprehend and Learn</a:t>
            </a:r>
          </a:p>
          <a:p>
            <a:pPr marL="342900" indent="-342900">
              <a:buAutoNum type="arabicPeriod"/>
            </a:pPr>
            <a:r>
              <a:rPr lang="en-US" sz="2400" dirty="0" smtClean="0"/>
              <a:t>Create a Pleasant and Motivating Writing Environment</a:t>
            </a:r>
          </a:p>
          <a:p>
            <a:pPr marL="342900" indent="-342900">
              <a:buAutoNum type="arabicPeriod"/>
            </a:pPr>
            <a:r>
              <a:rPr lang="en-US" sz="2400" dirty="0" smtClean="0"/>
              <a:t>Facilitate Students’ Writing as They Compose</a:t>
            </a:r>
          </a:p>
          <a:p>
            <a:pPr marL="342900" indent="-342900">
              <a:buAutoNum type="arabicPeriod"/>
            </a:pPr>
            <a:r>
              <a:rPr lang="en-US" sz="2400" dirty="0" smtClean="0"/>
              <a:t>Teach Critical Skills, Processes, and Knowledge</a:t>
            </a:r>
          </a:p>
          <a:p>
            <a:pPr marL="342900" indent="-342900">
              <a:buAutoNum type="arabicPeriod"/>
            </a:pPr>
            <a:r>
              <a:rPr lang="en-US" sz="2400" dirty="0" smtClean="0"/>
              <a:t>Use 21</a:t>
            </a:r>
            <a:r>
              <a:rPr lang="en-US" sz="2400" baseline="30000" dirty="0" smtClean="0"/>
              <a:t>st</a:t>
            </a:r>
            <a:r>
              <a:rPr lang="en-US" sz="2400" dirty="0" smtClean="0"/>
              <a:t>-Century Writing Tools</a:t>
            </a:r>
            <a:endParaRPr lang="en-US" sz="2400" dirty="0"/>
          </a:p>
        </p:txBody>
      </p:sp>
    </p:spTree>
    <p:extLst>
      <p:ext uri="{BB962C8B-B14F-4D97-AF65-F5344CB8AC3E}">
        <p14:creationId xmlns:p14="http://schemas.microsoft.com/office/powerpoint/2010/main" val="3725332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938" y="365125"/>
            <a:ext cx="5401559" cy="4008912"/>
          </a:xfrm>
        </p:spPr>
        <p:txBody>
          <a:bodyPr>
            <a:normAutofit/>
          </a:bodyPr>
          <a:lstStyle/>
          <a:p>
            <a:r>
              <a:rPr lang="en-US" sz="3900" dirty="0" smtClean="0"/>
              <a:t>Task: </a:t>
            </a:r>
            <a:br>
              <a:rPr lang="en-US" sz="3900" dirty="0" smtClean="0"/>
            </a:br>
            <a:r>
              <a:rPr lang="en-US" sz="3900" dirty="0" smtClean="0"/>
              <a:t>Read conclusion and discuss with a partner how you plan to use this knowledge in your context</a:t>
            </a:r>
            <a:r>
              <a:rPr lang="en-US" b="1" u="sng" dirty="0"/>
              <a:t/>
            </a:r>
            <a:br>
              <a:rPr lang="en-US" b="1" u="sng" dirty="0"/>
            </a:br>
            <a:endParaRPr lang="en-US" dirty="0"/>
          </a:p>
        </p:txBody>
      </p:sp>
      <p:pic>
        <p:nvPicPr>
          <p:cNvPr id="4" name="Picture 3"/>
          <p:cNvPicPr>
            <a:picLocks noChangeAspect="1"/>
          </p:cNvPicPr>
          <p:nvPr/>
        </p:nvPicPr>
        <p:blipFill>
          <a:blip r:embed="rId3"/>
          <a:stretch>
            <a:fillRect/>
          </a:stretch>
        </p:blipFill>
        <p:spPr>
          <a:xfrm>
            <a:off x="6033155" y="161484"/>
            <a:ext cx="5028414" cy="6411228"/>
          </a:xfrm>
          <a:prstGeom prst="rect">
            <a:avLst/>
          </a:prstGeom>
        </p:spPr>
      </p:pic>
    </p:spTree>
    <p:extLst>
      <p:ext uri="{BB962C8B-B14F-4D97-AF65-F5344CB8AC3E}">
        <p14:creationId xmlns:p14="http://schemas.microsoft.com/office/powerpoint/2010/main" val="1200556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How Fluent is Your Handwriting?</a:t>
            </a:r>
            <a:endParaRPr lang="en-US" dirty="0"/>
          </a:p>
        </p:txBody>
      </p:sp>
      <p:pic>
        <p:nvPicPr>
          <p:cNvPr id="3" name="Picture 2"/>
          <p:cNvPicPr>
            <a:picLocks noChangeAspect="1"/>
          </p:cNvPicPr>
          <p:nvPr/>
        </p:nvPicPr>
        <p:blipFill>
          <a:blip r:embed="rId3"/>
          <a:stretch>
            <a:fillRect/>
          </a:stretch>
        </p:blipFill>
        <p:spPr>
          <a:xfrm>
            <a:off x="1428369" y="1591281"/>
            <a:ext cx="9335262" cy="4650343"/>
          </a:xfrm>
          <a:prstGeom prst="rect">
            <a:avLst/>
          </a:prstGeom>
        </p:spPr>
      </p:pic>
    </p:spTree>
    <p:extLst>
      <p:ext uri="{BB962C8B-B14F-4D97-AF65-F5344CB8AC3E}">
        <p14:creationId xmlns:p14="http://schemas.microsoft.com/office/powerpoint/2010/main" val="739169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Low Level/High Level Skills in Writing</a:t>
            </a:r>
            <a:endParaRPr lang="en-US" dirty="0"/>
          </a:p>
        </p:txBody>
      </p:sp>
      <p:sp>
        <p:nvSpPr>
          <p:cNvPr id="3" name="Text Placeholder 2"/>
          <p:cNvSpPr>
            <a:spLocks noGrp="1"/>
          </p:cNvSpPr>
          <p:nvPr>
            <p:ph idx="1"/>
          </p:nvPr>
        </p:nvSpPr>
        <p:spPr/>
        <p:txBody>
          <a:bodyPr>
            <a:normAutofit lnSpcReduction="10000"/>
          </a:bodyPr>
          <a:lstStyle/>
          <a:p>
            <a:pPr algn="ctr"/>
            <a:r>
              <a:rPr lang="en-US" dirty="0" smtClean="0"/>
              <a:t>Physically forming letters using pencil on paper</a:t>
            </a:r>
          </a:p>
          <a:p>
            <a:pPr algn="ctr"/>
            <a:r>
              <a:rPr lang="en-US" dirty="0" smtClean="0"/>
              <a:t>Writing left to right.</a:t>
            </a:r>
          </a:p>
          <a:p>
            <a:pPr algn="ctr"/>
            <a:r>
              <a:rPr lang="en-US" dirty="0" smtClean="0"/>
              <a:t>Using a story structure or expository structure.</a:t>
            </a:r>
          </a:p>
          <a:p>
            <a:pPr algn="ctr"/>
            <a:r>
              <a:rPr lang="en-US" dirty="0" smtClean="0"/>
              <a:t>Varying sentence structure.</a:t>
            </a:r>
          </a:p>
          <a:p>
            <a:pPr algn="ctr"/>
            <a:r>
              <a:rPr lang="en-US" dirty="0" smtClean="0"/>
              <a:t>Spacing words on a page.</a:t>
            </a:r>
          </a:p>
          <a:p>
            <a:pPr algn="ctr"/>
            <a:r>
              <a:rPr lang="en-US" dirty="0" smtClean="0"/>
              <a:t>Sticking to the plan.</a:t>
            </a:r>
          </a:p>
          <a:p>
            <a:pPr algn="ctr"/>
            <a:r>
              <a:rPr lang="en-US" dirty="0" smtClean="0"/>
              <a:t>Spelling high-frequency irregular words.</a:t>
            </a:r>
          </a:p>
          <a:p>
            <a:pPr algn="ctr"/>
            <a:r>
              <a:rPr lang="en-US" dirty="0" smtClean="0"/>
              <a:t>Phonetically spelling unknown words.</a:t>
            </a:r>
          </a:p>
          <a:p>
            <a:pPr algn="ctr"/>
            <a:r>
              <a:rPr lang="en-US" dirty="0" smtClean="0"/>
              <a:t>Using topic sentences in paragraphs.</a:t>
            </a:r>
            <a:endParaRPr lang="en-US" dirty="0"/>
          </a:p>
        </p:txBody>
      </p:sp>
      <p:sp>
        <p:nvSpPr>
          <p:cNvPr id="7" name="Rounded Rectangle 6"/>
          <p:cNvSpPr/>
          <p:nvPr/>
        </p:nvSpPr>
        <p:spPr>
          <a:xfrm>
            <a:off x="941237" y="1690688"/>
            <a:ext cx="1570182" cy="44258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Lower-level Cognitive Skills</a:t>
            </a:r>
            <a:endParaRPr lang="en-US" dirty="0"/>
          </a:p>
        </p:txBody>
      </p:sp>
      <p:sp>
        <p:nvSpPr>
          <p:cNvPr id="8" name="Rounded Rectangle 7"/>
          <p:cNvSpPr/>
          <p:nvPr/>
        </p:nvSpPr>
        <p:spPr>
          <a:xfrm>
            <a:off x="9783618" y="1751162"/>
            <a:ext cx="1570182" cy="44258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Higher-level Cognitive Demands</a:t>
            </a:r>
            <a:endParaRPr lang="en-US" dirty="0"/>
          </a:p>
        </p:txBody>
      </p:sp>
    </p:spTree>
    <p:extLst>
      <p:ext uri="{BB962C8B-B14F-4D97-AF65-F5344CB8AC3E}">
        <p14:creationId xmlns:p14="http://schemas.microsoft.com/office/powerpoint/2010/main" val="37123517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Low Level/High Level Skills in Writing</a:t>
            </a:r>
            <a:endParaRPr lang="en-US" dirty="0"/>
          </a:p>
        </p:txBody>
      </p:sp>
      <p:sp>
        <p:nvSpPr>
          <p:cNvPr id="5" name="Text Placeholder 4"/>
          <p:cNvSpPr>
            <a:spLocks noGrp="1"/>
          </p:cNvSpPr>
          <p:nvPr>
            <p:ph type="body" idx="1"/>
          </p:nvPr>
        </p:nvSpPr>
        <p:spPr>
          <a:xfrm>
            <a:off x="839788" y="1285472"/>
            <a:ext cx="5157787" cy="823912"/>
          </a:xfrm>
        </p:spPr>
        <p:txBody>
          <a:bodyPr>
            <a:normAutofit/>
          </a:bodyPr>
          <a:lstStyle/>
          <a:p>
            <a:r>
              <a:rPr lang="en-US" sz="2400" dirty="0" smtClean="0">
                <a:solidFill>
                  <a:schemeClr val="accent1">
                    <a:lumMod val="75000"/>
                  </a:schemeClr>
                </a:solidFill>
              </a:rPr>
              <a:t>Lower-Level </a:t>
            </a:r>
            <a:r>
              <a:rPr lang="en-US" sz="2400" dirty="0">
                <a:solidFill>
                  <a:schemeClr val="accent1">
                    <a:lumMod val="75000"/>
                  </a:schemeClr>
                </a:solidFill>
              </a:rPr>
              <a:t>Cognitive skills	</a:t>
            </a:r>
          </a:p>
        </p:txBody>
      </p:sp>
      <p:sp>
        <p:nvSpPr>
          <p:cNvPr id="6" name="Content Placeholder 5"/>
          <p:cNvSpPr>
            <a:spLocks noGrp="1"/>
          </p:cNvSpPr>
          <p:nvPr>
            <p:ph sz="half" idx="2"/>
          </p:nvPr>
        </p:nvSpPr>
        <p:spPr>
          <a:xfrm>
            <a:off x="1059815" y="2108848"/>
            <a:ext cx="4937760" cy="3378200"/>
          </a:xfrm>
        </p:spPr>
        <p:txBody>
          <a:bodyPr>
            <a:noAutofit/>
          </a:bodyPr>
          <a:lstStyle/>
          <a:p>
            <a:r>
              <a:rPr lang="en-US" sz="2000" dirty="0" smtClean="0"/>
              <a:t>Writing left to right.</a:t>
            </a:r>
          </a:p>
          <a:p>
            <a:r>
              <a:rPr lang="en-US" sz="2000" dirty="0" smtClean="0"/>
              <a:t>Physically forming the letters using pencil on paper.</a:t>
            </a:r>
          </a:p>
          <a:p>
            <a:r>
              <a:rPr lang="en-US" sz="2000" dirty="0" smtClean="0"/>
              <a:t>Spacing words on the page.</a:t>
            </a:r>
          </a:p>
          <a:p>
            <a:r>
              <a:rPr lang="en-US" sz="2000" dirty="0" smtClean="0"/>
              <a:t>Spelling high-frequency irregular words.</a:t>
            </a:r>
          </a:p>
          <a:p>
            <a:r>
              <a:rPr lang="en-US" sz="2000" dirty="0" smtClean="0"/>
              <a:t>Phonetically spelling unknown words.</a:t>
            </a:r>
          </a:p>
          <a:p>
            <a:r>
              <a:rPr lang="en-US" sz="2000" dirty="0" smtClean="0"/>
              <a:t>Using uppercase letters as appropriate.</a:t>
            </a:r>
          </a:p>
          <a:p>
            <a:r>
              <a:rPr lang="en-US" sz="2000" dirty="0" smtClean="0"/>
              <a:t>Using end punctuation.</a:t>
            </a:r>
          </a:p>
          <a:p>
            <a:r>
              <a:rPr lang="en-US" sz="2000" dirty="0" smtClean="0"/>
              <a:t>Indenting paragraphs.</a:t>
            </a:r>
            <a:endParaRPr lang="en-US" dirty="0"/>
          </a:p>
        </p:txBody>
      </p:sp>
      <p:sp>
        <p:nvSpPr>
          <p:cNvPr id="7" name="Text Placeholder 6"/>
          <p:cNvSpPr>
            <a:spLocks noGrp="1"/>
          </p:cNvSpPr>
          <p:nvPr>
            <p:ph type="body" sz="quarter" idx="3"/>
          </p:nvPr>
        </p:nvSpPr>
        <p:spPr>
          <a:xfrm>
            <a:off x="6172200" y="1302635"/>
            <a:ext cx="5183188" cy="823912"/>
          </a:xfrm>
        </p:spPr>
        <p:txBody>
          <a:bodyPr>
            <a:normAutofit/>
          </a:bodyPr>
          <a:lstStyle/>
          <a:p>
            <a:r>
              <a:rPr lang="en-US" sz="2400" dirty="0" smtClean="0">
                <a:solidFill>
                  <a:schemeClr val="accent1">
                    <a:lumMod val="75000"/>
                  </a:schemeClr>
                </a:solidFill>
              </a:rPr>
              <a:t>Higher-Level Cognitive Demands</a:t>
            </a:r>
            <a:endParaRPr lang="en-US" sz="2400" dirty="0">
              <a:solidFill>
                <a:schemeClr val="accent1">
                  <a:lumMod val="75000"/>
                </a:schemeClr>
              </a:solidFill>
            </a:endParaRPr>
          </a:p>
        </p:txBody>
      </p:sp>
      <p:sp>
        <p:nvSpPr>
          <p:cNvPr id="8" name="Content Placeholder 7"/>
          <p:cNvSpPr>
            <a:spLocks noGrp="1"/>
          </p:cNvSpPr>
          <p:nvPr>
            <p:ph sz="quarter" idx="4"/>
          </p:nvPr>
        </p:nvSpPr>
        <p:spPr>
          <a:xfrm>
            <a:off x="6217602" y="2126547"/>
            <a:ext cx="4937760" cy="3378200"/>
          </a:xfrm>
        </p:spPr>
        <p:txBody>
          <a:bodyPr>
            <a:noAutofit/>
          </a:bodyPr>
          <a:lstStyle/>
          <a:p>
            <a:r>
              <a:rPr lang="en-US" sz="2000" dirty="0" smtClean="0"/>
              <a:t>Using a story structure or expository structure.</a:t>
            </a:r>
          </a:p>
          <a:p>
            <a:r>
              <a:rPr lang="en-US" sz="2000" dirty="0" smtClean="0"/>
              <a:t>Varying sentence structure.</a:t>
            </a:r>
          </a:p>
          <a:p>
            <a:r>
              <a:rPr lang="en-US" sz="2000" dirty="0" smtClean="0"/>
              <a:t>Sticking to the plan.</a:t>
            </a:r>
          </a:p>
          <a:p>
            <a:r>
              <a:rPr lang="en-US" sz="2000" dirty="0" smtClean="0"/>
              <a:t>Using topic sentences in paragraphs.</a:t>
            </a:r>
          </a:p>
          <a:p>
            <a:r>
              <a:rPr lang="en-US" sz="2000" dirty="0" smtClean="0"/>
              <a:t>Keeping the goal of the composition in mind.</a:t>
            </a:r>
          </a:p>
          <a:p>
            <a:r>
              <a:rPr lang="en-US" sz="2000" dirty="0" smtClean="0"/>
              <a:t>Keeping the audience’s need in mind.</a:t>
            </a:r>
          </a:p>
          <a:p>
            <a:r>
              <a:rPr lang="en-US" sz="2000" dirty="0" smtClean="0"/>
              <a:t>Checking for insufficient or unnecessary detail.</a:t>
            </a:r>
          </a:p>
          <a:p>
            <a:r>
              <a:rPr lang="en-US" sz="2000" dirty="0" smtClean="0"/>
              <a:t>Choosing precise vocabulary to express ideas.</a:t>
            </a:r>
            <a:endParaRPr lang="en-US" sz="2000" dirty="0"/>
          </a:p>
        </p:txBody>
      </p:sp>
    </p:spTree>
    <p:extLst>
      <p:ext uri="{BB962C8B-B14F-4D97-AF65-F5344CB8AC3E}">
        <p14:creationId xmlns:p14="http://schemas.microsoft.com/office/powerpoint/2010/main" val="34943502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Transcription Fluency</a:t>
            </a:r>
            <a:endParaRPr lang="en-US" dirty="0"/>
          </a:p>
        </p:txBody>
      </p:sp>
      <p:sp>
        <p:nvSpPr>
          <p:cNvPr id="3" name="Content Placeholder 2"/>
          <p:cNvSpPr>
            <a:spLocks noGrp="1"/>
          </p:cNvSpPr>
          <p:nvPr>
            <p:ph idx="1"/>
          </p:nvPr>
        </p:nvSpPr>
        <p:spPr/>
        <p:txBody>
          <a:bodyPr/>
          <a:lstStyle/>
          <a:p>
            <a:r>
              <a:rPr lang="en-US" dirty="0" smtClean="0"/>
              <a:t>5-10 minute warm-up</a:t>
            </a:r>
          </a:p>
          <a:p>
            <a:pPr lvl="1"/>
            <a:r>
              <a:rPr lang="en-US" dirty="0" smtClean="0"/>
              <a:t>Forming a few letters, using numbered arrow cues, tracing, verbalizing, or writing from memory, then evaluating accuracy.</a:t>
            </a:r>
          </a:p>
          <a:p>
            <a:pPr lvl="1"/>
            <a:r>
              <a:rPr lang="en-US" dirty="0" smtClean="0"/>
              <a:t>Producing the alphabet, in sequence, one or two times per session, until fluency is achieved.</a:t>
            </a:r>
          </a:p>
          <a:p>
            <a:pPr lvl="1"/>
            <a:r>
              <a:rPr lang="en-US" dirty="0" smtClean="0"/>
              <a:t>Writing graphemes for dictated phonemes (vowels and consonants), including letter combinations such as vowel teams and digraphs.</a:t>
            </a:r>
          </a:p>
          <a:p>
            <a:pPr lvl="1"/>
            <a:r>
              <a:rPr lang="en-US" dirty="0" smtClean="0"/>
              <a:t>Combining onsets and rimes to write whole syllables.</a:t>
            </a:r>
          </a:p>
          <a:p>
            <a:pPr lvl="1"/>
            <a:r>
              <a:rPr lang="en-US" dirty="0" smtClean="0"/>
              <a:t>Writing high-frequency words to dictation—a few at a time, singly, or in sentences—saying the letters while writing each word. </a:t>
            </a:r>
            <a:endParaRPr lang="en-US" dirty="0"/>
          </a:p>
        </p:txBody>
      </p:sp>
      <p:pic>
        <p:nvPicPr>
          <p:cNvPr id="4" name="Picture 2" descr="http://www.k5chalkbox.com/images/good-writing-skil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8060" y="464807"/>
            <a:ext cx="2844219" cy="1360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6352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Processes of Writing</a:t>
            </a:r>
            <a:endParaRPr lang="en-US" dirty="0"/>
          </a:p>
        </p:txBody>
      </p:sp>
      <p:graphicFrame>
        <p:nvGraphicFramePr>
          <p:cNvPr id="4" name="Content Placeholder 3"/>
          <p:cNvGraphicFramePr>
            <a:graphicFrameLocks noGrp="1"/>
          </p:cNvGraphicFramePr>
          <p:nvPr>
            <p:ph idx="1"/>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625600" y="3371459"/>
            <a:ext cx="2438400" cy="160712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smtClean="0"/>
              <a:t>Planning</a:t>
            </a:r>
            <a:endParaRPr lang="en-US" dirty="0"/>
          </a:p>
        </p:txBody>
      </p:sp>
      <p:sp>
        <p:nvSpPr>
          <p:cNvPr id="7" name="Rounded Rectangle 6"/>
          <p:cNvSpPr/>
          <p:nvPr/>
        </p:nvSpPr>
        <p:spPr>
          <a:xfrm>
            <a:off x="8188960" y="3371459"/>
            <a:ext cx="2438400" cy="160712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smtClean="0"/>
              <a:t>Reviewing and Revising</a:t>
            </a:r>
            <a:endParaRPr lang="en-US" sz="2800" dirty="0"/>
          </a:p>
        </p:txBody>
      </p:sp>
      <p:sp>
        <p:nvSpPr>
          <p:cNvPr id="8" name="Rounded Rectangle 7"/>
          <p:cNvSpPr/>
          <p:nvPr/>
        </p:nvSpPr>
        <p:spPr>
          <a:xfrm>
            <a:off x="4907280" y="3371459"/>
            <a:ext cx="2438400" cy="160712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smtClean="0"/>
              <a:t>Translating into Written Form</a:t>
            </a:r>
            <a:endParaRPr lang="en-US" sz="2800" dirty="0"/>
          </a:p>
        </p:txBody>
      </p:sp>
      <p:sp>
        <p:nvSpPr>
          <p:cNvPr id="9" name="Curved Down Arrow 8"/>
          <p:cNvSpPr/>
          <p:nvPr/>
        </p:nvSpPr>
        <p:spPr>
          <a:xfrm>
            <a:off x="3571240" y="2660073"/>
            <a:ext cx="1828800" cy="711386"/>
          </a:xfrm>
          <a:prstGeom prst="curved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tx1"/>
              </a:solidFill>
            </a:endParaRPr>
          </a:p>
        </p:txBody>
      </p:sp>
      <p:sp>
        <p:nvSpPr>
          <p:cNvPr id="10" name="Curved Down Arrow 9"/>
          <p:cNvSpPr/>
          <p:nvPr/>
        </p:nvSpPr>
        <p:spPr>
          <a:xfrm>
            <a:off x="6852920" y="2660073"/>
            <a:ext cx="1828800" cy="711386"/>
          </a:xfrm>
          <a:prstGeom prst="curved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tx1"/>
              </a:solidFill>
            </a:endParaRPr>
          </a:p>
        </p:txBody>
      </p:sp>
      <p:sp>
        <p:nvSpPr>
          <p:cNvPr id="12" name="Curved Down Arrow 11"/>
          <p:cNvSpPr/>
          <p:nvPr/>
        </p:nvSpPr>
        <p:spPr>
          <a:xfrm rot="10800000">
            <a:off x="3474258" y="4978587"/>
            <a:ext cx="1828800" cy="720250"/>
          </a:xfrm>
          <a:prstGeom prst="curved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tx1"/>
              </a:solidFill>
            </a:endParaRPr>
          </a:p>
        </p:txBody>
      </p:sp>
      <p:sp>
        <p:nvSpPr>
          <p:cNvPr id="13" name="Curved Down Arrow 12"/>
          <p:cNvSpPr/>
          <p:nvPr/>
        </p:nvSpPr>
        <p:spPr>
          <a:xfrm rot="10800000">
            <a:off x="6817360" y="4978587"/>
            <a:ext cx="1828800" cy="720249"/>
          </a:xfrm>
          <a:prstGeom prst="curved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6053726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Prompt Analysis</a:t>
            </a:r>
            <a:endParaRPr lang="en-US" dirty="0"/>
          </a:p>
        </p:txBody>
      </p:sp>
      <p:sp>
        <p:nvSpPr>
          <p:cNvPr id="5" name="Text Placeholder 4"/>
          <p:cNvSpPr>
            <a:spLocks noGrp="1"/>
          </p:cNvSpPr>
          <p:nvPr>
            <p:ph type="body" idx="1"/>
          </p:nvPr>
        </p:nvSpPr>
        <p:spPr/>
        <p:txBody>
          <a:bodyPr/>
          <a:lstStyle/>
          <a:p>
            <a:endParaRPr lang="en-US" dirty="0"/>
          </a:p>
        </p:txBody>
      </p:sp>
      <p:pic>
        <p:nvPicPr>
          <p:cNvPr id="2050" name="Picture 2" descr="Image result for wri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9650" y="631899"/>
            <a:ext cx="5434520" cy="2504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152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 Analysis</a:t>
            </a:r>
            <a:endParaRPr lang="en-US" dirty="0"/>
          </a:p>
        </p:txBody>
      </p:sp>
      <p:sp>
        <p:nvSpPr>
          <p:cNvPr id="3" name="Content Placeholder 2"/>
          <p:cNvSpPr>
            <a:spLocks noGrp="1"/>
          </p:cNvSpPr>
          <p:nvPr>
            <p:ph sz="half" idx="1"/>
          </p:nvPr>
        </p:nvSpPr>
        <p:spPr>
          <a:xfrm>
            <a:off x="1274804" y="1717334"/>
            <a:ext cx="10155195" cy="1561326"/>
          </a:xfrm>
        </p:spPr>
        <p:txBody>
          <a:bodyPr/>
          <a:lstStyle/>
          <a:p>
            <a:pPr marL="0" indent="0" algn="ctr">
              <a:buNone/>
            </a:pPr>
            <a:r>
              <a:rPr lang="en-US" sz="2800" dirty="0" smtClean="0"/>
              <a:t>Develop an instructional process for breaking apart the prompt that allows each task to be addressed separately and coherently</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3568662" y="3466124"/>
            <a:ext cx="5544353" cy="2294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834336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Deconstructing a Prompt</a:t>
            </a:r>
            <a:endParaRPr lang="en-US" dirty="0"/>
          </a:p>
        </p:txBody>
      </p:sp>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392324" y="2000726"/>
            <a:ext cx="4783032" cy="3587274"/>
          </a:xfrm>
        </p:spPr>
      </p:pic>
      <p:sp>
        <p:nvSpPr>
          <p:cNvPr id="4" name="Content Placeholder 3"/>
          <p:cNvSpPr>
            <a:spLocks noGrp="1"/>
          </p:cNvSpPr>
          <p:nvPr>
            <p:ph sz="half" idx="2"/>
          </p:nvPr>
        </p:nvSpPr>
        <p:spPr>
          <a:xfrm>
            <a:off x="5405120" y="1825625"/>
            <a:ext cx="5650058" cy="4351338"/>
          </a:xfrm>
          <a:ln>
            <a:solidFill>
              <a:srgbClr val="FF0000"/>
            </a:solidFill>
          </a:ln>
        </p:spPr>
        <p:txBody>
          <a:bodyPr>
            <a:normAutofit/>
          </a:bodyPr>
          <a:lstStyle/>
          <a:p>
            <a:pPr>
              <a:buFont typeface="Wingdings" panose="05000000000000000000" pitchFamily="2" charset="2"/>
              <a:buChar char="ü"/>
            </a:pPr>
            <a:r>
              <a:rPr lang="en-US" sz="3900" dirty="0"/>
              <a:t>Read the prompt aloud</a:t>
            </a:r>
          </a:p>
          <a:p>
            <a:pPr>
              <a:buFont typeface="Wingdings" panose="05000000000000000000" pitchFamily="2" charset="2"/>
              <a:buChar char="ü"/>
            </a:pPr>
            <a:r>
              <a:rPr lang="en-US" sz="3900" dirty="0">
                <a:solidFill>
                  <a:srgbClr val="FFFF00"/>
                </a:solidFill>
              </a:rPr>
              <a:t>Highlight </a:t>
            </a:r>
            <a:r>
              <a:rPr lang="en-US" sz="3900" dirty="0"/>
              <a:t>the verbs or action words</a:t>
            </a:r>
          </a:p>
          <a:p>
            <a:pPr>
              <a:buFont typeface="Wingdings" panose="05000000000000000000" pitchFamily="2" charset="2"/>
              <a:buChar char="ü"/>
            </a:pPr>
            <a:r>
              <a:rPr lang="en-US" sz="3900" u="sng" dirty="0">
                <a:solidFill>
                  <a:schemeClr val="accent2"/>
                </a:solidFill>
              </a:rPr>
              <a:t>Underline</a:t>
            </a:r>
            <a:r>
              <a:rPr lang="en-US" sz="3900" dirty="0"/>
              <a:t> the task you are being asked to do</a:t>
            </a:r>
          </a:p>
          <a:p>
            <a:pPr>
              <a:buFont typeface="Wingdings" panose="05000000000000000000" pitchFamily="2" charset="2"/>
              <a:buChar char="ü"/>
            </a:pPr>
            <a:r>
              <a:rPr lang="en-US" sz="3900" dirty="0"/>
              <a:t>Circle the question you need to answer</a:t>
            </a:r>
          </a:p>
          <a:p>
            <a:endParaRPr lang="en-US" dirty="0"/>
          </a:p>
        </p:txBody>
      </p:sp>
      <p:sp>
        <p:nvSpPr>
          <p:cNvPr id="8" name="Oval 7"/>
          <p:cNvSpPr/>
          <p:nvPr/>
        </p:nvSpPr>
        <p:spPr>
          <a:xfrm>
            <a:off x="5781040" y="4897120"/>
            <a:ext cx="1330960" cy="589280"/>
          </a:xfrm>
          <a:prstGeom prst="ellipse">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8342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63191"/>
          </a:xfrm>
        </p:spPr>
        <p:txBody>
          <a:bodyPr/>
          <a:lstStyle/>
          <a:p>
            <a:r>
              <a:rPr lang="en-US" dirty="0" smtClean="0"/>
              <a:t>Writing Collection Project</a:t>
            </a:r>
            <a:endParaRPr lang="en-US" dirty="0"/>
          </a:p>
        </p:txBody>
      </p:sp>
      <p:sp>
        <p:nvSpPr>
          <p:cNvPr id="3" name="Content Placeholder 2"/>
          <p:cNvSpPr>
            <a:spLocks noGrp="1"/>
          </p:cNvSpPr>
          <p:nvPr>
            <p:ph idx="1"/>
          </p:nvPr>
        </p:nvSpPr>
        <p:spPr>
          <a:xfrm>
            <a:off x="433633" y="1178351"/>
            <a:ext cx="11397006" cy="5260156"/>
          </a:xfrm>
        </p:spPr>
        <p:txBody>
          <a:bodyPr>
            <a:noAutofit/>
          </a:bodyPr>
          <a:lstStyle/>
          <a:p>
            <a:r>
              <a:rPr lang="en-US" dirty="0" smtClean="0"/>
              <a:t>Teaching &amp; Learning Department </a:t>
            </a:r>
            <a:r>
              <a:rPr lang="en-US" dirty="0"/>
              <a:t>and Assessment </a:t>
            </a:r>
            <a:r>
              <a:rPr lang="en-US" dirty="0" smtClean="0"/>
              <a:t>Department personnel </a:t>
            </a:r>
            <a:r>
              <a:rPr lang="en-US" dirty="0"/>
              <a:t>designed writing prompts &amp; text </a:t>
            </a:r>
            <a:r>
              <a:rPr lang="en-US" dirty="0" smtClean="0"/>
              <a:t>sets</a:t>
            </a:r>
          </a:p>
          <a:p>
            <a:r>
              <a:rPr lang="en-US" dirty="0"/>
              <a:t>Four school selected for high writing scores in multiple grades:</a:t>
            </a:r>
          </a:p>
          <a:p>
            <a:pPr lvl="1"/>
            <a:r>
              <a:rPr lang="en-US" sz="2800" dirty="0"/>
              <a:t>Ensign (Salt Lake City School District)</a:t>
            </a:r>
          </a:p>
          <a:p>
            <a:pPr lvl="1"/>
            <a:r>
              <a:rPr lang="en-US" sz="2800" dirty="0"/>
              <a:t>Jeremy Ranch (Park City School District)</a:t>
            </a:r>
          </a:p>
          <a:p>
            <a:pPr lvl="1"/>
            <a:r>
              <a:rPr lang="en-US" sz="2800" dirty="0"/>
              <a:t>Willow Springs (Canyons School District)</a:t>
            </a:r>
          </a:p>
          <a:p>
            <a:pPr lvl="1"/>
            <a:r>
              <a:rPr lang="en-US" sz="2800" dirty="0"/>
              <a:t>Endeavour (Davis School District</a:t>
            </a:r>
            <a:r>
              <a:rPr lang="en-US" sz="2800" dirty="0" smtClean="0"/>
              <a:t>)</a:t>
            </a:r>
            <a:endParaRPr lang="en-US" sz="2800" dirty="0"/>
          </a:p>
        </p:txBody>
      </p:sp>
      <p:pic>
        <p:nvPicPr>
          <p:cNvPr id="4" name="Picture 2" descr="http://www.focusonphonemes.com/sitebuilder/images/studenta-may-425x3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286" y="2856321"/>
            <a:ext cx="3817514" cy="2802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276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811909" y="4683318"/>
            <a:ext cx="779228" cy="286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384898" y="4635610"/>
            <a:ext cx="1717481" cy="38168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384898" y="3288773"/>
            <a:ext cx="1574358" cy="369332"/>
          </a:xfrm>
          <a:prstGeom prst="rect">
            <a:avLst/>
          </a:prstGeom>
          <a:solidFill>
            <a:srgbClr val="FFFF00"/>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t>Highlight the Verbs </a:t>
            </a:r>
            <a:endParaRPr lang="en-US" dirty="0"/>
          </a:p>
        </p:txBody>
      </p:sp>
      <p:sp>
        <p:nvSpPr>
          <p:cNvPr id="3" name="Content Placeholder 2"/>
          <p:cNvSpPr>
            <a:spLocks noGrp="1"/>
          </p:cNvSpPr>
          <p:nvPr>
            <p:ph idx="1"/>
          </p:nvPr>
        </p:nvSpPr>
        <p:spPr>
          <a:xfrm>
            <a:off x="6096000" y="1833342"/>
            <a:ext cx="5248275" cy="4351338"/>
          </a:xfrm>
          <a:ln>
            <a:noFill/>
          </a:ln>
        </p:spPr>
        <p:txBody>
          <a:bodyPr>
            <a:normAutofit fontScale="92500"/>
          </a:bodyPr>
          <a:lstStyle/>
          <a:p>
            <a:r>
              <a:rPr lang="en-US" sz="3600" dirty="0" smtClean="0"/>
              <a:t>How do tornadoes affect humans?  Using the Terrifying Tornadoes text, describe the power of tornadoes, the dangers, and how to stay safe. Be sure to introduce the topic, use facts and definitions, and a concluding statement. </a:t>
            </a:r>
            <a:endParaRPr lang="en-US" sz="3600" dirty="0"/>
          </a:p>
        </p:txBody>
      </p:sp>
      <p:pic>
        <p:nvPicPr>
          <p:cNvPr id="4" name="Picture 3"/>
          <p:cNvPicPr>
            <a:picLocks noChangeAspect="1"/>
          </p:cNvPicPr>
          <p:nvPr/>
        </p:nvPicPr>
        <p:blipFill>
          <a:blip r:embed="rId3"/>
          <a:stretch>
            <a:fillRect/>
          </a:stretch>
        </p:blipFill>
        <p:spPr>
          <a:xfrm>
            <a:off x="219075" y="2267960"/>
            <a:ext cx="5757862" cy="2780290"/>
          </a:xfrm>
          <a:prstGeom prst="rect">
            <a:avLst/>
          </a:prstGeom>
        </p:spPr>
      </p:pic>
    </p:spTree>
    <p:extLst>
      <p:ext uri="{BB962C8B-B14F-4D97-AF65-F5344CB8AC3E}">
        <p14:creationId xmlns:p14="http://schemas.microsoft.com/office/powerpoint/2010/main" val="33663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811909" y="4683318"/>
            <a:ext cx="779228" cy="286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384898" y="4635610"/>
            <a:ext cx="1717481" cy="38168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384898" y="3288773"/>
            <a:ext cx="1574358" cy="369332"/>
          </a:xfrm>
          <a:prstGeom prst="rect">
            <a:avLst/>
          </a:prstGeom>
          <a:solidFill>
            <a:srgbClr val="FFFF00"/>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t>Underline the task</a:t>
            </a:r>
            <a:endParaRPr lang="en-US" dirty="0"/>
          </a:p>
        </p:txBody>
      </p:sp>
      <p:sp>
        <p:nvSpPr>
          <p:cNvPr id="3" name="Content Placeholder 2"/>
          <p:cNvSpPr>
            <a:spLocks noGrp="1"/>
          </p:cNvSpPr>
          <p:nvPr>
            <p:ph idx="1"/>
          </p:nvPr>
        </p:nvSpPr>
        <p:spPr>
          <a:xfrm>
            <a:off x="6096000" y="1833342"/>
            <a:ext cx="5248275" cy="4351338"/>
          </a:xfrm>
          <a:ln>
            <a:noFill/>
          </a:ln>
        </p:spPr>
        <p:txBody>
          <a:bodyPr>
            <a:normAutofit fontScale="92500"/>
          </a:bodyPr>
          <a:lstStyle/>
          <a:p>
            <a:r>
              <a:rPr lang="en-US" sz="3600" dirty="0" smtClean="0"/>
              <a:t>How do tornadoes affect humans?  Using the Terrifying Tornadoes text, describe the power of tornadoes, the dangers, and how to stay safe. Be sure to introduce the topic, use facts and definitions, and a concluding statement. </a:t>
            </a:r>
            <a:endParaRPr lang="en-US" sz="3600" dirty="0"/>
          </a:p>
        </p:txBody>
      </p:sp>
      <p:pic>
        <p:nvPicPr>
          <p:cNvPr id="4" name="Picture 3"/>
          <p:cNvPicPr>
            <a:picLocks noChangeAspect="1"/>
          </p:cNvPicPr>
          <p:nvPr/>
        </p:nvPicPr>
        <p:blipFill>
          <a:blip r:embed="rId3"/>
          <a:stretch>
            <a:fillRect/>
          </a:stretch>
        </p:blipFill>
        <p:spPr>
          <a:xfrm>
            <a:off x="219075" y="2267960"/>
            <a:ext cx="5757862" cy="2780290"/>
          </a:xfrm>
          <a:prstGeom prst="rect">
            <a:avLst/>
          </a:prstGeom>
        </p:spPr>
      </p:pic>
      <p:cxnSp>
        <p:nvCxnSpPr>
          <p:cNvPr id="10" name="Straight Connector 9"/>
          <p:cNvCxnSpPr/>
          <p:nvPr/>
        </p:nvCxnSpPr>
        <p:spPr>
          <a:xfrm flipV="1">
            <a:off x="6384898" y="3721210"/>
            <a:ext cx="3776869" cy="4216"/>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6440557" y="4133202"/>
            <a:ext cx="4738977" cy="9679"/>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V="1">
            <a:off x="6384898" y="4564553"/>
            <a:ext cx="2830664" cy="3736"/>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58639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811909" y="4683318"/>
            <a:ext cx="779228" cy="286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384898" y="4635610"/>
            <a:ext cx="1717481" cy="38168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384898" y="3288773"/>
            <a:ext cx="1574358" cy="369332"/>
          </a:xfrm>
          <a:prstGeom prst="rect">
            <a:avLst/>
          </a:prstGeom>
          <a:solidFill>
            <a:srgbClr val="FFFF00"/>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t>Circle the Question You Need to Answer </a:t>
            </a:r>
          </a:p>
        </p:txBody>
      </p:sp>
      <p:sp>
        <p:nvSpPr>
          <p:cNvPr id="3" name="Content Placeholder 2"/>
          <p:cNvSpPr>
            <a:spLocks noGrp="1"/>
          </p:cNvSpPr>
          <p:nvPr>
            <p:ph idx="1"/>
          </p:nvPr>
        </p:nvSpPr>
        <p:spPr>
          <a:xfrm>
            <a:off x="6096000" y="1833342"/>
            <a:ext cx="5248275" cy="4351338"/>
          </a:xfrm>
          <a:ln>
            <a:noFill/>
          </a:ln>
        </p:spPr>
        <p:txBody>
          <a:bodyPr>
            <a:normAutofit fontScale="92500"/>
          </a:bodyPr>
          <a:lstStyle/>
          <a:p>
            <a:r>
              <a:rPr lang="en-US" sz="3600" dirty="0" smtClean="0"/>
              <a:t>How do tornadoes affect humans?  Using the Terrifying Tornadoes text, describe the power of tornadoes, the dangers, and how to stay safe. Be sure to introduce the topic, use facts and definitions, and a concluding statement. </a:t>
            </a:r>
            <a:endParaRPr lang="en-US" sz="3600" dirty="0"/>
          </a:p>
        </p:txBody>
      </p:sp>
      <p:pic>
        <p:nvPicPr>
          <p:cNvPr id="4" name="Picture 3"/>
          <p:cNvPicPr>
            <a:picLocks noChangeAspect="1"/>
          </p:cNvPicPr>
          <p:nvPr/>
        </p:nvPicPr>
        <p:blipFill>
          <a:blip r:embed="rId3"/>
          <a:stretch>
            <a:fillRect/>
          </a:stretch>
        </p:blipFill>
        <p:spPr>
          <a:xfrm>
            <a:off x="219075" y="2267960"/>
            <a:ext cx="5757862" cy="2780290"/>
          </a:xfrm>
          <a:prstGeom prst="rect">
            <a:avLst/>
          </a:prstGeom>
        </p:spPr>
      </p:pic>
      <p:cxnSp>
        <p:nvCxnSpPr>
          <p:cNvPr id="10" name="Straight Connector 9"/>
          <p:cNvCxnSpPr/>
          <p:nvPr/>
        </p:nvCxnSpPr>
        <p:spPr>
          <a:xfrm flipV="1">
            <a:off x="6384898" y="3721210"/>
            <a:ext cx="3776869" cy="4216"/>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6440557" y="4133202"/>
            <a:ext cx="4738977" cy="9679"/>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V="1">
            <a:off x="6384898" y="4564553"/>
            <a:ext cx="2830664" cy="3736"/>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9" name="Donut 8"/>
          <p:cNvSpPr/>
          <p:nvPr/>
        </p:nvSpPr>
        <p:spPr>
          <a:xfrm>
            <a:off x="5915771" y="1679411"/>
            <a:ext cx="4968902" cy="1238697"/>
          </a:xfrm>
          <a:prstGeom prst="donut">
            <a:avLst>
              <a:gd name="adj" fmla="val 569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588954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 Deconstruct the Prompt</a:t>
            </a:r>
            <a:endParaRPr lang="en-US" dirty="0"/>
          </a:p>
        </p:txBody>
      </p:sp>
      <p:sp>
        <p:nvSpPr>
          <p:cNvPr id="4" name="Content Placeholder 3"/>
          <p:cNvSpPr>
            <a:spLocks noGrp="1"/>
          </p:cNvSpPr>
          <p:nvPr>
            <p:ph sz="half" idx="2"/>
          </p:nvPr>
        </p:nvSpPr>
        <p:spPr/>
        <p:txBody>
          <a:bodyPr/>
          <a:lstStyle/>
          <a:p>
            <a:pPr marL="0" indent="0">
              <a:buNone/>
            </a:pPr>
            <a:r>
              <a:rPr lang="en-US" dirty="0"/>
              <a:t>To survive in the harsh arctic environment, animals need special adaptations. After reading Where Do Polar Bears Live?, describe in 1-2 paragraphs, using facts and definitions, how the polar bear is built to survive in the Arctic. Be sure to use evidence from the text to support your ideas. </a:t>
            </a:r>
          </a:p>
        </p:txBody>
      </p:sp>
      <p:pic>
        <p:nvPicPr>
          <p:cNvPr id="3074" name="Picture 2" descr="Image result for Where Do Polar Bears L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188" y="1919894"/>
            <a:ext cx="4762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5664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8763000" y="4605779"/>
            <a:ext cx="588390" cy="340935"/>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6240544" y="3421930"/>
            <a:ext cx="1300899" cy="3770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Your Turn – Deconstruct the Prompt</a:t>
            </a:r>
            <a:endParaRPr lang="en-US" dirty="0"/>
          </a:p>
        </p:txBody>
      </p:sp>
      <p:sp>
        <p:nvSpPr>
          <p:cNvPr id="4" name="Content Placeholder 3"/>
          <p:cNvSpPr>
            <a:spLocks noGrp="1"/>
          </p:cNvSpPr>
          <p:nvPr>
            <p:ph sz="half" idx="2"/>
          </p:nvPr>
        </p:nvSpPr>
        <p:spPr/>
        <p:txBody>
          <a:bodyPr/>
          <a:lstStyle/>
          <a:p>
            <a:pPr marL="0" indent="0">
              <a:buNone/>
            </a:pPr>
            <a:r>
              <a:rPr lang="en-US" dirty="0"/>
              <a:t>To survive in the harsh arctic environment, animals need special adaptations. After reading Where Do Polar Bears Live?, </a:t>
            </a:r>
            <a:r>
              <a:rPr lang="en-US" dirty="0" smtClean="0"/>
              <a:t>describe </a:t>
            </a:r>
            <a:r>
              <a:rPr lang="en-US" dirty="0"/>
              <a:t>in 1-2 paragraphs, using facts and definitions, how the polar bear is built to survive in the Arctic. Be sure to use evidence from the text to support your ideas. </a:t>
            </a:r>
          </a:p>
        </p:txBody>
      </p:sp>
      <p:pic>
        <p:nvPicPr>
          <p:cNvPr id="3074" name="Picture 2" descr="Image result for Where Do Polar Bears L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177" y="1913640"/>
            <a:ext cx="4762500"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6172200" y="3723588"/>
            <a:ext cx="5007990" cy="1329179"/>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6240544" y="3799002"/>
            <a:ext cx="4779390" cy="1885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flipV="1">
            <a:off x="6240544" y="4157221"/>
            <a:ext cx="4364611" cy="2042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6266075" y="4586925"/>
            <a:ext cx="4914115" cy="1885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a:off x="6249971" y="4939645"/>
            <a:ext cx="952107" cy="7069"/>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99207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Your Prompt from Day 1</a:t>
            </a:r>
            <a:endParaRPr lang="en-US" dirty="0"/>
          </a:p>
        </p:txBody>
      </p:sp>
      <p:pic>
        <p:nvPicPr>
          <p:cNvPr id="4098" name="Picture 2" descr="Image result for analy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362" y="2105468"/>
            <a:ext cx="3343275"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1105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Deconstructing a Prompt</a:t>
            </a:r>
            <a:endParaRPr lang="en-US" dirty="0"/>
          </a:p>
        </p:txBody>
      </p:sp>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392324" y="2000726"/>
            <a:ext cx="4783032" cy="3587274"/>
          </a:xfrm>
        </p:spPr>
      </p:pic>
      <p:sp>
        <p:nvSpPr>
          <p:cNvPr id="4" name="Content Placeholder 3"/>
          <p:cNvSpPr>
            <a:spLocks noGrp="1"/>
          </p:cNvSpPr>
          <p:nvPr>
            <p:ph sz="half" idx="2"/>
          </p:nvPr>
        </p:nvSpPr>
        <p:spPr>
          <a:xfrm>
            <a:off x="5405120" y="1825625"/>
            <a:ext cx="5650058" cy="4351338"/>
          </a:xfrm>
          <a:ln>
            <a:solidFill>
              <a:srgbClr val="FF0000"/>
            </a:solidFill>
          </a:ln>
        </p:spPr>
        <p:txBody>
          <a:bodyPr>
            <a:normAutofit/>
          </a:bodyPr>
          <a:lstStyle/>
          <a:p>
            <a:pPr>
              <a:buFont typeface="Wingdings" panose="05000000000000000000" pitchFamily="2" charset="2"/>
              <a:buChar char="ü"/>
            </a:pPr>
            <a:r>
              <a:rPr lang="en-US" sz="3900" dirty="0"/>
              <a:t>Read the prompt aloud</a:t>
            </a:r>
          </a:p>
          <a:p>
            <a:pPr>
              <a:buFont typeface="Wingdings" panose="05000000000000000000" pitchFamily="2" charset="2"/>
              <a:buChar char="ü"/>
            </a:pPr>
            <a:r>
              <a:rPr lang="en-US" sz="3900" dirty="0">
                <a:solidFill>
                  <a:srgbClr val="FFFF00"/>
                </a:solidFill>
              </a:rPr>
              <a:t>Highlight </a:t>
            </a:r>
            <a:r>
              <a:rPr lang="en-US" sz="3900" dirty="0"/>
              <a:t>the verbs or action words</a:t>
            </a:r>
          </a:p>
          <a:p>
            <a:pPr>
              <a:buFont typeface="Wingdings" panose="05000000000000000000" pitchFamily="2" charset="2"/>
              <a:buChar char="ü"/>
            </a:pPr>
            <a:r>
              <a:rPr lang="en-US" sz="3900" u="sng" dirty="0">
                <a:solidFill>
                  <a:schemeClr val="accent2"/>
                </a:solidFill>
              </a:rPr>
              <a:t>Underline</a:t>
            </a:r>
            <a:r>
              <a:rPr lang="en-US" sz="3900" dirty="0"/>
              <a:t> the task you are being asked to do</a:t>
            </a:r>
          </a:p>
          <a:p>
            <a:pPr>
              <a:buFont typeface="Wingdings" panose="05000000000000000000" pitchFamily="2" charset="2"/>
              <a:buChar char="ü"/>
            </a:pPr>
            <a:r>
              <a:rPr lang="en-US" sz="3900" dirty="0"/>
              <a:t>Circle the question you need to answer</a:t>
            </a:r>
          </a:p>
          <a:p>
            <a:endParaRPr lang="en-US" dirty="0"/>
          </a:p>
        </p:txBody>
      </p:sp>
      <p:sp>
        <p:nvSpPr>
          <p:cNvPr id="8" name="Oval 7"/>
          <p:cNvSpPr/>
          <p:nvPr/>
        </p:nvSpPr>
        <p:spPr>
          <a:xfrm>
            <a:off x="5781040" y="4897120"/>
            <a:ext cx="1330960" cy="589280"/>
          </a:xfrm>
          <a:prstGeom prst="ellipse">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7772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257"/>
            <a:ext cx="10515600" cy="782423"/>
          </a:xfrm>
        </p:spPr>
        <p:txBody>
          <a:bodyPr/>
          <a:lstStyle/>
          <a:p>
            <a:r>
              <a:rPr lang="en-US" dirty="0" smtClean="0"/>
              <a:t>Resources</a:t>
            </a:r>
            <a:endParaRPr lang="en-US" dirty="0"/>
          </a:p>
        </p:txBody>
      </p:sp>
      <p:sp>
        <p:nvSpPr>
          <p:cNvPr id="3" name="Content Placeholder 2"/>
          <p:cNvSpPr>
            <a:spLocks noGrp="1"/>
          </p:cNvSpPr>
          <p:nvPr>
            <p:ph idx="1"/>
          </p:nvPr>
        </p:nvSpPr>
        <p:spPr>
          <a:xfrm>
            <a:off x="838200" y="942680"/>
            <a:ext cx="10515600" cy="5234283"/>
          </a:xfrm>
        </p:spPr>
        <p:txBody>
          <a:bodyPr/>
          <a:lstStyle/>
          <a:p>
            <a:r>
              <a:rPr lang="en-US" dirty="0" smtClean="0">
                <a:hlinkClick r:id="rId3"/>
              </a:rPr>
              <a:t>Writing Collection Project</a:t>
            </a:r>
            <a:endParaRPr lang="en-US" dirty="0" smtClean="0"/>
          </a:p>
          <a:p>
            <a:pPr lvl="1"/>
            <a:r>
              <a:rPr lang="en-US" dirty="0" smtClean="0"/>
              <a:t>K-6</a:t>
            </a:r>
          </a:p>
          <a:p>
            <a:pPr lvl="1"/>
            <a:r>
              <a:rPr lang="en-US" dirty="0" smtClean="0"/>
              <a:t>Writing Prompts </a:t>
            </a:r>
          </a:p>
          <a:p>
            <a:pPr lvl="1"/>
            <a:r>
              <a:rPr lang="en-US" dirty="0" smtClean="0"/>
              <a:t>Samples (Annotated and Unannotated)</a:t>
            </a:r>
          </a:p>
          <a:p>
            <a:pPr lvl="2"/>
            <a:r>
              <a:rPr lang="en-US" dirty="0" smtClean="0"/>
              <a:t>Informational</a:t>
            </a:r>
          </a:p>
          <a:p>
            <a:pPr lvl="2"/>
            <a:r>
              <a:rPr lang="en-US" dirty="0" smtClean="0"/>
              <a:t>Opinion</a:t>
            </a:r>
          </a:p>
          <a:p>
            <a:pPr lvl="1"/>
            <a:r>
              <a:rPr lang="en-US" dirty="0" smtClean="0"/>
              <a:t>Rubrics</a:t>
            </a:r>
          </a:p>
          <a:p>
            <a:r>
              <a:rPr lang="en-US" dirty="0" smtClean="0">
                <a:hlinkClick r:id="rId4"/>
              </a:rPr>
              <a:t>LDC Collaborative</a:t>
            </a:r>
            <a:endParaRPr lang="en-US" dirty="0" smtClean="0"/>
          </a:p>
          <a:p>
            <a:pPr marL="0" indent="0">
              <a:buNone/>
            </a:pPr>
            <a:endParaRPr lang="en-US" dirty="0"/>
          </a:p>
        </p:txBody>
      </p:sp>
      <p:pic>
        <p:nvPicPr>
          <p:cNvPr id="4" name="Picture 3"/>
          <p:cNvPicPr>
            <a:picLocks noChangeAspect="1"/>
          </p:cNvPicPr>
          <p:nvPr/>
        </p:nvPicPr>
        <p:blipFill>
          <a:blip r:embed="rId5"/>
          <a:stretch>
            <a:fillRect/>
          </a:stretch>
        </p:blipFill>
        <p:spPr>
          <a:xfrm>
            <a:off x="6565929" y="551468"/>
            <a:ext cx="5331449" cy="5243711"/>
          </a:xfrm>
          <a:prstGeom prst="rect">
            <a:avLst/>
          </a:prstGeom>
        </p:spPr>
      </p:pic>
    </p:spTree>
    <p:extLst>
      <p:ext uri="{BB962C8B-B14F-4D97-AF65-F5344CB8AC3E}">
        <p14:creationId xmlns:p14="http://schemas.microsoft.com/office/powerpoint/2010/main" val="67056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404593"/>
          </a:xfrm>
        </p:spPr>
        <p:txBody>
          <a:bodyPr/>
          <a:lstStyle/>
          <a:p>
            <a:r>
              <a:rPr lang="en-US" dirty="0" smtClean="0"/>
              <a:t>Writing Collection Project</a:t>
            </a:r>
            <a:endParaRPr lang="en-US" dirty="0"/>
          </a:p>
        </p:txBody>
      </p:sp>
      <p:sp>
        <p:nvSpPr>
          <p:cNvPr id="3" name="Content Placeholder 2"/>
          <p:cNvSpPr>
            <a:spLocks noGrp="1"/>
          </p:cNvSpPr>
          <p:nvPr>
            <p:ph idx="1"/>
          </p:nvPr>
        </p:nvSpPr>
        <p:spPr>
          <a:xfrm>
            <a:off x="433633" y="1216058"/>
            <a:ext cx="11397006" cy="5222449"/>
          </a:xfrm>
        </p:spPr>
        <p:txBody>
          <a:bodyPr>
            <a:noAutofit/>
          </a:bodyPr>
          <a:lstStyle/>
          <a:p>
            <a:r>
              <a:rPr lang="en-US" dirty="0" smtClean="0"/>
              <a:t>Administering the prompts</a:t>
            </a:r>
          </a:p>
          <a:p>
            <a:pPr lvl="1"/>
            <a:r>
              <a:rPr lang="en-US" sz="2800" dirty="0" smtClean="0"/>
              <a:t>K-2 all hand-written</a:t>
            </a:r>
          </a:p>
          <a:p>
            <a:pPr lvl="1"/>
            <a:r>
              <a:rPr lang="en-US" sz="2800" dirty="0" smtClean="0"/>
              <a:t>Grades 3-6: 50% hand-written; 50% typed</a:t>
            </a:r>
          </a:p>
          <a:p>
            <a:r>
              <a:rPr lang="en-US" dirty="0" smtClean="0"/>
              <a:t>Collect and Score </a:t>
            </a:r>
          </a:p>
          <a:p>
            <a:pPr lvl="1"/>
            <a:r>
              <a:rPr lang="en-US" sz="2800" dirty="0" smtClean="0"/>
              <a:t>K-2 USBE created rubrics</a:t>
            </a:r>
          </a:p>
          <a:p>
            <a:pPr lvl="1"/>
            <a:r>
              <a:rPr lang="en-US" sz="2800" dirty="0" smtClean="0"/>
              <a:t>3-6 SAGE rubric</a:t>
            </a:r>
          </a:p>
          <a:p>
            <a:r>
              <a:rPr lang="en-US" dirty="0" smtClean="0"/>
              <a:t>Time Allotments</a:t>
            </a:r>
          </a:p>
          <a:p>
            <a:pPr lvl="1"/>
            <a:r>
              <a:rPr lang="en-US" sz="2800" dirty="0" smtClean="0"/>
              <a:t>K: 30 minutes</a:t>
            </a:r>
          </a:p>
          <a:p>
            <a:pPr lvl="1"/>
            <a:r>
              <a:rPr lang="en-US" sz="2800" dirty="0" smtClean="0"/>
              <a:t>Grade 1: 40 minutes</a:t>
            </a:r>
          </a:p>
          <a:p>
            <a:pPr lvl="1"/>
            <a:r>
              <a:rPr lang="en-US" sz="2800" dirty="0" smtClean="0"/>
              <a:t>Grade 2: 60 minutes</a:t>
            </a:r>
          </a:p>
          <a:p>
            <a:pPr lvl="1"/>
            <a:r>
              <a:rPr lang="en-US" sz="2800" dirty="0" smtClean="0"/>
              <a:t>Grades 3 – 6: 90 minutes</a:t>
            </a:r>
            <a:endParaRPr lang="en-US" sz="2800" dirty="0"/>
          </a:p>
        </p:txBody>
      </p:sp>
      <p:pic>
        <p:nvPicPr>
          <p:cNvPr id="4" name="Picture 2" descr="http://www.focusonphonemes.com/sitebuilder/images/studenta-may-425x3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286" y="2856321"/>
            <a:ext cx="3817514" cy="2802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601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Collection Project</a:t>
            </a:r>
            <a:endParaRPr lang="en-US" dirty="0"/>
          </a:p>
        </p:txBody>
      </p:sp>
      <p:sp>
        <p:nvSpPr>
          <p:cNvPr id="3" name="Content Placeholder 2"/>
          <p:cNvSpPr>
            <a:spLocks noGrp="1"/>
          </p:cNvSpPr>
          <p:nvPr>
            <p:ph idx="1"/>
          </p:nvPr>
        </p:nvSpPr>
        <p:spPr/>
        <p:txBody>
          <a:bodyPr/>
          <a:lstStyle/>
          <a:p>
            <a:r>
              <a:rPr lang="en-US" dirty="0" smtClean="0"/>
              <a:t>Steps:</a:t>
            </a:r>
          </a:p>
          <a:p>
            <a:pPr lvl="1"/>
            <a:r>
              <a:rPr lang="en-US" dirty="0" smtClean="0"/>
              <a:t>Read the prompt</a:t>
            </a:r>
          </a:p>
          <a:p>
            <a:pPr lvl="1"/>
            <a:r>
              <a:rPr lang="en-US" dirty="0" smtClean="0"/>
              <a:t>Text or text set</a:t>
            </a:r>
          </a:p>
          <a:p>
            <a:pPr lvl="1"/>
            <a:r>
              <a:rPr lang="en-US" dirty="0" smtClean="0"/>
              <a:t>Read the text aloud</a:t>
            </a:r>
          </a:p>
          <a:p>
            <a:pPr lvl="1"/>
            <a:r>
              <a:rPr lang="en-US" dirty="0" smtClean="0"/>
              <a:t>Read the prompt</a:t>
            </a:r>
          </a:p>
          <a:p>
            <a:pPr lvl="1"/>
            <a:r>
              <a:rPr lang="en-US" dirty="0" smtClean="0"/>
              <a:t>Write, using best spelling</a:t>
            </a:r>
          </a:p>
          <a:p>
            <a:r>
              <a:rPr lang="en-US" dirty="0" smtClean="0"/>
              <a:t>Grades K-1:</a:t>
            </a:r>
          </a:p>
          <a:p>
            <a:pPr lvl="1"/>
            <a:r>
              <a:rPr lang="en-US" dirty="0" smtClean="0"/>
              <a:t>Word bank</a:t>
            </a:r>
          </a:p>
          <a:p>
            <a:pPr lvl="1"/>
            <a:endParaRPr lang="en-US" dirty="0" smtClean="0"/>
          </a:p>
          <a:p>
            <a:pPr marL="457200" lvl="1" indent="0">
              <a:buNone/>
            </a:pPr>
            <a:endParaRPr lang="en-US" dirty="0" smtClean="0"/>
          </a:p>
          <a:p>
            <a:pPr marL="457200" lvl="1" indent="0">
              <a:buNone/>
            </a:pPr>
            <a:endParaRPr lang="en-US" dirty="0" smtClean="0"/>
          </a:p>
          <a:p>
            <a:pPr lvl="1"/>
            <a:endParaRPr lang="en-US" dirty="0"/>
          </a:p>
        </p:txBody>
      </p:sp>
      <p:pic>
        <p:nvPicPr>
          <p:cNvPr id="4" name="Picture 2" descr="http://www.focusonphonemes.com/sitebuilder/images/studenta-may-425x3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286" y="2856321"/>
            <a:ext cx="3817514" cy="2802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613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Prompts &amp; Text Sets</a:t>
            </a:r>
            <a:endParaRPr lang="en-US" dirty="0"/>
          </a:p>
        </p:txBody>
      </p:sp>
      <p:sp>
        <p:nvSpPr>
          <p:cNvPr id="3" name="Content Placeholder 2"/>
          <p:cNvSpPr>
            <a:spLocks noGrp="1"/>
          </p:cNvSpPr>
          <p:nvPr>
            <p:ph sz="half" idx="1"/>
          </p:nvPr>
        </p:nvSpPr>
        <p:spPr/>
        <p:txBody>
          <a:bodyPr>
            <a:normAutofit/>
          </a:bodyPr>
          <a:lstStyle/>
          <a:p>
            <a:r>
              <a:rPr lang="en-US" dirty="0" smtClean="0"/>
              <a:t>All K-6 prompts, text sets, annotated and unannotated samples are available online - </a:t>
            </a:r>
            <a:r>
              <a:rPr lang="en-US" dirty="0" smtClean="0">
                <a:hlinkClick r:id="rId2"/>
              </a:rPr>
              <a:t>http</a:t>
            </a:r>
            <a:r>
              <a:rPr lang="en-US" dirty="0">
                <a:hlinkClick r:id="rId2"/>
              </a:rPr>
              <a:t>://www.uen.org/core/languagearts/writing-collection</a:t>
            </a:r>
            <a:r>
              <a:rPr lang="en-US" dirty="0" smtClean="0">
                <a:hlinkClick r:id="rId2"/>
              </a:rPr>
              <a:t>/</a:t>
            </a:r>
            <a:endParaRPr lang="en-US" dirty="0" smtClean="0"/>
          </a:p>
          <a:p>
            <a:r>
              <a:rPr lang="en-US" dirty="0" smtClean="0"/>
              <a:t>Argumentative samples have not been collected yet, but the prompt and text sets are online</a:t>
            </a:r>
          </a:p>
          <a:p>
            <a:endParaRPr lang="en-US" dirty="0"/>
          </a:p>
        </p:txBody>
      </p:sp>
      <p:sp>
        <p:nvSpPr>
          <p:cNvPr id="4" name="Content Placeholder 3"/>
          <p:cNvSpPr>
            <a:spLocks noGrp="1"/>
          </p:cNvSpPr>
          <p:nvPr>
            <p:ph sz="half" idx="2"/>
          </p:nvPr>
        </p:nvSpPr>
        <p:spPr/>
        <p:txBody>
          <a:bodyPr>
            <a:normAutofit/>
          </a:bodyPr>
          <a:lstStyle/>
          <a:p>
            <a:r>
              <a:rPr lang="en-US" dirty="0"/>
              <a:t>K opinion &amp; informative</a:t>
            </a:r>
          </a:p>
          <a:p>
            <a:r>
              <a:rPr lang="en-US" dirty="0"/>
              <a:t>1</a:t>
            </a:r>
            <a:r>
              <a:rPr lang="en-US" baseline="30000" dirty="0"/>
              <a:t>st</a:t>
            </a:r>
            <a:r>
              <a:rPr lang="en-US" dirty="0"/>
              <a:t> opinion &amp; informative</a:t>
            </a:r>
          </a:p>
          <a:p>
            <a:r>
              <a:rPr lang="en-US" dirty="0"/>
              <a:t>2</a:t>
            </a:r>
            <a:r>
              <a:rPr lang="en-US" baseline="30000" dirty="0"/>
              <a:t>nd</a:t>
            </a:r>
            <a:r>
              <a:rPr lang="en-US" dirty="0"/>
              <a:t> opinion &amp; informative</a:t>
            </a:r>
          </a:p>
          <a:p>
            <a:r>
              <a:rPr lang="en-US" dirty="0" smtClean="0"/>
              <a:t>3</a:t>
            </a:r>
            <a:r>
              <a:rPr lang="en-US" baseline="30000" dirty="0" smtClean="0"/>
              <a:t>rd</a:t>
            </a:r>
            <a:r>
              <a:rPr lang="en-US" dirty="0" smtClean="0"/>
              <a:t> </a:t>
            </a:r>
            <a:r>
              <a:rPr lang="en-US" dirty="0"/>
              <a:t>opinion &amp; </a:t>
            </a:r>
            <a:r>
              <a:rPr lang="en-US" dirty="0" smtClean="0"/>
              <a:t>informative</a:t>
            </a:r>
          </a:p>
          <a:p>
            <a:r>
              <a:rPr lang="en-US" dirty="0" smtClean="0"/>
              <a:t>4</a:t>
            </a:r>
            <a:r>
              <a:rPr lang="en-US" baseline="30000" dirty="0" smtClean="0"/>
              <a:t>th</a:t>
            </a:r>
            <a:r>
              <a:rPr lang="en-US" dirty="0" smtClean="0"/>
              <a:t> </a:t>
            </a:r>
            <a:r>
              <a:rPr lang="en-US" dirty="0"/>
              <a:t>opinion &amp; </a:t>
            </a:r>
            <a:r>
              <a:rPr lang="en-US" dirty="0" smtClean="0"/>
              <a:t>informative</a:t>
            </a:r>
          </a:p>
          <a:p>
            <a:r>
              <a:rPr lang="en-US" dirty="0" smtClean="0"/>
              <a:t>5</a:t>
            </a:r>
            <a:r>
              <a:rPr lang="en-US" baseline="30000" dirty="0" smtClean="0"/>
              <a:t>th</a:t>
            </a:r>
            <a:r>
              <a:rPr lang="en-US" dirty="0" smtClean="0"/>
              <a:t> </a:t>
            </a:r>
            <a:r>
              <a:rPr lang="en-US" dirty="0"/>
              <a:t>opinion &amp; </a:t>
            </a:r>
            <a:r>
              <a:rPr lang="en-US" dirty="0" smtClean="0"/>
              <a:t>informative</a:t>
            </a:r>
          </a:p>
          <a:p>
            <a:r>
              <a:rPr lang="en-US" dirty="0" smtClean="0"/>
              <a:t>6</a:t>
            </a:r>
            <a:r>
              <a:rPr lang="en-US" baseline="30000" dirty="0" smtClean="0"/>
              <a:t>th</a:t>
            </a:r>
            <a:r>
              <a:rPr lang="en-US" dirty="0" smtClean="0"/>
              <a:t> argumentative &amp; informative</a:t>
            </a:r>
          </a:p>
        </p:txBody>
      </p:sp>
    </p:spTree>
    <p:extLst>
      <p:ext uri="{BB962C8B-B14F-4D97-AF65-F5344CB8AC3E}">
        <p14:creationId xmlns:p14="http://schemas.microsoft.com/office/powerpoint/2010/main" val="1878469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 3</a:t>
            </a:r>
            <a:r>
              <a:rPr lang="en-US" baseline="30000" dirty="0" smtClean="0"/>
              <a:t>rd</a:t>
            </a:r>
            <a:r>
              <a:rPr lang="en-US" dirty="0" smtClean="0"/>
              <a:t> Grade Informative</a:t>
            </a:r>
            <a:endParaRPr lang="en-US" dirty="0"/>
          </a:p>
        </p:txBody>
      </p:sp>
      <p:sp>
        <p:nvSpPr>
          <p:cNvPr id="3" name="Content Placeholder 2"/>
          <p:cNvSpPr>
            <a:spLocks noGrp="1"/>
          </p:cNvSpPr>
          <p:nvPr>
            <p:ph idx="1"/>
          </p:nvPr>
        </p:nvSpPr>
        <p:spPr/>
        <p:txBody>
          <a:bodyPr/>
          <a:lstStyle/>
          <a:p>
            <a:r>
              <a:rPr lang="en-US" dirty="0" smtClean="0"/>
              <a:t>Materials</a:t>
            </a:r>
          </a:p>
          <a:p>
            <a:pPr lvl="1"/>
            <a:r>
              <a:rPr lang="en-US" dirty="0" smtClean="0"/>
              <a:t>Prompt</a:t>
            </a:r>
          </a:p>
          <a:p>
            <a:pPr lvl="1"/>
            <a:r>
              <a:rPr lang="en-US" dirty="0" smtClean="0"/>
              <a:t>Text</a:t>
            </a:r>
          </a:p>
          <a:p>
            <a:pPr lvl="1"/>
            <a:r>
              <a:rPr lang="en-US" dirty="0" smtClean="0"/>
              <a:t>Unannotated Student Sample</a:t>
            </a:r>
          </a:p>
          <a:p>
            <a:pPr lvl="1"/>
            <a:r>
              <a:rPr lang="en-US" dirty="0" smtClean="0"/>
              <a:t>Rubric</a:t>
            </a:r>
          </a:p>
          <a:p>
            <a:pPr lvl="1"/>
            <a:r>
              <a:rPr lang="en-US" dirty="0" smtClean="0"/>
              <a:t>Checklist</a:t>
            </a:r>
          </a:p>
          <a:p>
            <a:pPr lvl="1"/>
            <a:r>
              <a:rPr lang="en-US" dirty="0" smtClean="0"/>
              <a:t>Annotated Student Sample</a:t>
            </a:r>
            <a:endParaRPr lang="en-US" dirty="0"/>
          </a:p>
        </p:txBody>
      </p:sp>
      <p:pic>
        <p:nvPicPr>
          <p:cNvPr id="4" name="Picture 3"/>
          <p:cNvPicPr>
            <a:picLocks noChangeAspect="1"/>
          </p:cNvPicPr>
          <p:nvPr/>
        </p:nvPicPr>
        <p:blipFill>
          <a:blip r:embed="rId2"/>
          <a:stretch>
            <a:fillRect/>
          </a:stretch>
        </p:blipFill>
        <p:spPr>
          <a:xfrm>
            <a:off x="5588884" y="1506641"/>
            <a:ext cx="5352709" cy="4795294"/>
          </a:xfrm>
          <a:prstGeom prst="rect">
            <a:avLst/>
          </a:prstGeom>
        </p:spPr>
      </p:pic>
    </p:spTree>
    <p:extLst>
      <p:ext uri="{BB962C8B-B14F-4D97-AF65-F5344CB8AC3E}">
        <p14:creationId xmlns:p14="http://schemas.microsoft.com/office/powerpoint/2010/main" val="813111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 3</a:t>
            </a:r>
            <a:r>
              <a:rPr lang="en-US" baseline="30000" dirty="0" smtClean="0"/>
              <a:t>rd</a:t>
            </a:r>
            <a:r>
              <a:rPr lang="en-US" dirty="0" smtClean="0"/>
              <a:t> Grade Informative - Prompt</a:t>
            </a:r>
            <a:endParaRPr lang="en-US" dirty="0"/>
          </a:p>
        </p:txBody>
      </p:sp>
      <p:pic>
        <p:nvPicPr>
          <p:cNvPr id="4" name="Content Placeholder 3"/>
          <p:cNvPicPr>
            <a:picLocks noGrp="1" noChangeAspect="1"/>
          </p:cNvPicPr>
          <p:nvPr>
            <p:ph idx="1"/>
          </p:nvPr>
        </p:nvPicPr>
        <p:blipFill>
          <a:blip r:embed="rId2"/>
          <a:stretch>
            <a:fillRect/>
          </a:stretch>
        </p:blipFill>
        <p:spPr>
          <a:xfrm>
            <a:off x="2681287" y="1768183"/>
            <a:ext cx="6829425" cy="2428875"/>
          </a:xfrm>
          <a:prstGeom prst="rect">
            <a:avLst/>
          </a:prstGeom>
          <a:ln>
            <a:solidFill>
              <a:schemeClr val="tx1"/>
            </a:solidFill>
          </a:ln>
        </p:spPr>
      </p:pic>
    </p:spTree>
    <p:extLst>
      <p:ext uri="{BB962C8B-B14F-4D97-AF65-F5344CB8AC3E}">
        <p14:creationId xmlns:p14="http://schemas.microsoft.com/office/powerpoint/2010/main" val="2799035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584</TotalTime>
  <Words>1685</Words>
  <Application>Microsoft Office PowerPoint</Application>
  <PresentationFormat>Widescreen</PresentationFormat>
  <Paragraphs>261</Paragraphs>
  <Slides>47</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Wingdings</vt:lpstr>
      <vt:lpstr>Office Theme</vt:lpstr>
      <vt:lpstr>Launching Writing with the “Write” Tools</vt:lpstr>
      <vt:lpstr>Overview of Day 2</vt:lpstr>
      <vt:lpstr>K-6 Writing Collection Project</vt:lpstr>
      <vt:lpstr>Writing Collection Project</vt:lpstr>
      <vt:lpstr>Writing Collection Project</vt:lpstr>
      <vt:lpstr>Writing Collection Project</vt:lpstr>
      <vt:lpstr>Prompts &amp; Text Sets</vt:lpstr>
      <vt:lpstr>Scoring – 3rd Grade Informative</vt:lpstr>
      <vt:lpstr>Scoring – 3rd Grade Informative - Prompt</vt:lpstr>
      <vt:lpstr>Scoring – 3rd Grade Informative Rubric</vt:lpstr>
      <vt:lpstr>Scoring – 3rd Grade Informative Checklist</vt:lpstr>
      <vt:lpstr>Scoring – 3rd Grade Informative Student Sample</vt:lpstr>
      <vt:lpstr>Scoring – 3rd Grade Informative - Introduction</vt:lpstr>
      <vt:lpstr>Scoring – 3rd Grade Informative – Linking Words and Phrases</vt:lpstr>
      <vt:lpstr>Scoring – 3rd Grade Informative – Facts, Definitions, and Details</vt:lpstr>
      <vt:lpstr>Scoring – 3rd Grade Informative - Conclusion</vt:lpstr>
      <vt:lpstr>Scoring – 3rd Grade Informative Rubric &amp; Checklist</vt:lpstr>
      <vt:lpstr>Rubrics</vt:lpstr>
      <vt:lpstr>Scoring…</vt:lpstr>
      <vt:lpstr>Scoring – 3rd Grade Informative - Annotated</vt:lpstr>
      <vt:lpstr>Activity</vt:lpstr>
      <vt:lpstr>Scoring</vt:lpstr>
      <vt:lpstr>First Grade Opinion Sorting</vt:lpstr>
      <vt:lpstr>Sort Samples Based on Instructional Needs</vt:lpstr>
      <vt:lpstr>Planning Instruction </vt:lpstr>
      <vt:lpstr>Grade Level Sorting</vt:lpstr>
      <vt:lpstr>Planning Instruction </vt:lpstr>
      <vt:lpstr> Read and discuss 6 evidence-based writing practices for teaching writing effectively and how teachers can use these practices in their classrooms.   </vt:lpstr>
      <vt:lpstr>Task:  Read the introduction and discuss with a partner the complexity of writing and how to bridge the gap between beginning writing and skilled writing   </vt:lpstr>
      <vt:lpstr>PowerPoint Presentation</vt:lpstr>
      <vt:lpstr>Task:  Read conclusion and discuss with a partner how you plan to use this knowledge in your context </vt:lpstr>
      <vt:lpstr>Warm-Up: How Fluent is Your Handwriting?</vt:lpstr>
      <vt:lpstr>Low Level/High Level Skills in Writing</vt:lpstr>
      <vt:lpstr>Low Level/High Level Skills in Writing</vt:lpstr>
      <vt:lpstr>Building Transcription Fluency</vt:lpstr>
      <vt:lpstr>Cognitive Processes of Writing</vt:lpstr>
      <vt:lpstr>Prompt Analysis</vt:lpstr>
      <vt:lpstr>Prompt Analysis</vt:lpstr>
      <vt:lpstr>Deconstructing a Prompt</vt:lpstr>
      <vt:lpstr>Highlight the Verbs </vt:lpstr>
      <vt:lpstr>Underline the task</vt:lpstr>
      <vt:lpstr>Circle the Question You Need to Answer </vt:lpstr>
      <vt:lpstr>Your Turn – Deconstruct the Prompt</vt:lpstr>
      <vt:lpstr>Your Turn – Deconstruct the Prompt</vt:lpstr>
      <vt:lpstr>Analyze Your Prompt from Day 1</vt:lpstr>
      <vt:lpstr>Deconstructing a Prompt</vt:lpstr>
      <vt:lpstr>Resources</vt:lpstr>
    </vt:vector>
  </TitlesOfParts>
  <Company>Utah State Office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Launching Writing with the “Write” Tools</dc:title>
  <dc:creator>Wiebke, Sara</dc:creator>
  <cp:lastModifiedBy>Wiebke, Sara</cp:lastModifiedBy>
  <cp:revision>59</cp:revision>
  <dcterms:created xsi:type="dcterms:W3CDTF">2016-09-21T16:02:53Z</dcterms:created>
  <dcterms:modified xsi:type="dcterms:W3CDTF">2016-11-05T00:32:30Z</dcterms:modified>
</cp:coreProperties>
</file>