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FF03-DF7B-4BB4-A9A8-FD6B16FA0E12}" type="datetimeFigureOut">
              <a:rPr lang="en-US" smtClean="0"/>
              <a:t>2/14/2011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D8C7B39-8F0F-44D0-A416-5AE1C69E2F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FF03-DF7B-4BB4-A9A8-FD6B16FA0E12}" type="datetimeFigureOut">
              <a:rPr lang="en-US" smtClean="0"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7B39-8F0F-44D0-A416-5AE1C69E2F3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D8C7B39-8F0F-44D0-A416-5AE1C69E2F3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FF03-DF7B-4BB4-A9A8-FD6B16FA0E12}" type="datetimeFigureOut">
              <a:rPr lang="en-US" smtClean="0"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FF03-DF7B-4BB4-A9A8-FD6B16FA0E12}" type="datetimeFigureOut">
              <a:rPr lang="en-US" smtClean="0"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D8C7B39-8F0F-44D0-A416-5AE1C69E2F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FF03-DF7B-4BB4-A9A8-FD6B16FA0E12}" type="datetimeFigureOut">
              <a:rPr lang="en-US" smtClean="0"/>
              <a:t>2/14/2011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D8C7B39-8F0F-44D0-A416-5AE1C69E2F3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48CFF03-DF7B-4BB4-A9A8-FD6B16FA0E12}" type="datetimeFigureOut">
              <a:rPr lang="en-US" smtClean="0"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7B39-8F0F-44D0-A416-5AE1C69E2F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FF03-DF7B-4BB4-A9A8-FD6B16FA0E12}" type="datetimeFigureOut">
              <a:rPr lang="en-US" smtClean="0"/>
              <a:t>2/14/2011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D8C7B39-8F0F-44D0-A416-5AE1C69E2F36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FF03-DF7B-4BB4-A9A8-FD6B16FA0E12}" type="datetimeFigureOut">
              <a:rPr lang="en-US" smtClean="0"/>
              <a:t>2/14/2011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D8C7B39-8F0F-44D0-A416-5AE1C69E2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FF03-DF7B-4BB4-A9A8-FD6B16FA0E12}" type="datetimeFigureOut">
              <a:rPr lang="en-US" smtClean="0"/>
              <a:t>2/14/2011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C7B39-8F0F-44D0-A416-5AE1C69E2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D8C7B39-8F0F-44D0-A416-5AE1C69E2F3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FF03-DF7B-4BB4-A9A8-FD6B16FA0E12}" type="datetimeFigureOut">
              <a:rPr lang="en-US" smtClean="0"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D8C7B39-8F0F-44D0-A416-5AE1C69E2F3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48CFF03-DF7B-4BB4-A9A8-FD6B16FA0E12}" type="datetimeFigureOut">
              <a:rPr lang="en-US" smtClean="0"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48CFF03-DF7B-4BB4-A9A8-FD6B16FA0E12}" type="datetimeFigureOut">
              <a:rPr lang="en-US" smtClean="0"/>
              <a:t>2/14/2011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D8C7B39-8F0F-44D0-A416-5AE1C69E2F36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Keeping the ‘bugs’ out of your marriage</a:t>
            </a:r>
            <a:endParaRPr lang="en-US" dirty="0"/>
          </a:p>
        </p:txBody>
      </p:sp>
      <p:pic>
        <p:nvPicPr>
          <p:cNvPr id="5" name="Picture 4" descr="C:\Documents and Settings\Student\My Documents\My Pictures\Love love\88b295151103bb0e.jpg"/>
          <p:cNvPicPr/>
          <p:nvPr/>
        </p:nvPicPr>
        <p:blipFill>
          <a:blip r:embed="rId2" cstate="print"/>
          <a:srcRect l="4167" t="10204" r="4167" b="10204"/>
          <a:stretch>
            <a:fillRect/>
          </a:stretch>
        </p:blipFill>
        <p:spPr bwMode="auto">
          <a:xfrm>
            <a:off x="2819400" y="3124200"/>
            <a:ext cx="3352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latin typeface="Sylfaen" pitchFamily="18" charset="0"/>
              </a:rPr>
              <a:t>Spouse </a:t>
            </a:r>
            <a:r>
              <a:rPr lang="en-US" sz="3200" b="1" dirty="0" err="1" smtClean="0">
                <a:latin typeface="Sylfaen" pitchFamily="18" charset="0"/>
              </a:rPr>
              <a:t>Modificosis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 </a:t>
            </a:r>
            <a:r>
              <a:rPr lang="en-US" sz="2800" dirty="0" smtClean="0"/>
              <a:t>Obsession with remaking your </a:t>
            </a:r>
            <a:r>
              <a:rPr lang="en-US" sz="2800" dirty="0" smtClean="0"/>
              <a:t>spouse</a:t>
            </a:r>
          </a:p>
          <a:p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Symptoms: </a:t>
            </a:r>
          </a:p>
          <a:p>
            <a:pPr>
              <a:buNone/>
            </a:pPr>
            <a:r>
              <a:rPr lang="en-US" sz="2800" dirty="0" smtClean="0"/>
              <a:t>Uncomfortable with spouse appearance, habits or personality</a:t>
            </a:r>
          </a:p>
          <a:p>
            <a:pPr>
              <a:buNone/>
            </a:pPr>
            <a:r>
              <a:rPr lang="en-US" sz="2800" dirty="0" smtClean="0"/>
              <a:t>Point out spouse’s faults</a:t>
            </a:r>
          </a:p>
          <a:p>
            <a:pPr>
              <a:buNone/>
            </a:pPr>
            <a:r>
              <a:rPr lang="en-US" sz="2800" dirty="0" smtClean="0"/>
              <a:t>Have not sincerely compliments spouse recently </a:t>
            </a:r>
          </a:p>
          <a:p>
            <a:pPr>
              <a:buNone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u="sng" dirty="0" smtClean="0"/>
              <a:t>Treatment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Privately determine why your spouse’s trait/traits are irritating you (don’t’ be too </a:t>
            </a:r>
            <a:r>
              <a:rPr lang="en-US" sz="2800" dirty="0" smtClean="0"/>
              <a:t>critical)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Consider how your behavior could be modified to bring out the best in your spouse</a:t>
            </a:r>
            <a:br>
              <a:rPr lang="en-US" sz="2800" dirty="0" smtClean="0"/>
            </a:br>
            <a:r>
              <a:rPr lang="en-US" sz="2800" dirty="0" smtClean="0"/>
              <a:t>Discuss your problem with your spouse in love and support</a:t>
            </a:r>
            <a:br>
              <a:rPr lang="en-US" sz="2800" dirty="0" smtClean="0"/>
            </a:br>
            <a:r>
              <a:rPr lang="en-US" sz="2800" dirty="0" smtClean="0"/>
              <a:t>Work together on becoming your “best selves”</a:t>
            </a:r>
            <a:br>
              <a:rPr lang="en-US" sz="2800" dirty="0" smtClean="0"/>
            </a:br>
            <a:r>
              <a:rPr lang="en-US" sz="2800" dirty="0" smtClean="0"/>
              <a:t>Exercise patience, acceptance, and </a:t>
            </a:r>
            <a:r>
              <a:rPr lang="en-US" sz="2800" dirty="0" smtClean="0"/>
              <a:t>understanding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latin typeface="Sylfaen" pitchFamily="18" charset="0"/>
              </a:rPr>
              <a:t>Non </a:t>
            </a:r>
            <a:r>
              <a:rPr lang="en-US" sz="3200" b="1" dirty="0" err="1" smtClean="0">
                <a:latin typeface="Sylfaen" pitchFamily="18" charset="0"/>
              </a:rPr>
              <a:t>Directionalicosis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49952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Deficiency </a:t>
            </a:r>
            <a:r>
              <a:rPr lang="en-US" sz="2800" dirty="0" smtClean="0"/>
              <a:t>of goals in your </a:t>
            </a:r>
            <a:r>
              <a:rPr lang="en-US" sz="2800" dirty="0" smtClean="0"/>
              <a:t>marriage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Symptoms:</a:t>
            </a:r>
          </a:p>
          <a:p>
            <a:pPr>
              <a:buNone/>
            </a:pPr>
            <a:r>
              <a:rPr lang="en-US" sz="2800" dirty="0" smtClean="0"/>
              <a:t>Marriage seems to be going no where</a:t>
            </a:r>
          </a:p>
          <a:p>
            <a:pPr>
              <a:buNone/>
            </a:pPr>
            <a:r>
              <a:rPr lang="en-US" sz="2800" dirty="0" smtClean="0"/>
              <a:t>Have not discussed the future with your spouse</a:t>
            </a:r>
          </a:p>
          <a:p>
            <a:pPr>
              <a:buNone/>
            </a:pPr>
            <a:r>
              <a:rPr lang="en-US" sz="2800" dirty="0" smtClean="0"/>
              <a:t> in months</a:t>
            </a:r>
          </a:p>
          <a:p>
            <a:pPr>
              <a:buNone/>
            </a:pPr>
            <a:r>
              <a:rPr lang="en-US" sz="2800" dirty="0" smtClean="0"/>
              <a:t>Realize you have not accomplished goals </a:t>
            </a:r>
          </a:p>
          <a:p>
            <a:pPr>
              <a:buNone/>
            </a:pPr>
            <a:r>
              <a:rPr lang="en-US" sz="2800" dirty="0" smtClean="0"/>
              <a:t>set previously</a:t>
            </a:r>
          </a:p>
          <a:p>
            <a:pPr>
              <a:buNone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u="sng" dirty="0" smtClean="0"/>
              <a:t>Treatment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Together, set specific, attainable goals for your marriage</a:t>
            </a:r>
            <a:br>
              <a:rPr lang="en-US" sz="2800" dirty="0" smtClean="0"/>
            </a:br>
            <a:r>
              <a:rPr lang="en-US" sz="2800" dirty="0" smtClean="0"/>
              <a:t>Strive to have daily, as well as long-term, activities which will help you both achieve your goals</a:t>
            </a:r>
            <a:br>
              <a:rPr lang="en-US" sz="2800" dirty="0" smtClean="0"/>
            </a:br>
            <a:r>
              <a:rPr lang="en-US" sz="2800" dirty="0" smtClean="0"/>
              <a:t>Exercise consideration and mutual support</a:t>
            </a:r>
            <a:endParaRPr lang="en-US" dirty="0"/>
          </a:p>
        </p:txBody>
      </p:sp>
      <p:pic>
        <p:nvPicPr>
          <p:cNvPr id="4" name="Picture 3" descr="C:\Documents and Settings\Student\My Documents\My Pictures\Love love\deb344d987ae921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905000"/>
            <a:ext cx="1981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err="1" smtClean="0">
                <a:latin typeface="Sylfaen" pitchFamily="18" charset="0"/>
              </a:rPr>
              <a:t>Budgetitis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26152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An </a:t>
            </a:r>
            <a:r>
              <a:rPr lang="en-US" sz="2800" dirty="0" smtClean="0"/>
              <a:t>inability to accept your spouse’s attitudes toward money &amp; the inability to work together in the financial aspects of </a:t>
            </a:r>
            <a:r>
              <a:rPr lang="en-US" sz="2800" dirty="0" smtClean="0"/>
              <a:t>marriage/budgeting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Symptoms:</a:t>
            </a:r>
          </a:p>
          <a:p>
            <a:pPr>
              <a:buNone/>
            </a:pPr>
            <a:r>
              <a:rPr lang="en-US" sz="2800" dirty="0" smtClean="0"/>
              <a:t>Finances are primary topic of arguments</a:t>
            </a:r>
          </a:p>
          <a:p>
            <a:pPr>
              <a:buNone/>
            </a:pPr>
            <a:r>
              <a:rPr lang="en-US" sz="2800" dirty="0" smtClean="0"/>
              <a:t>Surprise spouse with new car, boat, etc. </a:t>
            </a:r>
          </a:p>
          <a:p>
            <a:pPr>
              <a:buNone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u="sng" dirty="0" smtClean="0"/>
              <a:t>Treatment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Plan and hold one or more yearly discussions on budgeting and financial priorities</a:t>
            </a:r>
            <a:br>
              <a:rPr lang="en-US" sz="2800" dirty="0" smtClean="0"/>
            </a:br>
            <a:r>
              <a:rPr lang="en-US" sz="2800" dirty="0" smtClean="0"/>
              <a:t>Use Compromise!</a:t>
            </a:r>
            <a:br>
              <a:rPr lang="en-US" sz="2800" dirty="0" smtClean="0"/>
            </a:br>
            <a:r>
              <a:rPr lang="en-US" sz="2800" dirty="0" smtClean="0"/>
              <a:t>Exercise understanding and consideration of your spouse’s values and background</a:t>
            </a:r>
            <a:endParaRPr lang="en-US" dirty="0"/>
          </a:p>
        </p:txBody>
      </p:sp>
      <p:pic>
        <p:nvPicPr>
          <p:cNvPr id="4" name="Picture 3" descr="C:\Documents and Settings\Student\My Documents\My Pictures\Love love\37e763feb984440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2514600"/>
            <a:ext cx="1905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500" dirty="0" smtClean="0">
                <a:latin typeface="Georgia" pitchFamily="116" charset="0"/>
              </a:rPr>
              <a:t>Keys Components of a Happy Marriage</a:t>
            </a:r>
            <a:br>
              <a:rPr lang="en-US" sz="3500" dirty="0" smtClean="0">
                <a:latin typeface="Georgia" pitchFamily="116" charset="0"/>
              </a:rPr>
            </a:br>
            <a:r>
              <a:rPr lang="en-US" sz="3500" b="1" dirty="0" smtClean="0">
                <a:latin typeface="Georgia" pitchFamily="116" charset="0"/>
              </a:rPr>
              <a:t>To keep the “bugs” out:</a:t>
            </a:r>
            <a:r>
              <a:rPr lang="en-US" sz="4000" dirty="0" smtClean="0"/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Georgia" pitchFamily="116" charset="0"/>
              </a:rPr>
              <a:t>Good Communication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Georgia" pitchFamily="116" charset="0"/>
              </a:rPr>
              <a:t>Expressing Affection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Georgia" pitchFamily="116" charset="0"/>
              </a:rPr>
              <a:t>Having Realistic Expectations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 smtClean="0">
                <a:latin typeface="Georgia" pitchFamily="116" charset="0"/>
              </a:rPr>
              <a:t>Spending Time Together!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Georgia" pitchFamily="116" charset="0"/>
              </a:rPr>
              <a:t>Be an optimists!  Be accepting of your spouse and bring out the positive in them.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Georgia" pitchFamily="116" charset="0"/>
              </a:rPr>
              <a:t>Set Goals Together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Georgia" pitchFamily="116" charset="0"/>
              </a:rPr>
              <a:t>Work together in budgeting and financial decisions</a:t>
            </a:r>
          </a:p>
        </p:txBody>
      </p:sp>
      <p:pic>
        <p:nvPicPr>
          <p:cNvPr id="4" name="Picture 3" descr="C:\Documents and Settings\Student\My Documents\My Pictures\Love love\stuff and stuff 33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1676400"/>
            <a:ext cx="17653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Georgia" pitchFamily="116" charset="0"/>
              </a:rPr>
              <a:t>Advantages of Marriage</a:t>
            </a:r>
            <a:r>
              <a:rPr lang="en-US" dirty="0" smtClean="0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Higher Incomes</a:t>
            </a:r>
          </a:p>
          <a:p>
            <a:pPr eaLnBrk="1" hangingPunct="1">
              <a:defRPr/>
            </a:pPr>
            <a:r>
              <a:rPr lang="en-US" dirty="0" smtClean="0"/>
              <a:t>Longer Lives</a:t>
            </a:r>
          </a:p>
          <a:p>
            <a:pPr eaLnBrk="1" hangingPunct="1">
              <a:defRPr/>
            </a:pPr>
            <a:r>
              <a:rPr lang="en-US" dirty="0" smtClean="0"/>
              <a:t>Better Health</a:t>
            </a:r>
          </a:p>
          <a:p>
            <a:pPr eaLnBrk="1" hangingPunct="1">
              <a:defRPr/>
            </a:pPr>
            <a:r>
              <a:rPr lang="en-US" dirty="0" smtClean="0"/>
              <a:t>Less Violence</a:t>
            </a:r>
          </a:p>
          <a:p>
            <a:pPr eaLnBrk="1" hangingPunct="1">
              <a:defRPr/>
            </a:pPr>
            <a:r>
              <a:rPr lang="en-US" dirty="0" smtClean="0"/>
              <a:t>Less Alcohol</a:t>
            </a:r>
          </a:p>
          <a:p>
            <a:pPr eaLnBrk="1" hangingPunct="1">
              <a:defRPr/>
            </a:pPr>
            <a:r>
              <a:rPr lang="en-US" dirty="0" smtClean="0"/>
              <a:t>Less Poverty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Font typeface="Wingdings" pitchFamily="116" charset="2"/>
              <a:buNone/>
              <a:defRPr/>
            </a:pPr>
            <a:endParaRPr lang="en-US" sz="1800" dirty="0" smtClean="0"/>
          </a:p>
          <a:p>
            <a:pPr eaLnBrk="1" hangingPunct="1">
              <a:buFont typeface="Wingdings" pitchFamily="116" charset="2"/>
              <a:buNone/>
              <a:defRPr/>
            </a:pPr>
            <a:endParaRPr lang="en-US" sz="1800" dirty="0" smtClean="0"/>
          </a:p>
          <a:p>
            <a:pPr eaLnBrk="1" hangingPunct="1">
              <a:buFont typeface="Wingdings" pitchFamily="116" charset="2"/>
              <a:buNone/>
              <a:defRPr/>
            </a:pPr>
            <a:endParaRPr lang="en-US" sz="1800" dirty="0" smtClean="0"/>
          </a:p>
          <a:p>
            <a:pPr eaLnBrk="1" hangingPunct="1">
              <a:buFont typeface="Wingdings" pitchFamily="116" charset="2"/>
              <a:buNone/>
              <a:defRPr/>
            </a:pPr>
            <a:r>
              <a:rPr lang="en-US" sz="1800" dirty="0" smtClean="0"/>
              <a:t>Salt </a:t>
            </a:r>
            <a:r>
              <a:rPr lang="en-US" sz="1800" dirty="0" smtClean="0"/>
              <a:t>Lake Tribune – August 2001 Census</a:t>
            </a:r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1905000"/>
            <a:ext cx="4646643" cy="310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Georgia" pitchFamily="116" charset="0"/>
              </a:rPr>
              <a:t>Components of Good Marriages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Marriage is #1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Fidelity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Commitment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Unselfishness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Put time into your relationship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Talk and Listen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Touching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Be Positive about your Mate and your Marriage </a:t>
            </a:r>
          </a:p>
          <a:p>
            <a:pPr algn="ctr" eaLnBrk="1" hangingPunct="1">
              <a:lnSpc>
                <a:spcPct val="90000"/>
              </a:lnSpc>
              <a:buFont typeface="Wingdings" pitchFamily="116" charset="2"/>
              <a:buNone/>
              <a:defRPr/>
            </a:pPr>
            <a:endParaRPr lang="en-US" sz="2800" dirty="0" smtClean="0"/>
          </a:p>
          <a:p>
            <a:pPr algn="ctr" eaLnBrk="1" hangingPunct="1">
              <a:lnSpc>
                <a:spcPct val="90000"/>
              </a:lnSpc>
              <a:buFont typeface="Wingdings" pitchFamily="116" charset="2"/>
              <a:buNone/>
              <a:defRPr/>
            </a:pPr>
            <a:r>
              <a:rPr lang="en-US" sz="2800" dirty="0" smtClean="0"/>
              <a:t>Why</a:t>
            </a:r>
            <a:r>
              <a:rPr lang="en-US" sz="2800" dirty="0" smtClean="0"/>
              <a:t>?</a:t>
            </a:r>
            <a:endParaRPr lang="en-US" sz="2800" dirty="0" smtClean="0"/>
          </a:p>
        </p:txBody>
      </p:sp>
      <p:pic>
        <p:nvPicPr>
          <p:cNvPr id="4" name="Picture 3" descr="C:\Documents and Settings\Student\My Documents\My Pictures\Love love\513896bac854ed5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1752600"/>
            <a:ext cx="2514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500" dirty="0" smtClean="0">
                <a:latin typeface="Georgia" pitchFamily="116" charset="0"/>
              </a:rPr>
              <a:t>Creating a Happy Marriage</a:t>
            </a:r>
            <a:br>
              <a:rPr lang="en-US" sz="4500" dirty="0" smtClean="0">
                <a:latin typeface="Georgia" pitchFamily="116" charset="0"/>
              </a:rPr>
            </a:br>
            <a:r>
              <a:rPr lang="en-US" sz="3500" dirty="0" smtClean="0">
                <a:latin typeface="Georgia" pitchFamily="116" charset="0"/>
              </a:rPr>
              <a:t>Taking a Pro-Active Approach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effectLst/>
                <a:latin typeface="Sylfaen" pitchFamily="18" charset="0"/>
              </a:rPr>
              <a:t>Remember the things you said while courting &amp; say them again!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effectLst/>
                <a:latin typeface="Sylfaen" pitchFamily="18" charset="0"/>
              </a:rPr>
              <a:t>Design a budget and live within it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effectLst/>
                <a:latin typeface="Sylfaen" pitchFamily="18" charset="0"/>
              </a:rPr>
              <a:t>Have regular get-</a:t>
            </a:r>
            <a:r>
              <a:rPr lang="en-US" sz="2800" dirty="0" err="1" smtClean="0">
                <a:effectLst/>
                <a:latin typeface="Sylfaen" pitchFamily="18" charset="0"/>
              </a:rPr>
              <a:t>aways</a:t>
            </a:r>
            <a:r>
              <a:rPr lang="en-US" sz="2800" dirty="0" smtClean="0">
                <a:effectLst/>
                <a:latin typeface="Sylfaen" pitchFamily="18" charset="0"/>
              </a:rPr>
              <a:t> with one another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effectLst/>
                <a:latin typeface="Sylfaen" pitchFamily="18" charset="0"/>
              </a:rPr>
              <a:t>Never criticize each other in front of other people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effectLst/>
                <a:latin typeface="Sylfaen" pitchFamily="18" charset="0"/>
              </a:rPr>
              <a:t>Do your share of the household chores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effectLst/>
                <a:latin typeface="Sylfaen" pitchFamily="18" charset="0"/>
              </a:rPr>
              <a:t>Compliment each other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effectLst/>
                <a:latin typeface="Sylfaen" pitchFamily="18" charset="0"/>
              </a:rPr>
              <a:t>Discuss your business affairs with your spouse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effectLst/>
                <a:latin typeface="Sylfaen" pitchFamily="18" charset="0"/>
              </a:rPr>
              <a:t>Discuss problems as they arise, rather than letting them build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effectLst/>
                <a:latin typeface="Sylfaen" pitchFamily="18" charset="0"/>
              </a:rPr>
              <a:t>Write notes/love notes to each other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effectLst/>
                <a:latin typeface="Sylfaen" pitchFamily="18" charset="0"/>
              </a:rPr>
              <a:t>Give your spouse small gifts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4582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/>
              <a:t>Getting the ‘bugs’ out of your Marriage</a:t>
            </a:r>
            <a:endParaRPr lang="en-US" sz="4000" dirty="0" smtClean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28600" y="1524000"/>
            <a:ext cx="8686800" cy="2514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116" charset="2"/>
              <a:buNone/>
              <a:defRPr/>
            </a:pPr>
            <a:r>
              <a:rPr lang="en-US" sz="3000" dirty="0" smtClean="0"/>
              <a:t>	</a:t>
            </a:r>
            <a:r>
              <a:rPr lang="en-US" sz="3000" dirty="0" smtClean="0"/>
              <a:t>I</a:t>
            </a:r>
            <a:r>
              <a:rPr lang="en-US" sz="3000" dirty="0" smtClean="0"/>
              <a:t>, the divorce bug am highly contagious and terribly overworked.  In an attempt to reduce my work load, I’ve developed this information on my most potent viruses and divorce-</a:t>
            </a:r>
            <a:r>
              <a:rPr lang="en-US" sz="3000" dirty="0" err="1" smtClean="0"/>
              <a:t>fluenzas</a:t>
            </a:r>
            <a:r>
              <a:rPr lang="en-US" sz="3000" dirty="0" smtClean="0"/>
              <a:t> as well as top secret treatments that can act as a “cure prevention” for divorce in your future marriages.</a:t>
            </a:r>
          </a:p>
        </p:txBody>
      </p:sp>
      <p:pic>
        <p:nvPicPr>
          <p:cNvPr id="22530" name="Picture 2" descr="http://t0.gstatic.com/images?q=tbn:ANd9GcSLsTmbP6qT0HbXLxP3tlaCdWZfHAdSoSq-mjCxuksaXI9fWUUk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4038600"/>
            <a:ext cx="2971800" cy="22259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latin typeface="Sylfaen" pitchFamily="18" charset="0"/>
              </a:rPr>
              <a:t>Verbal </a:t>
            </a:r>
            <a:r>
              <a:rPr lang="en-US" sz="3600" b="1" dirty="0" err="1" smtClean="0">
                <a:latin typeface="Sylfaen" pitchFamily="18" charset="0"/>
              </a:rPr>
              <a:t>Terminosis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 </a:t>
            </a:r>
            <a:r>
              <a:rPr lang="en-US" sz="2400" dirty="0" smtClean="0"/>
              <a:t>A termination of open and honest communication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Symptoms:</a:t>
            </a:r>
          </a:p>
          <a:p>
            <a:pPr>
              <a:buNone/>
            </a:pPr>
            <a:r>
              <a:rPr lang="en-US" sz="2400" dirty="0" smtClean="0"/>
              <a:t>Tendency to watch for double meanings</a:t>
            </a:r>
          </a:p>
          <a:p>
            <a:pPr>
              <a:buNone/>
            </a:pPr>
            <a:r>
              <a:rPr lang="en-US" sz="2400" dirty="0" smtClean="0"/>
              <a:t>Increasing difficulty in verbally expressing your feelings</a:t>
            </a:r>
          </a:p>
          <a:p>
            <a:pPr>
              <a:buNone/>
            </a:pPr>
            <a:r>
              <a:rPr lang="en-US" sz="2400" dirty="0" smtClean="0"/>
              <a:t>Difficulty finding something to discuss with your spouse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u="sng" dirty="0" smtClean="0"/>
              <a:t>Treatment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Have 2 one-hour discussions per week with no interruptions</a:t>
            </a:r>
            <a:br>
              <a:rPr lang="en-US" sz="2400" dirty="0" smtClean="0"/>
            </a:br>
            <a:r>
              <a:rPr lang="en-US" sz="2400" dirty="0" smtClean="0"/>
              <a:t>Avoid accusations or defensive statements</a:t>
            </a:r>
            <a:br>
              <a:rPr lang="en-US" sz="2400" dirty="0" smtClean="0"/>
            </a:br>
            <a:r>
              <a:rPr lang="en-US" sz="2400" dirty="0" smtClean="0"/>
              <a:t>Exercise understanding, accepting, and empathy</a:t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err="1" smtClean="0">
                <a:latin typeface="Sylfaen" pitchFamily="18" charset="0"/>
              </a:rPr>
              <a:t>Lackco</a:t>
            </a:r>
            <a:r>
              <a:rPr lang="en-US" sz="3200" b="1" dirty="0" smtClean="0">
                <a:latin typeface="Sylfaen" pitchFamily="18" charset="0"/>
              </a:rPr>
              <a:t> </a:t>
            </a:r>
            <a:r>
              <a:rPr lang="en-US" sz="3200" b="1" dirty="0" err="1" smtClean="0">
                <a:latin typeface="Sylfaen" pitchFamily="18" charset="0"/>
              </a:rPr>
              <a:t>Affectionitis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26152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 </a:t>
            </a:r>
            <a:r>
              <a:rPr lang="en-US" sz="2400" dirty="0" smtClean="0"/>
              <a:t>Lack of Affection between you and your </a:t>
            </a:r>
            <a:r>
              <a:rPr lang="en-US" sz="2400" dirty="0" smtClean="0"/>
              <a:t>spouse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Symptoms: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Must have a special occasion to give your spouse a gift</a:t>
            </a:r>
          </a:p>
          <a:p>
            <a:pPr>
              <a:buNone/>
            </a:pPr>
            <a:r>
              <a:rPr lang="en-US" sz="2400" dirty="0" smtClean="0"/>
              <a:t>Have not sincerely said “I Love You” in 24 hours</a:t>
            </a:r>
          </a:p>
          <a:p>
            <a:pPr>
              <a:buNone/>
            </a:pPr>
            <a:r>
              <a:rPr lang="en-US" sz="2400" dirty="0" smtClean="0"/>
              <a:t>Seldom hold your spouses hand</a:t>
            </a:r>
          </a:p>
          <a:p>
            <a:pPr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u="sng" dirty="0" smtClean="0"/>
              <a:t>Treatment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Make one phone call per day to your spouse just to talk</a:t>
            </a:r>
            <a:br>
              <a:rPr lang="en-US" sz="2400" dirty="0" smtClean="0"/>
            </a:br>
            <a:r>
              <a:rPr lang="en-US" sz="2400" dirty="0" smtClean="0"/>
              <a:t>Go out on at least one date per week together</a:t>
            </a:r>
            <a:br>
              <a:rPr lang="en-US" sz="2400" dirty="0" smtClean="0"/>
            </a:br>
            <a:r>
              <a:rPr lang="en-US" sz="2400" dirty="0" smtClean="0"/>
              <a:t>Evenly apply verbal endearments and physical affection</a:t>
            </a:r>
            <a:br>
              <a:rPr lang="en-US" sz="2400" dirty="0" smtClean="0"/>
            </a:br>
            <a:r>
              <a:rPr lang="en-US" sz="2400" dirty="0" smtClean="0"/>
              <a:t>Continually use the words “I Love You”</a:t>
            </a:r>
            <a:br>
              <a:rPr lang="en-US" sz="2400" dirty="0" smtClean="0"/>
            </a:br>
            <a:r>
              <a:rPr lang="en-US" sz="2400" dirty="0" smtClean="0"/>
              <a:t>Plan to spend more meaningful moments together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>
                <a:latin typeface="Sylfaen" pitchFamily="18" charset="0"/>
              </a:rPr>
              <a:t>Perfectomania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26152"/>
          </a:xfrm>
        </p:spPr>
        <p:txBody>
          <a:bodyPr>
            <a:noAutofit/>
          </a:bodyPr>
          <a:lstStyle/>
          <a:p>
            <a:r>
              <a:rPr lang="en-US" sz="2000" dirty="0" smtClean="0"/>
              <a:t>Unrealistic </a:t>
            </a:r>
            <a:r>
              <a:rPr lang="en-US" sz="2000" dirty="0" smtClean="0"/>
              <a:t>expectations for a perfect marriage / perfect </a:t>
            </a:r>
            <a:r>
              <a:rPr lang="en-US" sz="2000" dirty="0" smtClean="0"/>
              <a:t>spouse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Symptoms: </a:t>
            </a:r>
          </a:p>
          <a:p>
            <a:pPr>
              <a:buNone/>
            </a:pPr>
            <a:r>
              <a:rPr lang="en-US" sz="2000" dirty="0" smtClean="0"/>
              <a:t>Ignore problems in your marriage</a:t>
            </a:r>
          </a:p>
          <a:p>
            <a:pPr>
              <a:buNone/>
            </a:pPr>
            <a:r>
              <a:rPr lang="en-US" sz="2000" dirty="0" smtClean="0"/>
              <a:t>Expect your spouse to look perfect at all times</a:t>
            </a:r>
          </a:p>
          <a:p>
            <a:pPr>
              <a:buNone/>
            </a:pPr>
            <a:r>
              <a:rPr lang="en-US" sz="2000" dirty="0" smtClean="0"/>
              <a:t>Feeling that your spouse is not giving enough</a:t>
            </a:r>
          </a:p>
          <a:p>
            <a:pPr>
              <a:buNone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u="sng" dirty="0" smtClean="0"/>
              <a:t>Treatment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Be honesty as you compare your personal expectations with your actual marriage</a:t>
            </a:r>
            <a:br>
              <a:rPr lang="en-US" sz="2000" dirty="0" smtClean="0"/>
            </a:br>
            <a:r>
              <a:rPr lang="en-US" sz="2000" dirty="0" smtClean="0"/>
              <a:t>Allow equal expression of thoughts and feelings</a:t>
            </a:r>
            <a:br>
              <a:rPr lang="en-US" sz="2000" dirty="0" smtClean="0"/>
            </a:br>
            <a:r>
              <a:rPr lang="en-US" sz="2000" dirty="0" smtClean="0"/>
              <a:t>Exercise a realistic and open mind as you and your spouse consider ways to make marriage more satisfying</a:t>
            </a:r>
            <a:br>
              <a:rPr lang="en-US" sz="2000" dirty="0" smtClean="0"/>
            </a:br>
            <a:r>
              <a:rPr lang="en-US" sz="2000" dirty="0" smtClean="0"/>
              <a:t>Don’t plan on perfection!</a:t>
            </a:r>
            <a:endParaRPr lang="en-US" sz="2000" dirty="0"/>
          </a:p>
        </p:txBody>
      </p:sp>
      <p:pic>
        <p:nvPicPr>
          <p:cNvPr id="4" name="Picture 3" descr="C:\Documents and Settings\Student\My Documents\My Pictures\Love love\242b3ccdfc65abf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1981200"/>
            <a:ext cx="2209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latin typeface="Sylfaen" pitchFamily="18" charset="0"/>
              </a:rPr>
              <a:t>Companion </a:t>
            </a:r>
            <a:r>
              <a:rPr lang="en-US" sz="3200" b="1" dirty="0" err="1" smtClean="0">
                <a:latin typeface="Sylfaen" pitchFamily="18" charset="0"/>
              </a:rPr>
              <a:t>Minusis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Deficiency </a:t>
            </a:r>
            <a:r>
              <a:rPr lang="en-US" sz="2800" dirty="0" smtClean="0"/>
              <a:t>in time spent with </a:t>
            </a:r>
            <a:r>
              <a:rPr lang="en-US" sz="2800" dirty="0" smtClean="0"/>
              <a:t>spouse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Symptoms:</a:t>
            </a:r>
          </a:p>
          <a:p>
            <a:pPr>
              <a:buNone/>
            </a:pPr>
            <a:r>
              <a:rPr lang="en-US" sz="2800" dirty="0" smtClean="0"/>
              <a:t>Too busy to sit down and talk with spouse</a:t>
            </a:r>
          </a:p>
          <a:p>
            <a:pPr>
              <a:buNone/>
            </a:pPr>
            <a:r>
              <a:rPr lang="en-US" sz="2800" dirty="0" smtClean="0"/>
              <a:t>Not aware of current interest of your spouse</a:t>
            </a:r>
          </a:p>
          <a:p>
            <a:pPr>
              <a:buNone/>
            </a:pPr>
            <a:r>
              <a:rPr lang="en-US" sz="2800" dirty="0" smtClean="0"/>
              <a:t>Have not gone on a date in a month</a:t>
            </a:r>
          </a:p>
          <a:p>
            <a:pPr>
              <a:buNone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u="sng" dirty="0" smtClean="0"/>
              <a:t>Treatment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Conduct one planning session per week together to schedule time you can and will spend together</a:t>
            </a:r>
            <a:br>
              <a:rPr lang="en-US" sz="2800" dirty="0" smtClean="0"/>
            </a:br>
            <a:r>
              <a:rPr lang="en-US" sz="2800" dirty="0" smtClean="0"/>
              <a:t>Schedule at least one dater per week – no kids allowed</a:t>
            </a:r>
            <a:br>
              <a:rPr lang="en-US" sz="2800" dirty="0" smtClean="0"/>
            </a:br>
            <a:r>
              <a:rPr lang="en-US" sz="2800" dirty="0" smtClean="0"/>
              <a:t>Find something you both enjoy doing and do it on a regular basis together</a:t>
            </a:r>
            <a:endParaRPr lang="en-US" dirty="0"/>
          </a:p>
        </p:txBody>
      </p:sp>
      <p:pic>
        <p:nvPicPr>
          <p:cNvPr id="4" name="Picture 3" descr="C:\Documents and Settings\Student\My Documents\My Pictures\Love love\55949ce8b56eaa3f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1676400"/>
            <a:ext cx="1828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133</TotalTime>
  <Words>416</Words>
  <Application>Microsoft Office PowerPoint</Application>
  <PresentationFormat>On-screen Show (4:3)</PresentationFormat>
  <Paragraphs>102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Keeping the ‘bugs’ out of your marriage</vt:lpstr>
      <vt:lpstr>Advantages of Marriage </vt:lpstr>
      <vt:lpstr>Components of Good Marriages</vt:lpstr>
      <vt:lpstr>Creating a Happy Marriage Taking a Pro-Active Approach</vt:lpstr>
      <vt:lpstr>Getting the ‘bugs’ out of your Marriage</vt:lpstr>
      <vt:lpstr>Verbal Terminosis</vt:lpstr>
      <vt:lpstr>Lackco Affectionitis</vt:lpstr>
      <vt:lpstr>Perfectomania</vt:lpstr>
      <vt:lpstr>Companion Minusis</vt:lpstr>
      <vt:lpstr>Spouse Modificosis</vt:lpstr>
      <vt:lpstr>Non Directionalicosis</vt:lpstr>
      <vt:lpstr>Budgetitis</vt:lpstr>
      <vt:lpstr>Keys Components of a Happy Marriage To keep the “bugs” out: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7</cp:revision>
  <dcterms:created xsi:type="dcterms:W3CDTF">2011-02-15T02:21:24Z</dcterms:created>
  <dcterms:modified xsi:type="dcterms:W3CDTF">2011-02-15T04:34:46Z</dcterms:modified>
</cp:coreProperties>
</file>