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77" r:id="rId3"/>
    <p:sldId id="276" r:id="rId4"/>
    <p:sldId id="257" r:id="rId5"/>
    <p:sldId id="263" r:id="rId6"/>
    <p:sldId id="264" r:id="rId7"/>
    <p:sldId id="265" r:id="rId8"/>
    <p:sldId id="266" r:id="rId9"/>
    <p:sldId id="267" r:id="rId10"/>
    <p:sldId id="279" r:id="rId11"/>
    <p:sldId id="278" r:id="rId12"/>
    <p:sldId id="268" r:id="rId13"/>
    <p:sldId id="274" r:id="rId14"/>
    <p:sldId id="280" r:id="rId15"/>
    <p:sldId id="269" r:id="rId16"/>
    <p:sldId id="281" r:id="rId17"/>
    <p:sldId id="270" r:id="rId18"/>
    <p:sldId id="271" r:id="rId19"/>
    <p:sldId id="260" r:id="rId20"/>
    <p:sldId id="258" r:id="rId21"/>
    <p:sldId id="259" r:id="rId22"/>
    <p:sldId id="26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75763" autoAdjust="0"/>
  </p:normalViewPr>
  <p:slideViewPr>
    <p:cSldViewPr>
      <p:cViewPr varScale="1">
        <p:scale>
          <a:sx n="68" d="100"/>
          <a:sy n="68" d="100"/>
        </p:scale>
        <p:origin x="134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815389-FF04-4AFF-8B7A-DCD7CC68A83C}" type="datetimeFigureOut">
              <a:rPr lang="en-US" smtClean="0"/>
              <a:pPr/>
              <a:t>7/30/2018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C9272B-326F-4F96-A8CD-1D0242F14E58}" type="slidenum">
              <a:rPr lang="en-US" smtClean="0"/>
              <a:pPr/>
              <a:t>‹#›</a:t>
            </a:fld>
            <a:endParaRPr lang="en-US"/>
          </a:p>
        </p:txBody>
      </p:sp>
    </p:spTree>
    <p:extLst>
      <p:ext uri="{BB962C8B-B14F-4D97-AF65-F5344CB8AC3E}">
        <p14:creationId xmlns:p14="http://schemas.microsoft.com/office/powerpoint/2010/main" val="3965198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C9272B-326F-4F96-A8CD-1D0242F14E58}" type="slidenum">
              <a:rPr lang="en-US" smtClean="0"/>
              <a:pPr/>
              <a:t>1</a:t>
            </a:fld>
            <a:endParaRPr lang="en-US"/>
          </a:p>
        </p:txBody>
      </p:sp>
    </p:spTree>
    <p:extLst>
      <p:ext uri="{BB962C8B-B14F-4D97-AF65-F5344CB8AC3E}">
        <p14:creationId xmlns:p14="http://schemas.microsoft.com/office/powerpoint/2010/main" val="3671885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C9272B-326F-4F96-A8CD-1D0242F14E58}" type="slidenum">
              <a:rPr lang="en-US" smtClean="0"/>
              <a:pPr/>
              <a:t>3</a:t>
            </a:fld>
            <a:endParaRPr lang="en-US"/>
          </a:p>
        </p:txBody>
      </p:sp>
    </p:spTree>
    <p:extLst>
      <p:ext uri="{BB962C8B-B14F-4D97-AF65-F5344CB8AC3E}">
        <p14:creationId xmlns:p14="http://schemas.microsoft.com/office/powerpoint/2010/main" val="3607320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C9272B-326F-4F96-A8CD-1D0242F14E58}" type="slidenum">
              <a:rPr lang="en-US" smtClean="0"/>
              <a:pPr/>
              <a:t>4</a:t>
            </a:fld>
            <a:endParaRPr lang="en-US"/>
          </a:p>
        </p:txBody>
      </p:sp>
    </p:spTree>
    <p:extLst>
      <p:ext uri="{BB962C8B-B14F-4D97-AF65-F5344CB8AC3E}">
        <p14:creationId xmlns:p14="http://schemas.microsoft.com/office/powerpoint/2010/main" val="140173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Holbrook edit: </a:t>
            </a:r>
            <a:r>
              <a:rPr lang="en-US" dirty="0"/>
              <a:t>This is for the SLO I have to complete. Have the students do the pretest for areas of development at the beginning of the day, and then assess them again on it here. </a:t>
            </a:r>
          </a:p>
        </p:txBody>
      </p:sp>
      <p:sp>
        <p:nvSpPr>
          <p:cNvPr id="4" name="Slide Number Placeholder 3"/>
          <p:cNvSpPr>
            <a:spLocks noGrp="1"/>
          </p:cNvSpPr>
          <p:nvPr>
            <p:ph type="sldNum" sz="quarter" idx="10"/>
          </p:nvPr>
        </p:nvSpPr>
        <p:spPr/>
        <p:txBody>
          <a:bodyPr/>
          <a:lstStyle/>
          <a:p>
            <a:fld id="{CFC9272B-326F-4F96-A8CD-1D0242F14E58}" type="slidenum">
              <a:rPr lang="en-US" smtClean="0"/>
              <a:pPr/>
              <a:t>10</a:t>
            </a:fld>
            <a:endParaRPr lang="en-US"/>
          </a:p>
        </p:txBody>
      </p:sp>
    </p:spTree>
    <p:extLst>
      <p:ext uri="{BB962C8B-B14F-4D97-AF65-F5344CB8AC3E}">
        <p14:creationId xmlns:p14="http://schemas.microsoft.com/office/powerpoint/2010/main" val="24887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Holbrook edits: </a:t>
            </a:r>
          </a:p>
          <a:p>
            <a:r>
              <a:rPr lang="en-US" dirty="0"/>
              <a:t>Thumb= the difference between humans</a:t>
            </a:r>
            <a:r>
              <a:rPr lang="en-US" baseline="0" dirty="0"/>
              <a:t> and other mammals, we have a double digit and can preform a pincher grasp motion. </a:t>
            </a:r>
          </a:p>
          <a:p>
            <a:r>
              <a:rPr lang="en-US" baseline="0" dirty="0"/>
              <a:t>Cognitive= have the students take their first finger and point to their head and go “aww-ha!” </a:t>
            </a:r>
          </a:p>
          <a:p>
            <a:r>
              <a:rPr lang="en-US" baseline="0" dirty="0"/>
              <a:t>Moral= middle finger, what happens if I chose to leave only this finger up? Is flipping you off right or wrong? What tells you so?</a:t>
            </a:r>
          </a:p>
          <a:p>
            <a:r>
              <a:rPr lang="en-US" baseline="0" dirty="0"/>
              <a:t>Emotional= Ring finger. Talk about the fact that every girl dreams of a particular day when her best friend takes her to the beach, hear the waves crashing, he will kneel to the ground, and then places something special on this finger that symbolizes a life of happy ever after. </a:t>
            </a:r>
          </a:p>
          <a:p>
            <a:r>
              <a:rPr lang="en-US" baseline="0" dirty="0"/>
              <a:t>Social= get a cup and have the students pretend that they are in Brittan and having tea, what does this finger do? Sticks out. It is socially acceptable. </a:t>
            </a:r>
            <a:endParaRPr lang="en-US" dirty="0"/>
          </a:p>
        </p:txBody>
      </p:sp>
      <p:sp>
        <p:nvSpPr>
          <p:cNvPr id="4" name="Slide Number Placeholder 3"/>
          <p:cNvSpPr>
            <a:spLocks noGrp="1"/>
          </p:cNvSpPr>
          <p:nvPr>
            <p:ph type="sldNum" sz="quarter" idx="10"/>
          </p:nvPr>
        </p:nvSpPr>
        <p:spPr/>
        <p:txBody>
          <a:bodyPr/>
          <a:lstStyle/>
          <a:p>
            <a:fld id="{CFC9272B-326F-4F96-A8CD-1D0242F14E58}" type="slidenum">
              <a:rPr lang="en-US" smtClean="0"/>
              <a:pPr/>
              <a:t>11</a:t>
            </a:fld>
            <a:endParaRPr lang="en-US"/>
          </a:p>
        </p:txBody>
      </p:sp>
    </p:spTree>
    <p:extLst>
      <p:ext uri="{BB962C8B-B14F-4D97-AF65-F5344CB8AC3E}">
        <p14:creationId xmlns:p14="http://schemas.microsoft.com/office/powerpoint/2010/main" val="4007991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C9272B-326F-4F96-A8CD-1D0242F14E58}" type="slidenum">
              <a:rPr lang="en-US" smtClean="0"/>
              <a:pPr/>
              <a:t>19</a:t>
            </a:fld>
            <a:endParaRPr lang="en-US"/>
          </a:p>
        </p:txBody>
      </p:sp>
    </p:spTree>
    <p:extLst>
      <p:ext uri="{BB962C8B-B14F-4D97-AF65-F5344CB8AC3E}">
        <p14:creationId xmlns:p14="http://schemas.microsoft.com/office/powerpoint/2010/main" val="1725567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C9272B-326F-4F96-A8CD-1D0242F14E58}" type="slidenum">
              <a:rPr lang="en-US" smtClean="0"/>
              <a:pPr/>
              <a:t>20</a:t>
            </a:fld>
            <a:endParaRPr lang="en-US"/>
          </a:p>
        </p:txBody>
      </p:sp>
    </p:spTree>
    <p:extLst>
      <p:ext uri="{BB962C8B-B14F-4D97-AF65-F5344CB8AC3E}">
        <p14:creationId xmlns:p14="http://schemas.microsoft.com/office/powerpoint/2010/main" val="1940502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C9272B-326F-4F96-A8CD-1D0242F14E58}" type="slidenum">
              <a:rPr lang="en-US" smtClean="0"/>
              <a:pPr/>
              <a:t>21</a:t>
            </a:fld>
            <a:endParaRPr lang="en-US"/>
          </a:p>
        </p:txBody>
      </p:sp>
    </p:spTree>
    <p:extLst>
      <p:ext uri="{BB962C8B-B14F-4D97-AF65-F5344CB8AC3E}">
        <p14:creationId xmlns:p14="http://schemas.microsoft.com/office/powerpoint/2010/main" val="2028455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CE6E0AA-6D26-4BD9-9F65-6A8068C678A7}" type="datetimeFigureOut">
              <a:rPr lang="en-US" smtClean="0"/>
              <a:pPr/>
              <a:t>7/30/2018</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C3154B5-AF05-41AD-88D4-A62F8D5D8125}"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17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E6E0AA-6D26-4BD9-9F65-6A8068C678A7}" type="datetimeFigureOut">
              <a:rPr lang="en-US" smtClean="0"/>
              <a:pPr/>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154B5-AF05-41AD-88D4-A62F8D5D8125}" type="slidenum">
              <a:rPr lang="en-US" smtClean="0"/>
              <a:pPr/>
              <a:t>‹#›</a:t>
            </a:fld>
            <a:endParaRPr lang="en-US"/>
          </a:p>
        </p:txBody>
      </p:sp>
    </p:spTree>
    <p:extLst>
      <p:ext uri="{BB962C8B-B14F-4D97-AF65-F5344CB8AC3E}">
        <p14:creationId xmlns:p14="http://schemas.microsoft.com/office/powerpoint/2010/main" val="66846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E6E0AA-6D26-4BD9-9F65-6A8068C678A7}" type="datetimeFigureOut">
              <a:rPr lang="en-US" smtClean="0"/>
              <a:pPr/>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154B5-AF05-41AD-88D4-A62F8D5D8125}" type="slidenum">
              <a:rPr lang="en-US" smtClean="0"/>
              <a:pPr/>
              <a:t>‹#›</a:t>
            </a:fld>
            <a:endParaRPr lang="en-US"/>
          </a:p>
        </p:txBody>
      </p:sp>
    </p:spTree>
    <p:extLst>
      <p:ext uri="{BB962C8B-B14F-4D97-AF65-F5344CB8AC3E}">
        <p14:creationId xmlns:p14="http://schemas.microsoft.com/office/powerpoint/2010/main" val="528036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E6E0AA-6D26-4BD9-9F65-6A8068C678A7}" type="datetimeFigureOut">
              <a:rPr lang="en-US" smtClean="0"/>
              <a:pPr/>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154B5-AF05-41AD-88D4-A62F8D5D8125}" type="slidenum">
              <a:rPr lang="en-US" smtClean="0"/>
              <a:pPr/>
              <a:t>‹#›</a:t>
            </a:fld>
            <a:endParaRPr lang="en-US"/>
          </a:p>
        </p:txBody>
      </p:sp>
    </p:spTree>
    <p:extLst>
      <p:ext uri="{BB962C8B-B14F-4D97-AF65-F5344CB8AC3E}">
        <p14:creationId xmlns:p14="http://schemas.microsoft.com/office/powerpoint/2010/main" val="409829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E6E0AA-6D26-4BD9-9F65-6A8068C678A7}" type="datetimeFigureOut">
              <a:rPr lang="en-US" smtClean="0"/>
              <a:pPr/>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154B5-AF05-41AD-88D4-A62F8D5D8125}"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16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E6E0AA-6D26-4BD9-9F65-6A8068C678A7}" type="datetimeFigureOut">
              <a:rPr lang="en-US" smtClean="0"/>
              <a:pPr/>
              <a:t>7/30/2018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154B5-AF05-41AD-88D4-A62F8D5D8125}" type="slidenum">
              <a:rPr lang="en-US" smtClean="0"/>
              <a:pPr/>
              <a:t>‹#›</a:t>
            </a:fld>
            <a:endParaRPr lang="en-US"/>
          </a:p>
        </p:txBody>
      </p:sp>
    </p:spTree>
    <p:extLst>
      <p:ext uri="{BB962C8B-B14F-4D97-AF65-F5344CB8AC3E}">
        <p14:creationId xmlns:p14="http://schemas.microsoft.com/office/powerpoint/2010/main" val="167560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E6E0AA-6D26-4BD9-9F65-6A8068C678A7}" type="datetimeFigureOut">
              <a:rPr lang="en-US" smtClean="0"/>
              <a:pPr/>
              <a:t>7/30/2018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154B5-AF05-41AD-88D4-A62F8D5D8125}" type="slidenum">
              <a:rPr lang="en-US" smtClean="0"/>
              <a:pPr/>
              <a:t>‹#›</a:t>
            </a:fld>
            <a:endParaRPr lang="en-US"/>
          </a:p>
        </p:txBody>
      </p:sp>
    </p:spTree>
    <p:extLst>
      <p:ext uri="{BB962C8B-B14F-4D97-AF65-F5344CB8AC3E}">
        <p14:creationId xmlns:p14="http://schemas.microsoft.com/office/powerpoint/2010/main" val="401307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E6E0AA-6D26-4BD9-9F65-6A8068C678A7}" type="datetimeFigureOut">
              <a:rPr lang="en-US" smtClean="0"/>
              <a:pPr/>
              <a:t>7/30/2018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154B5-AF05-41AD-88D4-A62F8D5D8125}" type="slidenum">
              <a:rPr lang="en-US" smtClean="0"/>
              <a:pPr/>
              <a:t>‹#›</a:t>
            </a:fld>
            <a:endParaRPr lang="en-US"/>
          </a:p>
        </p:txBody>
      </p:sp>
    </p:spTree>
    <p:extLst>
      <p:ext uri="{BB962C8B-B14F-4D97-AF65-F5344CB8AC3E}">
        <p14:creationId xmlns:p14="http://schemas.microsoft.com/office/powerpoint/2010/main" val="103757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6E0AA-6D26-4BD9-9F65-6A8068C678A7}" type="datetimeFigureOut">
              <a:rPr lang="en-US" smtClean="0"/>
              <a:pPr/>
              <a:t>7/30/2018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154B5-AF05-41AD-88D4-A62F8D5D8125}" type="slidenum">
              <a:rPr lang="en-US" smtClean="0"/>
              <a:pPr/>
              <a:t>‹#›</a:t>
            </a:fld>
            <a:endParaRPr lang="en-US"/>
          </a:p>
        </p:txBody>
      </p:sp>
    </p:spTree>
    <p:extLst>
      <p:ext uri="{BB962C8B-B14F-4D97-AF65-F5344CB8AC3E}">
        <p14:creationId xmlns:p14="http://schemas.microsoft.com/office/powerpoint/2010/main" val="1206958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CE6E0AA-6D26-4BD9-9F65-6A8068C678A7}" type="datetimeFigureOut">
              <a:rPr lang="en-US" smtClean="0"/>
              <a:pPr/>
              <a:t>7/30/2018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154B5-AF05-41AD-88D4-A62F8D5D8125}" type="slidenum">
              <a:rPr lang="en-US" smtClean="0"/>
              <a:pPr/>
              <a:t>‹#›</a:t>
            </a:fld>
            <a:endParaRPr lang="en-US"/>
          </a:p>
        </p:txBody>
      </p:sp>
    </p:spTree>
    <p:extLst>
      <p:ext uri="{BB962C8B-B14F-4D97-AF65-F5344CB8AC3E}">
        <p14:creationId xmlns:p14="http://schemas.microsoft.com/office/powerpoint/2010/main" val="384570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CE6E0AA-6D26-4BD9-9F65-6A8068C678A7}" type="datetimeFigureOut">
              <a:rPr lang="en-US" smtClean="0"/>
              <a:pPr/>
              <a:t>7/30/2018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154B5-AF05-41AD-88D4-A62F8D5D8125}" type="slidenum">
              <a:rPr lang="en-US" smtClean="0"/>
              <a:pPr/>
              <a:t>‹#›</a:t>
            </a:fld>
            <a:endParaRPr lang="en-US"/>
          </a:p>
        </p:txBody>
      </p:sp>
    </p:spTree>
    <p:extLst>
      <p:ext uri="{BB962C8B-B14F-4D97-AF65-F5344CB8AC3E}">
        <p14:creationId xmlns:p14="http://schemas.microsoft.com/office/powerpoint/2010/main" val="2271778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4CE6E0AA-6D26-4BD9-9F65-6A8068C678A7}" type="datetimeFigureOut">
              <a:rPr lang="en-US" smtClean="0"/>
              <a:pPr/>
              <a:t>7/30/2018</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7C3154B5-AF05-41AD-88D4-A62F8D5D8125}" type="slidenum">
              <a:rPr lang="en-US" smtClean="0"/>
              <a:pPr/>
              <a:t>‹#›</a:t>
            </a:fld>
            <a:endParaRPr lang="en-US"/>
          </a:p>
        </p:txBody>
      </p:sp>
    </p:spTree>
    <p:extLst>
      <p:ext uri="{BB962C8B-B14F-4D97-AF65-F5344CB8AC3E}">
        <p14:creationId xmlns:p14="http://schemas.microsoft.com/office/powerpoint/2010/main" val="4251441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2" Type="http://schemas.openxmlformats.org/officeDocument/2006/relationships/tags" Target="../tags/tag30.xml"/><Relationship Id="rId16"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tags" Target="../tags/tag43.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Theorists in Child Development</a:t>
            </a:r>
          </a:p>
        </p:txBody>
      </p:sp>
      <p:sp>
        <p:nvSpPr>
          <p:cNvPr id="3" name="Subtitle 2"/>
          <p:cNvSpPr>
            <a:spLocks noGrp="1"/>
          </p:cNvSpPr>
          <p:nvPr>
            <p:ph type="subTitle" idx="1"/>
          </p:nvPr>
        </p:nvSpPr>
        <p:spPr/>
        <p:txBody>
          <a:bodyPr/>
          <a:lstStyle/>
          <a:p>
            <a:r>
              <a:rPr lang="en-US" dirty="0"/>
              <a:t>Information on how we can better understand and develop children!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Quiz for SLO</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65852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vector-magz.com/wp-content/uploads/2013/08/handprint-clip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438274"/>
            <a:ext cx="5715000" cy="54197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61586"/>
            <a:ext cx="7772400" cy="1143000"/>
          </a:xfrm>
        </p:spPr>
        <p:txBody>
          <a:bodyPr/>
          <a:lstStyle/>
          <a:p>
            <a:r>
              <a:rPr lang="en-US" dirty="0"/>
              <a:t>Areas of Development: Easy Guide </a:t>
            </a:r>
          </a:p>
        </p:txBody>
      </p:sp>
      <p:sp>
        <p:nvSpPr>
          <p:cNvPr id="3" name="Content Placeholder 2"/>
          <p:cNvSpPr>
            <a:spLocks noGrp="1"/>
          </p:cNvSpPr>
          <p:nvPr>
            <p:ph idx="1"/>
          </p:nvPr>
        </p:nvSpPr>
        <p:spPr>
          <a:xfrm>
            <a:off x="4953000" y="1438274"/>
            <a:ext cx="1981200" cy="609600"/>
          </a:xfrm>
        </p:spPr>
        <p:txBody>
          <a:bodyPr/>
          <a:lstStyle/>
          <a:p>
            <a:pPr marL="0" indent="0" algn="ctr">
              <a:buNone/>
            </a:pPr>
            <a:r>
              <a:rPr lang="en-US" sz="2800" dirty="0">
                <a:latin typeface="Berlin Sans FB" panose="020E0602020502020306" pitchFamily="34" charset="0"/>
              </a:rPr>
              <a:t>Cognitive </a:t>
            </a:r>
          </a:p>
        </p:txBody>
      </p:sp>
      <p:sp>
        <p:nvSpPr>
          <p:cNvPr id="6" name="Content Placeholder 2"/>
          <p:cNvSpPr txBox="1">
            <a:spLocks/>
          </p:cNvSpPr>
          <p:nvPr/>
        </p:nvSpPr>
        <p:spPr>
          <a:xfrm>
            <a:off x="304800" y="2362200"/>
            <a:ext cx="1981200" cy="6096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Font typeface="Wingdings 2"/>
              <a:buNone/>
            </a:pPr>
            <a:r>
              <a:rPr lang="en-US" sz="2800" dirty="0">
                <a:latin typeface="Berlin Sans FB" panose="020E0602020502020306" pitchFamily="34" charset="0"/>
              </a:rPr>
              <a:t>Social</a:t>
            </a:r>
          </a:p>
        </p:txBody>
      </p:sp>
      <p:sp>
        <p:nvSpPr>
          <p:cNvPr id="7" name="Content Placeholder 2"/>
          <p:cNvSpPr txBox="1">
            <a:spLocks/>
          </p:cNvSpPr>
          <p:nvPr/>
        </p:nvSpPr>
        <p:spPr>
          <a:xfrm>
            <a:off x="1447800" y="1295400"/>
            <a:ext cx="1981200" cy="6096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Font typeface="Wingdings 2"/>
              <a:buNone/>
            </a:pPr>
            <a:r>
              <a:rPr lang="en-US" sz="2800" dirty="0">
                <a:latin typeface="Berlin Sans FB" panose="020E0602020502020306" pitchFamily="34" charset="0"/>
              </a:rPr>
              <a:t>Emotional </a:t>
            </a:r>
          </a:p>
        </p:txBody>
      </p:sp>
      <p:sp>
        <p:nvSpPr>
          <p:cNvPr id="8" name="Content Placeholder 2"/>
          <p:cNvSpPr txBox="1">
            <a:spLocks/>
          </p:cNvSpPr>
          <p:nvPr/>
        </p:nvSpPr>
        <p:spPr>
          <a:xfrm>
            <a:off x="2839233" y="1066800"/>
            <a:ext cx="1981200" cy="6096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Font typeface="Wingdings 2"/>
              <a:buNone/>
            </a:pPr>
            <a:r>
              <a:rPr lang="en-US" sz="2800" dirty="0">
                <a:latin typeface="Berlin Sans FB" panose="020E0602020502020306" pitchFamily="34" charset="0"/>
              </a:rPr>
              <a:t>Moral</a:t>
            </a:r>
          </a:p>
        </p:txBody>
      </p:sp>
      <p:sp>
        <p:nvSpPr>
          <p:cNvPr id="9" name="Content Placeholder 2"/>
          <p:cNvSpPr txBox="1">
            <a:spLocks/>
          </p:cNvSpPr>
          <p:nvPr/>
        </p:nvSpPr>
        <p:spPr>
          <a:xfrm>
            <a:off x="6019800" y="3843337"/>
            <a:ext cx="1981200" cy="6096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Font typeface="Wingdings 2"/>
              <a:buNone/>
            </a:pPr>
            <a:r>
              <a:rPr lang="en-US" sz="2800" dirty="0">
                <a:latin typeface="Berlin Sans FB" panose="020E0602020502020306" pitchFamily="34" charset="0"/>
              </a:rPr>
              <a:t>Physical </a:t>
            </a:r>
          </a:p>
        </p:txBody>
      </p:sp>
    </p:spTree>
    <p:extLst>
      <p:ext uri="{BB962C8B-B14F-4D97-AF65-F5344CB8AC3E}">
        <p14:creationId xmlns:p14="http://schemas.microsoft.com/office/powerpoint/2010/main" val="61131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 calcmode="lin" valueType="num">
                                      <p:cBhvr>
                                        <p:cTn id="36"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b="1" dirty="0"/>
              <a:t>AREAS of DEVELOPMENT</a:t>
            </a:r>
            <a:endParaRPr lang="en-US" dirty="0"/>
          </a:p>
        </p:txBody>
      </p:sp>
      <p:sp>
        <p:nvSpPr>
          <p:cNvPr id="3" name="Content Placeholder 2"/>
          <p:cNvSpPr>
            <a:spLocks noGrp="1"/>
          </p:cNvSpPr>
          <p:nvPr>
            <p:ph idx="1"/>
          </p:nvPr>
        </p:nvSpPr>
        <p:spPr/>
        <p:txBody>
          <a:bodyPr>
            <a:normAutofit fontScale="85000" lnSpcReduction="20000"/>
          </a:bodyPr>
          <a:lstStyle/>
          <a:p>
            <a:r>
              <a:rPr lang="en-US" b="1" u="sng" dirty="0"/>
              <a:t>PHYSICAL DEVELOPMENT</a:t>
            </a:r>
            <a:endParaRPr lang="en-US" dirty="0"/>
          </a:p>
          <a:p>
            <a:pPr marL="0" indent="0">
              <a:buNone/>
            </a:pPr>
            <a:r>
              <a:rPr lang="en-US" dirty="0"/>
              <a:t>▪Developing and controlling gross and fine motor skills </a:t>
            </a:r>
          </a:p>
          <a:p>
            <a:pPr marL="0" indent="0">
              <a:buNone/>
            </a:pPr>
            <a:r>
              <a:rPr lang="en-US" dirty="0"/>
              <a:t>▪The child’s physical growth in size and in proportion.</a:t>
            </a:r>
          </a:p>
          <a:p>
            <a:pPr marL="0" indent="0">
              <a:buNone/>
            </a:pPr>
            <a:r>
              <a:rPr lang="en-US" dirty="0"/>
              <a:t>Gross motor = large muscles (lift head, roll, sit up, crawl, walk)</a:t>
            </a:r>
          </a:p>
          <a:p>
            <a:pPr marL="0" indent="0">
              <a:buNone/>
            </a:pPr>
            <a:r>
              <a:rPr lang="en-US" dirty="0"/>
              <a:t>Fine motor = small muscles (hands and fingers)</a:t>
            </a:r>
          </a:p>
          <a:p>
            <a:pPr marL="0" indent="0">
              <a:buNone/>
            </a:pPr>
            <a:r>
              <a:rPr lang="en-US" dirty="0"/>
              <a:t>▪Development is most rapid during the first three years.</a:t>
            </a:r>
          </a:p>
          <a:p>
            <a:pPr marL="0" indent="0">
              <a:buNone/>
            </a:pPr>
            <a:r>
              <a:rPr lang="en-US" dirty="0"/>
              <a:t>	</a:t>
            </a:r>
          </a:p>
          <a:p>
            <a:r>
              <a:rPr lang="en-US" b="1" u="sng" dirty="0"/>
              <a:t>COGNITIVE / INTELLECTUAL DEVELOPMENT</a:t>
            </a:r>
            <a:endParaRPr lang="en-US" dirty="0"/>
          </a:p>
          <a:p>
            <a:pPr marL="0" indent="0">
              <a:buNone/>
            </a:pPr>
            <a:r>
              <a:rPr lang="en-US" dirty="0"/>
              <a:t>▪The ability of the brain to take in and process information.</a:t>
            </a:r>
          </a:p>
          <a:p>
            <a:pPr marL="0" indent="0">
              <a:buNone/>
            </a:pPr>
            <a:r>
              <a:rPr lang="en-US" dirty="0"/>
              <a:t>▪The people in the child’s environment are most important in building / creating a strong learning environment.</a:t>
            </a:r>
          </a:p>
          <a:p>
            <a:pPr marL="0" indent="0">
              <a:buNone/>
            </a:pPr>
            <a:r>
              <a:rPr lang="en-US" dirty="0"/>
              <a:t>▪ A child recognizing their name, recognizing their parent, language, recognizing that when he shakes a rattle it makes noise</a:t>
            </a:r>
          </a:p>
          <a:p>
            <a:pPr marL="0" indent="0">
              <a:buNone/>
            </a:pPr>
            <a:r>
              <a:rPr lang="en-US" dirty="0"/>
              <a:t> </a:t>
            </a:r>
          </a:p>
          <a:p>
            <a:endParaRPr lang="en-US" dirty="0"/>
          </a:p>
        </p:txBody>
      </p:sp>
    </p:spTree>
    <p:extLst>
      <p:ext uri="{BB962C8B-B14F-4D97-AF65-F5344CB8AC3E}">
        <p14:creationId xmlns:p14="http://schemas.microsoft.com/office/powerpoint/2010/main" val="4243671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r>
              <a:rPr lang="en-US" b="1" dirty="0"/>
              <a:t>AREAS of DEVELOPMENT</a:t>
            </a:r>
            <a:endParaRPr lang="en-US" dirty="0"/>
          </a:p>
        </p:txBody>
      </p:sp>
      <p:sp>
        <p:nvSpPr>
          <p:cNvPr id="3" name="Content Placeholder 2"/>
          <p:cNvSpPr>
            <a:spLocks noGrp="1"/>
          </p:cNvSpPr>
          <p:nvPr>
            <p:ph idx="1"/>
          </p:nvPr>
        </p:nvSpPr>
        <p:spPr>
          <a:xfrm>
            <a:off x="381000" y="1066800"/>
            <a:ext cx="8305800" cy="5486400"/>
          </a:xfrm>
        </p:spPr>
        <p:txBody>
          <a:bodyPr>
            <a:normAutofit fontScale="92500" lnSpcReduction="10000"/>
          </a:bodyPr>
          <a:lstStyle/>
          <a:p>
            <a:r>
              <a:rPr lang="en-US" b="1" u="sng" dirty="0"/>
              <a:t>SOCIAL DEVELOPMENT</a:t>
            </a:r>
            <a:endParaRPr lang="en-US" dirty="0"/>
          </a:p>
          <a:p>
            <a:pPr marL="0" indent="0">
              <a:buNone/>
            </a:pPr>
            <a:r>
              <a:rPr lang="en-US" dirty="0"/>
              <a:t>▪A child learning and discovering the expectations and rules for learning to get along with and understand others.</a:t>
            </a:r>
          </a:p>
          <a:p>
            <a:pPr marL="0" indent="0">
              <a:buNone/>
            </a:pPr>
            <a:r>
              <a:rPr lang="en-US" dirty="0"/>
              <a:t>▪Moving from being egocentric (self-centered) to being able to relate with others.</a:t>
            </a:r>
          </a:p>
          <a:p>
            <a:pPr marL="0" indent="0">
              <a:buNone/>
            </a:pPr>
            <a:r>
              <a:rPr lang="en-US" dirty="0"/>
              <a:t>▪A child smiling at parent, child learning to share, imaginary friend</a:t>
            </a:r>
          </a:p>
          <a:p>
            <a:pPr marL="0" indent="0">
              <a:buNone/>
            </a:pPr>
            <a:r>
              <a:rPr lang="en-US" dirty="0"/>
              <a:t> </a:t>
            </a:r>
          </a:p>
          <a:p>
            <a:r>
              <a:rPr lang="en-US" b="1" u="sng" dirty="0"/>
              <a:t>EMOTIONAL DEVELOPMENT</a:t>
            </a:r>
            <a:endParaRPr lang="en-US" dirty="0"/>
          </a:p>
          <a:p>
            <a:pPr marL="0" indent="0">
              <a:buNone/>
            </a:pPr>
            <a:r>
              <a:rPr lang="en-US" dirty="0"/>
              <a:t>▪The ability to recognize and understand feelings and how to respond to them appropriately.</a:t>
            </a:r>
          </a:p>
          <a:p>
            <a:pPr marL="0" indent="0">
              <a:buNone/>
            </a:pPr>
            <a:r>
              <a:rPr lang="en-US" dirty="0"/>
              <a:t>▪Jealousy, being afraid, smile, laugh, sad, showing empathy</a:t>
            </a:r>
          </a:p>
          <a:p>
            <a:pPr marL="0" indent="0">
              <a:buNone/>
            </a:pPr>
            <a:endParaRPr lang="en-US" dirty="0"/>
          </a:p>
          <a:p>
            <a:r>
              <a:rPr lang="en-US" b="1" u="sng" dirty="0"/>
              <a:t>MORAL DEVELOPMENT</a:t>
            </a:r>
            <a:endParaRPr lang="en-US" dirty="0"/>
          </a:p>
          <a:p>
            <a:pPr marL="0" indent="0">
              <a:buNone/>
            </a:pPr>
            <a:r>
              <a:rPr lang="en-US" dirty="0"/>
              <a:t>▪Identifying personal values and learning right from wrong</a:t>
            </a:r>
          </a:p>
          <a:p>
            <a:pPr marL="0" indent="0">
              <a:buNone/>
            </a:pPr>
            <a:r>
              <a:rPr lang="en-US" dirty="0"/>
              <a:t>▪Respecting human rights, behaving accordingly, developing principles to guide behavior, listening to their conscience.</a:t>
            </a:r>
          </a:p>
          <a:p>
            <a:pPr marL="0" indent="0">
              <a:buNone/>
            </a:pPr>
            <a:r>
              <a:rPr lang="en-US" dirty="0"/>
              <a:t>▪Being a good example is the best way to build a child’s conscience.</a:t>
            </a:r>
          </a:p>
          <a:p>
            <a:endParaRPr lang="en-US" dirty="0"/>
          </a:p>
        </p:txBody>
      </p:sp>
      <p:sp>
        <p:nvSpPr>
          <p:cNvPr id="94" name="SMARTInkShape-185"/>
          <p:cNvSpPr/>
          <p:nvPr>
            <p:custDataLst>
              <p:tags r:id="rId1"/>
            </p:custDataLst>
          </p:nvPr>
        </p:nvSpPr>
        <p:spPr>
          <a:xfrm>
            <a:off x="4408296" y="5029200"/>
            <a:ext cx="1207645" cy="44105"/>
          </a:xfrm>
          <a:custGeom>
            <a:avLst/>
            <a:gdLst/>
            <a:ahLst/>
            <a:cxnLst/>
            <a:rect l="0" t="0" r="0" b="0"/>
            <a:pathLst>
              <a:path w="1207645" h="44105">
                <a:moveTo>
                  <a:pt x="11304" y="38100"/>
                </a:moveTo>
                <a:lnTo>
                  <a:pt x="0" y="38100"/>
                </a:lnTo>
                <a:lnTo>
                  <a:pt x="36232" y="37254"/>
                </a:lnTo>
                <a:lnTo>
                  <a:pt x="48511" y="32863"/>
                </a:lnTo>
                <a:lnTo>
                  <a:pt x="83174" y="30794"/>
                </a:lnTo>
                <a:lnTo>
                  <a:pt x="116160" y="24490"/>
                </a:lnTo>
                <a:lnTo>
                  <a:pt x="152077" y="23002"/>
                </a:lnTo>
                <a:lnTo>
                  <a:pt x="189808" y="22873"/>
                </a:lnTo>
                <a:lnTo>
                  <a:pt x="222081" y="22861"/>
                </a:lnTo>
                <a:lnTo>
                  <a:pt x="258211" y="22860"/>
                </a:lnTo>
                <a:lnTo>
                  <a:pt x="295906" y="22860"/>
                </a:lnTo>
                <a:lnTo>
                  <a:pt x="326770" y="22860"/>
                </a:lnTo>
                <a:lnTo>
                  <a:pt x="360469" y="22860"/>
                </a:lnTo>
                <a:lnTo>
                  <a:pt x="391902" y="20602"/>
                </a:lnTo>
                <a:lnTo>
                  <a:pt x="424774" y="16299"/>
                </a:lnTo>
                <a:lnTo>
                  <a:pt x="454324" y="15554"/>
                </a:lnTo>
                <a:lnTo>
                  <a:pt x="485846" y="15333"/>
                </a:lnTo>
                <a:lnTo>
                  <a:pt x="520679" y="15268"/>
                </a:lnTo>
                <a:lnTo>
                  <a:pt x="553765" y="15249"/>
                </a:lnTo>
                <a:lnTo>
                  <a:pt x="589064" y="15242"/>
                </a:lnTo>
                <a:lnTo>
                  <a:pt x="626333" y="19286"/>
                </a:lnTo>
                <a:lnTo>
                  <a:pt x="661143" y="22154"/>
                </a:lnTo>
                <a:lnTo>
                  <a:pt x="692469" y="23497"/>
                </a:lnTo>
                <a:lnTo>
                  <a:pt x="721131" y="28035"/>
                </a:lnTo>
                <a:lnTo>
                  <a:pt x="757281" y="29756"/>
                </a:lnTo>
                <a:lnTo>
                  <a:pt x="793156" y="32595"/>
                </a:lnTo>
                <a:lnTo>
                  <a:pt x="828011" y="36469"/>
                </a:lnTo>
                <a:lnTo>
                  <a:pt x="853498" y="38222"/>
                </a:lnTo>
                <a:lnTo>
                  <a:pt x="881759" y="41823"/>
                </a:lnTo>
                <a:lnTo>
                  <a:pt x="911253" y="43988"/>
                </a:lnTo>
                <a:lnTo>
                  <a:pt x="938754" y="44104"/>
                </a:lnTo>
                <a:lnTo>
                  <a:pt x="971058" y="40255"/>
                </a:lnTo>
                <a:lnTo>
                  <a:pt x="1009133" y="37892"/>
                </a:lnTo>
                <a:lnTo>
                  <a:pt x="1038477" y="33052"/>
                </a:lnTo>
                <a:lnTo>
                  <a:pt x="1076046" y="28730"/>
                </a:lnTo>
                <a:lnTo>
                  <a:pt x="1104870" y="22342"/>
                </a:lnTo>
                <a:lnTo>
                  <a:pt x="1137964" y="15086"/>
                </a:lnTo>
                <a:lnTo>
                  <a:pt x="1169619" y="7757"/>
                </a:lnTo>
                <a:lnTo>
                  <a:pt x="120764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SMARTInkShape-186"/>
          <p:cNvSpPr/>
          <p:nvPr>
            <p:custDataLst>
              <p:tags r:id="rId2"/>
            </p:custDataLst>
          </p:nvPr>
        </p:nvSpPr>
        <p:spPr>
          <a:xfrm>
            <a:off x="2049780" y="5052102"/>
            <a:ext cx="960121" cy="30439"/>
          </a:xfrm>
          <a:custGeom>
            <a:avLst/>
            <a:gdLst/>
            <a:ahLst/>
            <a:cxnLst/>
            <a:rect l="0" t="0" r="0" b="0"/>
            <a:pathLst>
              <a:path w="960121" h="30439">
                <a:moveTo>
                  <a:pt x="0" y="30438"/>
                </a:moveTo>
                <a:lnTo>
                  <a:pt x="33881" y="30438"/>
                </a:lnTo>
                <a:lnTo>
                  <a:pt x="67422" y="26393"/>
                </a:lnTo>
                <a:lnTo>
                  <a:pt x="102012" y="17258"/>
                </a:lnTo>
                <a:lnTo>
                  <a:pt x="131779" y="10232"/>
                </a:lnTo>
                <a:lnTo>
                  <a:pt x="159742" y="8365"/>
                </a:lnTo>
                <a:lnTo>
                  <a:pt x="193616" y="7811"/>
                </a:lnTo>
                <a:lnTo>
                  <a:pt x="226325" y="7647"/>
                </a:lnTo>
                <a:lnTo>
                  <a:pt x="259911" y="7598"/>
                </a:lnTo>
                <a:lnTo>
                  <a:pt x="292233" y="5324"/>
                </a:lnTo>
                <a:lnTo>
                  <a:pt x="326683" y="1018"/>
                </a:lnTo>
                <a:lnTo>
                  <a:pt x="364030" y="1014"/>
                </a:lnTo>
                <a:lnTo>
                  <a:pt x="393940" y="5258"/>
                </a:lnTo>
                <a:lnTo>
                  <a:pt x="429872" y="7119"/>
                </a:lnTo>
                <a:lnTo>
                  <a:pt x="461692" y="7518"/>
                </a:lnTo>
                <a:lnTo>
                  <a:pt x="492209" y="7560"/>
                </a:lnTo>
                <a:lnTo>
                  <a:pt x="523923" y="7573"/>
                </a:lnTo>
                <a:lnTo>
                  <a:pt x="557215" y="7576"/>
                </a:lnTo>
                <a:lnTo>
                  <a:pt x="587179" y="5320"/>
                </a:lnTo>
                <a:lnTo>
                  <a:pt x="614246" y="1547"/>
                </a:lnTo>
                <a:lnTo>
                  <a:pt x="646819" y="429"/>
                </a:lnTo>
                <a:lnTo>
                  <a:pt x="682434" y="97"/>
                </a:lnTo>
                <a:lnTo>
                  <a:pt x="716130" y="0"/>
                </a:lnTo>
                <a:lnTo>
                  <a:pt x="743611" y="2228"/>
                </a:lnTo>
                <a:lnTo>
                  <a:pt x="778564" y="8251"/>
                </a:lnTo>
                <a:lnTo>
                  <a:pt x="816166" y="13826"/>
                </a:lnTo>
                <a:lnTo>
                  <a:pt x="846535" y="14792"/>
                </a:lnTo>
                <a:lnTo>
                  <a:pt x="872385" y="17275"/>
                </a:lnTo>
                <a:lnTo>
                  <a:pt x="908724" y="21176"/>
                </a:lnTo>
                <a:lnTo>
                  <a:pt x="960120" y="151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SMARTInkShape-187"/>
          <p:cNvSpPr/>
          <p:nvPr>
            <p:custDataLst>
              <p:tags r:id="rId3"/>
            </p:custDataLst>
          </p:nvPr>
        </p:nvSpPr>
        <p:spPr>
          <a:xfrm>
            <a:off x="480061" y="4777835"/>
            <a:ext cx="1150494" cy="335168"/>
          </a:xfrm>
          <a:custGeom>
            <a:avLst/>
            <a:gdLst/>
            <a:ahLst/>
            <a:cxnLst/>
            <a:rect l="0" t="0" r="0" b="0"/>
            <a:pathLst>
              <a:path w="1150494" h="335168">
                <a:moveTo>
                  <a:pt x="167639" y="258985"/>
                </a:moveTo>
                <a:lnTo>
                  <a:pt x="174200" y="265546"/>
                </a:lnTo>
                <a:lnTo>
                  <a:pt x="166855" y="266291"/>
                </a:lnTo>
                <a:lnTo>
                  <a:pt x="145239" y="266602"/>
                </a:lnTo>
                <a:lnTo>
                  <a:pt x="144791" y="273911"/>
                </a:lnTo>
                <a:lnTo>
                  <a:pt x="155386" y="284804"/>
                </a:lnTo>
                <a:lnTo>
                  <a:pt x="162476" y="287393"/>
                </a:lnTo>
                <a:lnTo>
                  <a:pt x="170424" y="289391"/>
                </a:lnTo>
                <a:lnTo>
                  <a:pt x="182426" y="295315"/>
                </a:lnTo>
                <a:lnTo>
                  <a:pt x="187758" y="297145"/>
                </a:lnTo>
                <a:lnTo>
                  <a:pt x="204678" y="307587"/>
                </a:lnTo>
                <a:lnTo>
                  <a:pt x="237854" y="315954"/>
                </a:lnTo>
                <a:lnTo>
                  <a:pt x="271476" y="326157"/>
                </a:lnTo>
                <a:lnTo>
                  <a:pt x="304206" y="327287"/>
                </a:lnTo>
                <a:lnTo>
                  <a:pt x="338768" y="327510"/>
                </a:lnTo>
                <a:lnTo>
                  <a:pt x="370493" y="331599"/>
                </a:lnTo>
                <a:lnTo>
                  <a:pt x="407486" y="334975"/>
                </a:lnTo>
                <a:lnTo>
                  <a:pt x="445507" y="335167"/>
                </a:lnTo>
                <a:lnTo>
                  <a:pt x="481262" y="332924"/>
                </a:lnTo>
                <a:lnTo>
                  <a:pt x="516891" y="324578"/>
                </a:lnTo>
                <a:lnTo>
                  <a:pt x="553162" y="316307"/>
                </a:lnTo>
                <a:lnTo>
                  <a:pt x="589246" y="307321"/>
                </a:lnTo>
                <a:lnTo>
                  <a:pt x="622579" y="302600"/>
                </a:lnTo>
                <a:lnTo>
                  <a:pt x="629761" y="299536"/>
                </a:lnTo>
                <a:lnTo>
                  <a:pt x="663079" y="291197"/>
                </a:lnTo>
                <a:lnTo>
                  <a:pt x="698507" y="289566"/>
                </a:lnTo>
                <a:lnTo>
                  <a:pt x="734059" y="282557"/>
                </a:lnTo>
                <a:lnTo>
                  <a:pt x="749299" y="281209"/>
                </a:lnTo>
                <a:lnTo>
                  <a:pt x="782601" y="274709"/>
                </a:lnTo>
                <a:lnTo>
                  <a:pt x="818088" y="274244"/>
                </a:lnTo>
                <a:lnTo>
                  <a:pt x="833181" y="273384"/>
                </a:lnTo>
                <a:lnTo>
                  <a:pt x="866425" y="267076"/>
                </a:lnTo>
                <a:lnTo>
                  <a:pt x="901908" y="265777"/>
                </a:lnTo>
                <a:lnTo>
                  <a:pt x="932197" y="259693"/>
                </a:lnTo>
                <a:lnTo>
                  <a:pt x="947424" y="258348"/>
                </a:lnTo>
                <a:lnTo>
                  <a:pt x="982979" y="243559"/>
                </a:lnTo>
                <a:lnTo>
                  <a:pt x="993139" y="239429"/>
                </a:lnTo>
                <a:lnTo>
                  <a:pt x="1028699" y="228028"/>
                </a:lnTo>
                <a:lnTo>
                  <a:pt x="1038859" y="224060"/>
                </a:lnTo>
                <a:lnTo>
                  <a:pt x="1053252" y="220979"/>
                </a:lnTo>
                <a:lnTo>
                  <a:pt x="1064102" y="215927"/>
                </a:lnTo>
                <a:lnTo>
                  <a:pt x="1101417" y="205574"/>
                </a:lnTo>
                <a:lnTo>
                  <a:pt x="1112333" y="199767"/>
                </a:lnTo>
                <a:lnTo>
                  <a:pt x="1126687" y="194324"/>
                </a:lnTo>
                <a:lnTo>
                  <a:pt x="1129585" y="192171"/>
                </a:lnTo>
                <a:lnTo>
                  <a:pt x="1134509" y="185942"/>
                </a:lnTo>
                <a:lnTo>
                  <a:pt x="1145759" y="179155"/>
                </a:lnTo>
                <a:lnTo>
                  <a:pt x="1148459" y="174681"/>
                </a:lnTo>
                <a:lnTo>
                  <a:pt x="1150192" y="164909"/>
                </a:lnTo>
                <a:lnTo>
                  <a:pt x="1150493" y="157358"/>
                </a:lnTo>
                <a:lnTo>
                  <a:pt x="1149688" y="155672"/>
                </a:lnTo>
                <a:lnTo>
                  <a:pt x="1148305" y="154550"/>
                </a:lnTo>
                <a:lnTo>
                  <a:pt x="1146536" y="153802"/>
                </a:lnTo>
                <a:lnTo>
                  <a:pt x="1145357" y="152456"/>
                </a:lnTo>
                <a:lnTo>
                  <a:pt x="1141207" y="144213"/>
                </a:lnTo>
                <a:lnTo>
                  <a:pt x="1137969" y="139395"/>
                </a:lnTo>
                <a:lnTo>
                  <a:pt x="1135300" y="131923"/>
                </a:lnTo>
                <a:lnTo>
                  <a:pt x="1124874" y="119277"/>
                </a:lnTo>
                <a:lnTo>
                  <a:pt x="1119986" y="116459"/>
                </a:lnTo>
                <a:lnTo>
                  <a:pt x="1114991" y="114360"/>
                </a:lnTo>
                <a:lnTo>
                  <a:pt x="1109949" y="110605"/>
                </a:lnTo>
                <a:lnTo>
                  <a:pt x="1107143" y="106114"/>
                </a:lnTo>
                <a:lnTo>
                  <a:pt x="1105050" y="101296"/>
                </a:lnTo>
                <a:lnTo>
                  <a:pt x="1094424" y="88778"/>
                </a:lnTo>
                <a:lnTo>
                  <a:pt x="1089519" y="85971"/>
                </a:lnTo>
                <a:lnTo>
                  <a:pt x="1084517" y="83876"/>
                </a:lnTo>
                <a:lnTo>
                  <a:pt x="1066795" y="70603"/>
                </a:lnTo>
                <a:lnTo>
                  <a:pt x="1034532" y="61391"/>
                </a:lnTo>
                <a:lnTo>
                  <a:pt x="1026211" y="60252"/>
                </a:lnTo>
                <a:lnTo>
                  <a:pt x="1011713" y="54880"/>
                </a:lnTo>
                <a:lnTo>
                  <a:pt x="988857" y="51131"/>
                </a:lnTo>
                <a:lnTo>
                  <a:pt x="974843" y="47256"/>
                </a:lnTo>
                <a:lnTo>
                  <a:pt x="942459" y="44842"/>
                </a:lnTo>
                <a:lnTo>
                  <a:pt x="927907" y="39606"/>
                </a:lnTo>
                <a:lnTo>
                  <a:pt x="904858" y="37370"/>
                </a:lnTo>
                <a:lnTo>
                  <a:pt x="889905" y="32016"/>
                </a:lnTo>
                <a:lnTo>
                  <a:pt x="866770" y="29753"/>
                </a:lnTo>
                <a:lnTo>
                  <a:pt x="851808" y="24396"/>
                </a:lnTo>
                <a:lnTo>
                  <a:pt x="837716" y="20991"/>
                </a:lnTo>
                <a:lnTo>
                  <a:pt x="822816" y="16877"/>
                </a:lnTo>
                <a:lnTo>
                  <a:pt x="789227" y="14366"/>
                </a:lnTo>
                <a:lnTo>
                  <a:pt x="759396" y="8237"/>
                </a:lnTo>
                <a:lnTo>
                  <a:pt x="745047" y="6889"/>
                </a:lnTo>
                <a:lnTo>
                  <a:pt x="729927" y="1535"/>
                </a:lnTo>
                <a:lnTo>
                  <a:pt x="695866" y="0"/>
                </a:lnTo>
                <a:lnTo>
                  <a:pt x="661426" y="6474"/>
                </a:lnTo>
                <a:lnTo>
                  <a:pt x="627692" y="13993"/>
                </a:lnTo>
                <a:lnTo>
                  <a:pt x="592881" y="21605"/>
                </a:lnTo>
                <a:lnTo>
                  <a:pt x="559115" y="29224"/>
                </a:lnTo>
                <a:lnTo>
                  <a:pt x="533441" y="32490"/>
                </a:lnTo>
                <a:lnTo>
                  <a:pt x="518171" y="36371"/>
                </a:lnTo>
                <a:lnTo>
                  <a:pt x="502923" y="39779"/>
                </a:lnTo>
                <a:lnTo>
                  <a:pt x="487680" y="43893"/>
                </a:lnTo>
                <a:lnTo>
                  <a:pt x="472439" y="47370"/>
                </a:lnTo>
                <a:lnTo>
                  <a:pt x="439701" y="58760"/>
                </a:lnTo>
                <a:lnTo>
                  <a:pt x="427409" y="60776"/>
                </a:lnTo>
                <a:lnTo>
                  <a:pt x="410361" y="66712"/>
                </a:lnTo>
                <a:lnTo>
                  <a:pt x="395908" y="70217"/>
                </a:lnTo>
                <a:lnTo>
                  <a:pt x="380901" y="74360"/>
                </a:lnTo>
                <a:lnTo>
                  <a:pt x="365730" y="77846"/>
                </a:lnTo>
                <a:lnTo>
                  <a:pt x="350510" y="81983"/>
                </a:lnTo>
                <a:lnTo>
                  <a:pt x="317474" y="87668"/>
                </a:lnTo>
                <a:lnTo>
                  <a:pt x="283824" y="93459"/>
                </a:lnTo>
                <a:lnTo>
                  <a:pt x="277697" y="96518"/>
                </a:lnTo>
                <a:lnTo>
                  <a:pt x="264607" y="98482"/>
                </a:lnTo>
                <a:lnTo>
                  <a:pt x="235062" y="98936"/>
                </a:lnTo>
                <a:lnTo>
                  <a:pt x="229214" y="101210"/>
                </a:lnTo>
                <a:lnTo>
                  <a:pt x="223792" y="104196"/>
                </a:lnTo>
                <a:lnTo>
                  <a:pt x="215133" y="105877"/>
                </a:lnTo>
                <a:lnTo>
                  <a:pt x="196649" y="106492"/>
                </a:lnTo>
                <a:lnTo>
                  <a:pt x="190974" y="108801"/>
                </a:lnTo>
                <a:lnTo>
                  <a:pt x="188276" y="110603"/>
                </a:lnTo>
                <a:lnTo>
                  <a:pt x="176388" y="113137"/>
                </a:lnTo>
                <a:lnTo>
                  <a:pt x="139718" y="114200"/>
                </a:lnTo>
                <a:lnTo>
                  <a:pt x="111759" y="114205"/>
                </a:lnTo>
                <a:lnTo>
                  <a:pt x="106679" y="116463"/>
                </a:lnTo>
                <a:lnTo>
                  <a:pt x="101599" y="119442"/>
                </a:lnTo>
                <a:lnTo>
                  <a:pt x="92944" y="121511"/>
                </a:lnTo>
                <a:lnTo>
                  <a:pt x="87840" y="121732"/>
                </a:lnTo>
                <a:lnTo>
                  <a:pt x="83348" y="124041"/>
                </a:lnTo>
                <a:lnTo>
                  <a:pt x="78530" y="127044"/>
                </a:lnTo>
                <a:lnTo>
                  <a:pt x="68538" y="128970"/>
                </a:lnTo>
                <a:lnTo>
                  <a:pt x="62456" y="129352"/>
                </a:lnTo>
                <a:lnTo>
                  <a:pt x="55171" y="134664"/>
                </a:lnTo>
                <a:lnTo>
                  <a:pt x="50484" y="135998"/>
                </a:lnTo>
                <a:lnTo>
                  <a:pt x="48896" y="137200"/>
                </a:lnTo>
                <a:lnTo>
                  <a:pt x="45814" y="142091"/>
                </a:lnTo>
                <a:lnTo>
                  <a:pt x="31889" y="151145"/>
                </a:lnTo>
                <a:lnTo>
                  <a:pt x="12604" y="170187"/>
                </a:lnTo>
                <a:lnTo>
                  <a:pt x="9834" y="175210"/>
                </a:lnTo>
                <a:lnTo>
                  <a:pt x="7757" y="180265"/>
                </a:lnTo>
                <a:lnTo>
                  <a:pt x="2674" y="187870"/>
                </a:lnTo>
                <a:lnTo>
                  <a:pt x="792" y="195487"/>
                </a:lnTo>
                <a:lnTo>
                  <a:pt x="1" y="233088"/>
                </a:lnTo>
                <a:lnTo>
                  <a:pt x="0" y="238444"/>
                </a:lnTo>
                <a:lnTo>
                  <a:pt x="2257" y="243647"/>
                </a:lnTo>
                <a:lnTo>
                  <a:pt x="5236" y="248781"/>
                </a:lnTo>
                <a:lnTo>
                  <a:pt x="13493" y="269298"/>
                </a:lnTo>
                <a:lnTo>
                  <a:pt x="19708" y="278597"/>
                </a:lnTo>
                <a:lnTo>
                  <a:pt x="24494" y="289325"/>
                </a:lnTo>
                <a:lnTo>
                  <a:pt x="36690" y="303191"/>
                </a:lnTo>
                <a:lnTo>
                  <a:pt x="39730" y="304032"/>
                </a:lnTo>
                <a:lnTo>
                  <a:pt x="45719" y="3047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Shape-188"/>
          <p:cNvSpPr/>
          <p:nvPr>
            <p:custDataLst>
              <p:tags r:id="rId4"/>
            </p:custDataLst>
          </p:nvPr>
        </p:nvSpPr>
        <p:spPr>
          <a:xfrm>
            <a:off x="5982205" y="3284638"/>
            <a:ext cx="859158" cy="403302"/>
          </a:xfrm>
          <a:custGeom>
            <a:avLst/>
            <a:gdLst/>
            <a:ahLst/>
            <a:cxnLst/>
            <a:rect l="0" t="0" r="0" b="0"/>
            <a:pathLst>
              <a:path w="859158" h="403302">
                <a:moveTo>
                  <a:pt x="822456" y="83402"/>
                </a:moveTo>
                <a:lnTo>
                  <a:pt x="826500" y="83402"/>
                </a:lnTo>
                <a:lnTo>
                  <a:pt x="842883" y="76841"/>
                </a:lnTo>
                <a:lnTo>
                  <a:pt x="842847" y="75641"/>
                </a:lnTo>
                <a:lnTo>
                  <a:pt x="838752" y="69908"/>
                </a:lnTo>
                <a:lnTo>
                  <a:pt x="834496" y="65269"/>
                </a:lnTo>
                <a:lnTo>
                  <a:pt x="799759" y="58907"/>
                </a:lnTo>
                <a:lnTo>
                  <a:pt x="765907" y="47627"/>
                </a:lnTo>
                <a:lnTo>
                  <a:pt x="729880" y="37639"/>
                </a:lnTo>
                <a:lnTo>
                  <a:pt x="698241" y="27514"/>
                </a:lnTo>
                <a:lnTo>
                  <a:pt x="668905" y="19899"/>
                </a:lnTo>
                <a:lnTo>
                  <a:pt x="643298" y="17078"/>
                </a:lnTo>
                <a:lnTo>
                  <a:pt x="607094" y="13233"/>
                </a:lnTo>
                <a:lnTo>
                  <a:pt x="573506" y="6731"/>
                </a:lnTo>
                <a:lnTo>
                  <a:pt x="545865" y="2759"/>
                </a:lnTo>
                <a:lnTo>
                  <a:pt x="516646" y="994"/>
                </a:lnTo>
                <a:lnTo>
                  <a:pt x="483771" y="0"/>
                </a:lnTo>
                <a:lnTo>
                  <a:pt x="445808" y="3751"/>
                </a:lnTo>
                <a:lnTo>
                  <a:pt x="410478" y="6179"/>
                </a:lnTo>
                <a:lnTo>
                  <a:pt x="374281" y="12237"/>
                </a:lnTo>
                <a:lnTo>
                  <a:pt x="340415" y="16569"/>
                </a:lnTo>
                <a:lnTo>
                  <a:pt x="305409" y="25327"/>
                </a:lnTo>
                <a:lnTo>
                  <a:pt x="268798" y="29973"/>
                </a:lnTo>
                <a:lnTo>
                  <a:pt x="236229" y="38167"/>
                </a:lnTo>
                <a:lnTo>
                  <a:pt x="205337" y="47938"/>
                </a:lnTo>
                <a:lnTo>
                  <a:pt x="169538" y="63258"/>
                </a:lnTo>
                <a:lnTo>
                  <a:pt x="134872" y="79830"/>
                </a:lnTo>
                <a:lnTo>
                  <a:pt x="105647" y="99841"/>
                </a:lnTo>
                <a:lnTo>
                  <a:pt x="73521" y="121269"/>
                </a:lnTo>
                <a:lnTo>
                  <a:pt x="51716" y="139737"/>
                </a:lnTo>
                <a:lnTo>
                  <a:pt x="22389" y="175039"/>
                </a:lnTo>
                <a:lnTo>
                  <a:pt x="11170" y="193621"/>
                </a:lnTo>
                <a:lnTo>
                  <a:pt x="3331" y="219823"/>
                </a:lnTo>
                <a:lnTo>
                  <a:pt x="0" y="256924"/>
                </a:lnTo>
                <a:lnTo>
                  <a:pt x="5678" y="281837"/>
                </a:lnTo>
                <a:lnTo>
                  <a:pt x="21465" y="313214"/>
                </a:lnTo>
                <a:lnTo>
                  <a:pt x="46394" y="343177"/>
                </a:lnTo>
                <a:lnTo>
                  <a:pt x="80626" y="363510"/>
                </a:lnTo>
                <a:lnTo>
                  <a:pt x="115240" y="379185"/>
                </a:lnTo>
                <a:lnTo>
                  <a:pt x="153215" y="392504"/>
                </a:lnTo>
                <a:lnTo>
                  <a:pt x="178729" y="398016"/>
                </a:lnTo>
                <a:lnTo>
                  <a:pt x="209259" y="401031"/>
                </a:lnTo>
                <a:lnTo>
                  <a:pt x="239197" y="402370"/>
                </a:lnTo>
                <a:lnTo>
                  <a:pt x="273719" y="403125"/>
                </a:lnTo>
                <a:lnTo>
                  <a:pt x="303687" y="403301"/>
                </a:lnTo>
                <a:lnTo>
                  <a:pt x="341745" y="399355"/>
                </a:lnTo>
                <a:lnTo>
                  <a:pt x="374471" y="396869"/>
                </a:lnTo>
                <a:lnTo>
                  <a:pt x="405615" y="392087"/>
                </a:lnTo>
                <a:lnTo>
                  <a:pt x="442090" y="382886"/>
                </a:lnTo>
                <a:lnTo>
                  <a:pt x="475323" y="375432"/>
                </a:lnTo>
                <a:lnTo>
                  <a:pt x="506993" y="367015"/>
                </a:lnTo>
                <a:lnTo>
                  <a:pt x="538673" y="355019"/>
                </a:lnTo>
                <a:lnTo>
                  <a:pt x="573648" y="344880"/>
                </a:lnTo>
                <a:lnTo>
                  <a:pt x="605836" y="332374"/>
                </a:lnTo>
                <a:lnTo>
                  <a:pt x="636822" y="322083"/>
                </a:lnTo>
                <a:lnTo>
                  <a:pt x="667452" y="308686"/>
                </a:lnTo>
                <a:lnTo>
                  <a:pt x="697976" y="293992"/>
                </a:lnTo>
                <a:lnTo>
                  <a:pt x="727623" y="278067"/>
                </a:lnTo>
                <a:lnTo>
                  <a:pt x="760825" y="252617"/>
                </a:lnTo>
                <a:lnTo>
                  <a:pt x="791843" y="231033"/>
                </a:lnTo>
                <a:lnTo>
                  <a:pt x="821582" y="199143"/>
                </a:lnTo>
                <a:lnTo>
                  <a:pt x="849946" y="163837"/>
                </a:lnTo>
                <a:lnTo>
                  <a:pt x="855840" y="152735"/>
                </a:lnTo>
                <a:lnTo>
                  <a:pt x="859157" y="130192"/>
                </a:lnTo>
                <a:lnTo>
                  <a:pt x="858241" y="109277"/>
                </a:lnTo>
                <a:lnTo>
                  <a:pt x="852189" y="88693"/>
                </a:lnTo>
                <a:lnTo>
                  <a:pt x="843854" y="75029"/>
                </a:lnTo>
                <a:lnTo>
                  <a:pt x="809670" y="40178"/>
                </a:lnTo>
                <a:lnTo>
                  <a:pt x="769115" y="148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189"/>
          <p:cNvSpPr/>
          <p:nvPr>
            <p:custDataLst>
              <p:tags r:id="rId5"/>
            </p:custDataLst>
          </p:nvPr>
        </p:nvSpPr>
        <p:spPr>
          <a:xfrm>
            <a:off x="2019300" y="3497581"/>
            <a:ext cx="2987041" cy="59409"/>
          </a:xfrm>
          <a:custGeom>
            <a:avLst/>
            <a:gdLst/>
            <a:ahLst/>
            <a:cxnLst/>
            <a:rect l="0" t="0" r="0" b="0"/>
            <a:pathLst>
              <a:path w="2987041" h="59409">
                <a:moveTo>
                  <a:pt x="0" y="22859"/>
                </a:moveTo>
                <a:lnTo>
                  <a:pt x="7306" y="30165"/>
                </a:lnTo>
                <a:lnTo>
                  <a:pt x="43715" y="30475"/>
                </a:lnTo>
                <a:lnTo>
                  <a:pt x="71331" y="32736"/>
                </a:lnTo>
                <a:lnTo>
                  <a:pt x="95558" y="37040"/>
                </a:lnTo>
                <a:lnTo>
                  <a:pt x="124427" y="32653"/>
                </a:lnTo>
                <a:lnTo>
                  <a:pt x="162365" y="30909"/>
                </a:lnTo>
                <a:lnTo>
                  <a:pt x="199054" y="26519"/>
                </a:lnTo>
                <a:lnTo>
                  <a:pt x="234709" y="23944"/>
                </a:lnTo>
                <a:lnTo>
                  <a:pt x="268126" y="17836"/>
                </a:lnTo>
                <a:lnTo>
                  <a:pt x="296662" y="16008"/>
                </a:lnTo>
                <a:lnTo>
                  <a:pt x="332398" y="14620"/>
                </a:lnTo>
                <a:lnTo>
                  <a:pt x="360246" y="11295"/>
                </a:lnTo>
                <a:lnTo>
                  <a:pt x="391814" y="9253"/>
                </a:lnTo>
                <a:lnTo>
                  <a:pt x="422213" y="8345"/>
                </a:lnTo>
                <a:lnTo>
                  <a:pt x="456147" y="7834"/>
                </a:lnTo>
                <a:lnTo>
                  <a:pt x="482979" y="7715"/>
                </a:lnTo>
                <a:lnTo>
                  <a:pt x="514095" y="7662"/>
                </a:lnTo>
                <a:lnTo>
                  <a:pt x="544293" y="6791"/>
                </a:lnTo>
                <a:lnTo>
                  <a:pt x="576421" y="2388"/>
                </a:lnTo>
                <a:lnTo>
                  <a:pt x="607013" y="707"/>
                </a:lnTo>
                <a:lnTo>
                  <a:pt x="637526" y="209"/>
                </a:lnTo>
                <a:lnTo>
                  <a:pt x="668016" y="61"/>
                </a:lnTo>
                <a:lnTo>
                  <a:pt x="698499" y="18"/>
                </a:lnTo>
                <a:lnTo>
                  <a:pt x="728980" y="5"/>
                </a:lnTo>
                <a:lnTo>
                  <a:pt x="758613" y="0"/>
                </a:lnTo>
                <a:lnTo>
                  <a:pt x="796326" y="2257"/>
                </a:lnTo>
                <a:lnTo>
                  <a:pt x="822129" y="5236"/>
                </a:lnTo>
                <a:lnTo>
                  <a:pt x="856175" y="6560"/>
                </a:lnTo>
                <a:lnTo>
                  <a:pt x="891627" y="9406"/>
                </a:lnTo>
                <a:lnTo>
                  <a:pt x="925445" y="12647"/>
                </a:lnTo>
                <a:lnTo>
                  <a:pt x="954587" y="14087"/>
                </a:lnTo>
                <a:lnTo>
                  <a:pt x="990748" y="18943"/>
                </a:lnTo>
                <a:lnTo>
                  <a:pt x="1018866" y="21699"/>
                </a:lnTo>
                <a:lnTo>
                  <a:pt x="1051375" y="22515"/>
                </a:lnTo>
                <a:lnTo>
                  <a:pt x="1083773" y="26802"/>
                </a:lnTo>
                <a:lnTo>
                  <a:pt x="1114821" y="29389"/>
                </a:lnTo>
                <a:lnTo>
                  <a:pt x="1145469" y="30156"/>
                </a:lnTo>
                <a:lnTo>
                  <a:pt x="1175999" y="34428"/>
                </a:lnTo>
                <a:lnTo>
                  <a:pt x="1206494" y="37011"/>
                </a:lnTo>
                <a:lnTo>
                  <a:pt x="1236978" y="37777"/>
                </a:lnTo>
                <a:lnTo>
                  <a:pt x="1271505" y="42049"/>
                </a:lnTo>
                <a:lnTo>
                  <a:pt x="1304501" y="44631"/>
                </a:lnTo>
                <a:lnTo>
                  <a:pt x="1341601" y="46351"/>
                </a:lnTo>
                <a:lnTo>
                  <a:pt x="1374941" y="50892"/>
                </a:lnTo>
                <a:lnTo>
                  <a:pt x="1406645" y="52614"/>
                </a:lnTo>
                <a:lnTo>
                  <a:pt x="1438334" y="53124"/>
                </a:lnTo>
                <a:lnTo>
                  <a:pt x="1473312" y="53276"/>
                </a:lnTo>
                <a:lnTo>
                  <a:pt x="1505500" y="54167"/>
                </a:lnTo>
                <a:lnTo>
                  <a:pt x="1536487" y="58570"/>
                </a:lnTo>
                <a:lnTo>
                  <a:pt x="1567964" y="59405"/>
                </a:lnTo>
                <a:lnTo>
                  <a:pt x="1603725" y="55512"/>
                </a:lnTo>
                <a:lnTo>
                  <a:pt x="1640285" y="53983"/>
                </a:lnTo>
                <a:lnTo>
                  <a:pt x="1672943" y="53530"/>
                </a:lnTo>
                <a:lnTo>
                  <a:pt x="1704068" y="53396"/>
                </a:lnTo>
                <a:lnTo>
                  <a:pt x="1734739" y="54203"/>
                </a:lnTo>
                <a:lnTo>
                  <a:pt x="1765276" y="58581"/>
                </a:lnTo>
                <a:lnTo>
                  <a:pt x="1795773" y="59408"/>
                </a:lnTo>
                <a:lnTo>
                  <a:pt x="1826258" y="55513"/>
                </a:lnTo>
                <a:lnTo>
                  <a:pt x="1856739" y="53983"/>
                </a:lnTo>
                <a:lnTo>
                  <a:pt x="1887220" y="53530"/>
                </a:lnTo>
                <a:lnTo>
                  <a:pt x="1918546" y="53396"/>
                </a:lnTo>
                <a:lnTo>
                  <a:pt x="1942065" y="53364"/>
                </a:lnTo>
                <a:lnTo>
                  <a:pt x="1973402" y="51092"/>
                </a:lnTo>
                <a:lnTo>
                  <a:pt x="2006521" y="48107"/>
                </a:lnTo>
                <a:lnTo>
                  <a:pt x="2044206" y="45580"/>
                </a:lnTo>
                <a:lnTo>
                  <a:pt x="2077668" y="40692"/>
                </a:lnTo>
                <a:lnTo>
                  <a:pt x="2115710" y="38867"/>
                </a:lnTo>
                <a:lnTo>
                  <a:pt x="2147098" y="38440"/>
                </a:lnTo>
                <a:lnTo>
                  <a:pt x="2174030" y="38251"/>
                </a:lnTo>
                <a:lnTo>
                  <a:pt x="2208233" y="38144"/>
                </a:lnTo>
                <a:lnTo>
                  <a:pt x="2239816" y="35854"/>
                </a:lnTo>
                <a:lnTo>
                  <a:pt x="2270623" y="32072"/>
                </a:lnTo>
                <a:lnTo>
                  <a:pt x="2307327" y="30794"/>
                </a:lnTo>
                <a:lnTo>
                  <a:pt x="2345121" y="30541"/>
                </a:lnTo>
                <a:lnTo>
                  <a:pt x="2376801" y="29651"/>
                </a:lnTo>
                <a:lnTo>
                  <a:pt x="2403403" y="26442"/>
                </a:lnTo>
                <a:lnTo>
                  <a:pt x="2438849" y="23921"/>
                </a:lnTo>
                <a:lnTo>
                  <a:pt x="2467104" y="23331"/>
                </a:lnTo>
                <a:lnTo>
                  <a:pt x="2496031" y="23068"/>
                </a:lnTo>
                <a:lnTo>
                  <a:pt x="2527443" y="22075"/>
                </a:lnTo>
                <a:lnTo>
                  <a:pt x="2556976" y="17641"/>
                </a:lnTo>
                <a:lnTo>
                  <a:pt x="2584729" y="15951"/>
                </a:lnTo>
                <a:lnTo>
                  <a:pt x="2622304" y="15450"/>
                </a:lnTo>
                <a:lnTo>
                  <a:pt x="2654791" y="15301"/>
                </a:lnTo>
                <a:lnTo>
                  <a:pt x="2684267" y="14411"/>
                </a:lnTo>
                <a:lnTo>
                  <a:pt x="2713056" y="11202"/>
                </a:lnTo>
                <a:lnTo>
                  <a:pt x="2741092" y="9211"/>
                </a:lnTo>
                <a:lnTo>
                  <a:pt x="2768509" y="8327"/>
                </a:lnTo>
                <a:lnTo>
                  <a:pt x="2797628" y="7934"/>
                </a:lnTo>
                <a:lnTo>
                  <a:pt x="2825246" y="7759"/>
                </a:lnTo>
                <a:lnTo>
                  <a:pt x="2860079" y="7660"/>
                </a:lnTo>
                <a:lnTo>
                  <a:pt x="2888744" y="7631"/>
                </a:lnTo>
                <a:lnTo>
                  <a:pt x="2921477" y="8467"/>
                </a:lnTo>
                <a:lnTo>
                  <a:pt x="2956758" y="19770"/>
                </a:lnTo>
                <a:lnTo>
                  <a:pt x="2980147" y="22452"/>
                </a:lnTo>
                <a:lnTo>
                  <a:pt x="2986234" y="20420"/>
                </a:lnTo>
                <a:lnTo>
                  <a:pt x="2987040" y="152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SMARTInkShape-190"/>
          <p:cNvSpPr/>
          <p:nvPr>
            <p:custDataLst>
              <p:tags r:id="rId6"/>
            </p:custDataLst>
          </p:nvPr>
        </p:nvSpPr>
        <p:spPr>
          <a:xfrm>
            <a:off x="2484120" y="2217420"/>
            <a:ext cx="2057401" cy="83821"/>
          </a:xfrm>
          <a:custGeom>
            <a:avLst/>
            <a:gdLst/>
            <a:ahLst/>
            <a:cxnLst/>
            <a:rect l="0" t="0" r="0" b="0"/>
            <a:pathLst>
              <a:path w="2057401" h="83821">
                <a:moveTo>
                  <a:pt x="0" y="83820"/>
                </a:moveTo>
                <a:lnTo>
                  <a:pt x="31818" y="73214"/>
                </a:lnTo>
                <a:lnTo>
                  <a:pt x="61827" y="69953"/>
                </a:lnTo>
                <a:lnTo>
                  <a:pt x="93484" y="68987"/>
                </a:lnTo>
                <a:lnTo>
                  <a:pt x="124313" y="68701"/>
                </a:lnTo>
                <a:lnTo>
                  <a:pt x="154896" y="68616"/>
                </a:lnTo>
                <a:lnTo>
                  <a:pt x="189452" y="68591"/>
                </a:lnTo>
                <a:lnTo>
                  <a:pt x="222457" y="68583"/>
                </a:lnTo>
                <a:lnTo>
                  <a:pt x="258713" y="73817"/>
                </a:lnTo>
                <a:lnTo>
                  <a:pt x="288511" y="75494"/>
                </a:lnTo>
                <a:lnTo>
                  <a:pt x="322928" y="75991"/>
                </a:lnTo>
                <a:lnTo>
                  <a:pt x="354951" y="76138"/>
                </a:lnTo>
                <a:lnTo>
                  <a:pt x="386734" y="75335"/>
                </a:lnTo>
                <a:lnTo>
                  <a:pt x="422586" y="70958"/>
                </a:lnTo>
                <a:lnTo>
                  <a:pt x="447461" y="69637"/>
                </a:lnTo>
                <a:lnTo>
                  <a:pt x="474885" y="69050"/>
                </a:lnTo>
                <a:lnTo>
                  <a:pt x="502313" y="68789"/>
                </a:lnTo>
                <a:lnTo>
                  <a:pt x="538488" y="68642"/>
                </a:lnTo>
                <a:lnTo>
                  <a:pt x="566141" y="68608"/>
                </a:lnTo>
                <a:lnTo>
                  <a:pt x="593107" y="68592"/>
                </a:lnTo>
                <a:lnTo>
                  <a:pt x="619203" y="68585"/>
                </a:lnTo>
                <a:lnTo>
                  <a:pt x="644913" y="68582"/>
                </a:lnTo>
                <a:lnTo>
                  <a:pt x="672708" y="68581"/>
                </a:lnTo>
                <a:lnTo>
                  <a:pt x="701148" y="68580"/>
                </a:lnTo>
                <a:lnTo>
                  <a:pt x="727899" y="68580"/>
                </a:lnTo>
                <a:lnTo>
                  <a:pt x="758669" y="64535"/>
                </a:lnTo>
                <a:lnTo>
                  <a:pt x="791963" y="62019"/>
                </a:lnTo>
                <a:lnTo>
                  <a:pt x="824594" y="61274"/>
                </a:lnTo>
                <a:lnTo>
                  <a:pt x="859757" y="61053"/>
                </a:lnTo>
                <a:lnTo>
                  <a:pt x="886727" y="61001"/>
                </a:lnTo>
                <a:lnTo>
                  <a:pt x="914801" y="60979"/>
                </a:lnTo>
                <a:lnTo>
                  <a:pt x="941390" y="60968"/>
                </a:lnTo>
                <a:lnTo>
                  <a:pt x="967317" y="60963"/>
                </a:lnTo>
                <a:lnTo>
                  <a:pt x="1003457" y="60961"/>
                </a:lnTo>
                <a:lnTo>
                  <a:pt x="1037871" y="58703"/>
                </a:lnTo>
                <a:lnTo>
                  <a:pt x="1063256" y="55723"/>
                </a:lnTo>
                <a:lnTo>
                  <a:pt x="1091472" y="54399"/>
                </a:lnTo>
                <a:lnTo>
                  <a:pt x="1120945" y="53811"/>
                </a:lnTo>
                <a:lnTo>
                  <a:pt x="1149285" y="53549"/>
                </a:lnTo>
                <a:lnTo>
                  <a:pt x="1185973" y="52555"/>
                </a:lnTo>
                <a:lnTo>
                  <a:pt x="1213746" y="49322"/>
                </a:lnTo>
                <a:lnTo>
                  <a:pt x="1245280" y="47321"/>
                </a:lnTo>
                <a:lnTo>
                  <a:pt x="1278205" y="46432"/>
                </a:lnTo>
                <a:lnTo>
                  <a:pt x="1309771" y="46036"/>
                </a:lnTo>
                <a:lnTo>
                  <a:pt x="1336218" y="45861"/>
                </a:lnTo>
                <a:lnTo>
                  <a:pt x="1370148" y="43504"/>
                </a:lnTo>
                <a:lnTo>
                  <a:pt x="1406165" y="39701"/>
                </a:lnTo>
                <a:lnTo>
                  <a:pt x="1432682" y="38812"/>
                </a:lnTo>
                <a:lnTo>
                  <a:pt x="1466651" y="37464"/>
                </a:lnTo>
                <a:lnTo>
                  <a:pt x="1500705" y="32926"/>
                </a:lnTo>
                <a:lnTo>
                  <a:pt x="1530862" y="31567"/>
                </a:lnTo>
                <a:lnTo>
                  <a:pt x="1557248" y="30963"/>
                </a:lnTo>
                <a:lnTo>
                  <a:pt x="1581957" y="29848"/>
                </a:lnTo>
                <a:lnTo>
                  <a:pt x="1609872" y="26530"/>
                </a:lnTo>
                <a:lnTo>
                  <a:pt x="1646057" y="23947"/>
                </a:lnTo>
                <a:lnTo>
                  <a:pt x="1672228" y="23343"/>
                </a:lnTo>
                <a:lnTo>
                  <a:pt x="1699099" y="22228"/>
                </a:lnTo>
                <a:lnTo>
                  <a:pt x="1734960" y="17687"/>
                </a:lnTo>
                <a:lnTo>
                  <a:pt x="1762540" y="16328"/>
                </a:lnTo>
                <a:lnTo>
                  <a:pt x="1793989" y="15723"/>
                </a:lnTo>
                <a:lnTo>
                  <a:pt x="1824335" y="14608"/>
                </a:lnTo>
                <a:lnTo>
                  <a:pt x="1856546" y="10067"/>
                </a:lnTo>
                <a:lnTo>
                  <a:pt x="1886316" y="7498"/>
                </a:lnTo>
                <a:lnTo>
                  <a:pt x="1921817" y="1732"/>
                </a:lnTo>
                <a:lnTo>
                  <a:pt x="1955703" y="513"/>
                </a:lnTo>
                <a:lnTo>
                  <a:pt x="1993401" y="152"/>
                </a:lnTo>
                <a:lnTo>
                  <a:pt x="2057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9" name="SMARTInkShape-Group96"/>
          <p:cNvGrpSpPr/>
          <p:nvPr/>
        </p:nvGrpSpPr>
        <p:grpSpPr>
          <a:xfrm>
            <a:off x="5615940" y="1767871"/>
            <a:ext cx="1291829" cy="270996"/>
            <a:chOff x="5615940" y="1767871"/>
            <a:chExt cx="1291829" cy="270996"/>
          </a:xfrm>
        </p:grpSpPr>
        <p:sp>
          <p:nvSpPr>
            <p:cNvPr id="100" name="SMARTInkShape-191"/>
            <p:cNvSpPr/>
            <p:nvPr>
              <p:custDataLst>
                <p:tags r:id="rId20"/>
              </p:custDataLst>
            </p:nvPr>
          </p:nvSpPr>
          <p:spPr>
            <a:xfrm>
              <a:off x="6503090" y="1871000"/>
              <a:ext cx="133931" cy="161709"/>
            </a:xfrm>
            <a:custGeom>
              <a:avLst/>
              <a:gdLst/>
              <a:ahLst/>
              <a:cxnLst/>
              <a:rect l="0" t="0" r="0" b="0"/>
              <a:pathLst>
                <a:path w="133931" h="161709">
                  <a:moveTo>
                    <a:pt x="4390" y="34000"/>
                  </a:moveTo>
                  <a:lnTo>
                    <a:pt x="4390" y="38045"/>
                  </a:lnTo>
                  <a:lnTo>
                    <a:pt x="2132" y="42289"/>
                  </a:lnTo>
                  <a:lnTo>
                    <a:pt x="344" y="44606"/>
                  </a:lnTo>
                  <a:lnTo>
                    <a:pt x="0" y="47844"/>
                  </a:lnTo>
                  <a:lnTo>
                    <a:pt x="1874" y="55957"/>
                  </a:lnTo>
                  <a:lnTo>
                    <a:pt x="16059" y="80200"/>
                  </a:lnTo>
                  <a:lnTo>
                    <a:pt x="25381" y="91505"/>
                  </a:lnTo>
                  <a:lnTo>
                    <a:pt x="37426" y="97657"/>
                  </a:lnTo>
                  <a:lnTo>
                    <a:pt x="69900" y="101608"/>
                  </a:lnTo>
                  <a:lnTo>
                    <a:pt x="84588" y="97632"/>
                  </a:lnTo>
                  <a:lnTo>
                    <a:pt x="90875" y="94202"/>
                  </a:lnTo>
                  <a:lnTo>
                    <a:pt x="100119" y="83616"/>
                  </a:lnTo>
                  <a:lnTo>
                    <a:pt x="114865" y="53986"/>
                  </a:lnTo>
                  <a:lnTo>
                    <a:pt x="116990" y="40343"/>
                  </a:lnTo>
                  <a:lnTo>
                    <a:pt x="113419" y="25813"/>
                  </a:lnTo>
                  <a:lnTo>
                    <a:pt x="105419" y="7923"/>
                  </a:lnTo>
                  <a:lnTo>
                    <a:pt x="91897" y="780"/>
                  </a:lnTo>
                  <a:lnTo>
                    <a:pt x="87281" y="0"/>
                  </a:lnTo>
                  <a:lnTo>
                    <a:pt x="79896" y="1391"/>
                  </a:lnTo>
                  <a:lnTo>
                    <a:pt x="62887" y="10980"/>
                  </a:lnTo>
                  <a:lnTo>
                    <a:pt x="53531" y="24333"/>
                  </a:lnTo>
                  <a:lnTo>
                    <a:pt x="38708" y="58127"/>
                  </a:lnTo>
                  <a:lnTo>
                    <a:pt x="36575" y="68994"/>
                  </a:lnTo>
                  <a:lnTo>
                    <a:pt x="41580" y="106551"/>
                  </a:lnTo>
                  <a:lnTo>
                    <a:pt x="46266" y="130662"/>
                  </a:lnTo>
                  <a:lnTo>
                    <a:pt x="50088" y="137388"/>
                  </a:lnTo>
                  <a:lnTo>
                    <a:pt x="73501" y="157357"/>
                  </a:lnTo>
                  <a:lnTo>
                    <a:pt x="79697" y="160792"/>
                  </a:lnTo>
                  <a:lnTo>
                    <a:pt x="82534" y="161708"/>
                  </a:lnTo>
                  <a:lnTo>
                    <a:pt x="92461" y="158210"/>
                  </a:lnTo>
                  <a:lnTo>
                    <a:pt x="111440" y="146213"/>
                  </a:lnTo>
                  <a:lnTo>
                    <a:pt x="133930" y="110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SMARTInkShape-192"/>
            <p:cNvSpPr/>
            <p:nvPr>
              <p:custDataLst>
                <p:tags r:id="rId21"/>
              </p:custDataLst>
            </p:nvPr>
          </p:nvSpPr>
          <p:spPr>
            <a:xfrm>
              <a:off x="6324600" y="1805940"/>
              <a:ext cx="152401" cy="225495"/>
            </a:xfrm>
            <a:custGeom>
              <a:avLst/>
              <a:gdLst/>
              <a:ahLst/>
              <a:cxnLst/>
              <a:rect l="0" t="0" r="0" b="0"/>
              <a:pathLst>
                <a:path w="152401" h="225495">
                  <a:moveTo>
                    <a:pt x="0" y="0"/>
                  </a:moveTo>
                  <a:lnTo>
                    <a:pt x="4045" y="4045"/>
                  </a:lnTo>
                  <a:lnTo>
                    <a:pt x="6031" y="10547"/>
                  </a:lnTo>
                  <a:lnTo>
                    <a:pt x="11351" y="40654"/>
                  </a:lnTo>
                  <a:lnTo>
                    <a:pt x="20555" y="77739"/>
                  </a:lnTo>
                  <a:lnTo>
                    <a:pt x="27163" y="113627"/>
                  </a:lnTo>
                  <a:lnTo>
                    <a:pt x="32083" y="144898"/>
                  </a:lnTo>
                  <a:lnTo>
                    <a:pt x="37571" y="182222"/>
                  </a:lnTo>
                  <a:lnTo>
                    <a:pt x="38080" y="210481"/>
                  </a:lnTo>
                  <a:lnTo>
                    <a:pt x="38099" y="177451"/>
                  </a:lnTo>
                  <a:lnTo>
                    <a:pt x="38099" y="171641"/>
                  </a:lnTo>
                  <a:lnTo>
                    <a:pt x="50267" y="137982"/>
                  </a:lnTo>
                  <a:lnTo>
                    <a:pt x="63248" y="112098"/>
                  </a:lnTo>
                  <a:lnTo>
                    <a:pt x="69879" y="104855"/>
                  </a:lnTo>
                  <a:lnTo>
                    <a:pt x="82417" y="96732"/>
                  </a:lnTo>
                  <a:lnTo>
                    <a:pt x="87119" y="96661"/>
                  </a:lnTo>
                  <a:lnTo>
                    <a:pt x="96858" y="101098"/>
                  </a:lnTo>
                  <a:lnTo>
                    <a:pt x="107815" y="109071"/>
                  </a:lnTo>
                  <a:lnTo>
                    <a:pt x="120469" y="128931"/>
                  </a:lnTo>
                  <a:lnTo>
                    <a:pt x="130898" y="160310"/>
                  </a:lnTo>
                  <a:lnTo>
                    <a:pt x="136336" y="196486"/>
                  </a:lnTo>
                  <a:lnTo>
                    <a:pt x="137898" y="221611"/>
                  </a:lnTo>
                  <a:lnTo>
                    <a:pt x="139346" y="223941"/>
                  </a:lnTo>
                  <a:lnTo>
                    <a:pt x="141157" y="225494"/>
                  </a:lnTo>
                  <a:lnTo>
                    <a:pt x="152400" y="2209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193"/>
            <p:cNvSpPr/>
            <p:nvPr>
              <p:custDataLst>
                <p:tags r:id="rId22"/>
              </p:custDataLst>
            </p:nvPr>
          </p:nvSpPr>
          <p:spPr>
            <a:xfrm>
              <a:off x="6183395" y="1889760"/>
              <a:ext cx="194546" cy="45721"/>
            </a:xfrm>
            <a:custGeom>
              <a:avLst/>
              <a:gdLst/>
              <a:ahLst/>
              <a:cxnLst/>
              <a:rect l="0" t="0" r="0" b="0"/>
              <a:pathLst>
                <a:path w="194546" h="45721">
                  <a:moveTo>
                    <a:pt x="4045" y="45720"/>
                  </a:moveTo>
                  <a:lnTo>
                    <a:pt x="0" y="45720"/>
                  </a:lnTo>
                  <a:lnTo>
                    <a:pt x="21762" y="43462"/>
                  </a:lnTo>
                  <a:lnTo>
                    <a:pt x="59405" y="33570"/>
                  </a:lnTo>
                  <a:lnTo>
                    <a:pt x="91662" y="30549"/>
                  </a:lnTo>
                  <a:lnTo>
                    <a:pt x="128816" y="24630"/>
                  </a:lnTo>
                  <a:lnTo>
                    <a:pt x="164442" y="17856"/>
                  </a:lnTo>
                  <a:lnTo>
                    <a:pt x="184497" y="15168"/>
                  </a:lnTo>
                  <a:lnTo>
                    <a:pt x="187846" y="13499"/>
                  </a:lnTo>
                  <a:lnTo>
                    <a:pt x="19454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SMARTInkShape-194"/>
            <p:cNvSpPr/>
            <p:nvPr>
              <p:custDataLst>
                <p:tags r:id="rId23"/>
              </p:custDataLst>
            </p:nvPr>
          </p:nvSpPr>
          <p:spPr>
            <a:xfrm>
              <a:off x="6256020" y="1784139"/>
              <a:ext cx="30166" cy="218799"/>
            </a:xfrm>
            <a:custGeom>
              <a:avLst/>
              <a:gdLst/>
              <a:ahLst/>
              <a:cxnLst/>
              <a:rect l="0" t="0" r="0" b="0"/>
              <a:pathLst>
                <a:path w="30166" h="218799">
                  <a:moveTo>
                    <a:pt x="0" y="6561"/>
                  </a:moveTo>
                  <a:lnTo>
                    <a:pt x="6561" y="0"/>
                  </a:lnTo>
                  <a:lnTo>
                    <a:pt x="7760" y="494"/>
                  </a:lnTo>
                  <a:lnTo>
                    <a:pt x="11351" y="3300"/>
                  </a:lnTo>
                  <a:lnTo>
                    <a:pt x="13512" y="9627"/>
                  </a:lnTo>
                  <a:lnTo>
                    <a:pt x="14899" y="43667"/>
                  </a:lnTo>
                  <a:lnTo>
                    <a:pt x="17346" y="70466"/>
                  </a:lnTo>
                  <a:lnTo>
                    <a:pt x="20409" y="99310"/>
                  </a:lnTo>
                  <a:lnTo>
                    <a:pt x="21770" y="129063"/>
                  </a:lnTo>
                  <a:lnTo>
                    <a:pt x="22645" y="166916"/>
                  </a:lnTo>
                  <a:lnTo>
                    <a:pt x="25075" y="200733"/>
                  </a:lnTo>
                  <a:lnTo>
                    <a:pt x="30165" y="218798"/>
                  </a:lnTo>
                  <a:lnTo>
                    <a:pt x="26341" y="215543"/>
                  </a:lnTo>
                  <a:lnTo>
                    <a:pt x="15240" y="1894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SMARTInkShape-195"/>
            <p:cNvSpPr/>
            <p:nvPr>
              <p:custDataLst>
                <p:tags r:id="rId24"/>
              </p:custDataLst>
            </p:nvPr>
          </p:nvSpPr>
          <p:spPr>
            <a:xfrm>
              <a:off x="5615940" y="1806999"/>
              <a:ext cx="212628" cy="174069"/>
            </a:xfrm>
            <a:custGeom>
              <a:avLst/>
              <a:gdLst/>
              <a:ahLst/>
              <a:cxnLst/>
              <a:rect l="0" t="0" r="0" b="0"/>
              <a:pathLst>
                <a:path w="212628" h="174069">
                  <a:moveTo>
                    <a:pt x="0" y="6561"/>
                  </a:moveTo>
                  <a:lnTo>
                    <a:pt x="6561" y="0"/>
                  </a:lnTo>
                  <a:lnTo>
                    <a:pt x="7761" y="494"/>
                  </a:lnTo>
                  <a:lnTo>
                    <a:pt x="14088" y="5595"/>
                  </a:lnTo>
                  <a:lnTo>
                    <a:pt x="14728" y="8389"/>
                  </a:lnTo>
                  <a:lnTo>
                    <a:pt x="14899" y="10320"/>
                  </a:lnTo>
                  <a:lnTo>
                    <a:pt x="17346" y="14723"/>
                  </a:lnTo>
                  <a:lnTo>
                    <a:pt x="19184" y="17082"/>
                  </a:lnTo>
                  <a:lnTo>
                    <a:pt x="21226" y="24219"/>
                  </a:lnTo>
                  <a:lnTo>
                    <a:pt x="24975" y="52493"/>
                  </a:lnTo>
                  <a:lnTo>
                    <a:pt x="28033" y="63382"/>
                  </a:lnTo>
                  <a:lnTo>
                    <a:pt x="35502" y="99843"/>
                  </a:lnTo>
                  <a:lnTo>
                    <a:pt x="37999" y="137109"/>
                  </a:lnTo>
                  <a:lnTo>
                    <a:pt x="40312" y="143040"/>
                  </a:lnTo>
                  <a:lnTo>
                    <a:pt x="44652" y="149701"/>
                  </a:lnTo>
                  <a:lnTo>
                    <a:pt x="45404" y="154900"/>
                  </a:lnTo>
                  <a:lnTo>
                    <a:pt x="46355" y="156254"/>
                  </a:lnTo>
                  <a:lnTo>
                    <a:pt x="47838" y="157156"/>
                  </a:lnTo>
                  <a:lnTo>
                    <a:pt x="53018" y="158855"/>
                  </a:lnTo>
                  <a:lnTo>
                    <a:pt x="63918" y="148346"/>
                  </a:lnTo>
                  <a:lnTo>
                    <a:pt x="66508" y="143519"/>
                  </a:lnTo>
                  <a:lnTo>
                    <a:pt x="76260" y="109549"/>
                  </a:lnTo>
                  <a:lnTo>
                    <a:pt x="88282" y="73280"/>
                  </a:lnTo>
                  <a:lnTo>
                    <a:pt x="91350" y="58409"/>
                  </a:lnTo>
                  <a:lnTo>
                    <a:pt x="96400" y="47417"/>
                  </a:lnTo>
                  <a:lnTo>
                    <a:pt x="99119" y="35506"/>
                  </a:lnTo>
                  <a:lnTo>
                    <a:pt x="100792" y="33478"/>
                  </a:lnTo>
                  <a:lnTo>
                    <a:pt x="105517" y="30222"/>
                  </a:lnTo>
                  <a:lnTo>
                    <a:pt x="108421" y="32035"/>
                  </a:lnTo>
                  <a:lnTo>
                    <a:pt x="117184" y="40097"/>
                  </a:lnTo>
                  <a:lnTo>
                    <a:pt x="119815" y="47148"/>
                  </a:lnTo>
                  <a:lnTo>
                    <a:pt x="123554" y="60638"/>
                  </a:lnTo>
                  <a:lnTo>
                    <a:pt x="137303" y="92703"/>
                  </a:lnTo>
                  <a:lnTo>
                    <a:pt x="152413" y="128016"/>
                  </a:lnTo>
                  <a:lnTo>
                    <a:pt x="162562" y="144664"/>
                  </a:lnTo>
                  <a:lnTo>
                    <a:pt x="185420" y="169080"/>
                  </a:lnTo>
                  <a:lnTo>
                    <a:pt x="190500" y="171925"/>
                  </a:lnTo>
                  <a:lnTo>
                    <a:pt x="204234" y="174068"/>
                  </a:lnTo>
                  <a:lnTo>
                    <a:pt x="204736" y="173265"/>
                  </a:lnTo>
                  <a:lnTo>
                    <a:pt x="206290" y="168091"/>
                  </a:lnTo>
                  <a:lnTo>
                    <a:pt x="210889" y="161196"/>
                  </a:lnTo>
                  <a:lnTo>
                    <a:pt x="212627" y="152944"/>
                  </a:lnTo>
                  <a:lnTo>
                    <a:pt x="212296" y="140151"/>
                  </a:lnTo>
                  <a:lnTo>
                    <a:pt x="206771" y="111600"/>
                  </a:lnTo>
                  <a:lnTo>
                    <a:pt x="205876" y="74925"/>
                  </a:lnTo>
                  <a:lnTo>
                    <a:pt x="205752" y="37691"/>
                  </a:lnTo>
                  <a:lnTo>
                    <a:pt x="205740" y="14770"/>
                  </a:lnTo>
                  <a:lnTo>
                    <a:pt x="205740" y="370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SMARTInkShape-196"/>
            <p:cNvSpPr/>
            <p:nvPr>
              <p:custDataLst>
                <p:tags r:id="rId25"/>
              </p:custDataLst>
            </p:nvPr>
          </p:nvSpPr>
          <p:spPr>
            <a:xfrm>
              <a:off x="5905509" y="1767871"/>
              <a:ext cx="45711" cy="266619"/>
            </a:xfrm>
            <a:custGeom>
              <a:avLst/>
              <a:gdLst/>
              <a:ahLst/>
              <a:cxnLst/>
              <a:rect l="0" t="0" r="0" b="0"/>
              <a:pathLst>
                <a:path w="45711" h="266619">
                  <a:moveTo>
                    <a:pt x="38091" y="38069"/>
                  </a:moveTo>
                  <a:lnTo>
                    <a:pt x="38091" y="20157"/>
                  </a:lnTo>
                  <a:lnTo>
                    <a:pt x="40349" y="15150"/>
                  </a:lnTo>
                  <a:lnTo>
                    <a:pt x="44652" y="9083"/>
                  </a:lnTo>
                  <a:lnTo>
                    <a:pt x="45708" y="0"/>
                  </a:lnTo>
                  <a:lnTo>
                    <a:pt x="45710" y="4023"/>
                  </a:lnTo>
                  <a:lnTo>
                    <a:pt x="43453" y="8262"/>
                  </a:lnTo>
                  <a:lnTo>
                    <a:pt x="40474" y="12968"/>
                  </a:lnTo>
                  <a:lnTo>
                    <a:pt x="38562" y="22888"/>
                  </a:lnTo>
                  <a:lnTo>
                    <a:pt x="37453" y="28782"/>
                  </a:lnTo>
                  <a:lnTo>
                    <a:pt x="25958" y="62232"/>
                  </a:lnTo>
                  <a:lnTo>
                    <a:pt x="21207" y="93924"/>
                  </a:lnTo>
                  <a:lnTo>
                    <a:pt x="16412" y="128501"/>
                  </a:lnTo>
                  <a:lnTo>
                    <a:pt x="10228" y="159790"/>
                  </a:lnTo>
                  <a:lnTo>
                    <a:pt x="5870" y="190430"/>
                  </a:lnTo>
                  <a:lnTo>
                    <a:pt x="506" y="227897"/>
                  </a:lnTo>
                  <a:lnTo>
                    <a:pt x="0" y="264706"/>
                  </a:lnTo>
                  <a:lnTo>
                    <a:pt x="843" y="265360"/>
                  </a:lnTo>
                  <a:lnTo>
                    <a:pt x="7298" y="266618"/>
                  </a:lnTo>
                  <a:lnTo>
                    <a:pt x="7518" y="262609"/>
                  </a:lnTo>
                  <a:lnTo>
                    <a:pt x="8396" y="261422"/>
                  </a:lnTo>
                  <a:lnTo>
                    <a:pt x="14164" y="259361"/>
                  </a:lnTo>
                  <a:lnTo>
                    <a:pt x="14756" y="256930"/>
                  </a:lnTo>
                  <a:lnTo>
                    <a:pt x="15231" y="25142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SMARTInkShape-197"/>
            <p:cNvSpPr/>
            <p:nvPr>
              <p:custDataLst>
                <p:tags r:id="rId26"/>
              </p:custDataLst>
            </p:nvPr>
          </p:nvSpPr>
          <p:spPr>
            <a:xfrm>
              <a:off x="6088411" y="1813560"/>
              <a:ext cx="67741" cy="190449"/>
            </a:xfrm>
            <a:custGeom>
              <a:avLst/>
              <a:gdLst/>
              <a:ahLst/>
              <a:cxnLst/>
              <a:rect l="0" t="0" r="0" b="0"/>
              <a:pathLst>
                <a:path w="67741" h="190449">
                  <a:moveTo>
                    <a:pt x="30449" y="0"/>
                  </a:moveTo>
                  <a:lnTo>
                    <a:pt x="26403" y="0"/>
                  </a:lnTo>
                  <a:lnTo>
                    <a:pt x="25212" y="847"/>
                  </a:lnTo>
                  <a:lnTo>
                    <a:pt x="24417" y="2258"/>
                  </a:lnTo>
                  <a:lnTo>
                    <a:pt x="23888" y="4045"/>
                  </a:lnTo>
                  <a:lnTo>
                    <a:pt x="22688" y="5237"/>
                  </a:lnTo>
                  <a:lnTo>
                    <a:pt x="19098" y="6561"/>
                  </a:lnTo>
                  <a:lnTo>
                    <a:pt x="17802" y="7761"/>
                  </a:lnTo>
                  <a:lnTo>
                    <a:pt x="16361" y="11351"/>
                  </a:lnTo>
                  <a:lnTo>
                    <a:pt x="14590" y="20555"/>
                  </a:lnTo>
                  <a:lnTo>
                    <a:pt x="10039" y="28856"/>
                  </a:lnTo>
                  <a:lnTo>
                    <a:pt x="7469" y="40818"/>
                  </a:lnTo>
                  <a:lnTo>
                    <a:pt x="2567" y="50947"/>
                  </a:lnTo>
                  <a:lnTo>
                    <a:pt x="197" y="85059"/>
                  </a:lnTo>
                  <a:lnTo>
                    <a:pt x="0" y="118038"/>
                  </a:lnTo>
                  <a:lnTo>
                    <a:pt x="821" y="144672"/>
                  </a:lnTo>
                  <a:lnTo>
                    <a:pt x="9376" y="180467"/>
                  </a:lnTo>
                  <a:lnTo>
                    <a:pt x="11321" y="183811"/>
                  </a:lnTo>
                  <a:lnTo>
                    <a:pt x="13464" y="186041"/>
                  </a:lnTo>
                  <a:lnTo>
                    <a:pt x="18102" y="188518"/>
                  </a:lnTo>
                  <a:lnTo>
                    <a:pt x="30495" y="190239"/>
                  </a:lnTo>
                  <a:lnTo>
                    <a:pt x="40618" y="190448"/>
                  </a:lnTo>
                  <a:lnTo>
                    <a:pt x="47951" y="183704"/>
                  </a:lnTo>
                  <a:lnTo>
                    <a:pt x="62410" y="166768"/>
                  </a:lnTo>
                  <a:lnTo>
                    <a:pt x="65820" y="153988"/>
                  </a:lnTo>
                  <a:lnTo>
                    <a:pt x="67740" y="125495"/>
                  </a:lnTo>
                  <a:lnTo>
                    <a:pt x="66052" y="97015"/>
                  </a:lnTo>
                  <a:lnTo>
                    <a:pt x="57896" y="68176"/>
                  </a:lnTo>
                  <a:lnTo>
                    <a:pt x="50832" y="57676"/>
                  </a:lnTo>
                  <a:lnTo>
                    <a:pt x="40590" y="48082"/>
                  </a:lnTo>
                  <a:lnTo>
                    <a:pt x="40596" y="47294"/>
                  </a:lnTo>
                  <a:lnTo>
                    <a:pt x="45689" y="457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198"/>
            <p:cNvSpPr/>
            <p:nvPr>
              <p:custDataLst>
                <p:tags r:id="rId27"/>
              </p:custDataLst>
            </p:nvPr>
          </p:nvSpPr>
          <p:spPr>
            <a:xfrm>
              <a:off x="6804661" y="1866900"/>
              <a:ext cx="103108" cy="155507"/>
            </a:xfrm>
            <a:custGeom>
              <a:avLst/>
              <a:gdLst/>
              <a:ahLst/>
              <a:cxnLst/>
              <a:rect l="0" t="0" r="0" b="0"/>
              <a:pathLst>
                <a:path w="103108" h="155507">
                  <a:moveTo>
                    <a:pt x="83819" y="0"/>
                  </a:moveTo>
                  <a:lnTo>
                    <a:pt x="66416" y="6930"/>
                  </a:lnTo>
                  <a:lnTo>
                    <a:pt x="30355" y="33405"/>
                  </a:lnTo>
                  <a:lnTo>
                    <a:pt x="14262" y="49221"/>
                  </a:lnTo>
                  <a:lnTo>
                    <a:pt x="6902" y="62516"/>
                  </a:lnTo>
                  <a:lnTo>
                    <a:pt x="7141" y="68771"/>
                  </a:lnTo>
                  <a:lnTo>
                    <a:pt x="9841" y="74634"/>
                  </a:lnTo>
                  <a:lnTo>
                    <a:pt x="14180" y="80236"/>
                  </a:lnTo>
                  <a:lnTo>
                    <a:pt x="28032" y="88718"/>
                  </a:lnTo>
                  <a:lnTo>
                    <a:pt x="60476" y="101062"/>
                  </a:lnTo>
                  <a:lnTo>
                    <a:pt x="83675" y="109061"/>
                  </a:lnTo>
                  <a:lnTo>
                    <a:pt x="96738" y="118745"/>
                  </a:lnTo>
                  <a:lnTo>
                    <a:pt x="102591" y="124883"/>
                  </a:lnTo>
                  <a:lnTo>
                    <a:pt x="103107" y="130669"/>
                  </a:lnTo>
                  <a:lnTo>
                    <a:pt x="100065" y="136219"/>
                  </a:lnTo>
                  <a:lnTo>
                    <a:pt x="87652" y="146055"/>
                  </a:lnTo>
                  <a:lnTo>
                    <a:pt x="60778" y="155506"/>
                  </a:lnTo>
                  <a:lnTo>
                    <a:pt x="0" y="152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SMARTInkShape-199"/>
            <p:cNvSpPr/>
            <p:nvPr>
              <p:custDataLst>
                <p:tags r:id="rId28"/>
              </p:custDataLst>
            </p:nvPr>
          </p:nvSpPr>
          <p:spPr>
            <a:xfrm>
              <a:off x="6652261" y="1882140"/>
              <a:ext cx="129540" cy="156727"/>
            </a:xfrm>
            <a:custGeom>
              <a:avLst/>
              <a:gdLst/>
              <a:ahLst/>
              <a:cxnLst/>
              <a:rect l="0" t="0" r="0" b="0"/>
              <a:pathLst>
                <a:path w="129540" h="156727">
                  <a:moveTo>
                    <a:pt x="0" y="0"/>
                  </a:moveTo>
                  <a:lnTo>
                    <a:pt x="846" y="7777"/>
                  </a:lnTo>
                  <a:lnTo>
                    <a:pt x="10605" y="43169"/>
                  </a:lnTo>
                  <a:lnTo>
                    <a:pt x="16887" y="77453"/>
                  </a:lnTo>
                  <a:lnTo>
                    <a:pt x="22919" y="110075"/>
                  </a:lnTo>
                  <a:lnTo>
                    <a:pt x="29316" y="147631"/>
                  </a:lnTo>
                  <a:lnTo>
                    <a:pt x="30249" y="156726"/>
                  </a:lnTo>
                  <a:lnTo>
                    <a:pt x="30470" y="120801"/>
                  </a:lnTo>
                  <a:lnTo>
                    <a:pt x="34522" y="90638"/>
                  </a:lnTo>
                  <a:lnTo>
                    <a:pt x="41085" y="58935"/>
                  </a:lnTo>
                  <a:lnTo>
                    <a:pt x="52436" y="36183"/>
                  </a:lnTo>
                  <a:lnTo>
                    <a:pt x="59429" y="28781"/>
                  </a:lnTo>
                  <a:lnTo>
                    <a:pt x="78907" y="19984"/>
                  </a:lnTo>
                  <a:lnTo>
                    <a:pt x="129539" y="228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2" name="SMARTInkShape-Group97"/>
          <p:cNvGrpSpPr/>
          <p:nvPr/>
        </p:nvGrpSpPr>
        <p:grpSpPr>
          <a:xfrm>
            <a:off x="3688080" y="1744980"/>
            <a:ext cx="1747849" cy="259081"/>
            <a:chOff x="3688080" y="1744980"/>
            <a:chExt cx="1747849" cy="259081"/>
          </a:xfrm>
        </p:grpSpPr>
        <p:sp>
          <p:nvSpPr>
            <p:cNvPr id="110" name="SMARTInkShape-200"/>
            <p:cNvSpPr/>
            <p:nvPr>
              <p:custDataLst>
                <p:tags r:id="rId8"/>
              </p:custDataLst>
            </p:nvPr>
          </p:nvSpPr>
          <p:spPr>
            <a:xfrm>
              <a:off x="5334000" y="1829176"/>
              <a:ext cx="101929" cy="144405"/>
            </a:xfrm>
            <a:custGeom>
              <a:avLst/>
              <a:gdLst/>
              <a:ahLst/>
              <a:cxnLst/>
              <a:rect l="0" t="0" r="0" b="0"/>
              <a:pathLst>
                <a:path w="101929" h="144405">
                  <a:moveTo>
                    <a:pt x="91440" y="14864"/>
                  </a:moveTo>
                  <a:lnTo>
                    <a:pt x="83350" y="2728"/>
                  </a:lnTo>
                  <a:lnTo>
                    <a:pt x="76733" y="0"/>
                  </a:lnTo>
                  <a:lnTo>
                    <a:pt x="48888" y="206"/>
                  </a:lnTo>
                  <a:lnTo>
                    <a:pt x="31888" y="3551"/>
                  </a:lnTo>
                  <a:lnTo>
                    <a:pt x="18123" y="12376"/>
                  </a:lnTo>
                  <a:lnTo>
                    <a:pt x="5370" y="27109"/>
                  </a:lnTo>
                  <a:lnTo>
                    <a:pt x="3580" y="30647"/>
                  </a:lnTo>
                  <a:lnTo>
                    <a:pt x="1061" y="47763"/>
                  </a:lnTo>
                  <a:lnTo>
                    <a:pt x="4359" y="68921"/>
                  </a:lnTo>
                  <a:lnTo>
                    <a:pt x="10687" y="79247"/>
                  </a:lnTo>
                  <a:lnTo>
                    <a:pt x="29034" y="95591"/>
                  </a:lnTo>
                  <a:lnTo>
                    <a:pt x="63885" y="112182"/>
                  </a:lnTo>
                  <a:lnTo>
                    <a:pt x="100823" y="132447"/>
                  </a:lnTo>
                  <a:lnTo>
                    <a:pt x="101928" y="133893"/>
                  </a:lnTo>
                  <a:lnTo>
                    <a:pt x="101819" y="134857"/>
                  </a:lnTo>
                  <a:lnTo>
                    <a:pt x="100900" y="135499"/>
                  </a:lnTo>
                  <a:lnTo>
                    <a:pt x="64888" y="143232"/>
                  </a:lnTo>
                  <a:lnTo>
                    <a:pt x="28478" y="144250"/>
                  </a:lnTo>
                  <a:lnTo>
                    <a:pt x="0" y="14440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SMARTInkShape-201"/>
            <p:cNvSpPr/>
            <p:nvPr>
              <p:custDataLst>
                <p:tags r:id="rId9"/>
              </p:custDataLst>
            </p:nvPr>
          </p:nvSpPr>
          <p:spPr>
            <a:xfrm>
              <a:off x="5097780" y="1828800"/>
              <a:ext cx="167641" cy="140307"/>
            </a:xfrm>
            <a:custGeom>
              <a:avLst/>
              <a:gdLst/>
              <a:ahLst/>
              <a:cxnLst/>
              <a:rect l="0" t="0" r="0" b="0"/>
              <a:pathLst>
                <a:path w="167641" h="140307">
                  <a:moveTo>
                    <a:pt x="0" y="0"/>
                  </a:moveTo>
                  <a:lnTo>
                    <a:pt x="8091" y="8090"/>
                  </a:lnTo>
                  <a:lnTo>
                    <a:pt x="19911" y="38162"/>
                  </a:lnTo>
                  <a:lnTo>
                    <a:pt x="27820" y="67657"/>
                  </a:lnTo>
                  <a:lnTo>
                    <a:pt x="34678" y="102832"/>
                  </a:lnTo>
                  <a:lnTo>
                    <a:pt x="37086" y="131598"/>
                  </a:lnTo>
                  <a:lnTo>
                    <a:pt x="37966" y="97188"/>
                  </a:lnTo>
                  <a:lnTo>
                    <a:pt x="44157" y="61249"/>
                  </a:lnTo>
                  <a:lnTo>
                    <a:pt x="48693" y="42179"/>
                  </a:lnTo>
                  <a:lnTo>
                    <a:pt x="53630" y="34893"/>
                  </a:lnTo>
                  <a:lnTo>
                    <a:pt x="68143" y="24539"/>
                  </a:lnTo>
                  <a:lnTo>
                    <a:pt x="75063" y="23980"/>
                  </a:lnTo>
                  <a:lnTo>
                    <a:pt x="81368" y="26146"/>
                  </a:lnTo>
                  <a:lnTo>
                    <a:pt x="87266" y="30131"/>
                  </a:lnTo>
                  <a:lnTo>
                    <a:pt x="96076" y="41332"/>
                  </a:lnTo>
                  <a:lnTo>
                    <a:pt x="99611" y="47874"/>
                  </a:lnTo>
                  <a:lnTo>
                    <a:pt x="104585" y="77309"/>
                  </a:lnTo>
                  <a:lnTo>
                    <a:pt x="110104" y="108796"/>
                  </a:lnTo>
                  <a:lnTo>
                    <a:pt x="121147" y="135529"/>
                  </a:lnTo>
                  <a:lnTo>
                    <a:pt x="127331" y="140306"/>
                  </a:lnTo>
                  <a:lnTo>
                    <a:pt x="167640" y="1371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SMARTInkShape-202"/>
            <p:cNvSpPr/>
            <p:nvPr>
              <p:custDataLst>
                <p:tags r:id="rId10"/>
              </p:custDataLst>
            </p:nvPr>
          </p:nvSpPr>
          <p:spPr>
            <a:xfrm>
              <a:off x="4950456" y="1859280"/>
              <a:ext cx="91806" cy="115938"/>
            </a:xfrm>
            <a:custGeom>
              <a:avLst/>
              <a:gdLst/>
              <a:ahLst/>
              <a:cxnLst/>
              <a:rect l="0" t="0" r="0" b="0"/>
              <a:pathLst>
                <a:path w="91806" h="115938">
                  <a:moveTo>
                    <a:pt x="10164" y="15240"/>
                  </a:moveTo>
                  <a:lnTo>
                    <a:pt x="18944" y="6460"/>
                  </a:lnTo>
                  <a:lnTo>
                    <a:pt x="15195" y="10209"/>
                  </a:lnTo>
                  <a:lnTo>
                    <a:pt x="0" y="46616"/>
                  </a:lnTo>
                  <a:lnTo>
                    <a:pt x="473" y="72891"/>
                  </a:lnTo>
                  <a:lnTo>
                    <a:pt x="5976" y="98080"/>
                  </a:lnTo>
                  <a:lnTo>
                    <a:pt x="10759" y="104333"/>
                  </a:lnTo>
                  <a:lnTo>
                    <a:pt x="25104" y="113539"/>
                  </a:lnTo>
                  <a:lnTo>
                    <a:pt x="42768" y="115937"/>
                  </a:lnTo>
                  <a:lnTo>
                    <a:pt x="52221" y="115392"/>
                  </a:lnTo>
                  <a:lnTo>
                    <a:pt x="67239" y="108012"/>
                  </a:lnTo>
                  <a:lnTo>
                    <a:pt x="78710" y="96265"/>
                  </a:lnTo>
                  <a:lnTo>
                    <a:pt x="86631" y="82578"/>
                  </a:lnTo>
                  <a:lnTo>
                    <a:pt x="91805" y="52502"/>
                  </a:lnTo>
                  <a:lnTo>
                    <a:pt x="89293" y="24869"/>
                  </a:lnTo>
                  <a:lnTo>
                    <a:pt x="5588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SMARTInkShape-203"/>
            <p:cNvSpPr/>
            <p:nvPr>
              <p:custDataLst>
                <p:tags r:id="rId11"/>
              </p:custDataLst>
            </p:nvPr>
          </p:nvSpPr>
          <p:spPr>
            <a:xfrm>
              <a:off x="4686300" y="1857763"/>
              <a:ext cx="213361" cy="146298"/>
            </a:xfrm>
            <a:custGeom>
              <a:avLst/>
              <a:gdLst/>
              <a:ahLst/>
              <a:cxnLst/>
              <a:rect l="0" t="0" r="0" b="0"/>
              <a:pathLst>
                <a:path w="213361" h="146298">
                  <a:moveTo>
                    <a:pt x="0" y="47237"/>
                  </a:moveTo>
                  <a:lnTo>
                    <a:pt x="30898" y="38948"/>
                  </a:lnTo>
                  <a:lnTo>
                    <a:pt x="65088" y="29325"/>
                  </a:lnTo>
                  <a:lnTo>
                    <a:pt x="98370" y="19271"/>
                  </a:lnTo>
                  <a:lnTo>
                    <a:pt x="129404" y="6874"/>
                  </a:lnTo>
                  <a:lnTo>
                    <a:pt x="137069" y="2548"/>
                  </a:lnTo>
                  <a:lnTo>
                    <a:pt x="152360" y="0"/>
                  </a:lnTo>
                  <a:lnTo>
                    <a:pt x="159993" y="506"/>
                  </a:lnTo>
                  <a:lnTo>
                    <a:pt x="165082" y="4229"/>
                  </a:lnTo>
                  <a:lnTo>
                    <a:pt x="177965" y="39807"/>
                  </a:lnTo>
                  <a:lnTo>
                    <a:pt x="181424" y="70624"/>
                  </a:lnTo>
                  <a:lnTo>
                    <a:pt x="186494" y="102520"/>
                  </a:lnTo>
                  <a:lnTo>
                    <a:pt x="213360" y="1462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SMARTInkShape-204"/>
            <p:cNvSpPr/>
            <p:nvPr>
              <p:custDataLst>
                <p:tags r:id="rId12"/>
              </p:custDataLst>
            </p:nvPr>
          </p:nvSpPr>
          <p:spPr>
            <a:xfrm>
              <a:off x="3688080" y="1815503"/>
              <a:ext cx="129541" cy="97125"/>
            </a:xfrm>
            <a:custGeom>
              <a:avLst/>
              <a:gdLst/>
              <a:ahLst/>
              <a:cxnLst/>
              <a:rect l="0" t="0" r="0" b="0"/>
              <a:pathLst>
                <a:path w="129541" h="97125">
                  <a:moveTo>
                    <a:pt x="0" y="5677"/>
                  </a:moveTo>
                  <a:lnTo>
                    <a:pt x="10606" y="41540"/>
                  </a:lnTo>
                  <a:lnTo>
                    <a:pt x="13867" y="70020"/>
                  </a:lnTo>
                  <a:lnTo>
                    <a:pt x="16018" y="73125"/>
                  </a:lnTo>
                  <a:lnTo>
                    <a:pt x="19146" y="71809"/>
                  </a:lnTo>
                  <a:lnTo>
                    <a:pt x="22924" y="67545"/>
                  </a:lnTo>
                  <a:lnTo>
                    <a:pt x="35917" y="37215"/>
                  </a:lnTo>
                  <a:lnTo>
                    <a:pt x="58802" y="2241"/>
                  </a:lnTo>
                  <a:lnTo>
                    <a:pt x="64601" y="0"/>
                  </a:lnTo>
                  <a:lnTo>
                    <a:pt x="71008" y="199"/>
                  </a:lnTo>
                  <a:lnTo>
                    <a:pt x="77818" y="2025"/>
                  </a:lnTo>
                  <a:lnTo>
                    <a:pt x="83205" y="5782"/>
                  </a:lnTo>
                  <a:lnTo>
                    <a:pt x="91449" y="16731"/>
                  </a:lnTo>
                  <a:lnTo>
                    <a:pt x="103640" y="49692"/>
                  </a:lnTo>
                  <a:lnTo>
                    <a:pt x="111943" y="83798"/>
                  </a:lnTo>
                  <a:lnTo>
                    <a:pt x="112729" y="93318"/>
                  </a:lnTo>
                  <a:lnTo>
                    <a:pt x="114946" y="97124"/>
                  </a:lnTo>
                  <a:lnTo>
                    <a:pt x="129540" y="8187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SMARTInkShape-205"/>
            <p:cNvSpPr/>
            <p:nvPr>
              <p:custDataLst>
                <p:tags r:id="rId13"/>
              </p:custDataLst>
            </p:nvPr>
          </p:nvSpPr>
          <p:spPr>
            <a:xfrm>
              <a:off x="4732020" y="1790700"/>
              <a:ext cx="30293" cy="204567"/>
            </a:xfrm>
            <a:custGeom>
              <a:avLst/>
              <a:gdLst/>
              <a:ahLst/>
              <a:cxnLst/>
              <a:rect l="0" t="0" r="0" b="0"/>
              <a:pathLst>
                <a:path w="30293" h="204567">
                  <a:moveTo>
                    <a:pt x="0" y="0"/>
                  </a:moveTo>
                  <a:lnTo>
                    <a:pt x="8090" y="8090"/>
                  </a:lnTo>
                  <a:lnTo>
                    <a:pt x="12063" y="21093"/>
                  </a:lnTo>
                  <a:lnTo>
                    <a:pt x="18657" y="57036"/>
                  </a:lnTo>
                  <a:lnTo>
                    <a:pt x="25660" y="94793"/>
                  </a:lnTo>
                  <a:lnTo>
                    <a:pt x="28337" y="121152"/>
                  </a:lnTo>
                  <a:lnTo>
                    <a:pt x="29846" y="157535"/>
                  </a:lnTo>
                  <a:lnTo>
                    <a:pt x="30292" y="189764"/>
                  </a:lnTo>
                  <a:lnTo>
                    <a:pt x="29550" y="204566"/>
                  </a:lnTo>
                  <a:lnTo>
                    <a:pt x="22860" y="1981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SMARTInkShape-206"/>
            <p:cNvSpPr/>
            <p:nvPr>
              <p:custDataLst>
                <p:tags r:id="rId14"/>
              </p:custDataLst>
            </p:nvPr>
          </p:nvSpPr>
          <p:spPr>
            <a:xfrm>
              <a:off x="4544579" y="1858637"/>
              <a:ext cx="134102" cy="140878"/>
            </a:xfrm>
            <a:custGeom>
              <a:avLst/>
              <a:gdLst/>
              <a:ahLst/>
              <a:cxnLst/>
              <a:rect l="0" t="0" r="0" b="0"/>
              <a:pathLst>
                <a:path w="134102" h="140878">
                  <a:moveTo>
                    <a:pt x="35041" y="38743"/>
                  </a:moveTo>
                  <a:lnTo>
                    <a:pt x="56253" y="17531"/>
                  </a:lnTo>
                  <a:lnTo>
                    <a:pt x="57649" y="12748"/>
                  </a:lnTo>
                  <a:lnTo>
                    <a:pt x="56886" y="7867"/>
                  </a:lnTo>
                  <a:lnTo>
                    <a:pt x="54684" y="2919"/>
                  </a:lnTo>
                  <a:lnTo>
                    <a:pt x="50677" y="467"/>
                  </a:lnTo>
                  <a:lnTo>
                    <a:pt x="39450" y="0"/>
                  </a:lnTo>
                  <a:lnTo>
                    <a:pt x="28252" y="4873"/>
                  </a:lnTo>
                  <a:lnTo>
                    <a:pt x="22895" y="8543"/>
                  </a:lnTo>
                  <a:lnTo>
                    <a:pt x="7265" y="29889"/>
                  </a:lnTo>
                  <a:lnTo>
                    <a:pt x="0" y="57663"/>
                  </a:lnTo>
                  <a:lnTo>
                    <a:pt x="1893" y="83295"/>
                  </a:lnTo>
                  <a:lnTo>
                    <a:pt x="10964" y="114712"/>
                  </a:lnTo>
                  <a:lnTo>
                    <a:pt x="18978" y="130080"/>
                  </a:lnTo>
                  <a:lnTo>
                    <a:pt x="25179" y="135195"/>
                  </a:lnTo>
                  <a:lnTo>
                    <a:pt x="41100" y="140877"/>
                  </a:lnTo>
                  <a:lnTo>
                    <a:pt x="65059" y="140031"/>
                  </a:lnTo>
                  <a:lnTo>
                    <a:pt x="88244" y="130373"/>
                  </a:lnTo>
                  <a:lnTo>
                    <a:pt x="134101" y="844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SMARTInkShape-207"/>
            <p:cNvSpPr/>
            <p:nvPr>
              <p:custDataLst>
                <p:tags r:id="rId15"/>
              </p:custDataLst>
            </p:nvPr>
          </p:nvSpPr>
          <p:spPr>
            <a:xfrm>
              <a:off x="4330143" y="1851660"/>
              <a:ext cx="127558" cy="144781"/>
            </a:xfrm>
            <a:custGeom>
              <a:avLst/>
              <a:gdLst/>
              <a:ahLst/>
              <a:cxnLst/>
              <a:rect l="0" t="0" r="0" b="0"/>
              <a:pathLst>
                <a:path w="127558" h="144781">
                  <a:moveTo>
                    <a:pt x="66597" y="0"/>
                  </a:moveTo>
                  <a:lnTo>
                    <a:pt x="50416" y="0"/>
                  </a:lnTo>
                  <a:lnTo>
                    <a:pt x="37957" y="4515"/>
                  </a:lnTo>
                  <a:lnTo>
                    <a:pt x="26775" y="13014"/>
                  </a:lnTo>
                  <a:lnTo>
                    <a:pt x="16161" y="25257"/>
                  </a:lnTo>
                  <a:lnTo>
                    <a:pt x="4710" y="50475"/>
                  </a:lnTo>
                  <a:lnTo>
                    <a:pt x="0" y="83442"/>
                  </a:lnTo>
                  <a:lnTo>
                    <a:pt x="3414" y="100868"/>
                  </a:lnTo>
                  <a:lnTo>
                    <a:pt x="6695" y="107885"/>
                  </a:lnTo>
                  <a:lnTo>
                    <a:pt x="12269" y="111717"/>
                  </a:lnTo>
                  <a:lnTo>
                    <a:pt x="27494" y="113716"/>
                  </a:lnTo>
                  <a:lnTo>
                    <a:pt x="41033" y="109525"/>
                  </a:lnTo>
                  <a:lnTo>
                    <a:pt x="47015" y="106037"/>
                  </a:lnTo>
                  <a:lnTo>
                    <a:pt x="55918" y="93130"/>
                  </a:lnTo>
                  <a:lnTo>
                    <a:pt x="61851" y="76104"/>
                  </a:lnTo>
                  <a:lnTo>
                    <a:pt x="67917" y="39837"/>
                  </a:lnTo>
                  <a:lnTo>
                    <a:pt x="70017" y="31638"/>
                  </a:lnTo>
                  <a:lnTo>
                    <a:pt x="73110" y="29559"/>
                  </a:lnTo>
                  <a:lnTo>
                    <a:pt x="76866" y="31559"/>
                  </a:lnTo>
                  <a:lnTo>
                    <a:pt x="81063" y="36279"/>
                  </a:lnTo>
                  <a:lnTo>
                    <a:pt x="85726" y="50555"/>
                  </a:lnTo>
                  <a:lnTo>
                    <a:pt x="88720" y="87315"/>
                  </a:lnTo>
                  <a:lnTo>
                    <a:pt x="89239" y="117123"/>
                  </a:lnTo>
                  <a:lnTo>
                    <a:pt x="93876" y="132770"/>
                  </a:lnTo>
                  <a:lnTo>
                    <a:pt x="97483" y="139313"/>
                  </a:lnTo>
                  <a:lnTo>
                    <a:pt x="102428" y="142829"/>
                  </a:lnTo>
                  <a:lnTo>
                    <a:pt x="127557" y="1447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SMARTInkShape-208"/>
            <p:cNvSpPr/>
            <p:nvPr>
              <p:custDataLst>
                <p:tags r:id="rId16"/>
              </p:custDataLst>
            </p:nvPr>
          </p:nvSpPr>
          <p:spPr>
            <a:xfrm>
              <a:off x="4152900" y="1813560"/>
              <a:ext cx="129541" cy="106801"/>
            </a:xfrm>
            <a:custGeom>
              <a:avLst/>
              <a:gdLst/>
              <a:ahLst/>
              <a:cxnLst/>
              <a:rect l="0" t="0" r="0" b="0"/>
              <a:pathLst>
                <a:path w="129541" h="106801">
                  <a:moveTo>
                    <a:pt x="0" y="0"/>
                  </a:moveTo>
                  <a:lnTo>
                    <a:pt x="8091" y="8090"/>
                  </a:lnTo>
                  <a:lnTo>
                    <a:pt x="22588" y="45197"/>
                  </a:lnTo>
                  <a:lnTo>
                    <a:pt x="32966" y="80142"/>
                  </a:lnTo>
                  <a:lnTo>
                    <a:pt x="40624" y="105590"/>
                  </a:lnTo>
                  <a:lnTo>
                    <a:pt x="41476" y="106800"/>
                  </a:lnTo>
                  <a:lnTo>
                    <a:pt x="41275" y="80582"/>
                  </a:lnTo>
                  <a:lnTo>
                    <a:pt x="45438" y="62908"/>
                  </a:lnTo>
                  <a:lnTo>
                    <a:pt x="52932" y="46586"/>
                  </a:lnTo>
                  <a:lnTo>
                    <a:pt x="64165" y="35380"/>
                  </a:lnTo>
                  <a:lnTo>
                    <a:pt x="99482" y="13189"/>
                  </a:lnTo>
                  <a:lnTo>
                    <a:pt x="12954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SMARTInkShape-209"/>
            <p:cNvSpPr/>
            <p:nvPr>
              <p:custDataLst>
                <p:tags r:id="rId17"/>
              </p:custDataLst>
            </p:nvPr>
          </p:nvSpPr>
          <p:spPr>
            <a:xfrm>
              <a:off x="3954780" y="1828621"/>
              <a:ext cx="175261" cy="110548"/>
            </a:xfrm>
            <a:custGeom>
              <a:avLst/>
              <a:gdLst/>
              <a:ahLst/>
              <a:cxnLst/>
              <a:rect l="0" t="0" r="0" b="0"/>
              <a:pathLst>
                <a:path w="175261" h="110548">
                  <a:moveTo>
                    <a:pt x="0" y="38279"/>
                  </a:moveTo>
                  <a:lnTo>
                    <a:pt x="13013" y="49599"/>
                  </a:lnTo>
                  <a:lnTo>
                    <a:pt x="25257" y="55446"/>
                  </a:lnTo>
                  <a:lnTo>
                    <a:pt x="54521" y="59452"/>
                  </a:lnTo>
                  <a:lnTo>
                    <a:pt x="85957" y="60639"/>
                  </a:lnTo>
                  <a:lnTo>
                    <a:pt x="101985" y="56401"/>
                  </a:lnTo>
                  <a:lnTo>
                    <a:pt x="126072" y="39883"/>
                  </a:lnTo>
                  <a:lnTo>
                    <a:pt x="132232" y="25728"/>
                  </a:lnTo>
                  <a:lnTo>
                    <a:pt x="133875" y="17211"/>
                  </a:lnTo>
                  <a:lnTo>
                    <a:pt x="132430" y="10687"/>
                  </a:lnTo>
                  <a:lnTo>
                    <a:pt x="128927" y="5491"/>
                  </a:lnTo>
                  <a:lnTo>
                    <a:pt x="124051" y="1180"/>
                  </a:lnTo>
                  <a:lnTo>
                    <a:pt x="118261" y="0"/>
                  </a:lnTo>
                  <a:lnTo>
                    <a:pt x="105054" y="3204"/>
                  </a:lnTo>
                  <a:lnTo>
                    <a:pt x="92975" y="12530"/>
                  </a:lnTo>
                  <a:lnTo>
                    <a:pt x="87383" y="18573"/>
                  </a:lnTo>
                  <a:lnTo>
                    <a:pt x="81171" y="36576"/>
                  </a:lnTo>
                  <a:lnTo>
                    <a:pt x="79931" y="68254"/>
                  </a:lnTo>
                  <a:lnTo>
                    <a:pt x="83785" y="87161"/>
                  </a:lnTo>
                  <a:lnTo>
                    <a:pt x="91142" y="101209"/>
                  </a:lnTo>
                  <a:lnTo>
                    <a:pt x="97168" y="105632"/>
                  </a:lnTo>
                  <a:lnTo>
                    <a:pt x="112895" y="110547"/>
                  </a:lnTo>
                  <a:lnTo>
                    <a:pt x="128915" y="108216"/>
                  </a:lnTo>
                  <a:lnTo>
                    <a:pt x="149957" y="97383"/>
                  </a:lnTo>
                  <a:lnTo>
                    <a:pt x="160628" y="87408"/>
                  </a:lnTo>
                  <a:lnTo>
                    <a:pt x="175260" y="611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SMARTInkShape-210"/>
            <p:cNvSpPr/>
            <p:nvPr>
              <p:custDataLst>
                <p:tags r:id="rId18"/>
              </p:custDataLst>
            </p:nvPr>
          </p:nvSpPr>
          <p:spPr>
            <a:xfrm>
              <a:off x="3855720" y="1844040"/>
              <a:ext cx="114301" cy="22861"/>
            </a:xfrm>
            <a:custGeom>
              <a:avLst/>
              <a:gdLst/>
              <a:ahLst/>
              <a:cxnLst/>
              <a:rect l="0" t="0" r="0" b="0"/>
              <a:pathLst>
                <a:path w="114301" h="22861">
                  <a:moveTo>
                    <a:pt x="0" y="22860"/>
                  </a:moveTo>
                  <a:lnTo>
                    <a:pt x="30898" y="14571"/>
                  </a:lnTo>
                  <a:lnTo>
                    <a:pt x="55722" y="9680"/>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SMARTInkShape-211"/>
            <p:cNvSpPr/>
            <p:nvPr>
              <p:custDataLst>
                <p:tags r:id="rId19"/>
              </p:custDataLst>
            </p:nvPr>
          </p:nvSpPr>
          <p:spPr>
            <a:xfrm>
              <a:off x="3886200" y="1744980"/>
              <a:ext cx="15174" cy="191400"/>
            </a:xfrm>
            <a:custGeom>
              <a:avLst/>
              <a:gdLst/>
              <a:ahLst/>
              <a:cxnLst/>
              <a:rect l="0" t="0" r="0" b="0"/>
              <a:pathLst>
                <a:path w="15174" h="191400">
                  <a:moveTo>
                    <a:pt x="0" y="0"/>
                  </a:moveTo>
                  <a:lnTo>
                    <a:pt x="2258" y="30898"/>
                  </a:lnTo>
                  <a:lnTo>
                    <a:pt x="6031" y="57980"/>
                  </a:lnTo>
                  <a:lnTo>
                    <a:pt x="9407" y="88299"/>
                  </a:lnTo>
                  <a:lnTo>
                    <a:pt x="14088" y="125345"/>
                  </a:lnTo>
                  <a:lnTo>
                    <a:pt x="14898" y="155202"/>
                  </a:lnTo>
                  <a:lnTo>
                    <a:pt x="15173" y="191399"/>
                  </a:lnTo>
                  <a:lnTo>
                    <a:pt x="7620"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3" name="SMARTInkShape-212"/>
          <p:cNvSpPr/>
          <p:nvPr>
            <p:custDataLst>
              <p:tags r:id="rId7"/>
            </p:custDataLst>
          </p:nvPr>
        </p:nvSpPr>
        <p:spPr>
          <a:xfrm>
            <a:off x="3604260" y="1738540"/>
            <a:ext cx="28903" cy="184082"/>
          </a:xfrm>
          <a:custGeom>
            <a:avLst/>
            <a:gdLst/>
            <a:ahLst/>
            <a:cxnLst/>
            <a:rect l="0" t="0" r="0" b="0"/>
            <a:pathLst>
              <a:path w="28903" h="184082">
                <a:moveTo>
                  <a:pt x="0" y="21680"/>
                </a:moveTo>
                <a:lnTo>
                  <a:pt x="0" y="11074"/>
                </a:lnTo>
                <a:lnTo>
                  <a:pt x="847" y="9529"/>
                </a:lnTo>
                <a:lnTo>
                  <a:pt x="2258" y="8499"/>
                </a:lnTo>
                <a:lnTo>
                  <a:pt x="6083" y="6509"/>
                </a:lnTo>
                <a:lnTo>
                  <a:pt x="12998" y="1474"/>
                </a:lnTo>
                <a:lnTo>
                  <a:pt x="17912" y="0"/>
                </a:lnTo>
                <a:lnTo>
                  <a:pt x="19561" y="1300"/>
                </a:lnTo>
                <a:lnTo>
                  <a:pt x="21394" y="7260"/>
                </a:lnTo>
                <a:lnTo>
                  <a:pt x="28011" y="44910"/>
                </a:lnTo>
                <a:lnTo>
                  <a:pt x="28902" y="75036"/>
                </a:lnTo>
                <a:lnTo>
                  <a:pt x="26110" y="101274"/>
                </a:lnTo>
                <a:lnTo>
                  <a:pt x="23823" y="136515"/>
                </a:lnTo>
                <a:lnTo>
                  <a:pt x="22204" y="161360"/>
                </a:lnTo>
                <a:lnTo>
                  <a:pt x="15963" y="184081"/>
                </a:lnTo>
                <a:lnTo>
                  <a:pt x="15240" y="1817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54342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normAutofit/>
          </a:bodyPr>
          <a:lstStyle/>
          <a:p>
            <a:r>
              <a:rPr lang="en-US" b="1" dirty="0"/>
              <a:t>ABRAHAM MASLOW  </a:t>
            </a:r>
            <a:endParaRPr lang="en-US" dirty="0"/>
          </a:p>
        </p:txBody>
      </p:sp>
      <p:sp>
        <p:nvSpPr>
          <p:cNvPr id="3" name="Content Placeholder 2"/>
          <p:cNvSpPr>
            <a:spLocks noGrp="1"/>
          </p:cNvSpPr>
          <p:nvPr>
            <p:ph idx="1"/>
          </p:nvPr>
        </p:nvSpPr>
        <p:spPr>
          <a:xfrm>
            <a:off x="457200" y="1447800"/>
            <a:ext cx="8229600" cy="4572000"/>
          </a:xfrm>
        </p:spPr>
        <p:txBody>
          <a:bodyPr>
            <a:normAutofit/>
          </a:bodyPr>
          <a:lstStyle/>
          <a:p>
            <a:r>
              <a:rPr lang="en-US" b="1" dirty="0"/>
              <a:t> </a:t>
            </a:r>
            <a:r>
              <a:rPr lang="en-US" dirty="0"/>
              <a:t>Basic needs must be met at each level or there is no advancement.  </a:t>
            </a:r>
          </a:p>
          <a:p>
            <a:pPr marL="0" indent="0">
              <a:buNone/>
            </a:pPr>
            <a:endParaRPr lang="en-US" dirty="0"/>
          </a:p>
          <a:p>
            <a:r>
              <a:rPr lang="en-US" b="1" dirty="0">
                <a:sym typeface="Wingdings"/>
              </a:rPr>
              <a:t></a:t>
            </a:r>
            <a:r>
              <a:rPr lang="en-US" b="1" dirty="0"/>
              <a:t> MEMORY JOGGER: </a:t>
            </a:r>
            <a:endParaRPr lang="en-US" dirty="0"/>
          </a:p>
          <a:p>
            <a:pPr marL="0" indent="0">
              <a:buNone/>
            </a:pPr>
            <a:r>
              <a:rPr lang="en-US" b="1" dirty="0"/>
              <a:t>Mas – LOW (get low in voice and in posture) HI -</a:t>
            </a:r>
            <a:r>
              <a:rPr lang="en-US" b="1" dirty="0" err="1"/>
              <a:t>erarchy</a:t>
            </a:r>
            <a:r>
              <a:rPr lang="en-US" b="1" dirty="0"/>
              <a:t> of needs (get high in voice and in posture)</a:t>
            </a:r>
            <a:endParaRPr lang="en-US" dirty="0"/>
          </a:p>
          <a:p>
            <a:pPr marL="0" indent="0">
              <a:buNone/>
            </a:pPr>
            <a:r>
              <a:rPr lang="en-US" dirty="0"/>
              <a:t> </a:t>
            </a:r>
          </a:p>
          <a:p>
            <a:r>
              <a:rPr lang="en-US" dirty="0"/>
              <a:t>1.  Physiological Needs:  air, food, drink, rest</a:t>
            </a:r>
          </a:p>
          <a:p>
            <a:r>
              <a:rPr lang="en-US" dirty="0"/>
              <a:t>2.  Safety and Security:  stability, freedom from fear and anxiety, weather</a:t>
            </a:r>
          </a:p>
          <a:p>
            <a:r>
              <a:rPr lang="en-US" dirty="0"/>
              <a:t>3.  Love and Belonging:  affection, intimacy from friends and family</a:t>
            </a:r>
          </a:p>
          <a:p>
            <a:r>
              <a:rPr lang="en-US" dirty="0"/>
              <a:t>4.  Esteem needs:  self-respect, respect for others, self-acceptance</a:t>
            </a:r>
          </a:p>
          <a:p>
            <a:r>
              <a:rPr lang="en-US" dirty="0"/>
              <a:t>5.  Self-actualization:  being able to think beyond one’s self, doing what one is suited for and capable of doing.  Doing one’s best.</a:t>
            </a:r>
          </a:p>
          <a:p>
            <a:endParaRPr lang="en-US" dirty="0"/>
          </a:p>
        </p:txBody>
      </p:sp>
    </p:spTree>
    <p:extLst>
      <p:ext uri="{BB962C8B-B14F-4D97-AF65-F5344CB8AC3E}">
        <p14:creationId xmlns:p14="http://schemas.microsoft.com/office/powerpoint/2010/main" val="2101492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r>
              <a:rPr lang="en-US" b="1" dirty="0"/>
              <a:t>ERIK ERIKSON</a:t>
            </a:r>
            <a:endParaRPr lang="en-US" dirty="0"/>
          </a:p>
        </p:txBody>
      </p:sp>
      <p:sp>
        <p:nvSpPr>
          <p:cNvPr id="3" name="Content Placeholder 2"/>
          <p:cNvSpPr>
            <a:spLocks noGrp="1"/>
          </p:cNvSpPr>
          <p:nvPr>
            <p:ph idx="1"/>
          </p:nvPr>
        </p:nvSpPr>
        <p:spPr>
          <a:xfrm>
            <a:off x="381000" y="1066800"/>
            <a:ext cx="8458200" cy="5562600"/>
          </a:xfrm>
        </p:spPr>
        <p:txBody>
          <a:bodyPr>
            <a:normAutofit fontScale="92500" lnSpcReduction="10000"/>
          </a:bodyPr>
          <a:lstStyle/>
          <a:p>
            <a:r>
              <a:rPr lang="en-US" dirty="0"/>
              <a:t>Created the theory on The 8 Stages of man which studied the stages of personality development throughout the life cycle. </a:t>
            </a:r>
          </a:p>
          <a:p>
            <a:r>
              <a:rPr lang="en-US" dirty="0"/>
              <a:t> This is always redeveloping itself. Each level defines a new social awareness and interaction possible for the individual.</a:t>
            </a:r>
          </a:p>
          <a:p>
            <a:r>
              <a:rPr lang="en-US" b="1" dirty="0">
                <a:sym typeface="Wingdings"/>
              </a:rPr>
              <a:t></a:t>
            </a:r>
            <a:r>
              <a:rPr lang="en-US" b="1" dirty="0"/>
              <a:t> MEMORY JOGGER</a:t>
            </a:r>
            <a:r>
              <a:rPr lang="en-US" dirty="0"/>
              <a:t>:    </a:t>
            </a:r>
            <a:r>
              <a:rPr lang="en-US" b="1" dirty="0"/>
              <a:t>Letter E = </a:t>
            </a:r>
            <a:r>
              <a:rPr lang="en-US" b="1" u="sng" dirty="0"/>
              <a:t>E</a:t>
            </a:r>
            <a:r>
              <a:rPr lang="en-US" b="1" dirty="0"/>
              <a:t>rikson, </a:t>
            </a:r>
            <a:r>
              <a:rPr lang="en-US" b="1" u="sng" dirty="0"/>
              <a:t>E</a:t>
            </a:r>
            <a:r>
              <a:rPr lang="en-US" b="1" dirty="0"/>
              <a:t>ight, </a:t>
            </a:r>
            <a:r>
              <a:rPr lang="en-US" b="1" u="sng" dirty="0"/>
              <a:t>E</a:t>
            </a:r>
            <a:r>
              <a:rPr lang="en-US" b="1" dirty="0"/>
              <a:t>motional</a:t>
            </a:r>
            <a:r>
              <a:rPr lang="en-US" dirty="0"/>
              <a:t>   </a:t>
            </a:r>
            <a:r>
              <a:rPr lang="en-US" b="1" dirty="0"/>
              <a:t> </a:t>
            </a:r>
          </a:p>
          <a:p>
            <a:pPr marL="0" indent="0">
              <a:buNone/>
            </a:pPr>
            <a:endParaRPr lang="en-US" dirty="0"/>
          </a:p>
          <a:p>
            <a:r>
              <a:rPr lang="en-US" dirty="0"/>
              <a:t>Stage 1.  Trust vs. Mistrust  (Infancy)</a:t>
            </a:r>
          </a:p>
          <a:p>
            <a:pPr marL="0" indent="0">
              <a:buNone/>
            </a:pPr>
            <a:r>
              <a:rPr lang="en-US" dirty="0"/>
              <a:t>The degree to which a child learns to trust or mistrust others. Determined by the type and amount of care the child receives.</a:t>
            </a:r>
          </a:p>
          <a:p>
            <a:pPr marL="0" indent="0">
              <a:buNone/>
            </a:pPr>
            <a:endParaRPr lang="en-US" dirty="0"/>
          </a:p>
          <a:p>
            <a:r>
              <a:rPr lang="en-US" dirty="0"/>
              <a:t>Stage 2.  Autonomy vs. Shame and Doubt  (2-4 years)</a:t>
            </a:r>
          </a:p>
          <a:p>
            <a:pPr marL="0" indent="0">
              <a:buNone/>
            </a:pPr>
            <a:r>
              <a:rPr lang="en-US" dirty="0"/>
              <a:t>The degree to which a child is allowed and encouraged freedom and self-direction	</a:t>
            </a:r>
          </a:p>
          <a:p>
            <a:pPr marL="0" indent="0">
              <a:buNone/>
            </a:pPr>
            <a:endParaRPr lang="en-US" dirty="0"/>
          </a:p>
          <a:p>
            <a:r>
              <a:rPr lang="en-US" dirty="0"/>
              <a:t>Stage 3.  Initiative vs. Guilt  (4-6 years)</a:t>
            </a:r>
          </a:p>
          <a:p>
            <a:pPr marL="0" indent="0">
              <a:buNone/>
            </a:pPr>
            <a:r>
              <a:rPr lang="en-US" dirty="0"/>
              <a:t>The degree to which a child is allowed control of his/her body, choices, fantasy, motor activities, and language activities. Begins to develop social skills (cooperating, leading, following)</a:t>
            </a:r>
          </a:p>
          <a:p>
            <a:endParaRPr lang="en-US" dirty="0"/>
          </a:p>
        </p:txBody>
      </p:sp>
      <p:sp>
        <p:nvSpPr>
          <p:cNvPr id="6" name="SMARTInkShape-213"/>
          <p:cNvSpPr/>
          <p:nvPr>
            <p:custDataLst>
              <p:tags r:id="rId1"/>
            </p:custDataLst>
          </p:nvPr>
        </p:nvSpPr>
        <p:spPr>
          <a:xfrm>
            <a:off x="2213443" y="4076915"/>
            <a:ext cx="410186" cy="302909"/>
          </a:xfrm>
          <a:custGeom>
            <a:avLst/>
            <a:gdLst/>
            <a:ahLst/>
            <a:cxnLst/>
            <a:rect l="0" t="0" r="0" b="0"/>
            <a:pathLst>
              <a:path w="410186" h="302909">
                <a:moveTo>
                  <a:pt x="331637" y="75985"/>
                </a:moveTo>
                <a:lnTo>
                  <a:pt x="314233" y="69055"/>
                </a:lnTo>
                <a:lnTo>
                  <a:pt x="284462" y="51512"/>
                </a:lnTo>
                <a:lnTo>
                  <a:pt x="254303" y="41455"/>
                </a:lnTo>
                <a:lnTo>
                  <a:pt x="216611" y="38590"/>
                </a:lnTo>
                <a:lnTo>
                  <a:pt x="186642" y="38094"/>
                </a:lnTo>
                <a:lnTo>
                  <a:pt x="156313" y="37947"/>
                </a:lnTo>
                <a:lnTo>
                  <a:pt x="119770" y="41943"/>
                </a:lnTo>
                <a:lnTo>
                  <a:pt x="82855" y="50885"/>
                </a:lnTo>
                <a:lnTo>
                  <a:pt x="50226" y="60804"/>
                </a:lnTo>
                <a:lnTo>
                  <a:pt x="35539" y="66698"/>
                </a:lnTo>
                <a:lnTo>
                  <a:pt x="23367" y="74962"/>
                </a:lnTo>
                <a:lnTo>
                  <a:pt x="14570" y="86537"/>
                </a:lnTo>
                <a:lnTo>
                  <a:pt x="8685" y="100995"/>
                </a:lnTo>
                <a:lnTo>
                  <a:pt x="2649" y="135614"/>
                </a:lnTo>
                <a:lnTo>
                  <a:pt x="0" y="151594"/>
                </a:lnTo>
                <a:lnTo>
                  <a:pt x="2941" y="182548"/>
                </a:lnTo>
                <a:lnTo>
                  <a:pt x="7818" y="213122"/>
                </a:lnTo>
                <a:lnTo>
                  <a:pt x="23017" y="243621"/>
                </a:lnTo>
                <a:lnTo>
                  <a:pt x="38217" y="265637"/>
                </a:lnTo>
                <a:lnTo>
                  <a:pt x="58431" y="282415"/>
                </a:lnTo>
                <a:lnTo>
                  <a:pt x="95564" y="298927"/>
                </a:lnTo>
                <a:lnTo>
                  <a:pt x="122366" y="302908"/>
                </a:lnTo>
                <a:lnTo>
                  <a:pt x="151756" y="300043"/>
                </a:lnTo>
                <a:lnTo>
                  <a:pt x="181913" y="297877"/>
                </a:lnTo>
                <a:lnTo>
                  <a:pt x="212297" y="297235"/>
                </a:lnTo>
                <a:lnTo>
                  <a:pt x="242749" y="297045"/>
                </a:lnTo>
                <a:lnTo>
                  <a:pt x="277296" y="290897"/>
                </a:lnTo>
                <a:lnTo>
                  <a:pt x="308579" y="281530"/>
                </a:lnTo>
                <a:lnTo>
                  <a:pt x="323082" y="275712"/>
                </a:lnTo>
                <a:lnTo>
                  <a:pt x="359590" y="253327"/>
                </a:lnTo>
                <a:lnTo>
                  <a:pt x="397009" y="216704"/>
                </a:lnTo>
                <a:lnTo>
                  <a:pt x="408674" y="196702"/>
                </a:lnTo>
                <a:lnTo>
                  <a:pt x="410185" y="182130"/>
                </a:lnTo>
                <a:lnTo>
                  <a:pt x="404255" y="152080"/>
                </a:lnTo>
                <a:lnTo>
                  <a:pt x="386429" y="114071"/>
                </a:lnTo>
                <a:lnTo>
                  <a:pt x="375529" y="93479"/>
                </a:lnTo>
                <a:lnTo>
                  <a:pt x="350870" y="66122"/>
                </a:lnTo>
                <a:lnTo>
                  <a:pt x="315919" y="40464"/>
                </a:lnTo>
                <a:lnTo>
                  <a:pt x="284976" y="20959"/>
                </a:lnTo>
                <a:lnTo>
                  <a:pt x="249387" y="8076"/>
                </a:lnTo>
                <a:lnTo>
                  <a:pt x="223164" y="2241"/>
                </a:lnTo>
                <a:lnTo>
                  <a:pt x="193946" y="513"/>
                </a:lnTo>
                <a:lnTo>
                  <a:pt x="163839" y="0"/>
                </a:lnTo>
                <a:lnTo>
                  <a:pt x="127371" y="3873"/>
                </a:lnTo>
                <a:lnTo>
                  <a:pt x="103474" y="14448"/>
                </a:lnTo>
                <a:lnTo>
                  <a:pt x="84352" y="28307"/>
                </a:lnTo>
                <a:lnTo>
                  <a:pt x="72007" y="47183"/>
                </a:lnTo>
                <a:lnTo>
                  <a:pt x="61097" y="77163"/>
                </a:lnTo>
                <a:lnTo>
                  <a:pt x="58437" y="105873"/>
                </a:lnTo>
                <a:lnTo>
                  <a:pt x="58495" y="139968"/>
                </a:lnTo>
                <a:lnTo>
                  <a:pt x="63499" y="171895"/>
                </a:lnTo>
                <a:lnTo>
                  <a:pt x="71190" y="201958"/>
                </a:lnTo>
                <a:lnTo>
                  <a:pt x="88530" y="233042"/>
                </a:lnTo>
                <a:lnTo>
                  <a:pt x="99976" y="244848"/>
                </a:lnTo>
                <a:lnTo>
                  <a:pt x="125460" y="260168"/>
                </a:lnTo>
                <a:lnTo>
                  <a:pt x="163997" y="2741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214"/>
          <p:cNvSpPr/>
          <p:nvPr>
            <p:custDataLst>
              <p:tags r:id="rId2"/>
            </p:custDataLst>
          </p:nvPr>
        </p:nvSpPr>
        <p:spPr>
          <a:xfrm>
            <a:off x="1476228" y="2820495"/>
            <a:ext cx="1799652" cy="379762"/>
          </a:xfrm>
          <a:custGeom>
            <a:avLst/>
            <a:gdLst/>
            <a:ahLst/>
            <a:cxnLst/>
            <a:rect l="0" t="0" r="0" b="0"/>
            <a:pathLst>
              <a:path w="1799652" h="379762">
                <a:moveTo>
                  <a:pt x="215412" y="334185"/>
                </a:moveTo>
                <a:lnTo>
                  <a:pt x="211367" y="334185"/>
                </a:lnTo>
                <a:lnTo>
                  <a:pt x="181160" y="315121"/>
                </a:lnTo>
                <a:lnTo>
                  <a:pt x="168015" y="313012"/>
                </a:lnTo>
                <a:lnTo>
                  <a:pt x="158223" y="314333"/>
                </a:lnTo>
                <a:lnTo>
                  <a:pt x="154426" y="315870"/>
                </a:lnTo>
                <a:lnTo>
                  <a:pt x="147949" y="324352"/>
                </a:lnTo>
                <a:lnTo>
                  <a:pt x="140938" y="338358"/>
                </a:lnTo>
                <a:lnTo>
                  <a:pt x="144495" y="344788"/>
                </a:lnTo>
                <a:lnTo>
                  <a:pt x="151720" y="352444"/>
                </a:lnTo>
                <a:lnTo>
                  <a:pt x="164461" y="360668"/>
                </a:lnTo>
                <a:lnTo>
                  <a:pt x="195169" y="369551"/>
                </a:lnTo>
                <a:lnTo>
                  <a:pt x="231671" y="371745"/>
                </a:lnTo>
                <a:lnTo>
                  <a:pt x="256918" y="374383"/>
                </a:lnTo>
                <a:lnTo>
                  <a:pt x="281897" y="378269"/>
                </a:lnTo>
                <a:lnTo>
                  <a:pt x="318367" y="379420"/>
                </a:lnTo>
                <a:lnTo>
                  <a:pt x="354573" y="379761"/>
                </a:lnTo>
                <a:lnTo>
                  <a:pt x="388160" y="377605"/>
                </a:lnTo>
                <a:lnTo>
                  <a:pt x="425770" y="373861"/>
                </a:lnTo>
                <a:lnTo>
                  <a:pt x="450298" y="372985"/>
                </a:lnTo>
                <a:lnTo>
                  <a:pt x="480954" y="372597"/>
                </a:lnTo>
                <a:lnTo>
                  <a:pt x="514335" y="370166"/>
                </a:lnTo>
                <a:lnTo>
                  <a:pt x="546387" y="367110"/>
                </a:lnTo>
                <a:lnTo>
                  <a:pt x="571921" y="365752"/>
                </a:lnTo>
                <a:lnTo>
                  <a:pt x="603589" y="365148"/>
                </a:lnTo>
                <a:lnTo>
                  <a:pt x="636009" y="364033"/>
                </a:lnTo>
                <a:lnTo>
                  <a:pt x="670233" y="359492"/>
                </a:lnTo>
                <a:lnTo>
                  <a:pt x="705586" y="357770"/>
                </a:lnTo>
                <a:lnTo>
                  <a:pt x="737886" y="356413"/>
                </a:lnTo>
                <a:lnTo>
                  <a:pt x="769752" y="351872"/>
                </a:lnTo>
                <a:lnTo>
                  <a:pt x="804781" y="350150"/>
                </a:lnTo>
                <a:lnTo>
                  <a:pt x="837832" y="348793"/>
                </a:lnTo>
                <a:lnTo>
                  <a:pt x="873214" y="344252"/>
                </a:lnTo>
                <a:lnTo>
                  <a:pt x="905522" y="342530"/>
                </a:lnTo>
                <a:lnTo>
                  <a:pt x="937391" y="342020"/>
                </a:lnTo>
                <a:lnTo>
                  <a:pt x="972421" y="341869"/>
                </a:lnTo>
                <a:lnTo>
                  <a:pt x="1005472" y="341824"/>
                </a:lnTo>
                <a:lnTo>
                  <a:pt x="1040854" y="341810"/>
                </a:lnTo>
                <a:lnTo>
                  <a:pt x="1074009" y="341807"/>
                </a:lnTo>
                <a:lnTo>
                  <a:pt x="1109421" y="341806"/>
                </a:lnTo>
                <a:lnTo>
                  <a:pt x="1142585" y="341805"/>
                </a:lnTo>
                <a:lnTo>
                  <a:pt x="1178000" y="341805"/>
                </a:lnTo>
                <a:lnTo>
                  <a:pt x="1210318" y="341805"/>
                </a:lnTo>
                <a:lnTo>
                  <a:pt x="1241343" y="341805"/>
                </a:lnTo>
                <a:lnTo>
                  <a:pt x="1272831" y="341805"/>
                </a:lnTo>
                <a:lnTo>
                  <a:pt x="1310289" y="341805"/>
                </a:lnTo>
                <a:lnTo>
                  <a:pt x="1341539" y="341805"/>
                </a:lnTo>
                <a:lnTo>
                  <a:pt x="1368411" y="341805"/>
                </a:lnTo>
                <a:lnTo>
                  <a:pt x="1402579" y="341805"/>
                </a:lnTo>
                <a:lnTo>
                  <a:pt x="1434152" y="341805"/>
                </a:lnTo>
                <a:lnTo>
                  <a:pt x="1464956" y="341805"/>
                </a:lnTo>
                <a:lnTo>
                  <a:pt x="1495532" y="339547"/>
                </a:lnTo>
                <a:lnTo>
                  <a:pt x="1526040" y="333516"/>
                </a:lnTo>
                <a:lnTo>
                  <a:pt x="1556528" y="326367"/>
                </a:lnTo>
                <a:lnTo>
                  <a:pt x="1593126" y="316366"/>
                </a:lnTo>
                <a:lnTo>
                  <a:pt x="1625136" y="308773"/>
                </a:lnTo>
                <a:lnTo>
                  <a:pt x="1651369" y="303700"/>
                </a:lnTo>
                <a:lnTo>
                  <a:pt x="1687925" y="296084"/>
                </a:lnTo>
                <a:lnTo>
                  <a:pt x="1717101" y="286207"/>
                </a:lnTo>
                <a:lnTo>
                  <a:pt x="1753255" y="271744"/>
                </a:lnTo>
                <a:lnTo>
                  <a:pt x="1788053" y="246062"/>
                </a:lnTo>
                <a:lnTo>
                  <a:pt x="1792159" y="242416"/>
                </a:lnTo>
                <a:lnTo>
                  <a:pt x="1796722" y="233850"/>
                </a:lnTo>
                <a:lnTo>
                  <a:pt x="1799651" y="210508"/>
                </a:lnTo>
                <a:lnTo>
                  <a:pt x="1795536" y="196244"/>
                </a:lnTo>
                <a:lnTo>
                  <a:pt x="1781441" y="173933"/>
                </a:lnTo>
                <a:lnTo>
                  <a:pt x="1768252" y="160515"/>
                </a:lnTo>
                <a:lnTo>
                  <a:pt x="1736830" y="140487"/>
                </a:lnTo>
                <a:lnTo>
                  <a:pt x="1702307" y="120663"/>
                </a:lnTo>
                <a:lnTo>
                  <a:pt x="1670182" y="108595"/>
                </a:lnTo>
                <a:lnTo>
                  <a:pt x="1634359" y="98058"/>
                </a:lnTo>
                <a:lnTo>
                  <a:pt x="1598528" y="87823"/>
                </a:lnTo>
                <a:lnTo>
                  <a:pt x="1568881" y="80190"/>
                </a:lnTo>
                <a:lnTo>
                  <a:pt x="1534603" y="72567"/>
                </a:lnTo>
                <a:lnTo>
                  <a:pt x="1501680" y="68991"/>
                </a:lnTo>
                <a:lnTo>
                  <a:pt x="1470476" y="63886"/>
                </a:lnTo>
                <a:lnTo>
                  <a:pt x="1435737" y="57011"/>
                </a:lnTo>
                <a:lnTo>
                  <a:pt x="1398633" y="53657"/>
                </a:lnTo>
                <a:lnTo>
                  <a:pt x="1360828" y="52663"/>
                </a:lnTo>
                <a:lnTo>
                  <a:pt x="1322815" y="48324"/>
                </a:lnTo>
                <a:lnTo>
                  <a:pt x="1284741" y="45721"/>
                </a:lnTo>
                <a:lnTo>
                  <a:pt x="1257089" y="42854"/>
                </a:lnTo>
                <a:lnTo>
                  <a:pt x="1228713" y="39605"/>
                </a:lnTo>
                <a:lnTo>
                  <a:pt x="1201990" y="38160"/>
                </a:lnTo>
                <a:lnTo>
                  <a:pt x="1173745" y="37518"/>
                </a:lnTo>
                <a:lnTo>
                  <a:pt x="1143411" y="37233"/>
                </a:lnTo>
                <a:lnTo>
                  <a:pt x="1110174" y="37107"/>
                </a:lnTo>
                <a:lnTo>
                  <a:pt x="1080162" y="37050"/>
                </a:lnTo>
                <a:lnTo>
                  <a:pt x="1051865" y="37025"/>
                </a:lnTo>
                <a:lnTo>
                  <a:pt x="1022356" y="37014"/>
                </a:lnTo>
                <a:lnTo>
                  <a:pt x="992307" y="37009"/>
                </a:lnTo>
                <a:lnTo>
                  <a:pt x="962019" y="36160"/>
                </a:lnTo>
                <a:lnTo>
                  <a:pt x="931624" y="32960"/>
                </a:lnTo>
                <a:lnTo>
                  <a:pt x="903439" y="30974"/>
                </a:lnTo>
                <a:lnTo>
                  <a:pt x="875955" y="29245"/>
                </a:lnTo>
                <a:lnTo>
                  <a:pt x="846807" y="25654"/>
                </a:lnTo>
                <a:lnTo>
                  <a:pt x="819176" y="23493"/>
                </a:lnTo>
                <a:lnTo>
                  <a:pt x="791938" y="22533"/>
                </a:lnTo>
                <a:lnTo>
                  <a:pt x="762899" y="22106"/>
                </a:lnTo>
                <a:lnTo>
                  <a:pt x="735317" y="19659"/>
                </a:lnTo>
                <a:lnTo>
                  <a:pt x="708948" y="15749"/>
                </a:lnTo>
                <a:lnTo>
                  <a:pt x="683117" y="11189"/>
                </a:lnTo>
                <a:lnTo>
                  <a:pt x="657525" y="8598"/>
                </a:lnTo>
                <a:lnTo>
                  <a:pt x="631194" y="7446"/>
                </a:lnTo>
                <a:lnTo>
                  <a:pt x="602557" y="6934"/>
                </a:lnTo>
                <a:lnTo>
                  <a:pt x="575154" y="4449"/>
                </a:lnTo>
                <a:lnTo>
                  <a:pt x="548864" y="1369"/>
                </a:lnTo>
                <a:lnTo>
                  <a:pt x="523068" y="0"/>
                </a:lnTo>
                <a:lnTo>
                  <a:pt x="497493" y="1649"/>
                </a:lnTo>
                <a:lnTo>
                  <a:pt x="472014" y="4358"/>
                </a:lnTo>
                <a:lnTo>
                  <a:pt x="446580" y="5562"/>
                </a:lnTo>
                <a:lnTo>
                  <a:pt x="421165" y="8355"/>
                </a:lnTo>
                <a:lnTo>
                  <a:pt x="395757" y="12418"/>
                </a:lnTo>
                <a:lnTo>
                  <a:pt x="370354" y="17046"/>
                </a:lnTo>
                <a:lnTo>
                  <a:pt x="344953" y="21926"/>
                </a:lnTo>
                <a:lnTo>
                  <a:pt x="309110" y="29433"/>
                </a:lnTo>
                <a:lnTo>
                  <a:pt x="274783" y="39277"/>
                </a:lnTo>
                <a:lnTo>
                  <a:pt x="240059" y="52918"/>
                </a:lnTo>
                <a:lnTo>
                  <a:pt x="208321" y="67685"/>
                </a:lnTo>
                <a:lnTo>
                  <a:pt x="177469" y="82784"/>
                </a:lnTo>
                <a:lnTo>
                  <a:pt x="146878" y="100240"/>
                </a:lnTo>
                <a:lnTo>
                  <a:pt x="116366" y="119241"/>
                </a:lnTo>
                <a:lnTo>
                  <a:pt x="79760" y="144877"/>
                </a:lnTo>
                <a:lnTo>
                  <a:pt x="42608" y="173653"/>
                </a:lnTo>
                <a:lnTo>
                  <a:pt x="12145" y="204600"/>
                </a:lnTo>
                <a:lnTo>
                  <a:pt x="0" y="224956"/>
                </a:lnTo>
                <a:lnTo>
                  <a:pt x="127" y="252338"/>
                </a:lnTo>
                <a:lnTo>
                  <a:pt x="5527" y="271081"/>
                </a:lnTo>
                <a:lnTo>
                  <a:pt x="20579" y="290088"/>
                </a:lnTo>
                <a:lnTo>
                  <a:pt x="41126" y="303715"/>
                </a:lnTo>
                <a:lnTo>
                  <a:pt x="71391" y="313115"/>
                </a:lnTo>
                <a:lnTo>
                  <a:pt x="103124" y="321263"/>
                </a:lnTo>
                <a:lnTo>
                  <a:pt x="138951" y="330755"/>
                </a:lnTo>
                <a:lnTo>
                  <a:pt x="167827" y="333169"/>
                </a:lnTo>
                <a:lnTo>
                  <a:pt x="197832" y="334730"/>
                </a:lnTo>
                <a:lnTo>
                  <a:pt x="229018" y="339332"/>
                </a:lnTo>
                <a:lnTo>
                  <a:pt x="263846" y="341919"/>
                </a:lnTo>
                <a:lnTo>
                  <a:pt x="296838" y="346825"/>
                </a:lnTo>
                <a:lnTo>
                  <a:pt x="333048" y="349501"/>
                </a:lnTo>
                <a:lnTo>
                  <a:pt x="366354" y="354434"/>
                </a:lnTo>
                <a:lnTo>
                  <a:pt x="428772" y="3570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 name="SMARTInkShape-Group101"/>
          <p:cNvGrpSpPr/>
          <p:nvPr/>
        </p:nvGrpSpPr>
        <p:grpSpPr>
          <a:xfrm>
            <a:off x="4336187" y="2684228"/>
            <a:ext cx="2050382" cy="505488"/>
            <a:chOff x="4336187" y="2684228"/>
            <a:chExt cx="2050382" cy="505488"/>
          </a:xfrm>
        </p:grpSpPr>
        <p:sp>
          <p:nvSpPr>
            <p:cNvPr id="8" name="SMARTInkShape-215"/>
            <p:cNvSpPr/>
            <p:nvPr>
              <p:custDataLst>
                <p:tags r:id="rId3"/>
              </p:custDataLst>
            </p:nvPr>
          </p:nvSpPr>
          <p:spPr>
            <a:xfrm>
              <a:off x="6233160" y="2746775"/>
              <a:ext cx="153409" cy="209786"/>
            </a:xfrm>
            <a:custGeom>
              <a:avLst/>
              <a:gdLst/>
              <a:ahLst/>
              <a:cxnLst/>
              <a:rect l="0" t="0" r="0" b="0"/>
              <a:pathLst>
                <a:path w="153409" h="209786">
                  <a:moveTo>
                    <a:pt x="129540" y="4045"/>
                  </a:moveTo>
                  <a:lnTo>
                    <a:pt x="121450" y="0"/>
                  </a:lnTo>
                  <a:lnTo>
                    <a:pt x="112962" y="272"/>
                  </a:lnTo>
                  <a:lnTo>
                    <a:pt x="104392" y="3215"/>
                  </a:lnTo>
                  <a:lnTo>
                    <a:pt x="76132" y="22979"/>
                  </a:lnTo>
                  <a:lnTo>
                    <a:pt x="68268" y="32498"/>
                  </a:lnTo>
                  <a:lnTo>
                    <a:pt x="64208" y="44631"/>
                  </a:lnTo>
                  <a:lnTo>
                    <a:pt x="63125" y="51422"/>
                  </a:lnTo>
                  <a:lnTo>
                    <a:pt x="64097" y="57643"/>
                  </a:lnTo>
                  <a:lnTo>
                    <a:pt x="69692" y="69071"/>
                  </a:lnTo>
                  <a:lnTo>
                    <a:pt x="103983" y="95352"/>
                  </a:lnTo>
                  <a:lnTo>
                    <a:pt x="139567" y="124476"/>
                  </a:lnTo>
                  <a:lnTo>
                    <a:pt x="152642" y="138976"/>
                  </a:lnTo>
                  <a:lnTo>
                    <a:pt x="153408" y="143953"/>
                  </a:lnTo>
                  <a:lnTo>
                    <a:pt x="152226" y="148963"/>
                  </a:lnTo>
                  <a:lnTo>
                    <a:pt x="142471" y="164106"/>
                  </a:lnTo>
                  <a:lnTo>
                    <a:pt x="138160" y="169172"/>
                  </a:lnTo>
                  <a:lnTo>
                    <a:pt x="102519" y="188624"/>
                  </a:lnTo>
                  <a:lnTo>
                    <a:pt x="74684" y="197776"/>
                  </a:lnTo>
                  <a:lnTo>
                    <a:pt x="37933" y="201711"/>
                  </a:lnTo>
                  <a:lnTo>
                    <a:pt x="0" y="2097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216"/>
            <p:cNvSpPr/>
            <p:nvPr>
              <p:custDataLst>
                <p:tags r:id="rId4"/>
              </p:custDataLst>
            </p:nvPr>
          </p:nvSpPr>
          <p:spPr>
            <a:xfrm>
              <a:off x="6142312" y="2684228"/>
              <a:ext cx="106089" cy="267002"/>
            </a:xfrm>
            <a:custGeom>
              <a:avLst/>
              <a:gdLst/>
              <a:ahLst/>
              <a:cxnLst/>
              <a:rect l="0" t="0" r="0" b="0"/>
              <a:pathLst>
                <a:path w="106089" h="267002">
                  <a:moveTo>
                    <a:pt x="67988" y="135172"/>
                  </a:moveTo>
                  <a:lnTo>
                    <a:pt x="63943" y="131127"/>
                  </a:lnTo>
                  <a:lnTo>
                    <a:pt x="57441" y="129141"/>
                  </a:lnTo>
                  <a:lnTo>
                    <a:pt x="53337" y="128611"/>
                  </a:lnTo>
                  <a:lnTo>
                    <a:pt x="39470" y="131911"/>
                  </a:lnTo>
                  <a:lnTo>
                    <a:pt x="29631" y="140496"/>
                  </a:lnTo>
                  <a:lnTo>
                    <a:pt x="9517" y="170749"/>
                  </a:lnTo>
                  <a:lnTo>
                    <a:pt x="2403" y="191339"/>
                  </a:lnTo>
                  <a:lnTo>
                    <a:pt x="0" y="223940"/>
                  </a:lnTo>
                  <a:lnTo>
                    <a:pt x="430" y="242848"/>
                  </a:lnTo>
                  <a:lnTo>
                    <a:pt x="3531" y="253866"/>
                  </a:lnTo>
                  <a:lnTo>
                    <a:pt x="7237" y="257481"/>
                  </a:lnTo>
                  <a:lnTo>
                    <a:pt x="18127" y="261498"/>
                  </a:lnTo>
                  <a:lnTo>
                    <a:pt x="23741" y="260876"/>
                  </a:lnTo>
                  <a:lnTo>
                    <a:pt x="34494" y="255670"/>
                  </a:lnTo>
                  <a:lnTo>
                    <a:pt x="38039" y="251910"/>
                  </a:lnTo>
                  <a:lnTo>
                    <a:pt x="43874" y="236836"/>
                  </a:lnTo>
                  <a:lnTo>
                    <a:pt x="55457" y="200687"/>
                  </a:lnTo>
                  <a:lnTo>
                    <a:pt x="58913" y="167848"/>
                  </a:lnTo>
                  <a:lnTo>
                    <a:pt x="55892" y="138081"/>
                  </a:lnTo>
                  <a:lnTo>
                    <a:pt x="47285" y="102727"/>
                  </a:lnTo>
                  <a:lnTo>
                    <a:pt x="39935" y="67139"/>
                  </a:lnTo>
                  <a:lnTo>
                    <a:pt x="31379" y="32442"/>
                  </a:lnTo>
                  <a:lnTo>
                    <a:pt x="29926" y="0"/>
                  </a:lnTo>
                  <a:lnTo>
                    <a:pt x="40497" y="30004"/>
                  </a:lnTo>
                  <a:lnTo>
                    <a:pt x="43756" y="67981"/>
                  </a:lnTo>
                  <a:lnTo>
                    <a:pt x="46776" y="99947"/>
                  </a:lnTo>
                  <a:lnTo>
                    <a:pt x="50094" y="133063"/>
                  </a:lnTo>
                  <a:lnTo>
                    <a:pt x="51569" y="164715"/>
                  </a:lnTo>
                  <a:lnTo>
                    <a:pt x="56444" y="194913"/>
                  </a:lnTo>
                  <a:lnTo>
                    <a:pt x="62109" y="231814"/>
                  </a:lnTo>
                  <a:lnTo>
                    <a:pt x="67068" y="243317"/>
                  </a:lnTo>
                  <a:lnTo>
                    <a:pt x="79381" y="258467"/>
                  </a:lnTo>
                  <a:lnTo>
                    <a:pt x="88856" y="265605"/>
                  </a:lnTo>
                  <a:lnTo>
                    <a:pt x="92907" y="267001"/>
                  </a:lnTo>
                  <a:lnTo>
                    <a:pt x="106088" y="2647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217"/>
            <p:cNvSpPr/>
            <p:nvPr>
              <p:custDataLst>
                <p:tags r:id="rId5"/>
              </p:custDataLst>
            </p:nvPr>
          </p:nvSpPr>
          <p:spPr>
            <a:xfrm>
              <a:off x="5958840" y="2802529"/>
              <a:ext cx="152401" cy="172409"/>
            </a:xfrm>
            <a:custGeom>
              <a:avLst/>
              <a:gdLst/>
              <a:ahLst/>
              <a:cxnLst/>
              <a:rect l="0" t="0" r="0" b="0"/>
              <a:pathLst>
                <a:path w="152401" h="172409">
                  <a:moveTo>
                    <a:pt x="0" y="54971"/>
                  </a:moveTo>
                  <a:lnTo>
                    <a:pt x="0" y="65577"/>
                  </a:lnTo>
                  <a:lnTo>
                    <a:pt x="12136" y="85019"/>
                  </a:lnTo>
                  <a:lnTo>
                    <a:pt x="20352" y="93726"/>
                  </a:lnTo>
                  <a:lnTo>
                    <a:pt x="36570" y="103360"/>
                  </a:lnTo>
                  <a:lnTo>
                    <a:pt x="50685" y="103853"/>
                  </a:lnTo>
                  <a:lnTo>
                    <a:pt x="83295" y="97270"/>
                  </a:lnTo>
                  <a:lnTo>
                    <a:pt x="112503" y="77343"/>
                  </a:lnTo>
                  <a:lnTo>
                    <a:pt x="121404" y="69712"/>
                  </a:lnTo>
                  <a:lnTo>
                    <a:pt x="131174" y="52565"/>
                  </a:lnTo>
                  <a:lnTo>
                    <a:pt x="135387" y="35444"/>
                  </a:lnTo>
                  <a:lnTo>
                    <a:pt x="136634" y="15601"/>
                  </a:lnTo>
                  <a:lnTo>
                    <a:pt x="134270" y="10097"/>
                  </a:lnTo>
                  <a:lnTo>
                    <a:pt x="124869" y="1725"/>
                  </a:lnTo>
                  <a:lnTo>
                    <a:pt x="119653" y="0"/>
                  </a:lnTo>
                  <a:lnTo>
                    <a:pt x="109342" y="342"/>
                  </a:lnTo>
                  <a:lnTo>
                    <a:pt x="99113" y="5573"/>
                  </a:lnTo>
                  <a:lnTo>
                    <a:pt x="94015" y="9339"/>
                  </a:lnTo>
                  <a:lnTo>
                    <a:pt x="88352" y="18039"/>
                  </a:lnTo>
                  <a:lnTo>
                    <a:pt x="79180" y="55438"/>
                  </a:lnTo>
                  <a:lnTo>
                    <a:pt x="77930" y="87941"/>
                  </a:lnTo>
                  <a:lnTo>
                    <a:pt x="83392" y="115258"/>
                  </a:lnTo>
                  <a:lnTo>
                    <a:pt x="100708" y="152301"/>
                  </a:lnTo>
                  <a:lnTo>
                    <a:pt x="108956" y="162926"/>
                  </a:lnTo>
                  <a:lnTo>
                    <a:pt x="124852" y="171436"/>
                  </a:lnTo>
                  <a:lnTo>
                    <a:pt x="129801" y="172408"/>
                  </a:lnTo>
                  <a:lnTo>
                    <a:pt x="152400" y="1692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218"/>
            <p:cNvSpPr/>
            <p:nvPr>
              <p:custDataLst>
                <p:tags r:id="rId6"/>
              </p:custDataLst>
            </p:nvPr>
          </p:nvSpPr>
          <p:spPr>
            <a:xfrm>
              <a:off x="5814060" y="2836652"/>
              <a:ext cx="167641" cy="163640"/>
            </a:xfrm>
            <a:custGeom>
              <a:avLst/>
              <a:gdLst/>
              <a:ahLst/>
              <a:cxnLst/>
              <a:rect l="0" t="0" r="0" b="0"/>
              <a:pathLst>
                <a:path w="167641" h="163640">
                  <a:moveTo>
                    <a:pt x="0" y="81808"/>
                  </a:moveTo>
                  <a:lnTo>
                    <a:pt x="6084" y="88738"/>
                  </a:lnTo>
                  <a:lnTo>
                    <a:pt x="21957" y="110326"/>
                  </a:lnTo>
                  <a:lnTo>
                    <a:pt x="36045" y="121114"/>
                  </a:lnTo>
                  <a:lnTo>
                    <a:pt x="65603" y="126261"/>
                  </a:lnTo>
                  <a:lnTo>
                    <a:pt x="75159" y="126965"/>
                  </a:lnTo>
                  <a:lnTo>
                    <a:pt x="84486" y="122762"/>
                  </a:lnTo>
                  <a:lnTo>
                    <a:pt x="115374" y="95735"/>
                  </a:lnTo>
                  <a:lnTo>
                    <a:pt x="124026" y="79161"/>
                  </a:lnTo>
                  <a:lnTo>
                    <a:pt x="128451" y="46415"/>
                  </a:lnTo>
                  <a:lnTo>
                    <a:pt x="129056" y="33340"/>
                  </a:lnTo>
                  <a:lnTo>
                    <a:pt x="124809" y="21885"/>
                  </a:lnTo>
                  <a:lnTo>
                    <a:pt x="112331" y="4778"/>
                  </a:lnTo>
                  <a:lnTo>
                    <a:pt x="104676" y="1006"/>
                  </a:lnTo>
                  <a:lnTo>
                    <a:pt x="100264" y="0"/>
                  </a:lnTo>
                  <a:lnTo>
                    <a:pt x="88588" y="3398"/>
                  </a:lnTo>
                  <a:lnTo>
                    <a:pt x="81919" y="6674"/>
                  </a:lnTo>
                  <a:lnTo>
                    <a:pt x="78319" y="12246"/>
                  </a:lnTo>
                  <a:lnTo>
                    <a:pt x="76368" y="50037"/>
                  </a:lnTo>
                  <a:lnTo>
                    <a:pt x="78507" y="82272"/>
                  </a:lnTo>
                  <a:lnTo>
                    <a:pt x="89204" y="119123"/>
                  </a:lnTo>
                  <a:lnTo>
                    <a:pt x="97457" y="136703"/>
                  </a:lnTo>
                  <a:lnTo>
                    <a:pt x="110250" y="151789"/>
                  </a:lnTo>
                  <a:lnTo>
                    <a:pt x="119838" y="158913"/>
                  </a:lnTo>
                  <a:lnTo>
                    <a:pt x="129743" y="162644"/>
                  </a:lnTo>
                  <a:lnTo>
                    <a:pt x="134755" y="163639"/>
                  </a:lnTo>
                  <a:lnTo>
                    <a:pt x="147098" y="160228"/>
                  </a:lnTo>
                  <a:lnTo>
                    <a:pt x="153945" y="156948"/>
                  </a:lnTo>
                  <a:lnTo>
                    <a:pt x="158510" y="152221"/>
                  </a:lnTo>
                  <a:lnTo>
                    <a:pt x="167640" y="1122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219"/>
            <p:cNvSpPr/>
            <p:nvPr>
              <p:custDataLst>
                <p:tags r:id="rId7"/>
              </p:custDataLst>
            </p:nvPr>
          </p:nvSpPr>
          <p:spPr>
            <a:xfrm>
              <a:off x="5593442" y="2804160"/>
              <a:ext cx="200270" cy="249626"/>
            </a:xfrm>
            <a:custGeom>
              <a:avLst/>
              <a:gdLst/>
              <a:ahLst/>
              <a:cxnLst/>
              <a:rect l="0" t="0" r="0" b="0"/>
              <a:pathLst>
                <a:path w="200270" h="249626">
                  <a:moveTo>
                    <a:pt x="22498" y="38100"/>
                  </a:moveTo>
                  <a:lnTo>
                    <a:pt x="22498" y="68148"/>
                  </a:lnTo>
                  <a:lnTo>
                    <a:pt x="30588" y="99402"/>
                  </a:lnTo>
                  <a:lnTo>
                    <a:pt x="37172" y="135723"/>
                  </a:lnTo>
                  <a:lnTo>
                    <a:pt x="45748" y="167356"/>
                  </a:lnTo>
                  <a:lnTo>
                    <a:pt x="51550" y="194019"/>
                  </a:lnTo>
                  <a:lnTo>
                    <a:pt x="52789" y="230579"/>
                  </a:lnTo>
                  <a:lnTo>
                    <a:pt x="52967" y="249625"/>
                  </a:lnTo>
                  <a:lnTo>
                    <a:pt x="41656" y="225917"/>
                  </a:lnTo>
                  <a:lnTo>
                    <a:pt x="32220" y="193280"/>
                  </a:lnTo>
                  <a:lnTo>
                    <a:pt x="19922" y="158492"/>
                  </a:lnTo>
                  <a:lnTo>
                    <a:pt x="10011" y="120866"/>
                  </a:lnTo>
                  <a:lnTo>
                    <a:pt x="5816" y="91128"/>
                  </a:lnTo>
                  <a:lnTo>
                    <a:pt x="0" y="56165"/>
                  </a:lnTo>
                  <a:lnTo>
                    <a:pt x="1572" y="56070"/>
                  </a:lnTo>
                  <a:lnTo>
                    <a:pt x="7836" y="58222"/>
                  </a:lnTo>
                  <a:lnTo>
                    <a:pt x="42033" y="84447"/>
                  </a:lnTo>
                  <a:lnTo>
                    <a:pt x="73456" y="112699"/>
                  </a:lnTo>
                  <a:lnTo>
                    <a:pt x="108425" y="146956"/>
                  </a:lnTo>
                  <a:lnTo>
                    <a:pt x="145384" y="182158"/>
                  </a:lnTo>
                  <a:lnTo>
                    <a:pt x="174555" y="199896"/>
                  </a:lnTo>
                  <a:lnTo>
                    <a:pt x="178902" y="200997"/>
                  </a:lnTo>
                  <a:lnTo>
                    <a:pt x="188249" y="199963"/>
                  </a:lnTo>
                  <a:lnTo>
                    <a:pt x="195790" y="194424"/>
                  </a:lnTo>
                  <a:lnTo>
                    <a:pt x="198986" y="190576"/>
                  </a:lnTo>
                  <a:lnTo>
                    <a:pt x="200269" y="185471"/>
                  </a:lnTo>
                  <a:lnTo>
                    <a:pt x="199439" y="173025"/>
                  </a:lnTo>
                  <a:lnTo>
                    <a:pt x="185076" y="142645"/>
                  </a:lnTo>
                  <a:lnTo>
                    <a:pt x="167471" y="112162"/>
                  </a:lnTo>
                  <a:lnTo>
                    <a:pt x="150192" y="75751"/>
                  </a:lnTo>
                  <a:lnTo>
                    <a:pt x="142921" y="44072"/>
                  </a:lnTo>
                  <a:lnTo>
                    <a:pt x="138007" y="14914"/>
                  </a:lnTo>
                  <a:lnTo>
                    <a:pt x="138451" y="9943"/>
                  </a:lnTo>
                  <a:lnTo>
                    <a:pt x="139593" y="6629"/>
                  </a:lnTo>
                  <a:lnTo>
                    <a:pt x="15203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220"/>
            <p:cNvSpPr/>
            <p:nvPr>
              <p:custDataLst>
                <p:tags r:id="rId8"/>
              </p:custDataLst>
            </p:nvPr>
          </p:nvSpPr>
          <p:spPr>
            <a:xfrm>
              <a:off x="5427073" y="2889039"/>
              <a:ext cx="135528" cy="164190"/>
            </a:xfrm>
            <a:custGeom>
              <a:avLst/>
              <a:gdLst/>
              <a:ahLst/>
              <a:cxnLst/>
              <a:rect l="0" t="0" r="0" b="0"/>
              <a:pathLst>
                <a:path w="135528" h="164190">
                  <a:moveTo>
                    <a:pt x="66947" y="6561"/>
                  </a:moveTo>
                  <a:lnTo>
                    <a:pt x="62902" y="6561"/>
                  </a:lnTo>
                  <a:lnTo>
                    <a:pt x="38429" y="0"/>
                  </a:lnTo>
                  <a:lnTo>
                    <a:pt x="28590" y="3927"/>
                  </a:lnTo>
                  <a:lnTo>
                    <a:pt x="12522" y="16201"/>
                  </a:lnTo>
                  <a:lnTo>
                    <a:pt x="3878" y="28232"/>
                  </a:lnTo>
                  <a:lnTo>
                    <a:pt x="0" y="54657"/>
                  </a:lnTo>
                  <a:lnTo>
                    <a:pt x="2896" y="77162"/>
                  </a:lnTo>
                  <a:lnTo>
                    <a:pt x="13869" y="113507"/>
                  </a:lnTo>
                  <a:lnTo>
                    <a:pt x="20497" y="128599"/>
                  </a:lnTo>
                  <a:lnTo>
                    <a:pt x="44524" y="158506"/>
                  </a:lnTo>
                  <a:lnTo>
                    <a:pt x="57546" y="162992"/>
                  </a:lnTo>
                  <a:lnTo>
                    <a:pt x="65760" y="164189"/>
                  </a:lnTo>
                  <a:lnTo>
                    <a:pt x="81659" y="161002"/>
                  </a:lnTo>
                  <a:lnTo>
                    <a:pt x="104472" y="149204"/>
                  </a:lnTo>
                  <a:lnTo>
                    <a:pt x="129115" y="120475"/>
                  </a:lnTo>
                  <a:lnTo>
                    <a:pt x="135527" y="8276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221"/>
            <p:cNvSpPr/>
            <p:nvPr>
              <p:custDataLst>
                <p:tags r:id="rId9"/>
              </p:custDataLst>
            </p:nvPr>
          </p:nvSpPr>
          <p:spPr>
            <a:xfrm>
              <a:off x="5357919" y="2857500"/>
              <a:ext cx="6562" cy="15241"/>
            </a:xfrm>
            <a:custGeom>
              <a:avLst/>
              <a:gdLst/>
              <a:ahLst/>
              <a:cxnLst/>
              <a:rect l="0" t="0" r="0" b="0"/>
              <a:pathLst>
                <a:path w="6562" h="15241">
                  <a:moveTo>
                    <a:pt x="6561" y="0"/>
                  </a:moveTo>
                  <a:lnTo>
                    <a:pt x="2516" y="4045"/>
                  </a:lnTo>
                  <a:lnTo>
                    <a:pt x="530" y="8289"/>
                  </a:lnTo>
                  <a:lnTo>
                    <a:pt x="0" y="10606"/>
                  </a:lnTo>
                  <a:lnTo>
                    <a:pt x="494" y="12151"/>
                  </a:lnTo>
                  <a:lnTo>
                    <a:pt x="6561" y="152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222"/>
            <p:cNvSpPr/>
            <p:nvPr>
              <p:custDataLst>
                <p:tags r:id="rId10"/>
              </p:custDataLst>
            </p:nvPr>
          </p:nvSpPr>
          <p:spPr>
            <a:xfrm>
              <a:off x="5360090" y="2956560"/>
              <a:ext cx="31538" cy="93748"/>
            </a:xfrm>
            <a:custGeom>
              <a:avLst/>
              <a:gdLst/>
              <a:ahLst/>
              <a:cxnLst/>
              <a:rect l="0" t="0" r="0" b="0"/>
              <a:pathLst>
                <a:path w="31538" h="93748">
                  <a:moveTo>
                    <a:pt x="4390" y="0"/>
                  </a:moveTo>
                  <a:lnTo>
                    <a:pt x="345" y="0"/>
                  </a:lnTo>
                  <a:lnTo>
                    <a:pt x="0" y="1694"/>
                  </a:lnTo>
                  <a:lnTo>
                    <a:pt x="1875" y="8090"/>
                  </a:lnTo>
                  <a:lnTo>
                    <a:pt x="18379" y="39165"/>
                  </a:lnTo>
                  <a:lnTo>
                    <a:pt x="24622" y="59018"/>
                  </a:lnTo>
                  <a:lnTo>
                    <a:pt x="27750" y="85257"/>
                  </a:lnTo>
                  <a:lnTo>
                    <a:pt x="31537" y="93747"/>
                  </a:lnTo>
                  <a:lnTo>
                    <a:pt x="27250" y="838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223"/>
            <p:cNvSpPr/>
            <p:nvPr>
              <p:custDataLst>
                <p:tags r:id="rId11"/>
              </p:custDataLst>
            </p:nvPr>
          </p:nvSpPr>
          <p:spPr>
            <a:xfrm>
              <a:off x="5205779" y="2903220"/>
              <a:ext cx="130121" cy="226285"/>
            </a:xfrm>
            <a:custGeom>
              <a:avLst/>
              <a:gdLst/>
              <a:ahLst/>
              <a:cxnLst/>
              <a:rect l="0" t="0" r="0" b="0"/>
              <a:pathLst>
                <a:path w="130121" h="226285">
                  <a:moveTo>
                    <a:pt x="59641" y="0"/>
                  </a:moveTo>
                  <a:lnTo>
                    <a:pt x="49035" y="0"/>
                  </a:lnTo>
                  <a:lnTo>
                    <a:pt x="41945" y="6773"/>
                  </a:lnTo>
                  <a:lnTo>
                    <a:pt x="13706" y="42541"/>
                  </a:lnTo>
                  <a:lnTo>
                    <a:pt x="5359" y="59547"/>
                  </a:lnTo>
                  <a:lnTo>
                    <a:pt x="0" y="93419"/>
                  </a:lnTo>
                  <a:lnTo>
                    <a:pt x="1330" y="117991"/>
                  </a:lnTo>
                  <a:lnTo>
                    <a:pt x="5785" y="130334"/>
                  </a:lnTo>
                  <a:lnTo>
                    <a:pt x="13409" y="141464"/>
                  </a:lnTo>
                  <a:lnTo>
                    <a:pt x="26958" y="147540"/>
                  </a:lnTo>
                  <a:lnTo>
                    <a:pt x="62581" y="156997"/>
                  </a:lnTo>
                  <a:lnTo>
                    <a:pt x="96566" y="159423"/>
                  </a:lnTo>
                  <a:lnTo>
                    <a:pt x="110765" y="160601"/>
                  </a:lnTo>
                  <a:lnTo>
                    <a:pt x="119898" y="163947"/>
                  </a:lnTo>
                  <a:lnTo>
                    <a:pt x="129800" y="170591"/>
                  </a:lnTo>
                  <a:lnTo>
                    <a:pt x="130120" y="174687"/>
                  </a:lnTo>
                  <a:lnTo>
                    <a:pt x="125961" y="186012"/>
                  </a:lnTo>
                  <a:lnTo>
                    <a:pt x="110054" y="206668"/>
                  </a:lnTo>
                  <a:lnTo>
                    <a:pt x="94182" y="216877"/>
                  </a:lnTo>
                  <a:lnTo>
                    <a:pt x="68533" y="226284"/>
                  </a:lnTo>
                  <a:lnTo>
                    <a:pt x="44401" y="2133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224"/>
            <p:cNvSpPr/>
            <p:nvPr>
              <p:custDataLst>
                <p:tags r:id="rId12"/>
              </p:custDataLst>
            </p:nvPr>
          </p:nvSpPr>
          <p:spPr>
            <a:xfrm>
              <a:off x="5064480" y="2914415"/>
              <a:ext cx="147601" cy="215036"/>
            </a:xfrm>
            <a:custGeom>
              <a:avLst/>
              <a:gdLst/>
              <a:ahLst/>
              <a:cxnLst/>
              <a:rect l="0" t="0" r="0" b="0"/>
              <a:pathLst>
                <a:path w="147601" h="215036">
                  <a:moveTo>
                    <a:pt x="86640" y="4045"/>
                  </a:moveTo>
                  <a:lnTo>
                    <a:pt x="74505" y="0"/>
                  </a:lnTo>
                  <a:lnTo>
                    <a:pt x="69236" y="502"/>
                  </a:lnTo>
                  <a:lnTo>
                    <a:pt x="51600" y="9861"/>
                  </a:lnTo>
                  <a:lnTo>
                    <a:pt x="23571" y="45314"/>
                  </a:lnTo>
                  <a:lnTo>
                    <a:pt x="14707" y="65944"/>
                  </a:lnTo>
                  <a:lnTo>
                    <a:pt x="9025" y="97928"/>
                  </a:lnTo>
                  <a:lnTo>
                    <a:pt x="0" y="132562"/>
                  </a:lnTo>
                  <a:lnTo>
                    <a:pt x="667" y="164233"/>
                  </a:lnTo>
                  <a:lnTo>
                    <a:pt x="2182" y="188292"/>
                  </a:lnTo>
                  <a:lnTo>
                    <a:pt x="4088" y="193763"/>
                  </a:lnTo>
                  <a:lnTo>
                    <a:pt x="10721" y="202099"/>
                  </a:lnTo>
                  <a:lnTo>
                    <a:pt x="15708" y="203815"/>
                  </a:lnTo>
                  <a:lnTo>
                    <a:pt x="28022" y="203463"/>
                  </a:lnTo>
                  <a:lnTo>
                    <a:pt x="33168" y="200490"/>
                  </a:lnTo>
                  <a:lnTo>
                    <a:pt x="41143" y="190414"/>
                  </a:lnTo>
                  <a:lnTo>
                    <a:pt x="57553" y="158859"/>
                  </a:lnTo>
                  <a:lnTo>
                    <a:pt x="61935" y="137593"/>
                  </a:lnTo>
                  <a:lnTo>
                    <a:pt x="63416" y="102799"/>
                  </a:lnTo>
                  <a:lnTo>
                    <a:pt x="63759" y="69057"/>
                  </a:lnTo>
                  <a:lnTo>
                    <a:pt x="65459" y="68553"/>
                  </a:lnTo>
                  <a:lnTo>
                    <a:pt x="71864" y="70251"/>
                  </a:lnTo>
                  <a:lnTo>
                    <a:pt x="78098" y="80601"/>
                  </a:lnTo>
                  <a:lnTo>
                    <a:pt x="91598" y="118392"/>
                  </a:lnTo>
                  <a:lnTo>
                    <a:pt x="104404" y="152406"/>
                  </a:lnTo>
                  <a:lnTo>
                    <a:pt x="117118" y="187396"/>
                  </a:lnTo>
                  <a:lnTo>
                    <a:pt x="124739" y="205409"/>
                  </a:lnTo>
                  <a:lnTo>
                    <a:pt x="129820" y="212074"/>
                  </a:lnTo>
                  <a:lnTo>
                    <a:pt x="134900" y="215035"/>
                  </a:lnTo>
                  <a:lnTo>
                    <a:pt x="137440" y="214978"/>
                  </a:lnTo>
                  <a:lnTo>
                    <a:pt x="147600" y="2097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225"/>
            <p:cNvSpPr/>
            <p:nvPr>
              <p:custDataLst>
                <p:tags r:id="rId13"/>
              </p:custDataLst>
            </p:nvPr>
          </p:nvSpPr>
          <p:spPr>
            <a:xfrm>
              <a:off x="4716780" y="2874377"/>
              <a:ext cx="284414" cy="292371"/>
            </a:xfrm>
            <a:custGeom>
              <a:avLst/>
              <a:gdLst/>
              <a:ahLst/>
              <a:cxnLst/>
              <a:rect l="0" t="0" r="0" b="0"/>
              <a:pathLst>
                <a:path w="284414" h="292371">
                  <a:moveTo>
                    <a:pt x="0" y="105043"/>
                  </a:moveTo>
                  <a:lnTo>
                    <a:pt x="0" y="96953"/>
                  </a:lnTo>
                  <a:lnTo>
                    <a:pt x="4516" y="88465"/>
                  </a:lnTo>
                  <a:lnTo>
                    <a:pt x="27103" y="59206"/>
                  </a:lnTo>
                  <a:lnTo>
                    <a:pt x="60664" y="28833"/>
                  </a:lnTo>
                  <a:lnTo>
                    <a:pt x="71835" y="19525"/>
                  </a:lnTo>
                  <a:lnTo>
                    <a:pt x="107109" y="3888"/>
                  </a:lnTo>
                  <a:lnTo>
                    <a:pt x="125622" y="0"/>
                  </a:lnTo>
                  <a:lnTo>
                    <a:pt x="149922" y="2893"/>
                  </a:lnTo>
                  <a:lnTo>
                    <a:pt x="166539" y="11383"/>
                  </a:lnTo>
                  <a:lnTo>
                    <a:pt x="185658" y="28185"/>
                  </a:lnTo>
                  <a:lnTo>
                    <a:pt x="189812" y="33484"/>
                  </a:lnTo>
                  <a:lnTo>
                    <a:pt x="192170" y="50661"/>
                  </a:lnTo>
                  <a:lnTo>
                    <a:pt x="186785" y="88092"/>
                  </a:lnTo>
                  <a:lnTo>
                    <a:pt x="176721" y="119945"/>
                  </a:lnTo>
                  <a:lnTo>
                    <a:pt x="157047" y="155212"/>
                  </a:lnTo>
                  <a:lnTo>
                    <a:pt x="142612" y="175600"/>
                  </a:lnTo>
                  <a:lnTo>
                    <a:pt x="106822" y="208317"/>
                  </a:lnTo>
                  <a:lnTo>
                    <a:pt x="104235" y="209453"/>
                  </a:lnTo>
                  <a:lnTo>
                    <a:pt x="102510" y="207669"/>
                  </a:lnTo>
                  <a:lnTo>
                    <a:pt x="100593" y="198915"/>
                  </a:lnTo>
                  <a:lnTo>
                    <a:pt x="106515" y="186557"/>
                  </a:lnTo>
                  <a:lnTo>
                    <a:pt x="124129" y="167577"/>
                  </a:lnTo>
                  <a:lnTo>
                    <a:pt x="149950" y="151230"/>
                  </a:lnTo>
                  <a:lnTo>
                    <a:pt x="179897" y="137919"/>
                  </a:lnTo>
                  <a:lnTo>
                    <a:pt x="204856" y="130871"/>
                  </a:lnTo>
                  <a:lnTo>
                    <a:pt x="221434" y="130069"/>
                  </a:lnTo>
                  <a:lnTo>
                    <a:pt x="257499" y="134638"/>
                  </a:lnTo>
                  <a:lnTo>
                    <a:pt x="267126" y="141903"/>
                  </a:lnTo>
                  <a:lnTo>
                    <a:pt x="283059" y="163218"/>
                  </a:lnTo>
                  <a:lnTo>
                    <a:pt x="284413" y="178030"/>
                  </a:lnTo>
                  <a:lnTo>
                    <a:pt x="283588" y="186721"/>
                  </a:lnTo>
                  <a:lnTo>
                    <a:pt x="264862" y="224157"/>
                  </a:lnTo>
                  <a:lnTo>
                    <a:pt x="246588" y="248991"/>
                  </a:lnTo>
                  <a:lnTo>
                    <a:pt x="216338" y="271590"/>
                  </a:lnTo>
                  <a:lnTo>
                    <a:pt x="179862" y="290310"/>
                  </a:lnTo>
                  <a:lnTo>
                    <a:pt x="166299" y="292370"/>
                  </a:lnTo>
                  <a:lnTo>
                    <a:pt x="151804" y="290464"/>
                  </a:lnTo>
                  <a:lnTo>
                    <a:pt x="141411" y="284537"/>
                  </a:lnTo>
                  <a:lnTo>
                    <a:pt x="137454" y="280585"/>
                  </a:lnTo>
                  <a:lnTo>
                    <a:pt x="137356" y="276258"/>
                  </a:lnTo>
                  <a:lnTo>
                    <a:pt x="167640" y="2498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226"/>
            <p:cNvSpPr/>
            <p:nvPr>
              <p:custDataLst>
                <p:tags r:id="rId14"/>
              </p:custDataLst>
            </p:nvPr>
          </p:nvSpPr>
          <p:spPr>
            <a:xfrm>
              <a:off x="4774056" y="2956560"/>
              <a:ext cx="48987" cy="233156"/>
            </a:xfrm>
            <a:custGeom>
              <a:avLst/>
              <a:gdLst/>
              <a:ahLst/>
              <a:cxnLst/>
              <a:rect l="0" t="0" r="0" b="0"/>
              <a:pathLst>
                <a:path w="48987" h="233156">
                  <a:moveTo>
                    <a:pt x="11304" y="0"/>
                  </a:moveTo>
                  <a:lnTo>
                    <a:pt x="7259" y="4045"/>
                  </a:lnTo>
                  <a:lnTo>
                    <a:pt x="3015" y="6031"/>
                  </a:lnTo>
                  <a:lnTo>
                    <a:pt x="698" y="6561"/>
                  </a:lnTo>
                  <a:lnTo>
                    <a:pt x="0" y="9454"/>
                  </a:lnTo>
                  <a:lnTo>
                    <a:pt x="3063" y="24814"/>
                  </a:lnTo>
                  <a:lnTo>
                    <a:pt x="9425" y="47862"/>
                  </a:lnTo>
                  <a:lnTo>
                    <a:pt x="14978" y="84713"/>
                  </a:lnTo>
                  <a:lnTo>
                    <a:pt x="21800" y="116352"/>
                  </a:lnTo>
                  <a:lnTo>
                    <a:pt x="29183" y="147176"/>
                  </a:lnTo>
                  <a:lnTo>
                    <a:pt x="34027" y="183541"/>
                  </a:lnTo>
                  <a:lnTo>
                    <a:pt x="42259" y="220703"/>
                  </a:lnTo>
                  <a:lnTo>
                    <a:pt x="47993" y="233155"/>
                  </a:lnTo>
                  <a:lnTo>
                    <a:pt x="48463" y="232483"/>
                  </a:lnTo>
                  <a:lnTo>
                    <a:pt x="48986" y="227222"/>
                  </a:lnTo>
                  <a:lnTo>
                    <a:pt x="41784"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227"/>
            <p:cNvSpPr/>
            <p:nvPr>
              <p:custDataLst>
                <p:tags r:id="rId15"/>
              </p:custDataLst>
            </p:nvPr>
          </p:nvSpPr>
          <p:spPr>
            <a:xfrm>
              <a:off x="4336187" y="3048000"/>
              <a:ext cx="324135" cy="36921"/>
            </a:xfrm>
            <a:custGeom>
              <a:avLst/>
              <a:gdLst/>
              <a:ahLst/>
              <a:cxnLst/>
              <a:rect l="0" t="0" r="0" b="0"/>
              <a:pathLst>
                <a:path w="324135" h="36921">
                  <a:moveTo>
                    <a:pt x="14833" y="22860"/>
                  </a:moveTo>
                  <a:lnTo>
                    <a:pt x="10788" y="22860"/>
                  </a:lnTo>
                  <a:lnTo>
                    <a:pt x="6544" y="20602"/>
                  </a:lnTo>
                  <a:lnTo>
                    <a:pt x="0" y="15554"/>
                  </a:lnTo>
                  <a:lnTo>
                    <a:pt x="3759" y="15333"/>
                  </a:lnTo>
                  <a:lnTo>
                    <a:pt x="38728" y="25854"/>
                  </a:lnTo>
                  <a:lnTo>
                    <a:pt x="72898" y="34119"/>
                  </a:lnTo>
                  <a:lnTo>
                    <a:pt x="88388" y="36920"/>
                  </a:lnTo>
                  <a:lnTo>
                    <a:pt x="125349" y="32630"/>
                  </a:lnTo>
                  <a:lnTo>
                    <a:pt x="153412" y="30271"/>
                  </a:lnTo>
                  <a:lnTo>
                    <a:pt x="191078" y="25432"/>
                  </a:lnTo>
                  <a:lnTo>
                    <a:pt x="223593" y="22775"/>
                  </a:lnTo>
                  <a:lnTo>
                    <a:pt x="261642" y="16400"/>
                  </a:lnTo>
                  <a:lnTo>
                    <a:pt x="294906" y="13135"/>
                  </a:lnTo>
                  <a:lnTo>
                    <a:pt x="324134" y="7943"/>
                  </a:lnTo>
                  <a:lnTo>
                    <a:pt x="293632" y="7648"/>
                  </a:lnTo>
                  <a:lnTo>
                    <a:pt x="260404" y="2389"/>
                  </a:lnTo>
                  <a:lnTo>
                    <a:pt x="227626" y="472"/>
                  </a:lnTo>
                  <a:lnTo>
                    <a:pt x="194440" y="140"/>
                  </a:lnTo>
                  <a:lnTo>
                    <a:pt x="158649" y="18"/>
                  </a:lnTo>
                  <a:lnTo>
                    <a:pt x="123790" y="2"/>
                  </a:lnTo>
                  <a:lnTo>
                    <a:pt x="89744" y="0"/>
                  </a:lnTo>
                  <a:lnTo>
                    <a:pt x="67791" y="2258"/>
                  </a:lnTo>
                  <a:lnTo>
                    <a:pt x="49753" y="6561"/>
                  </a:lnTo>
                  <a:lnTo>
                    <a:pt x="50813" y="7761"/>
                  </a:lnTo>
                  <a:lnTo>
                    <a:pt x="83718" y="19709"/>
                  </a:lnTo>
                  <a:lnTo>
                    <a:pt x="119149" y="22445"/>
                  </a:lnTo>
                  <a:lnTo>
                    <a:pt x="151526" y="21932"/>
                  </a:lnTo>
                  <a:lnTo>
                    <a:pt x="184639" y="16813"/>
                  </a:lnTo>
                  <a:lnTo>
                    <a:pt x="235813" y="76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567680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r>
              <a:rPr lang="en-US" b="1" dirty="0"/>
              <a:t>LAWRENCE KOHLBERG</a:t>
            </a:r>
            <a:endParaRPr lang="en-US" dirty="0"/>
          </a:p>
        </p:txBody>
      </p:sp>
      <p:sp>
        <p:nvSpPr>
          <p:cNvPr id="3" name="Content Placeholder 2"/>
          <p:cNvSpPr>
            <a:spLocks noGrp="1"/>
          </p:cNvSpPr>
          <p:nvPr>
            <p:ph idx="1"/>
          </p:nvPr>
        </p:nvSpPr>
        <p:spPr>
          <a:xfrm>
            <a:off x="381000" y="990600"/>
            <a:ext cx="8229600" cy="5486400"/>
          </a:xfrm>
        </p:spPr>
        <p:txBody>
          <a:bodyPr>
            <a:normAutofit fontScale="92500" lnSpcReduction="20000"/>
          </a:bodyPr>
          <a:lstStyle/>
          <a:p>
            <a:r>
              <a:rPr lang="en-US" dirty="0"/>
              <a:t> </a:t>
            </a:r>
            <a:r>
              <a:rPr lang="en-US" b="1" u="sng" dirty="0"/>
              <a:t>Moral Development of CHILDREN   </a:t>
            </a:r>
            <a:r>
              <a:rPr lang="en-US" dirty="0"/>
              <a:t> </a:t>
            </a:r>
            <a:r>
              <a:rPr lang="en-US" b="1" dirty="0">
                <a:sym typeface="Wingdings"/>
              </a:rPr>
              <a:t></a:t>
            </a:r>
            <a:r>
              <a:rPr lang="en-US" b="1" dirty="0"/>
              <a:t> MEMORY JOGGER: KO MO Dude   </a:t>
            </a:r>
            <a:r>
              <a:rPr lang="en-US" dirty="0"/>
              <a:t>   </a:t>
            </a:r>
            <a:r>
              <a:rPr lang="en-US" u="sng" dirty="0"/>
              <a:t>K</a:t>
            </a:r>
            <a:r>
              <a:rPr lang="en-US" b="1" dirty="0"/>
              <a:t>nock </a:t>
            </a:r>
            <a:r>
              <a:rPr lang="en-US" b="1" u="sng" dirty="0"/>
              <a:t>O</a:t>
            </a:r>
            <a:r>
              <a:rPr lang="en-US" b="1" dirty="0"/>
              <a:t>ut is not a moral thing to do </a:t>
            </a:r>
            <a:endParaRPr lang="en-US" dirty="0"/>
          </a:p>
          <a:p>
            <a:pPr marL="0" indent="0">
              <a:buNone/>
            </a:pPr>
            <a:endParaRPr lang="en-US" dirty="0"/>
          </a:p>
          <a:p>
            <a:r>
              <a:rPr lang="en-US" dirty="0"/>
              <a:t>Stage 1.  </a:t>
            </a:r>
            <a:r>
              <a:rPr lang="en-US" dirty="0" err="1"/>
              <a:t>Preconventional</a:t>
            </a:r>
            <a:r>
              <a:rPr lang="en-US" dirty="0"/>
              <a:t> 	</a:t>
            </a:r>
          </a:p>
          <a:p>
            <a:pPr marL="0" indent="0">
              <a:buNone/>
            </a:pPr>
            <a:r>
              <a:rPr lang="en-US" dirty="0"/>
              <a:t>Children begin life with no sense of right or wrong. Learn quickly the certain behaviors are punished and others rewarded Learn to avoid punishment and strive for behavior or acts rewarded</a:t>
            </a:r>
          </a:p>
          <a:p>
            <a:pPr marL="0" indent="0">
              <a:buNone/>
            </a:pPr>
            <a:r>
              <a:rPr lang="en-US" dirty="0"/>
              <a:t> </a:t>
            </a:r>
          </a:p>
          <a:p>
            <a:r>
              <a:rPr lang="en-US" dirty="0"/>
              <a:t>Stage 2.  Conventional (about age 9)</a:t>
            </a:r>
          </a:p>
          <a:p>
            <a:pPr marL="0" indent="0">
              <a:buNone/>
            </a:pPr>
            <a:r>
              <a:rPr lang="en-US" dirty="0"/>
              <a:t>Learn to behave according to a sense of what others need or want. They follow established rules and respect authority Begin to act in accordance with what is right and wrong.</a:t>
            </a:r>
          </a:p>
          <a:p>
            <a:pPr marL="0" indent="0">
              <a:buNone/>
            </a:pPr>
            <a:endParaRPr lang="en-US" dirty="0"/>
          </a:p>
          <a:p>
            <a:r>
              <a:rPr lang="en-US" dirty="0"/>
              <a:t>Stage 3.  Post Conventional (about age 16) Mature morally.</a:t>
            </a:r>
          </a:p>
          <a:p>
            <a:pPr marL="0" indent="0">
              <a:buNone/>
            </a:pPr>
            <a:r>
              <a:rPr lang="en-US" dirty="0"/>
              <a:t>Respect human rights and develop individual principles to guide their behavior and choices.</a:t>
            </a:r>
          </a:p>
          <a:p>
            <a:pPr marL="0" indent="0">
              <a:buNone/>
            </a:pPr>
            <a:r>
              <a:rPr lang="en-US" dirty="0"/>
              <a:t>Their motivation to act a certain way comes from within, not just to follow the rules.</a:t>
            </a:r>
          </a:p>
          <a:p>
            <a:endParaRPr lang="en-US" dirty="0"/>
          </a:p>
        </p:txBody>
      </p:sp>
    </p:spTree>
    <p:extLst>
      <p:ext uri="{BB962C8B-B14F-4D97-AF65-F5344CB8AC3E}">
        <p14:creationId xmlns:p14="http://schemas.microsoft.com/office/powerpoint/2010/main" val="717724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r>
              <a:rPr lang="en-US" b="1" dirty="0"/>
              <a:t>JEAN PIAGET</a:t>
            </a:r>
            <a:endParaRPr lang="en-US" dirty="0"/>
          </a:p>
        </p:txBody>
      </p:sp>
      <p:sp>
        <p:nvSpPr>
          <p:cNvPr id="3" name="Content Placeholder 2"/>
          <p:cNvSpPr>
            <a:spLocks noGrp="1"/>
          </p:cNvSpPr>
          <p:nvPr>
            <p:ph idx="1"/>
          </p:nvPr>
        </p:nvSpPr>
        <p:spPr>
          <a:xfrm>
            <a:off x="381000" y="1066800"/>
            <a:ext cx="8382000" cy="5638800"/>
          </a:xfrm>
        </p:spPr>
        <p:txBody>
          <a:bodyPr>
            <a:normAutofit fontScale="92500" lnSpcReduction="20000"/>
          </a:bodyPr>
          <a:lstStyle/>
          <a:p>
            <a:r>
              <a:rPr lang="en-US" dirty="0"/>
              <a:t>He Researched and defined stages of the cognitive / Intellectual skills of children and how they learn.</a:t>
            </a:r>
          </a:p>
          <a:p>
            <a:pPr marL="0" indent="0">
              <a:buNone/>
            </a:pPr>
            <a:endParaRPr lang="en-US" dirty="0"/>
          </a:p>
          <a:p>
            <a:r>
              <a:rPr lang="en-US" b="1" dirty="0">
                <a:sym typeface="Wingdings"/>
              </a:rPr>
              <a:t></a:t>
            </a:r>
            <a:r>
              <a:rPr lang="en-US" b="1" dirty="0"/>
              <a:t> MEMORY JOGGER</a:t>
            </a:r>
            <a:r>
              <a:rPr lang="en-US" dirty="0"/>
              <a:t>:   Notice his last name ends with </a:t>
            </a:r>
            <a:r>
              <a:rPr lang="en-US" b="1" dirty="0"/>
              <a:t>“Get”</a:t>
            </a:r>
            <a:r>
              <a:rPr lang="en-US" dirty="0"/>
              <a:t> and he taught how children </a:t>
            </a:r>
            <a:r>
              <a:rPr lang="en-US" b="1" u="sng" dirty="0"/>
              <a:t>GET SMART</a:t>
            </a:r>
            <a:r>
              <a:rPr lang="en-US" dirty="0"/>
              <a:t> – point to head and say “Get smart”  </a:t>
            </a:r>
          </a:p>
          <a:p>
            <a:pPr marL="0" indent="0">
              <a:buNone/>
            </a:pPr>
            <a:endParaRPr lang="en-US" dirty="0"/>
          </a:p>
          <a:p>
            <a:r>
              <a:rPr lang="en-US" b="1" dirty="0"/>
              <a:t>Stage 1.  Sensorimotor  (birth -2 years old)    </a:t>
            </a:r>
            <a:endParaRPr lang="en-US" dirty="0"/>
          </a:p>
          <a:p>
            <a:pPr marL="0" indent="0">
              <a:buNone/>
            </a:pPr>
            <a:r>
              <a:rPr lang="en-US" b="1" dirty="0">
                <a:sym typeface="Wingdings"/>
              </a:rPr>
              <a:t></a:t>
            </a:r>
            <a:r>
              <a:rPr lang="en-US" b="1" dirty="0"/>
              <a:t> MEMORY JOGGER: Stick out your tongue to help you</a:t>
            </a:r>
            <a:endParaRPr lang="en-US" dirty="0"/>
          </a:p>
          <a:p>
            <a:pPr marL="0" indent="0">
              <a:buNone/>
            </a:pPr>
            <a:r>
              <a:rPr lang="en-US" dirty="0"/>
              <a:t>Children (babies) learn about and experience the world through their senses  (see, touch, hear, taste, and smell).  This is why everything goes in their mouth.  </a:t>
            </a:r>
          </a:p>
          <a:p>
            <a:pPr marL="0" indent="0">
              <a:buNone/>
            </a:pPr>
            <a:r>
              <a:rPr lang="en-US" b="1" dirty="0"/>
              <a:t> </a:t>
            </a:r>
            <a:endParaRPr lang="en-US" dirty="0"/>
          </a:p>
          <a:p>
            <a:r>
              <a:rPr lang="en-US" b="1" dirty="0"/>
              <a:t>Stage 2.  </a:t>
            </a:r>
            <a:r>
              <a:rPr lang="en-US" b="1" dirty="0" err="1"/>
              <a:t>Preoprational</a:t>
            </a:r>
            <a:r>
              <a:rPr lang="en-US" b="1" dirty="0"/>
              <a:t> (2-7 years old)</a:t>
            </a:r>
            <a:endParaRPr lang="en-US" dirty="0"/>
          </a:p>
          <a:p>
            <a:pPr marL="0" indent="0">
              <a:buNone/>
            </a:pPr>
            <a:r>
              <a:rPr lang="en-US" b="1" dirty="0">
                <a:sym typeface="Wingdings"/>
              </a:rPr>
              <a:t></a:t>
            </a:r>
            <a:r>
              <a:rPr lang="en-US" b="1" dirty="0"/>
              <a:t> MEMORY JOGGER: The word operate is part of Preoperational and you Need smarts to OPERATE.</a:t>
            </a:r>
            <a:endParaRPr lang="en-US" dirty="0"/>
          </a:p>
          <a:p>
            <a:pPr marL="0" indent="0">
              <a:buNone/>
            </a:pPr>
            <a:r>
              <a:rPr lang="en-US" dirty="0"/>
              <a:t>The child begins to form concepts (wondering about the reality of people like Santa Clause)  and use symbols as words.  This allows the child to communicate and gain language development</a:t>
            </a:r>
          </a:p>
          <a:p>
            <a:pPr marL="0" indent="0">
              <a:buNone/>
            </a:pPr>
            <a:r>
              <a:rPr lang="en-US" b="1" dirty="0">
                <a:sym typeface="Webdings"/>
              </a:rPr>
              <a:t></a:t>
            </a:r>
            <a:r>
              <a:rPr lang="en-US" b="1" dirty="0"/>
              <a:t> (police) </a:t>
            </a:r>
            <a:r>
              <a:rPr lang="en-US" b="1" dirty="0">
                <a:sym typeface="Webdings"/>
              </a:rPr>
              <a:t></a:t>
            </a:r>
            <a:r>
              <a:rPr lang="en-US" b="1" dirty="0"/>
              <a:t>(</a:t>
            </a:r>
            <a:r>
              <a:rPr lang="en-US" b="1" dirty="0" err="1"/>
              <a:t>nike</a:t>
            </a:r>
            <a:r>
              <a:rPr lang="en-US" b="1" dirty="0"/>
              <a:t>)  </a:t>
            </a:r>
            <a:r>
              <a:rPr lang="en-US" b="1" dirty="0">
                <a:sym typeface="Webdings"/>
              </a:rPr>
              <a:t></a:t>
            </a:r>
            <a:r>
              <a:rPr lang="en-US" b="1" dirty="0"/>
              <a:t> (no smoking) </a:t>
            </a:r>
            <a:r>
              <a:rPr lang="en-US" b="1" dirty="0">
                <a:sym typeface="Webdings"/>
              </a:rPr>
              <a:t></a:t>
            </a:r>
            <a:r>
              <a:rPr lang="en-US" b="1" dirty="0"/>
              <a:t>(bathroom)  </a:t>
            </a:r>
            <a:r>
              <a:rPr lang="en-US" b="1" dirty="0">
                <a:sym typeface="Webdings"/>
              </a:rPr>
              <a:t></a:t>
            </a:r>
            <a:r>
              <a:rPr lang="en-US" b="1" dirty="0"/>
              <a:t> (stop)  M (McDonalds)</a:t>
            </a:r>
            <a:endParaRPr lang="en-US" dirty="0"/>
          </a:p>
          <a:p>
            <a:endParaRPr lang="en-US" dirty="0"/>
          </a:p>
        </p:txBody>
      </p:sp>
    </p:spTree>
    <p:extLst>
      <p:ext uri="{BB962C8B-B14F-4D97-AF65-F5344CB8AC3E}">
        <p14:creationId xmlns:p14="http://schemas.microsoft.com/office/powerpoint/2010/main" val="3459777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ARNOLD GESELL</a:t>
            </a:r>
            <a:endParaRPr lang="en-US" dirty="0"/>
          </a:p>
        </p:txBody>
      </p:sp>
      <p:sp>
        <p:nvSpPr>
          <p:cNvPr id="3" name="Content Placeholder 2"/>
          <p:cNvSpPr>
            <a:spLocks noGrp="1"/>
          </p:cNvSpPr>
          <p:nvPr>
            <p:ph idx="1"/>
          </p:nvPr>
        </p:nvSpPr>
        <p:spPr>
          <a:xfrm>
            <a:off x="304800" y="1447800"/>
            <a:ext cx="8382000" cy="4572000"/>
          </a:xfrm>
        </p:spPr>
        <p:txBody>
          <a:bodyPr/>
          <a:lstStyle/>
          <a:p>
            <a:r>
              <a:rPr lang="en-US" b="1" dirty="0"/>
              <a:t> </a:t>
            </a:r>
            <a:r>
              <a:rPr lang="en-US" b="1" u="sng" dirty="0"/>
              <a:t>PHYSICAL DEVELOPMENT</a:t>
            </a:r>
            <a:r>
              <a:rPr lang="en-US" dirty="0"/>
              <a:t> of CHILDREN   </a:t>
            </a:r>
          </a:p>
          <a:p>
            <a:pPr marL="0" indent="0">
              <a:buNone/>
            </a:pPr>
            <a:r>
              <a:rPr lang="en-US" dirty="0"/>
              <a:t>Came up with physical development age norms. </a:t>
            </a:r>
          </a:p>
          <a:p>
            <a:pPr marL="0" indent="0">
              <a:buNone/>
            </a:pPr>
            <a:r>
              <a:rPr lang="en-US" dirty="0"/>
              <a:t>(sit, stand, walk, …)</a:t>
            </a:r>
          </a:p>
          <a:p>
            <a:r>
              <a:rPr lang="en-US" dirty="0"/>
              <a:t>These standards are used today in medical profession to monitor.</a:t>
            </a:r>
          </a:p>
          <a:p>
            <a:pPr marL="0" indent="0">
              <a:buNone/>
            </a:pPr>
            <a:endParaRPr lang="en-US" dirty="0"/>
          </a:p>
          <a:p>
            <a:endParaRPr lang="en-US" dirty="0"/>
          </a:p>
        </p:txBody>
      </p:sp>
    </p:spTree>
    <p:extLst>
      <p:ext uri="{BB962C8B-B14F-4D97-AF65-F5344CB8AC3E}">
        <p14:creationId xmlns:p14="http://schemas.microsoft.com/office/powerpoint/2010/main" val="1466460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Assignment #7 </a:t>
            </a:r>
            <a:br>
              <a:rPr lang="en-US" b="1" dirty="0"/>
            </a:br>
            <a:r>
              <a:rPr lang="en-US" b="1" dirty="0"/>
              <a:t>CHILD DEVELOPMENT COLLAGE</a:t>
            </a:r>
            <a:endParaRPr lang="en-US" dirty="0"/>
          </a:p>
        </p:txBody>
      </p:sp>
      <p:sp>
        <p:nvSpPr>
          <p:cNvPr id="3" name="Content Placeholder 2"/>
          <p:cNvSpPr>
            <a:spLocks noGrp="1"/>
          </p:cNvSpPr>
          <p:nvPr>
            <p:ph idx="1"/>
          </p:nvPr>
        </p:nvSpPr>
        <p:spPr>
          <a:xfrm>
            <a:off x="445770" y="1933135"/>
            <a:ext cx="8229600" cy="5334000"/>
          </a:xfrm>
        </p:spPr>
        <p:txBody>
          <a:bodyPr>
            <a:normAutofit/>
          </a:bodyPr>
          <a:lstStyle/>
          <a:p>
            <a:pPr hangingPunct="0"/>
            <a:r>
              <a:rPr lang="en-US" b="1" dirty="0">
                <a:sym typeface="Wingdings"/>
              </a:rPr>
              <a:t></a:t>
            </a:r>
            <a:r>
              <a:rPr lang="en-US" b="1" dirty="0"/>
              <a:t>Fold a paper into 4 squares </a:t>
            </a:r>
            <a:endParaRPr lang="en-US" dirty="0"/>
          </a:p>
          <a:p>
            <a:pPr hangingPunct="0"/>
            <a:r>
              <a:rPr lang="en-US" b="1" dirty="0">
                <a:sym typeface="Wingdings"/>
              </a:rPr>
              <a:t></a:t>
            </a:r>
            <a:r>
              <a:rPr lang="en-US" b="1" dirty="0"/>
              <a:t>Choose 3 areas of development (physical, emotional, cognitive, social, moral) and 1 of the theorists (Erickson or Piaget) </a:t>
            </a:r>
            <a:endParaRPr lang="en-US" dirty="0"/>
          </a:p>
          <a:p>
            <a:pPr hangingPunct="0"/>
            <a:r>
              <a:rPr lang="en-US" b="1" dirty="0">
                <a:sym typeface="Wingdings"/>
              </a:rPr>
              <a:t></a:t>
            </a:r>
            <a:r>
              <a:rPr lang="en-US" b="1" dirty="0"/>
              <a:t>Find and attach a picture that shows the areas of development being developed.</a:t>
            </a:r>
            <a:endParaRPr lang="en-US" dirty="0"/>
          </a:p>
          <a:p>
            <a:pPr hangingPunct="0"/>
            <a:r>
              <a:rPr lang="en-US" b="1" dirty="0">
                <a:sym typeface="Wingdings 2"/>
              </a:rPr>
              <a:t></a:t>
            </a:r>
            <a:r>
              <a:rPr lang="en-US" b="1" dirty="0"/>
              <a:t>Explain Why you chose this picture.  What is being done in the picture to develop the area?</a:t>
            </a:r>
            <a:endParaRPr lang="en-US" dirty="0"/>
          </a:p>
          <a:p>
            <a:pPr hangingPunct="0"/>
            <a:r>
              <a:rPr lang="en-US" b="1" dirty="0">
                <a:sym typeface="Wingdings 2"/>
              </a:rPr>
              <a:t></a:t>
            </a:r>
            <a:r>
              <a:rPr lang="en-US" b="1" dirty="0"/>
              <a:t>Explain how this activity is developing this area.  What is the child learning in this picture?</a:t>
            </a:r>
            <a:endParaRPr lang="en-US" dirty="0"/>
          </a:p>
          <a:p>
            <a:pPr hangingPunct="0"/>
            <a:r>
              <a:rPr lang="en-US" b="1" dirty="0">
                <a:sym typeface="Wingdings 2"/>
              </a:rPr>
              <a:t></a:t>
            </a:r>
            <a:r>
              <a:rPr lang="en-US" b="1" dirty="0"/>
              <a:t>For the theorist, attach a visual to help you remember each theorist’s theory.</a:t>
            </a:r>
            <a:endParaRPr lang="en-US" dirty="0"/>
          </a:p>
          <a:p>
            <a:r>
              <a:rPr lang="en-US" b="1" dirty="0">
                <a:sym typeface="Wingdings 2"/>
              </a:rPr>
              <a:t></a:t>
            </a:r>
            <a:r>
              <a:rPr lang="en-US" b="1" dirty="0"/>
              <a:t>Explain Why you chose this picture and how it will help you remember the theorist.</a:t>
            </a:r>
            <a:endParaRPr lang="en-US" dirty="0"/>
          </a:p>
          <a:p>
            <a:pPr algn="ctr">
              <a:buNone/>
            </a:pPr>
            <a:r>
              <a:rPr lang="en-US" dirty="0"/>
              <a:t>PUT YOUR NAME and PERIOD ON IT.</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a:t>TODAY</a:t>
            </a:r>
          </a:p>
        </p:txBody>
      </p:sp>
      <p:sp>
        <p:nvSpPr>
          <p:cNvPr id="3" name="Content Placeholder 2"/>
          <p:cNvSpPr>
            <a:spLocks noGrp="1"/>
          </p:cNvSpPr>
          <p:nvPr>
            <p:ph idx="1"/>
          </p:nvPr>
        </p:nvSpPr>
        <p:spPr>
          <a:xfrm>
            <a:off x="304800" y="1219200"/>
            <a:ext cx="8382000" cy="4572000"/>
          </a:xfrm>
        </p:spPr>
        <p:txBody>
          <a:bodyPr>
            <a:normAutofit/>
          </a:bodyPr>
          <a:lstStyle/>
          <a:p>
            <a:r>
              <a:rPr lang="en-US" sz="2800" dirty="0"/>
              <a:t>Bell Quiz, Song, and go over Unit 1 Rubric</a:t>
            </a:r>
          </a:p>
          <a:p>
            <a:r>
              <a:rPr lang="en-US" sz="2800" dirty="0"/>
              <a:t>Complete Development Section in Workbook and hand in. </a:t>
            </a:r>
          </a:p>
          <a:p>
            <a:r>
              <a:rPr lang="en-US" sz="2800" dirty="0"/>
              <a:t>Complete </a:t>
            </a:r>
            <a:r>
              <a:rPr lang="en-US" sz="2800" b="1" i="1" dirty="0"/>
              <a:t>section D</a:t>
            </a:r>
            <a:r>
              <a:rPr lang="en-US" sz="2800" dirty="0"/>
              <a:t> of your workbook.</a:t>
            </a:r>
          </a:p>
          <a:p>
            <a:pPr lvl="1"/>
            <a:r>
              <a:rPr lang="en-US" sz="2400" dirty="0"/>
              <a:t>Use the Growth and Development packet to do this.</a:t>
            </a:r>
          </a:p>
          <a:p>
            <a:r>
              <a:rPr lang="en-US" sz="2800" dirty="0"/>
              <a:t>When your name is called complete </a:t>
            </a:r>
            <a:r>
              <a:rPr lang="en-US" sz="2800" b="1" i="1" dirty="0"/>
              <a:t>Assignment #6</a:t>
            </a:r>
            <a:r>
              <a:rPr lang="en-US" sz="2800" dirty="0"/>
              <a:t> and perform an observation in the center.</a:t>
            </a:r>
          </a:p>
          <a:p>
            <a:r>
              <a:rPr lang="en-US" sz="2800" dirty="0"/>
              <a:t>Complete </a:t>
            </a:r>
            <a:r>
              <a:rPr lang="en-US" sz="2800" b="1" i="1" dirty="0"/>
              <a:t>Assignment #</a:t>
            </a:r>
            <a:r>
              <a:rPr lang="en-US" sz="2800" dirty="0"/>
              <a:t>7.</a:t>
            </a:r>
          </a:p>
          <a:p>
            <a:pPr lvl="1"/>
            <a:r>
              <a:rPr lang="en-US" sz="2400" dirty="0"/>
              <a:t>See the instructions in your workbook.</a:t>
            </a:r>
          </a:p>
          <a:p>
            <a:pPr lvl="1"/>
            <a:r>
              <a:rPr lang="en-US" sz="2400" dirty="0"/>
              <a:t>See the samples.</a:t>
            </a:r>
          </a:p>
          <a:p>
            <a:endParaRPr lang="en-US" sz="2800" dirty="0"/>
          </a:p>
        </p:txBody>
      </p:sp>
    </p:spTree>
    <p:extLst>
      <p:ext uri="{BB962C8B-B14F-4D97-AF65-F5344CB8AC3E}">
        <p14:creationId xmlns:p14="http://schemas.microsoft.com/office/powerpoint/2010/main" val="4230977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lage1.jpg"/>
          <p:cNvPicPr>
            <a:picLocks noChangeAspect="1"/>
          </p:cNvPicPr>
          <p:nvPr/>
        </p:nvPicPr>
        <p:blipFill>
          <a:blip r:embed="rId3" cstate="print"/>
          <a:stretch>
            <a:fillRect/>
          </a:stretch>
        </p:blipFill>
        <p:spPr>
          <a:xfrm rot="10800000">
            <a:off x="2086142" y="76200"/>
            <a:ext cx="4819315" cy="66294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llage2.jpg"/>
          <p:cNvPicPr>
            <a:picLocks noChangeAspect="1"/>
          </p:cNvPicPr>
          <p:nvPr/>
        </p:nvPicPr>
        <p:blipFill>
          <a:blip r:embed="rId3" cstate="print"/>
          <a:stretch>
            <a:fillRect/>
          </a:stretch>
        </p:blipFill>
        <p:spPr>
          <a:xfrm rot="10800000">
            <a:off x="2147473" y="171450"/>
            <a:ext cx="4823654" cy="65341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llage1.jpg"/>
          <p:cNvPicPr>
            <a:picLocks noChangeAspect="1"/>
          </p:cNvPicPr>
          <p:nvPr/>
        </p:nvPicPr>
        <p:blipFill>
          <a:blip r:embed="rId2" cstate="print"/>
          <a:stretch>
            <a:fillRect/>
          </a:stretch>
        </p:blipFill>
        <p:spPr>
          <a:xfrm rot="10800000">
            <a:off x="2128273" y="0"/>
            <a:ext cx="4887453"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304800"/>
            <a:ext cx="7406640" cy="1356360"/>
          </a:xfrm>
        </p:spPr>
        <p:txBody>
          <a:bodyPr>
            <a:normAutofit fontScale="90000"/>
          </a:bodyPr>
          <a:lstStyle/>
          <a:p>
            <a:r>
              <a:rPr lang="en-US" b="1" dirty="0"/>
              <a:t>Assignment #7 </a:t>
            </a:r>
            <a:br>
              <a:rPr lang="en-US" b="1" dirty="0"/>
            </a:br>
            <a:r>
              <a:rPr lang="en-US" b="1" dirty="0"/>
              <a:t>CHILD DEVELOPMENT COLLAGE</a:t>
            </a:r>
            <a:endParaRPr lang="en-US" dirty="0"/>
          </a:p>
        </p:txBody>
      </p:sp>
      <p:sp>
        <p:nvSpPr>
          <p:cNvPr id="3" name="Content Placeholder 2"/>
          <p:cNvSpPr>
            <a:spLocks noGrp="1"/>
          </p:cNvSpPr>
          <p:nvPr>
            <p:ph idx="1"/>
          </p:nvPr>
        </p:nvSpPr>
        <p:spPr>
          <a:xfrm>
            <a:off x="445770" y="1828800"/>
            <a:ext cx="8229600" cy="5334000"/>
          </a:xfrm>
        </p:spPr>
        <p:txBody>
          <a:bodyPr>
            <a:normAutofit/>
          </a:bodyPr>
          <a:lstStyle/>
          <a:p>
            <a:pPr hangingPunct="0"/>
            <a:r>
              <a:rPr lang="en-US" b="1" dirty="0">
                <a:sym typeface="Wingdings"/>
              </a:rPr>
              <a:t></a:t>
            </a:r>
            <a:r>
              <a:rPr lang="en-US" b="1" dirty="0"/>
              <a:t>Fold a paper into 4 squares </a:t>
            </a:r>
            <a:endParaRPr lang="en-US" dirty="0"/>
          </a:p>
          <a:p>
            <a:pPr hangingPunct="0"/>
            <a:r>
              <a:rPr lang="en-US" b="1" dirty="0">
                <a:sym typeface="Wingdings"/>
              </a:rPr>
              <a:t></a:t>
            </a:r>
            <a:r>
              <a:rPr lang="en-US" b="1" dirty="0"/>
              <a:t>Choose 3 areas of development (physical, emotional, cognitive, social, moral) and 1 of the theorists (Erickson or Piaget) </a:t>
            </a:r>
            <a:endParaRPr lang="en-US" dirty="0"/>
          </a:p>
          <a:p>
            <a:pPr hangingPunct="0"/>
            <a:r>
              <a:rPr lang="en-US" b="1" dirty="0">
                <a:sym typeface="Wingdings"/>
              </a:rPr>
              <a:t></a:t>
            </a:r>
            <a:r>
              <a:rPr lang="en-US" b="1" dirty="0"/>
              <a:t>Find and attach a picture that shows the areas of development being developed.</a:t>
            </a:r>
            <a:endParaRPr lang="en-US" dirty="0"/>
          </a:p>
          <a:p>
            <a:pPr hangingPunct="0"/>
            <a:r>
              <a:rPr lang="en-US" b="1" dirty="0">
                <a:sym typeface="Wingdings 2"/>
              </a:rPr>
              <a:t></a:t>
            </a:r>
            <a:r>
              <a:rPr lang="en-US" b="1" dirty="0"/>
              <a:t>Explain Why you chose this picture.  What is being done in the picture to develop the area?</a:t>
            </a:r>
            <a:endParaRPr lang="en-US" dirty="0"/>
          </a:p>
          <a:p>
            <a:pPr hangingPunct="0"/>
            <a:r>
              <a:rPr lang="en-US" b="1" dirty="0">
                <a:sym typeface="Wingdings 2"/>
              </a:rPr>
              <a:t></a:t>
            </a:r>
            <a:r>
              <a:rPr lang="en-US" b="1" dirty="0"/>
              <a:t>Explain how this activity is developing this area.  What is the child learning in this picture?</a:t>
            </a:r>
            <a:endParaRPr lang="en-US" dirty="0"/>
          </a:p>
          <a:p>
            <a:pPr hangingPunct="0"/>
            <a:r>
              <a:rPr lang="en-US" b="1" dirty="0">
                <a:sym typeface="Wingdings 2"/>
              </a:rPr>
              <a:t></a:t>
            </a:r>
            <a:r>
              <a:rPr lang="en-US" b="1" dirty="0"/>
              <a:t>For the theorist, attach a visual to help you remember each theorist’s theory.</a:t>
            </a:r>
            <a:endParaRPr lang="en-US" dirty="0"/>
          </a:p>
          <a:p>
            <a:r>
              <a:rPr lang="en-US" b="1" dirty="0">
                <a:sym typeface="Wingdings 2"/>
              </a:rPr>
              <a:t></a:t>
            </a:r>
            <a:r>
              <a:rPr lang="en-US" b="1" dirty="0"/>
              <a:t>Explain Why you chose this picture and how it will help you remember the theorist.</a:t>
            </a:r>
            <a:endParaRPr lang="en-US" dirty="0"/>
          </a:p>
          <a:p>
            <a:pPr algn="ctr">
              <a:buNone/>
            </a:pPr>
            <a:r>
              <a:rPr lang="en-US" dirty="0"/>
              <a:t>PUT YOUR NAME and PERIOD ON IT.</a:t>
            </a:r>
          </a:p>
          <a:p>
            <a:endParaRPr lang="en-US" dirty="0"/>
          </a:p>
        </p:txBody>
      </p:sp>
    </p:spTree>
    <p:extLst>
      <p:ext uri="{BB962C8B-B14F-4D97-AF65-F5344CB8AC3E}">
        <p14:creationId xmlns:p14="http://schemas.microsoft.com/office/powerpoint/2010/main" val="248409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C:\Documents and Settings\stjohnson\Local Settings\Temporary Internet Files\Content.IE5\ZOKG8JVM\MCj04174600000[1].wmf"/>
          <p:cNvPicPr>
            <a:picLocks noChangeAspect="1" noChangeArrowheads="1"/>
          </p:cNvPicPr>
          <p:nvPr/>
        </p:nvPicPr>
        <p:blipFill>
          <a:blip r:embed="rId3" cstate="print"/>
          <a:srcRect/>
          <a:stretch>
            <a:fillRect/>
          </a:stretch>
        </p:blipFill>
        <p:spPr bwMode="auto">
          <a:xfrm>
            <a:off x="7289755" y="0"/>
            <a:ext cx="1854245" cy="1828800"/>
          </a:xfrm>
          <a:prstGeom prst="rect">
            <a:avLst/>
          </a:prstGeom>
          <a:noFill/>
        </p:spPr>
      </p:pic>
      <p:sp>
        <p:nvSpPr>
          <p:cNvPr id="2" name="Title 1"/>
          <p:cNvSpPr>
            <a:spLocks noGrp="1"/>
          </p:cNvSpPr>
          <p:nvPr>
            <p:ph type="title"/>
          </p:nvPr>
        </p:nvSpPr>
        <p:spPr>
          <a:xfrm>
            <a:off x="457200" y="274638"/>
            <a:ext cx="7086600" cy="792162"/>
          </a:xfrm>
        </p:spPr>
        <p:txBody>
          <a:bodyPr>
            <a:normAutofit fontScale="90000"/>
          </a:bodyPr>
          <a:lstStyle/>
          <a:p>
            <a:r>
              <a:rPr lang="en-US" sz="3600" b="1" dirty="0"/>
              <a:t>PIG DRAWING PERSONALITY ANALYSIS</a:t>
            </a:r>
            <a:endParaRPr lang="en-US" sz="3600" dirty="0"/>
          </a:p>
        </p:txBody>
      </p:sp>
      <p:sp>
        <p:nvSpPr>
          <p:cNvPr id="3" name="Content Placeholder 2"/>
          <p:cNvSpPr>
            <a:spLocks noGrp="1"/>
          </p:cNvSpPr>
          <p:nvPr>
            <p:ph idx="1"/>
          </p:nvPr>
        </p:nvSpPr>
        <p:spPr>
          <a:xfrm>
            <a:off x="228600" y="1307441"/>
            <a:ext cx="8686800" cy="5715000"/>
          </a:xfrm>
        </p:spPr>
        <p:txBody>
          <a:bodyPr>
            <a:normAutofit fontScale="40000" lnSpcReduction="20000"/>
          </a:bodyPr>
          <a:lstStyle/>
          <a:p>
            <a:pPr>
              <a:buNone/>
            </a:pPr>
            <a:r>
              <a:rPr lang="en-US" sz="3600" b="1" i="1" dirty="0"/>
              <a:t>If your pig is drawn:</a:t>
            </a:r>
            <a:endParaRPr lang="en-US" sz="3600" dirty="0"/>
          </a:p>
          <a:p>
            <a:pPr>
              <a:buNone/>
            </a:pPr>
            <a:endParaRPr lang="en-US" sz="3600" dirty="0"/>
          </a:p>
          <a:p>
            <a:r>
              <a:rPr lang="en-US" sz="3600" dirty="0"/>
              <a:t>Toward the top of the page, you are positive and optimistic.</a:t>
            </a:r>
          </a:p>
          <a:p>
            <a:r>
              <a:rPr lang="en-US" sz="3600" dirty="0"/>
              <a:t>Toward the middle of the page, you are a realist.</a:t>
            </a:r>
          </a:p>
          <a:p>
            <a:r>
              <a:rPr lang="en-US" sz="3600" dirty="0"/>
              <a:t>Toward the bottom of the page, you are pessimistic and have a tendency to behave  negatively.</a:t>
            </a:r>
          </a:p>
          <a:p>
            <a:pPr>
              <a:buNone/>
            </a:pPr>
            <a:endParaRPr lang="en-US" sz="3600" dirty="0"/>
          </a:p>
          <a:p>
            <a:pPr>
              <a:buNone/>
            </a:pPr>
            <a:r>
              <a:rPr lang="en-US" sz="3600" b="1" i="1" dirty="0"/>
              <a:t>If your pig is drawn</a:t>
            </a:r>
            <a:r>
              <a:rPr lang="en-US" sz="3600" dirty="0"/>
              <a:t>:</a:t>
            </a:r>
          </a:p>
          <a:p>
            <a:pPr>
              <a:buNone/>
            </a:pPr>
            <a:endParaRPr lang="en-US" sz="3600" dirty="0"/>
          </a:p>
          <a:p>
            <a:r>
              <a:rPr lang="en-US" sz="3600" dirty="0"/>
              <a:t>Facing left, you believe in tradition, you’re friendly and you remember important dates </a:t>
            </a:r>
          </a:p>
          <a:p>
            <a:r>
              <a:rPr lang="en-US" sz="3600" dirty="0"/>
              <a:t>Facing right, you are innovative and active, but you don’t have a strong sense of family and you have trouble remembering dates.</a:t>
            </a:r>
          </a:p>
          <a:p>
            <a:r>
              <a:rPr lang="en-US" sz="3600" dirty="0"/>
              <a:t>Facing front (looking at you), you are direct and enjoy playing devil’s advocate.  You neither fear nor avoid discussions.</a:t>
            </a:r>
          </a:p>
          <a:p>
            <a:r>
              <a:rPr lang="en-US" sz="3600" dirty="0"/>
              <a:t> With many details, you are analytical, cautious, and distrustful.</a:t>
            </a:r>
          </a:p>
          <a:p>
            <a:r>
              <a:rPr lang="en-US" sz="3600" dirty="0"/>
              <a:t>With few details, you are emotional and naïve, care little for details, and like to take risks. </a:t>
            </a:r>
          </a:p>
          <a:p>
            <a:r>
              <a:rPr lang="en-US" sz="3600" dirty="0"/>
              <a:t> With 4 legs showing, you are secure, stubborn, and stick to you ideas.  </a:t>
            </a:r>
          </a:p>
          <a:p>
            <a:r>
              <a:rPr lang="en-US" sz="3600" dirty="0"/>
              <a:t>With less than 4 legs showing, you are insecure and living through a period of major change.</a:t>
            </a:r>
          </a:p>
          <a:p>
            <a:r>
              <a:rPr lang="en-US" sz="3600" dirty="0"/>
              <a:t> The size of you pig’s ears indicates how good a listener you are – the bigger the better</a:t>
            </a:r>
          </a:p>
          <a:p>
            <a:r>
              <a:rPr lang="en-US" sz="3600" dirty="0"/>
              <a:t>The length of your pig’s tail tells the quality of your romantic life  - the longer the better.</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a:ea typeface="Times New Roman"/>
              </a:rPr>
              <a:t>CHILD DEVELOPMENT IS……</a:t>
            </a:r>
            <a:endParaRPr lang="en-US" dirty="0"/>
          </a:p>
        </p:txBody>
      </p:sp>
      <p:sp>
        <p:nvSpPr>
          <p:cNvPr id="3" name="Content Placeholder 2"/>
          <p:cNvSpPr>
            <a:spLocks noGrp="1"/>
          </p:cNvSpPr>
          <p:nvPr>
            <p:ph idx="1"/>
          </p:nvPr>
        </p:nvSpPr>
        <p:spPr/>
        <p:txBody>
          <a:bodyPr/>
          <a:lstStyle/>
          <a:p>
            <a:pPr marL="0" marR="0" indent="0">
              <a:spcBef>
                <a:spcPts val="0"/>
              </a:spcBef>
              <a:spcAft>
                <a:spcPts val="0"/>
              </a:spcAft>
              <a:buNone/>
            </a:pPr>
            <a:r>
              <a:rPr lang="en-US" sz="3600" dirty="0">
                <a:latin typeface="Times New Roman"/>
                <a:ea typeface="Times New Roman"/>
              </a:rPr>
              <a:t>The study of how a child grows and develops, from conception to age 18</a:t>
            </a:r>
            <a:endParaRPr lang="en-US" sz="3200" dirty="0">
              <a:latin typeface="Times New Roman"/>
              <a:ea typeface="Times New Roman"/>
            </a:endParaRPr>
          </a:p>
          <a:p>
            <a:pPr marL="0" indent="0">
              <a:buNone/>
            </a:pPr>
            <a:endParaRPr lang="en-US" dirty="0"/>
          </a:p>
        </p:txBody>
      </p:sp>
    </p:spTree>
    <p:extLst>
      <p:ext uri="{BB962C8B-B14F-4D97-AF65-F5344CB8AC3E}">
        <p14:creationId xmlns:p14="http://schemas.microsoft.com/office/powerpoint/2010/main" val="2349992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5 STAGES OF CHILD DEVELOPMENT</a:t>
            </a:r>
            <a:endParaRPr lang="en-US" dirty="0"/>
          </a:p>
        </p:txBody>
      </p:sp>
      <p:sp>
        <p:nvSpPr>
          <p:cNvPr id="3" name="Content Placeholder 2"/>
          <p:cNvSpPr>
            <a:spLocks noGrp="1"/>
          </p:cNvSpPr>
          <p:nvPr>
            <p:ph idx="1"/>
          </p:nvPr>
        </p:nvSpPr>
        <p:spPr/>
        <p:txBody>
          <a:bodyPr/>
          <a:lstStyle/>
          <a:p>
            <a:r>
              <a:rPr lang="en-US" dirty="0"/>
              <a:t>	1.  Infancy – birth to 12 months</a:t>
            </a:r>
          </a:p>
          <a:p>
            <a:r>
              <a:rPr lang="en-US" dirty="0"/>
              <a:t>	2.  Toddler – 12 months to 3 years</a:t>
            </a:r>
          </a:p>
          <a:p>
            <a:r>
              <a:rPr lang="en-US" dirty="0"/>
              <a:t>	3.  Preschool – 3 years to 6 years</a:t>
            </a:r>
          </a:p>
          <a:p>
            <a:r>
              <a:rPr lang="en-US" dirty="0"/>
              <a:t>	4.  School age – 6 years to 12 years</a:t>
            </a:r>
          </a:p>
          <a:p>
            <a:r>
              <a:rPr lang="en-US" dirty="0"/>
              <a:t>	5.  Adolescents – 13 years to 18 years</a:t>
            </a:r>
          </a:p>
          <a:p>
            <a:pPr marL="0" indent="0">
              <a:buNone/>
            </a:pPr>
            <a:endParaRPr lang="en-US" dirty="0"/>
          </a:p>
          <a:p>
            <a:endParaRPr lang="en-US" dirty="0"/>
          </a:p>
        </p:txBody>
      </p:sp>
    </p:spTree>
    <p:extLst>
      <p:ext uri="{BB962C8B-B14F-4D97-AF65-F5344CB8AC3E}">
        <p14:creationId xmlns:p14="http://schemas.microsoft.com/office/powerpoint/2010/main" val="1203900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GROWTH and DEVELOPMENT</a:t>
            </a:r>
            <a:endParaRPr lang="en-US" dirty="0"/>
          </a:p>
        </p:txBody>
      </p:sp>
      <p:sp>
        <p:nvSpPr>
          <p:cNvPr id="3" name="Content Placeholder 2"/>
          <p:cNvSpPr>
            <a:spLocks noGrp="1"/>
          </p:cNvSpPr>
          <p:nvPr>
            <p:ph idx="1"/>
          </p:nvPr>
        </p:nvSpPr>
        <p:spPr/>
        <p:txBody>
          <a:bodyPr>
            <a:normAutofit/>
          </a:bodyPr>
          <a:lstStyle/>
          <a:p>
            <a:r>
              <a:rPr lang="en-US" sz="2800" dirty="0"/>
              <a:t>Growth = a child’s </a:t>
            </a:r>
            <a:r>
              <a:rPr lang="en-US" sz="2800" b="1" dirty="0">
                <a:solidFill>
                  <a:schemeClr val="accent2"/>
                </a:solidFill>
              </a:rPr>
              <a:t>physical increase in size </a:t>
            </a:r>
            <a:r>
              <a:rPr lang="en-US" sz="2800" dirty="0"/>
              <a:t>or amount that is easily observed</a:t>
            </a:r>
          </a:p>
          <a:p>
            <a:pPr marL="0" indent="0">
              <a:buNone/>
            </a:pPr>
            <a:endParaRPr lang="en-US" sz="2800" dirty="0"/>
          </a:p>
          <a:p>
            <a:r>
              <a:rPr lang="en-US" sz="2800" dirty="0"/>
              <a:t>Development = The </a:t>
            </a:r>
            <a:r>
              <a:rPr lang="en-US" sz="2800" b="1" dirty="0">
                <a:solidFill>
                  <a:schemeClr val="accent2"/>
                </a:solidFill>
              </a:rPr>
              <a:t>ability of a child to do things </a:t>
            </a:r>
            <a:r>
              <a:rPr lang="en-US" sz="2800" dirty="0"/>
              <a:t>that are complex and difficult</a:t>
            </a:r>
          </a:p>
          <a:p>
            <a:endParaRPr lang="en-US" sz="2800" dirty="0"/>
          </a:p>
        </p:txBody>
      </p:sp>
    </p:spTree>
    <p:extLst>
      <p:ext uri="{BB962C8B-B14F-4D97-AF65-F5344CB8AC3E}">
        <p14:creationId xmlns:p14="http://schemas.microsoft.com/office/powerpoint/2010/main" val="2668631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LAWS of GROWTH and DEVELOPMENT</a:t>
            </a:r>
            <a:endParaRPr lang="en-US" dirty="0"/>
          </a:p>
        </p:txBody>
      </p:sp>
      <p:sp>
        <p:nvSpPr>
          <p:cNvPr id="3" name="Content Placeholder 2"/>
          <p:cNvSpPr>
            <a:spLocks noGrp="1"/>
          </p:cNvSpPr>
          <p:nvPr>
            <p:ph idx="1"/>
          </p:nvPr>
        </p:nvSpPr>
        <p:spPr>
          <a:xfrm>
            <a:off x="674370" y="1998785"/>
            <a:ext cx="7772400" cy="4572000"/>
          </a:xfrm>
        </p:spPr>
        <p:txBody>
          <a:bodyPr>
            <a:normAutofit/>
          </a:bodyPr>
          <a:lstStyle/>
          <a:p>
            <a:pPr marL="0" indent="0">
              <a:buNone/>
            </a:pPr>
            <a:r>
              <a:rPr lang="en-US" dirty="0"/>
              <a:t>1. </a:t>
            </a:r>
            <a:r>
              <a:rPr lang="en-US" b="1" dirty="0">
                <a:solidFill>
                  <a:schemeClr val="accent2"/>
                </a:solidFill>
              </a:rPr>
              <a:t> Growth proceeds from head (</a:t>
            </a:r>
            <a:r>
              <a:rPr lang="en-US" b="1" dirty="0" err="1">
                <a:solidFill>
                  <a:schemeClr val="accent2"/>
                </a:solidFill>
              </a:rPr>
              <a:t>cephalo</a:t>
            </a:r>
            <a:r>
              <a:rPr lang="en-US" b="1" dirty="0">
                <a:solidFill>
                  <a:schemeClr val="accent2"/>
                </a:solidFill>
              </a:rPr>
              <a:t>) to foot (caudal)</a:t>
            </a:r>
          </a:p>
          <a:p>
            <a:r>
              <a:rPr lang="en-US" dirty="0"/>
              <a:t>First infant lifts head to see object, later gains muscle strength </a:t>
            </a:r>
            <a:r>
              <a:rPr lang="en-US" b="1" u="sng" dirty="0"/>
              <a:t>AND</a:t>
            </a:r>
            <a:r>
              <a:rPr lang="en-US" dirty="0"/>
              <a:t> control to pick up an object, and later learns to move toward the object.</a:t>
            </a:r>
          </a:p>
          <a:p>
            <a:pPr marL="0" indent="0">
              <a:buNone/>
            </a:pPr>
            <a:r>
              <a:rPr lang="en-US" dirty="0"/>
              <a:t>2</a:t>
            </a:r>
            <a:r>
              <a:rPr lang="en-US" b="1" dirty="0">
                <a:solidFill>
                  <a:schemeClr val="accent2"/>
                </a:solidFill>
              </a:rPr>
              <a:t>.  Growth proceeds from near (proximal) to far (distal)</a:t>
            </a:r>
          </a:p>
          <a:p>
            <a:r>
              <a:rPr lang="en-US" dirty="0"/>
              <a:t>First moves whole body, then it moves outward to arms, hands, and then fingers.  Waving  “Hi” = First they learn to wave with arms, then wave with their hand and wrist, and then wave with fingers.</a:t>
            </a:r>
          </a:p>
          <a:p>
            <a:pPr marL="0" indent="0">
              <a:buNone/>
            </a:pPr>
            <a:r>
              <a:rPr lang="en-US" dirty="0"/>
              <a:t>3.  </a:t>
            </a:r>
            <a:r>
              <a:rPr lang="en-US" b="1" dirty="0">
                <a:solidFill>
                  <a:schemeClr val="accent2"/>
                </a:solidFill>
              </a:rPr>
              <a:t>Growth proceeds form simple to complex</a:t>
            </a:r>
          </a:p>
          <a:p>
            <a:pPr marL="0" indent="0">
              <a:buNone/>
            </a:pPr>
            <a:r>
              <a:rPr lang="en-US" dirty="0"/>
              <a:t>Sleep and eat, later babbles and eats with fingers. First wave “Hi” and then say it</a:t>
            </a:r>
          </a:p>
          <a:p>
            <a:endParaRPr lang="en-US" dirty="0"/>
          </a:p>
        </p:txBody>
      </p:sp>
    </p:spTree>
    <p:extLst>
      <p:ext uri="{BB962C8B-B14F-4D97-AF65-F5344CB8AC3E}">
        <p14:creationId xmlns:p14="http://schemas.microsoft.com/office/powerpoint/2010/main" val="839564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Identify 5 common generalizations of growth and development</a:t>
            </a:r>
            <a:endParaRPr lang="en-US" dirty="0"/>
          </a:p>
        </p:txBody>
      </p:sp>
      <p:sp>
        <p:nvSpPr>
          <p:cNvPr id="3" name="Content Placeholder 2"/>
          <p:cNvSpPr>
            <a:spLocks noGrp="1"/>
          </p:cNvSpPr>
          <p:nvPr>
            <p:ph idx="1"/>
          </p:nvPr>
        </p:nvSpPr>
        <p:spPr/>
        <p:txBody>
          <a:bodyPr>
            <a:normAutofit/>
          </a:bodyPr>
          <a:lstStyle/>
          <a:p>
            <a:r>
              <a:rPr lang="en-US" b="1" dirty="0"/>
              <a:t>a. </a:t>
            </a:r>
            <a:r>
              <a:rPr lang="en-US" dirty="0"/>
              <a:t>Growth and development is </a:t>
            </a:r>
            <a:r>
              <a:rPr lang="en-US" b="1" dirty="0">
                <a:solidFill>
                  <a:schemeClr val="accent2"/>
                </a:solidFill>
              </a:rPr>
              <a:t>similar</a:t>
            </a:r>
            <a:r>
              <a:rPr lang="en-US" dirty="0"/>
              <a:t> for everyone.</a:t>
            </a:r>
          </a:p>
          <a:p>
            <a:r>
              <a:rPr lang="en-US" dirty="0"/>
              <a:t>b. Growth and development </a:t>
            </a:r>
            <a:r>
              <a:rPr lang="en-US" b="1" dirty="0">
                <a:solidFill>
                  <a:schemeClr val="accent2"/>
                </a:solidFill>
              </a:rPr>
              <a:t>builds on earlier learning</a:t>
            </a:r>
            <a:r>
              <a:rPr lang="en-US" dirty="0"/>
              <a:t>.  </a:t>
            </a:r>
          </a:p>
          <a:p>
            <a:pPr marL="0" indent="0">
              <a:buNone/>
            </a:pPr>
            <a:r>
              <a:rPr lang="en-US" dirty="0"/>
              <a:t>         A Child moves on to the next level of difficulty after    </a:t>
            </a:r>
          </a:p>
          <a:p>
            <a:pPr marL="0" indent="0">
              <a:buNone/>
            </a:pPr>
            <a:r>
              <a:rPr lang="en-US" dirty="0"/>
              <a:t>         mastering a task.  </a:t>
            </a:r>
          </a:p>
          <a:p>
            <a:r>
              <a:rPr lang="en-US" dirty="0"/>
              <a:t>c. Growth and development proceeds at </a:t>
            </a:r>
            <a:r>
              <a:rPr lang="en-US" b="1" dirty="0">
                <a:solidFill>
                  <a:schemeClr val="accent2"/>
                </a:solidFill>
              </a:rPr>
              <a:t>an individual rate    </a:t>
            </a:r>
          </a:p>
          <a:p>
            <a:pPr marL="0" indent="0">
              <a:buNone/>
            </a:pPr>
            <a:r>
              <a:rPr lang="en-US" b="1" dirty="0">
                <a:solidFill>
                  <a:schemeClr val="accent2"/>
                </a:solidFill>
              </a:rPr>
              <a:t>        and time with each child</a:t>
            </a:r>
            <a:r>
              <a:rPr lang="en-US" dirty="0"/>
              <a:t>.</a:t>
            </a:r>
          </a:p>
          <a:p>
            <a:r>
              <a:rPr lang="en-US" dirty="0"/>
              <a:t>d. Growth and development </a:t>
            </a:r>
            <a:r>
              <a:rPr lang="en-US" b="1" dirty="0">
                <a:solidFill>
                  <a:schemeClr val="accent2"/>
                </a:solidFill>
              </a:rPr>
              <a:t>is all interrelated/ connected</a:t>
            </a:r>
            <a:r>
              <a:rPr lang="en-US" dirty="0"/>
              <a:t>.   </a:t>
            </a:r>
          </a:p>
          <a:p>
            <a:r>
              <a:rPr lang="en-US" dirty="0"/>
              <a:t>e. Growth and development </a:t>
            </a:r>
            <a:r>
              <a:rPr lang="en-US" b="1" dirty="0">
                <a:solidFill>
                  <a:schemeClr val="accent2"/>
                </a:solidFill>
              </a:rPr>
              <a:t>is continual </a:t>
            </a:r>
            <a:r>
              <a:rPr lang="en-US" dirty="0"/>
              <a:t>throughout life </a:t>
            </a:r>
            <a:r>
              <a:rPr lang="en-US" b="1" dirty="0">
                <a:solidFill>
                  <a:schemeClr val="accent4"/>
                </a:solidFill>
              </a:rPr>
              <a:t>(aka- it NEVER ENDS!) </a:t>
            </a:r>
          </a:p>
          <a:p>
            <a:pPr marL="0" indent="0">
              <a:buNone/>
            </a:pPr>
            <a:endParaRPr lang="en-US" dirty="0"/>
          </a:p>
          <a:p>
            <a:endParaRPr lang="en-US" dirty="0"/>
          </a:p>
        </p:txBody>
      </p:sp>
    </p:spTree>
    <p:extLst>
      <p:ext uri="{BB962C8B-B14F-4D97-AF65-F5344CB8AC3E}">
        <p14:creationId xmlns:p14="http://schemas.microsoft.com/office/powerpoint/2010/main" val="21498178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10763</TotalTime>
  <Words>1265</Words>
  <Application>Microsoft Office PowerPoint</Application>
  <PresentationFormat>On-screen Show (4:3)</PresentationFormat>
  <Paragraphs>178</Paragraphs>
  <Slides>22</Slides>
  <Notes>8</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Berlin Sans FB</vt:lpstr>
      <vt:lpstr>Calibri</vt:lpstr>
      <vt:lpstr>Corbel</vt:lpstr>
      <vt:lpstr>Times New Roman</vt:lpstr>
      <vt:lpstr>Webdings</vt:lpstr>
      <vt:lpstr>Wingdings</vt:lpstr>
      <vt:lpstr>Wingdings 2</vt:lpstr>
      <vt:lpstr>Basis</vt:lpstr>
      <vt:lpstr>Theorists in Child Development</vt:lpstr>
      <vt:lpstr>TODAY</vt:lpstr>
      <vt:lpstr>Assignment #7  CHILD DEVELOPMENT COLLAGE</vt:lpstr>
      <vt:lpstr>PIG DRAWING PERSONALITY ANALYSIS</vt:lpstr>
      <vt:lpstr>CHILD DEVELOPMENT IS……</vt:lpstr>
      <vt:lpstr>5 STAGES OF CHILD DEVELOPMENT</vt:lpstr>
      <vt:lpstr>GROWTH and DEVELOPMENT</vt:lpstr>
      <vt:lpstr>LAWS of GROWTH and DEVELOPMENT</vt:lpstr>
      <vt:lpstr>Identify 5 common generalizations of growth and development</vt:lpstr>
      <vt:lpstr>Development Quiz for SLO</vt:lpstr>
      <vt:lpstr>Areas of Development: Easy Guide </vt:lpstr>
      <vt:lpstr> AREAS of DEVELOPMENT</vt:lpstr>
      <vt:lpstr>AREAS of DEVELOPMENT</vt:lpstr>
      <vt:lpstr>ABRAHAM MASLOW  </vt:lpstr>
      <vt:lpstr>ERIK ERIKSON</vt:lpstr>
      <vt:lpstr>LAWRENCE KOHLBERG</vt:lpstr>
      <vt:lpstr>JEAN PIAGET</vt:lpstr>
      <vt:lpstr>ARNOLD GESELL</vt:lpstr>
      <vt:lpstr>Assignment #7  CHILD DEVELOPMENT COLLAGE</vt:lpstr>
      <vt:lpstr>PowerPoint Presentation</vt:lpstr>
      <vt:lpstr>PowerPoint Presentation</vt:lpstr>
      <vt:lpstr>PowerPoint Presentation</vt:lpstr>
    </vt:vector>
  </TitlesOfParts>
  <Company>Weber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Theorists in Child Development</dc:title>
  <dc:creator>User</dc:creator>
  <cp:lastModifiedBy>Thomas Holbrook</cp:lastModifiedBy>
  <cp:revision>49</cp:revision>
  <dcterms:created xsi:type="dcterms:W3CDTF">2010-01-19T19:19:15Z</dcterms:created>
  <dcterms:modified xsi:type="dcterms:W3CDTF">2018-07-30T18:58:17Z</dcterms:modified>
</cp:coreProperties>
</file>