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47"/>
  </p:notesMasterIdLst>
  <p:sldIdLst>
    <p:sldId id="423" r:id="rId2"/>
    <p:sldId id="417" r:id="rId3"/>
    <p:sldId id="421" r:id="rId4"/>
    <p:sldId id="379" r:id="rId5"/>
    <p:sldId id="380" r:id="rId6"/>
    <p:sldId id="256" r:id="rId7"/>
    <p:sldId id="373" r:id="rId8"/>
    <p:sldId id="319" r:id="rId9"/>
    <p:sldId id="418" r:id="rId10"/>
    <p:sldId id="375" r:id="rId11"/>
    <p:sldId id="398" r:id="rId12"/>
    <p:sldId id="381" r:id="rId13"/>
    <p:sldId id="384" r:id="rId14"/>
    <p:sldId id="385" r:id="rId15"/>
    <p:sldId id="387" r:id="rId16"/>
    <p:sldId id="388" r:id="rId17"/>
    <p:sldId id="415" r:id="rId18"/>
    <p:sldId id="389" r:id="rId19"/>
    <p:sldId id="390" r:id="rId20"/>
    <p:sldId id="391" r:id="rId21"/>
    <p:sldId id="392" r:id="rId22"/>
    <p:sldId id="399" r:id="rId23"/>
    <p:sldId id="367" r:id="rId24"/>
    <p:sldId id="369" r:id="rId25"/>
    <p:sldId id="419" r:id="rId26"/>
    <p:sldId id="395" r:id="rId27"/>
    <p:sldId id="408" r:id="rId28"/>
    <p:sldId id="403" r:id="rId29"/>
    <p:sldId id="405" r:id="rId30"/>
    <p:sldId id="414" r:id="rId31"/>
    <p:sldId id="394" r:id="rId32"/>
    <p:sldId id="400" r:id="rId33"/>
    <p:sldId id="409" r:id="rId34"/>
    <p:sldId id="410" r:id="rId35"/>
    <p:sldId id="413" r:id="rId36"/>
    <p:sldId id="412" r:id="rId37"/>
    <p:sldId id="411" r:id="rId38"/>
    <p:sldId id="374" r:id="rId39"/>
    <p:sldId id="351" r:id="rId40"/>
    <p:sldId id="378" r:id="rId41"/>
    <p:sldId id="377" r:id="rId42"/>
    <p:sldId id="352" r:id="rId43"/>
    <p:sldId id="353" r:id="rId44"/>
    <p:sldId id="354" r:id="rId45"/>
    <p:sldId id="372" r:id="rId46"/>
  </p:sldIdLst>
  <p:sldSz cx="9144000" cy="6858000" type="screen4x3"/>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35" autoAdjust="0"/>
    <p:restoredTop sz="94643"/>
  </p:normalViewPr>
  <p:slideViewPr>
    <p:cSldViewPr>
      <p:cViewPr varScale="1">
        <p:scale>
          <a:sx n="109" d="100"/>
          <a:sy n="109" d="100"/>
        </p:scale>
        <p:origin x="204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pPr>
              <a:defRPr/>
            </a:pPr>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pPr>
              <a:defRPr/>
            </a:pPr>
            <a:fld id="{211821C8-BE6F-42ED-A80A-DC3F36F8760B}" type="datetimeFigureOut">
              <a:rPr lang="en-US"/>
              <a:pPr>
                <a:defRPr/>
              </a:pPr>
              <a:t>7/31/18</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pPr>
              <a:defRPr/>
            </a:pPr>
            <a:fld id="{E010D87F-DFE0-413C-8976-0C1403FC44FA}" type="slidenum">
              <a:rPr lang="en-US"/>
              <a:pPr>
                <a:defRPr/>
              </a:pPr>
              <a:t>‹#›</a:t>
            </a:fld>
            <a:endParaRPr lang="en-US"/>
          </a:p>
        </p:txBody>
      </p:sp>
    </p:spTree>
    <p:extLst>
      <p:ext uri="{BB962C8B-B14F-4D97-AF65-F5344CB8AC3E}">
        <p14:creationId xmlns:p14="http://schemas.microsoft.com/office/powerpoint/2010/main" val="38890541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Instruments at the door. Hand out game card during bell quiz. Birds and the bees music is playing as they walk in. Sound is underneath</a:t>
            </a:r>
            <a:r>
              <a:rPr lang="en-US" baseline="0" dirty="0"/>
              <a:t> this game slide.</a:t>
            </a:r>
            <a:endParaRPr lang="en-US" dirty="0"/>
          </a:p>
        </p:txBody>
      </p:sp>
      <p:sp>
        <p:nvSpPr>
          <p:cNvPr id="4" name="Slide Number Placeholder 3"/>
          <p:cNvSpPr>
            <a:spLocks noGrp="1"/>
          </p:cNvSpPr>
          <p:nvPr>
            <p:ph type="sldNum" sz="quarter" idx="10"/>
          </p:nvPr>
        </p:nvSpPr>
        <p:spPr/>
        <p:txBody>
          <a:bodyPr/>
          <a:lstStyle/>
          <a:p>
            <a:pPr>
              <a:defRPr/>
            </a:pPr>
            <a:fld id="{E010D87F-DFE0-413C-8976-0C1403FC44FA}" type="slidenum">
              <a:rPr lang="en-US" smtClean="0"/>
              <a:pPr>
                <a:defRPr/>
              </a:pPr>
              <a:t>2</a:t>
            </a:fld>
            <a:endParaRPr lang="en-US"/>
          </a:p>
        </p:txBody>
      </p:sp>
    </p:spTree>
    <p:extLst>
      <p:ext uri="{BB962C8B-B14F-4D97-AF65-F5344CB8AC3E}">
        <p14:creationId xmlns:p14="http://schemas.microsoft.com/office/powerpoint/2010/main" val="2947050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54243" indent="-290093">
              <a:defRPr>
                <a:solidFill>
                  <a:schemeClr val="tx1"/>
                </a:solidFill>
                <a:latin typeface="Verdana" pitchFamily="34" charset="0"/>
              </a:defRPr>
            </a:lvl2pPr>
            <a:lvl3pPr marL="1160374" indent="-232075">
              <a:defRPr>
                <a:solidFill>
                  <a:schemeClr val="tx1"/>
                </a:solidFill>
                <a:latin typeface="Verdana" pitchFamily="34" charset="0"/>
              </a:defRPr>
            </a:lvl3pPr>
            <a:lvl4pPr marL="1624523" indent="-232075">
              <a:defRPr>
                <a:solidFill>
                  <a:schemeClr val="tx1"/>
                </a:solidFill>
                <a:latin typeface="Verdana" pitchFamily="34" charset="0"/>
              </a:defRPr>
            </a:lvl4pPr>
            <a:lvl5pPr marL="2088672" indent="-232075">
              <a:defRPr>
                <a:solidFill>
                  <a:schemeClr val="tx1"/>
                </a:solidFill>
                <a:latin typeface="Verdana" pitchFamily="34" charset="0"/>
              </a:defRPr>
            </a:lvl5pPr>
            <a:lvl6pPr marL="2552822" indent="-232075" eaLnBrk="0" fontAlgn="base" hangingPunct="0">
              <a:spcBef>
                <a:spcPct val="0"/>
              </a:spcBef>
              <a:spcAft>
                <a:spcPct val="0"/>
              </a:spcAft>
              <a:defRPr>
                <a:solidFill>
                  <a:schemeClr val="tx1"/>
                </a:solidFill>
                <a:latin typeface="Verdana" pitchFamily="34" charset="0"/>
              </a:defRPr>
            </a:lvl6pPr>
            <a:lvl7pPr marL="3016971" indent="-232075" eaLnBrk="0" fontAlgn="base" hangingPunct="0">
              <a:spcBef>
                <a:spcPct val="0"/>
              </a:spcBef>
              <a:spcAft>
                <a:spcPct val="0"/>
              </a:spcAft>
              <a:defRPr>
                <a:solidFill>
                  <a:schemeClr val="tx1"/>
                </a:solidFill>
                <a:latin typeface="Verdana" pitchFamily="34" charset="0"/>
              </a:defRPr>
            </a:lvl7pPr>
            <a:lvl8pPr marL="3481121" indent="-232075" eaLnBrk="0" fontAlgn="base" hangingPunct="0">
              <a:spcBef>
                <a:spcPct val="0"/>
              </a:spcBef>
              <a:spcAft>
                <a:spcPct val="0"/>
              </a:spcAft>
              <a:defRPr>
                <a:solidFill>
                  <a:schemeClr val="tx1"/>
                </a:solidFill>
                <a:latin typeface="Verdana" pitchFamily="34" charset="0"/>
              </a:defRPr>
            </a:lvl8pPr>
            <a:lvl9pPr marL="3945270" indent="-232075" eaLnBrk="0" fontAlgn="base" hangingPunct="0">
              <a:spcBef>
                <a:spcPct val="0"/>
              </a:spcBef>
              <a:spcAft>
                <a:spcPct val="0"/>
              </a:spcAft>
              <a:defRPr>
                <a:solidFill>
                  <a:schemeClr val="tx1"/>
                </a:solidFill>
                <a:latin typeface="Verdana" pitchFamily="34" charset="0"/>
              </a:defRPr>
            </a:lvl9pPr>
          </a:lstStyle>
          <a:p>
            <a:fld id="{088FF85C-1153-452F-9E47-1DB920680C7B}" type="slidenum">
              <a:rPr lang="en-US" smtClean="0"/>
              <a:pPr/>
              <a:t>42</a:t>
            </a:fld>
            <a:endParaRPr lang="en-US"/>
          </a:p>
        </p:txBody>
      </p:sp>
    </p:spTree>
    <p:extLst>
      <p:ext uri="{BB962C8B-B14F-4D97-AF65-F5344CB8AC3E}">
        <p14:creationId xmlns:p14="http://schemas.microsoft.com/office/powerpoint/2010/main" val="2515247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54243" indent="-290093">
              <a:defRPr>
                <a:solidFill>
                  <a:schemeClr val="tx1"/>
                </a:solidFill>
                <a:latin typeface="Verdana" pitchFamily="34" charset="0"/>
              </a:defRPr>
            </a:lvl2pPr>
            <a:lvl3pPr marL="1160374" indent="-232075">
              <a:defRPr>
                <a:solidFill>
                  <a:schemeClr val="tx1"/>
                </a:solidFill>
                <a:latin typeface="Verdana" pitchFamily="34" charset="0"/>
              </a:defRPr>
            </a:lvl3pPr>
            <a:lvl4pPr marL="1624523" indent="-232075">
              <a:defRPr>
                <a:solidFill>
                  <a:schemeClr val="tx1"/>
                </a:solidFill>
                <a:latin typeface="Verdana" pitchFamily="34" charset="0"/>
              </a:defRPr>
            </a:lvl4pPr>
            <a:lvl5pPr marL="2088672" indent="-232075">
              <a:defRPr>
                <a:solidFill>
                  <a:schemeClr val="tx1"/>
                </a:solidFill>
                <a:latin typeface="Verdana" pitchFamily="34" charset="0"/>
              </a:defRPr>
            </a:lvl5pPr>
            <a:lvl6pPr marL="2552822" indent="-232075" eaLnBrk="0" fontAlgn="base" hangingPunct="0">
              <a:spcBef>
                <a:spcPct val="0"/>
              </a:spcBef>
              <a:spcAft>
                <a:spcPct val="0"/>
              </a:spcAft>
              <a:defRPr>
                <a:solidFill>
                  <a:schemeClr val="tx1"/>
                </a:solidFill>
                <a:latin typeface="Verdana" pitchFamily="34" charset="0"/>
              </a:defRPr>
            </a:lvl6pPr>
            <a:lvl7pPr marL="3016971" indent="-232075" eaLnBrk="0" fontAlgn="base" hangingPunct="0">
              <a:spcBef>
                <a:spcPct val="0"/>
              </a:spcBef>
              <a:spcAft>
                <a:spcPct val="0"/>
              </a:spcAft>
              <a:defRPr>
                <a:solidFill>
                  <a:schemeClr val="tx1"/>
                </a:solidFill>
                <a:latin typeface="Verdana" pitchFamily="34" charset="0"/>
              </a:defRPr>
            </a:lvl7pPr>
            <a:lvl8pPr marL="3481121" indent="-232075" eaLnBrk="0" fontAlgn="base" hangingPunct="0">
              <a:spcBef>
                <a:spcPct val="0"/>
              </a:spcBef>
              <a:spcAft>
                <a:spcPct val="0"/>
              </a:spcAft>
              <a:defRPr>
                <a:solidFill>
                  <a:schemeClr val="tx1"/>
                </a:solidFill>
                <a:latin typeface="Verdana" pitchFamily="34" charset="0"/>
              </a:defRPr>
            </a:lvl8pPr>
            <a:lvl9pPr marL="3945270" indent="-232075" eaLnBrk="0" fontAlgn="base" hangingPunct="0">
              <a:spcBef>
                <a:spcPct val="0"/>
              </a:spcBef>
              <a:spcAft>
                <a:spcPct val="0"/>
              </a:spcAft>
              <a:defRPr>
                <a:solidFill>
                  <a:schemeClr val="tx1"/>
                </a:solidFill>
                <a:latin typeface="Verdana" pitchFamily="34" charset="0"/>
              </a:defRPr>
            </a:lvl9pPr>
          </a:lstStyle>
          <a:p>
            <a:fld id="{695FC633-D4D7-4CDD-990E-14F69F53AF68}" type="slidenum">
              <a:rPr lang="en-US" smtClean="0"/>
              <a:pPr/>
              <a:t>43</a:t>
            </a:fld>
            <a:endParaRPr lang="en-US"/>
          </a:p>
        </p:txBody>
      </p:sp>
    </p:spTree>
    <p:extLst>
      <p:ext uri="{BB962C8B-B14F-4D97-AF65-F5344CB8AC3E}">
        <p14:creationId xmlns:p14="http://schemas.microsoft.com/office/powerpoint/2010/main" val="1652274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54243" indent="-290093">
              <a:defRPr>
                <a:solidFill>
                  <a:schemeClr val="tx1"/>
                </a:solidFill>
                <a:latin typeface="Verdana" pitchFamily="34" charset="0"/>
              </a:defRPr>
            </a:lvl2pPr>
            <a:lvl3pPr marL="1160374" indent="-232075">
              <a:defRPr>
                <a:solidFill>
                  <a:schemeClr val="tx1"/>
                </a:solidFill>
                <a:latin typeface="Verdana" pitchFamily="34" charset="0"/>
              </a:defRPr>
            </a:lvl3pPr>
            <a:lvl4pPr marL="1624523" indent="-232075">
              <a:defRPr>
                <a:solidFill>
                  <a:schemeClr val="tx1"/>
                </a:solidFill>
                <a:latin typeface="Verdana" pitchFamily="34" charset="0"/>
              </a:defRPr>
            </a:lvl4pPr>
            <a:lvl5pPr marL="2088672" indent="-232075">
              <a:defRPr>
                <a:solidFill>
                  <a:schemeClr val="tx1"/>
                </a:solidFill>
                <a:latin typeface="Verdana" pitchFamily="34" charset="0"/>
              </a:defRPr>
            </a:lvl5pPr>
            <a:lvl6pPr marL="2552822" indent="-232075" eaLnBrk="0" fontAlgn="base" hangingPunct="0">
              <a:spcBef>
                <a:spcPct val="0"/>
              </a:spcBef>
              <a:spcAft>
                <a:spcPct val="0"/>
              </a:spcAft>
              <a:defRPr>
                <a:solidFill>
                  <a:schemeClr val="tx1"/>
                </a:solidFill>
                <a:latin typeface="Verdana" pitchFamily="34" charset="0"/>
              </a:defRPr>
            </a:lvl6pPr>
            <a:lvl7pPr marL="3016971" indent="-232075" eaLnBrk="0" fontAlgn="base" hangingPunct="0">
              <a:spcBef>
                <a:spcPct val="0"/>
              </a:spcBef>
              <a:spcAft>
                <a:spcPct val="0"/>
              </a:spcAft>
              <a:defRPr>
                <a:solidFill>
                  <a:schemeClr val="tx1"/>
                </a:solidFill>
                <a:latin typeface="Verdana" pitchFamily="34" charset="0"/>
              </a:defRPr>
            </a:lvl7pPr>
            <a:lvl8pPr marL="3481121" indent="-232075" eaLnBrk="0" fontAlgn="base" hangingPunct="0">
              <a:spcBef>
                <a:spcPct val="0"/>
              </a:spcBef>
              <a:spcAft>
                <a:spcPct val="0"/>
              </a:spcAft>
              <a:defRPr>
                <a:solidFill>
                  <a:schemeClr val="tx1"/>
                </a:solidFill>
                <a:latin typeface="Verdana" pitchFamily="34" charset="0"/>
              </a:defRPr>
            </a:lvl8pPr>
            <a:lvl9pPr marL="3945270" indent="-232075" eaLnBrk="0" fontAlgn="base" hangingPunct="0">
              <a:spcBef>
                <a:spcPct val="0"/>
              </a:spcBef>
              <a:spcAft>
                <a:spcPct val="0"/>
              </a:spcAft>
              <a:defRPr>
                <a:solidFill>
                  <a:schemeClr val="tx1"/>
                </a:solidFill>
                <a:latin typeface="Verdana" pitchFamily="34" charset="0"/>
              </a:defRPr>
            </a:lvl9pPr>
          </a:lstStyle>
          <a:p>
            <a:fld id="{33062075-554C-474C-9847-56AA3AF8D145}" type="slidenum">
              <a:rPr lang="en-US" smtClean="0"/>
              <a:pPr/>
              <a:t>44</a:t>
            </a:fld>
            <a:endParaRPr lang="en-US"/>
          </a:p>
        </p:txBody>
      </p:sp>
    </p:spTree>
    <p:extLst>
      <p:ext uri="{BB962C8B-B14F-4D97-AF65-F5344CB8AC3E}">
        <p14:creationId xmlns:p14="http://schemas.microsoft.com/office/powerpoint/2010/main" val="3045731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54243" indent="-290093">
              <a:defRPr>
                <a:solidFill>
                  <a:schemeClr val="tx1"/>
                </a:solidFill>
                <a:latin typeface="Verdana" pitchFamily="34" charset="0"/>
              </a:defRPr>
            </a:lvl2pPr>
            <a:lvl3pPr marL="1160374" indent="-232075">
              <a:defRPr>
                <a:solidFill>
                  <a:schemeClr val="tx1"/>
                </a:solidFill>
                <a:latin typeface="Verdana" pitchFamily="34" charset="0"/>
              </a:defRPr>
            </a:lvl3pPr>
            <a:lvl4pPr marL="1624523" indent="-232075">
              <a:defRPr>
                <a:solidFill>
                  <a:schemeClr val="tx1"/>
                </a:solidFill>
                <a:latin typeface="Verdana" pitchFamily="34" charset="0"/>
              </a:defRPr>
            </a:lvl4pPr>
            <a:lvl5pPr marL="2088672" indent="-232075">
              <a:defRPr>
                <a:solidFill>
                  <a:schemeClr val="tx1"/>
                </a:solidFill>
                <a:latin typeface="Verdana" pitchFamily="34" charset="0"/>
              </a:defRPr>
            </a:lvl5pPr>
            <a:lvl6pPr marL="2552822" indent="-232075" eaLnBrk="0" fontAlgn="base" hangingPunct="0">
              <a:spcBef>
                <a:spcPct val="0"/>
              </a:spcBef>
              <a:spcAft>
                <a:spcPct val="0"/>
              </a:spcAft>
              <a:defRPr>
                <a:solidFill>
                  <a:schemeClr val="tx1"/>
                </a:solidFill>
                <a:latin typeface="Verdana" pitchFamily="34" charset="0"/>
              </a:defRPr>
            </a:lvl6pPr>
            <a:lvl7pPr marL="3016971" indent="-232075" eaLnBrk="0" fontAlgn="base" hangingPunct="0">
              <a:spcBef>
                <a:spcPct val="0"/>
              </a:spcBef>
              <a:spcAft>
                <a:spcPct val="0"/>
              </a:spcAft>
              <a:defRPr>
                <a:solidFill>
                  <a:schemeClr val="tx1"/>
                </a:solidFill>
                <a:latin typeface="Verdana" pitchFamily="34" charset="0"/>
              </a:defRPr>
            </a:lvl7pPr>
            <a:lvl8pPr marL="3481121" indent="-232075" eaLnBrk="0" fontAlgn="base" hangingPunct="0">
              <a:spcBef>
                <a:spcPct val="0"/>
              </a:spcBef>
              <a:spcAft>
                <a:spcPct val="0"/>
              </a:spcAft>
              <a:defRPr>
                <a:solidFill>
                  <a:schemeClr val="tx1"/>
                </a:solidFill>
                <a:latin typeface="Verdana" pitchFamily="34" charset="0"/>
              </a:defRPr>
            </a:lvl8pPr>
            <a:lvl9pPr marL="3945270" indent="-232075" eaLnBrk="0" fontAlgn="base" hangingPunct="0">
              <a:spcBef>
                <a:spcPct val="0"/>
              </a:spcBef>
              <a:spcAft>
                <a:spcPct val="0"/>
              </a:spcAft>
              <a:defRPr>
                <a:solidFill>
                  <a:schemeClr val="tx1"/>
                </a:solidFill>
                <a:latin typeface="Verdana" pitchFamily="34" charset="0"/>
              </a:defRPr>
            </a:lvl9pPr>
          </a:lstStyle>
          <a:p>
            <a:fld id="{8E0E0CF5-31EC-4D48-861B-74ADE76087B1}" type="slidenum">
              <a:rPr lang="en-US" smtClean="0"/>
              <a:pPr/>
              <a:t>45</a:t>
            </a:fld>
            <a:endParaRPr lang="en-US"/>
          </a:p>
        </p:txBody>
      </p:sp>
    </p:spTree>
    <p:extLst>
      <p:ext uri="{BB962C8B-B14F-4D97-AF65-F5344CB8AC3E}">
        <p14:creationId xmlns:p14="http://schemas.microsoft.com/office/powerpoint/2010/main" val="621085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 snakes and ladders,</a:t>
            </a:r>
            <a:r>
              <a:rPr lang="en-US" baseline="0" dirty="0"/>
              <a:t> </a:t>
            </a:r>
            <a:r>
              <a:rPr lang="en-US" dirty="0"/>
              <a:t>Correct bell quiz, </a:t>
            </a:r>
            <a:r>
              <a:rPr lang="en-US" baseline="0" dirty="0"/>
              <a:t>story, hand out unit 2 outline, go over outline, play magic school bus and write library passes</a:t>
            </a:r>
            <a:endParaRPr lang="en-US" dirty="0"/>
          </a:p>
        </p:txBody>
      </p:sp>
      <p:sp>
        <p:nvSpPr>
          <p:cNvPr id="4" name="Slide Number Placeholder 3"/>
          <p:cNvSpPr>
            <a:spLocks noGrp="1"/>
          </p:cNvSpPr>
          <p:nvPr>
            <p:ph type="sldNum" sz="quarter" idx="10"/>
          </p:nvPr>
        </p:nvSpPr>
        <p:spPr/>
        <p:txBody>
          <a:bodyPr/>
          <a:lstStyle/>
          <a:p>
            <a:pPr>
              <a:defRPr/>
            </a:pPr>
            <a:fld id="{E010D87F-DFE0-413C-8976-0C1403FC44FA}" type="slidenum">
              <a:rPr lang="en-US" smtClean="0"/>
              <a:pPr>
                <a:defRPr/>
              </a:pPr>
              <a:t>4</a:t>
            </a:fld>
            <a:endParaRPr lang="en-US"/>
          </a:p>
        </p:txBody>
      </p:sp>
    </p:spTree>
    <p:extLst>
      <p:ext uri="{BB962C8B-B14F-4D97-AF65-F5344CB8AC3E}">
        <p14:creationId xmlns:p14="http://schemas.microsoft.com/office/powerpoint/2010/main" val="1414826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10D87F-DFE0-413C-8976-0C1403FC44FA}" type="slidenum">
              <a:rPr lang="en-US" smtClean="0"/>
              <a:pPr>
                <a:defRPr/>
              </a:pPr>
              <a:t>5</a:t>
            </a:fld>
            <a:endParaRPr lang="en-US"/>
          </a:p>
        </p:txBody>
      </p:sp>
    </p:spTree>
    <p:extLst>
      <p:ext uri="{BB962C8B-B14F-4D97-AF65-F5344CB8AC3E}">
        <p14:creationId xmlns:p14="http://schemas.microsoft.com/office/powerpoint/2010/main" val="501621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54243" indent="-290093">
              <a:defRPr>
                <a:solidFill>
                  <a:schemeClr val="tx1"/>
                </a:solidFill>
                <a:latin typeface="Verdana" pitchFamily="34" charset="0"/>
              </a:defRPr>
            </a:lvl2pPr>
            <a:lvl3pPr marL="1160374" indent="-232075">
              <a:defRPr>
                <a:solidFill>
                  <a:schemeClr val="tx1"/>
                </a:solidFill>
                <a:latin typeface="Verdana" pitchFamily="34" charset="0"/>
              </a:defRPr>
            </a:lvl3pPr>
            <a:lvl4pPr marL="1624523" indent="-232075">
              <a:defRPr>
                <a:solidFill>
                  <a:schemeClr val="tx1"/>
                </a:solidFill>
                <a:latin typeface="Verdana" pitchFamily="34" charset="0"/>
              </a:defRPr>
            </a:lvl4pPr>
            <a:lvl5pPr marL="2088672" indent="-232075">
              <a:defRPr>
                <a:solidFill>
                  <a:schemeClr val="tx1"/>
                </a:solidFill>
                <a:latin typeface="Verdana" pitchFamily="34" charset="0"/>
              </a:defRPr>
            </a:lvl5pPr>
            <a:lvl6pPr marL="2552822" indent="-232075" eaLnBrk="0" fontAlgn="base" hangingPunct="0">
              <a:spcBef>
                <a:spcPct val="0"/>
              </a:spcBef>
              <a:spcAft>
                <a:spcPct val="0"/>
              </a:spcAft>
              <a:defRPr>
                <a:solidFill>
                  <a:schemeClr val="tx1"/>
                </a:solidFill>
                <a:latin typeface="Verdana" pitchFamily="34" charset="0"/>
              </a:defRPr>
            </a:lvl6pPr>
            <a:lvl7pPr marL="3016971" indent="-232075" eaLnBrk="0" fontAlgn="base" hangingPunct="0">
              <a:spcBef>
                <a:spcPct val="0"/>
              </a:spcBef>
              <a:spcAft>
                <a:spcPct val="0"/>
              </a:spcAft>
              <a:defRPr>
                <a:solidFill>
                  <a:schemeClr val="tx1"/>
                </a:solidFill>
                <a:latin typeface="Verdana" pitchFamily="34" charset="0"/>
              </a:defRPr>
            </a:lvl7pPr>
            <a:lvl8pPr marL="3481121" indent="-232075" eaLnBrk="0" fontAlgn="base" hangingPunct="0">
              <a:spcBef>
                <a:spcPct val="0"/>
              </a:spcBef>
              <a:spcAft>
                <a:spcPct val="0"/>
              </a:spcAft>
              <a:defRPr>
                <a:solidFill>
                  <a:schemeClr val="tx1"/>
                </a:solidFill>
                <a:latin typeface="Verdana" pitchFamily="34" charset="0"/>
              </a:defRPr>
            </a:lvl8pPr>
            <a:lvl9pPr marL="3945270" indent="-232075" eaLnBrk="0" fontAlgn="base" hangingPunct="0">
              <a:spcBef>
                <a:spcPct val="0"/>
              </a:spcBef>
              <a:spcAft>
                <a:spcPct val="0"/>
              </a:spcAft>
              <a:defRPr>
                <a:solidFill>
                  <a:schemeClr val="tx1"/>
                </a:solidFill>
                <a:latin typeface="Verdana" pitchFamily="34" charset="0"/>
              </a:defRPr>
            </a:lvl9pPr>
          </a:lstStyle>
          <a:p>
            <a:fld id="{BCB2A1BF-1CF7-4AAE-85CA-CE8528E3DA59}" type="slidenum">
              <a:rPr lang="en-US" smtClean="0"/>
              <a:pPr/>
              <a:t>6</a:t>
            </a:fld>
            <a:endParaRPr lang="en-US"/>
          </a:p>
        </p:txBody>
      </p:sp>
    </p:spTree>
    <p:extLst>
      <p:ext uri="{BB962C8B-B14F-4D97-AF65-F5344CB8AC3E}">
        <p14:creationId xmlns:p14="http://schemas.microsoft.com/office/powerpoint/2010/main" val="1663057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54243" indent="-290093">
              <a:defRPr>
                <a:solidFill>
                  <a:schemeClr val="tx1"/>
                </a:solidFill>
                <a:latin typeface="Verdana" pitchFamily="34" charset="0"/>
              </a:defRPr>
            </a:lvl2pPr>
            <a:lvl3pPr marL="1160374" indent="-232075">
              <a:defRPr>
                <a:solidFill>
                  <a:schemeClr val="tx1"/>
                </a:solidFill>
                <a:latin typeface="Verdana" pitchFamily="34" charset="0"/>
              </a:defRPr>
            </a:lvl3pPr>
            <a:lvl4pPr marL="1624523" indent="-232075">
              <a:defRPr>
                <a:solidFill>
                  <a:schemeClr val="tx1"/>
                </a:solidFill>
                <a:latin typeface="Verdana" pitchFamily="34" charset="0"/>
              </a:defRPr>
            </a:lvl4pPr>
            <a:lvl5pPr marL="2088672" indent="-232075">
              <a:defRPr>
                <a:solidFill>
                  <a:schemeClr val="tx1"/>
                </a:solidFill>
                <a:latin typeface="Verdana" pitchFamily="34" charset="0"/>
              </a:defRPr>
            </a:lvl5pPr>
            <a:lvl6pPr marL="2552822" indent="-232075" eaLnBrk="0" fontAlgn="base" hangingPunct="0">
              <a:spcBef>
                <a:spcPct val="0"/>
              </a:spcBef>
              <a:spcAft>
                <a:spcPct val="0"/>
              </a:spcAft>
              <a:defRPr>
                <a:solidFill>
                  <a:schemeClr val="tx1"/>
                </a:solidFill>
                <a:latin typeface="Verdana" pitchFamily="34" charset="0"/>
              </a:defRPr>
            </a:lvl6pPr>
            <a:lvl7pPr marL="3016971" indent="-232075" eaLnBrk="0" fontAlgn="base" hangingPunct="0">
              <a:spcBef>
                <a:spcPct val="0"/>
              </a:spcBef>
              <a:spcAft>
                <a:spcPct val="0"/>
              </a:spcAft>
              <a:defRPr>
                <a:solidFill>
                  <a:schemeClr val="tx1"/>
                </a:solidFill>
                <a:latin typeface="Verdana" pitchFamily="34" charset="0"/>
              </a:defRPr>
            </a:lvl7pPr>
            <a:lvl8pPr marL="3481121" indent="-232075" eaLnBrk="0" fontAlgn="base" hangingPunct="0">
              <a:spcBef>
                <a:spcPct val="0"/>
              </a:spcBef>
              <a:spcAft>
                <a:spcPct val="0"/>
              </a:spcAft>
              <a:defRPr>
                <a:solidFill>
                  <a:schemeClr val="tx1"/>
                </a:solidFill>
                <a:latin typeface="Verdana" pitchFamily="34" charset="0"/>
              </a:defRPr>
            </a:lvl8pPr>
            <a:lvl9pPr marL="3945270" indent="-232075" eaLnBrk="0" fontAlgn="base" hangingPunct="0">
              <a:spcBef>
                <a:spcPct val="0"/>
              </a:spcBef>
              <a:spcAft>
                <a:spcPct val="0"/>
              </a:spcAft>
              <a:defRPr>
                <a:solidFill>
                  <a:schemeClr val="tx1"/>
                </a:solidFill>
                <a:latin typeface="Verdana" pitchFamily="34" charset="0"/>
              </a:defRPr>
            </a:lvl9pPr>
          </a:lstStyle>
          <a:p>
            <a:fld id="{BCA4F88C-3661-4F96-92A0-CD02F479B418}" type="slidenum">
              <a:rPr lang="en-US" smtClean="0"/>
              <a:pPr/>
              <a:t>8</a:t>
            </a:fld>
            <a:endParaRPr lang="en-US"/>
          </a:p>
        </p:txBody>
      </p:sp>
    </p:spTree>
    <p:extLst>
      <p:ext uri="{BB962C8B-B14F-4D97-AF65-F5344CB8AC3E}">
        <p14:creationId xmlns:p14="http://schemas.microsoft.com/office/powerpoint/2010/main" val="2340099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tell you about the birds and the bees”</a:t>
            </a:r>
          </a:p>
        </p:txBody>
      </p:sp>
      <p:sp>
        <p:nvSpPr>
          <p:cNvPr id="4" name="Slide Number Placeholder 3"/>
          <p:cNvSpPr>
            <a:spLocks noGrp="1"/>
          </p:cNvSpPr>
          <p:nvPr>
            <p:ph type="sldNum" sz="quarter" idx="10"/>
          </p:nvPr>
        </p:nvSpPr>
        <p:spPr/>
        <p:txBody>
          <a:bodyPr/>
          <a:lstStyle/>
          <a:p>
            <a:pPr>
              <a:defRPr/>
            </a:pPr>
            <a:fld id="{E010D87F-DFE0-413C-8976-0C1403FC44FA}" type="slidenum">
              <a:rPr lang="en-US" smtClean="0"/>
              <a:pPr>
                <a:defRPr/>
              </a:pPr>
              <a:t>9</a:t>
            </a:fld>
            <a:endParaRPr lang="en-US"/>
          </a:p>
        </p:txBody>
      </p:sp>
    </p:spTree>
    <p:extLst>
      <p:ext uri="{BB962C8B-B14F-4D97-AF65-F5344CB8AC3E}">
        <p14:creationId xmlns:p14="http://schemas.microsoft.com/office/powerpoint/2010/main" val="443545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54243" indent="-290093">
              <a:defRPr>
                <a:solidFill>
                  <a:schemeClr val="tx1"/>
                </a:solidFill>
                <a:latin typeface="Verdana" pitchFamily="34" charset="0"/>
              </a:defRPr>
            </a:lvl2pPr>
            <a:lvl3pPr marL="1160374" indent="-232075">
              <a:defRPr>
                <a:solidFill>
                  <a:schemeClr val="tx1"/>
                </a:solidFill>
                <a:latin typeface="Verdana" pitchFamily="34" charset="0"/>
              </a:defRPr>
            </a:lvl3pPr>
            <a:lvl4pPr marL="1624523" indent="-232075">
              <a:defRPr>
                <a:solidFill>
                  <a:schemeClr val="tx1"/>
                </a:solidFill>
                <a:latin typeface="Verdana" pitchFamily="34" charset="0"/>
              </a:defRPr>
            </a:lvl4pPr>
            <a:lvl5pPr marL="2088672" indent="-232075">
              <a:defRPr>
                <a:solidFill>
                  <a:schemeClr val="tx1"/>
                </a:solidFill>
                <a:latin typeface="Verdana" pitchFamily="34" charset="0"/>
              </a:defRPr>
            </a:lvl5pPr>
            <a:lvl6pPr marL="2552822" indent="-232075" eaLnBrk="0" fontAlgn="base" hangingPunct="0">
              <a:spcBef>
                <a:spcPct val="0"/>
              </a:spcBef>
              <a:spcAft>
                <a:spcPct val="0"/>
              </a:spcAft>
              <a:defRPr>
                <a:solidFill>
                  <a:schemeClr val="tx1"/>
                </a:solidFill>
                <a:latin typeface="Verdana" pitchFamily="34" charset="0"/>
              </a:defRPr>
            </a:lvl6pPr>
            <a:lvl7pPr marL="3016971" indent="-232075" eaLnBrk="0" fontAlgn="base" hangingPunct="0">
              <a:spcBef>
                <a:spcPct val="0"/>
              </a:spcBef>
              <a:spcAft>
                <a:spcPct val="0"/>
              </a:spcAft>
              <a:defRPr>
                <a:solidFill>
                  <a:schemeClr val="tx1"/>
                </a:solidFill>
                <a:latin typeface="Verdana" pitchFamily="34" charset="0"/>
              </a:defRPr>
            </a:lvl7pPr>
            <a:lvl8pPr marL="3481121" indent="-232075" eaLnBrk="0" fontAlgn="base" hangingPunct="0">
              <a:spcBef>
                <a:spcPct val="0"/>
              </a:spcBef>
              <a:spcAft>
                <a:spcPct val="0"/>
              </a:spcAft>
              <a:defRPr>
                <a:solidFill>
                  <a:schemeClr val="tx1"/>
                </a:solidFill>
                <a:latin typeface="Verdana" pitchFamily="34" charset="0"/>
              </a:defRPr>
            </a:lvl8pPr>
            <a:lvl9pPr marL="3945270" indent="-232075" eaLnBrk="0" fontAlgn="base" hangingPunct="0">
              <a:spcBef>
                <a:spcPct val="0"/>
              </a:spcBef>
              <a:spcAft>
                <a:spcPct val="0"/>
              </a:spcAft>
              <a:defRPr>
                <a:solidFill>
                  <a:schemeClr val="tx1"/>
                </a:solidFill>
                <a:latin typeface="Verdana" pitchFamily="34" charset="0"/>
              </a:defRPr>
            </a:lvl9pPr>
          </a:lstStyle>
          <a:p>
            <a:fld id="{0EDD43DF-65DB-40E1-B69C-B9AC0F9F5AD7}" type="slidenum">
              <a:rPr lang="en-US" smtClean="0"/>
              <a:pPr/>
              <a:t>23</a:t>
            </a:fld>
            <a:endParaRPr lang="en-US"/>
          </a:p>
        </p:txBody>
      </p:sp>
    </p:spTree>
    <p:extLst>
      <p:ext uri="{BB962C8B-B14F-4D97-AF65-F5344CB8AC3E}">
        <p14:creationId xmlns:p14="http://schemas.microsoft.com/office/powerpoint/2010/main" val="3484001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54243" indent="-290093">
              <a:defRPr>
                <a:solidFill>
                  <a:schemeClr val="tx1"/>
                </a:solidFill>
                <a:latin typeface="Verdana" pitchFamily="34" charset="0"/>
              </a:defRPr>
            </a:lvl2pPr>
            <a:lvl3pPr marL="1160374" indent="-232075">
              <a:defRPr>
                <a:solidFill>
                  <a:schemeClr val="tx1"/>
                </a:solidFill>
                <a:latin typeface="Verdana" pitchFamily="34" charset="0"/>
              </a:defRPr>
            </a:lvl3pPr>
            <a:lvl4pPr marL="1624523" indent="-232075">
              <a:defRPr>
                <a:solidFill>
                  <a:schemeClr val="tx1"/>
                </a:solidFill>
                <a:latin typeface="Verdana" pitchFamily="34" charset="0"/>
              </a:defRPr>
            </a:lvl4pPr>
            <a:lvl5pPr marL="2088672" indent="-232075">
              <a:defRPr>
                <a:solidFill>
                  <a:schemeClr val="tx1"/>
                </a:solidFill>
                <a:latin typeface="Verdana" pitchFamily="34" charset="0"/>
              </a:defRPr>
            </a:lvl5pPr>
            <a:lvl6pPr marL="2552822" indent="-232075" eaLnBrk="0" fontAlgn="base" hangingPunct="0">
              <a:spcBef>
                <a:spcPct val="0"/>
              </a:spcBef>
              <a:spcAft>
                <a:spcPct val="0"/>
              </a:spcAft>
              <a:defRPr>
                <a:solidFill>
                  <a:schemeClr val="tx1"/>
                </a:solidFill>
                <a:latin typeface="Verdana" pitchFamily="34" charset="0"/>
              </a:defRPr>
            </a:lvl6pPr>
            <a:lvl7pPr marL="3016971" indent="-232075" eaLnBrk="0" fontAlgn="base" hangingPunct="0">
              <a:spcBef>
                <a:spcPct val="0"/>
              </a:spcBef>
              <a:spcAft>
                <a:spcPct val="0"/>
              </a:spcAft>
              <a:defRPr>
                <a:solidFill>
                  <a:schemeClr val="tx1"/>
                </a:solidFill>
                <a:latin typeface="Verdana" pitchFamily="34" charset="0"/>
              </a:defRPr>
            </a:lvl7pPr>
            <a:lvl8pPr marL="3481121" indent="-232075" eaLnBrk="0" fontAlgn="base" hangingPunct="0">
              <a:spcBef>
                <a:spcPct val="0"/>
              </a:spcBef>
              <a:spcAft>
                <a:spcPct val="0"/>
              </a:spcAft>
              <a:defRPr>
                <a:solidFill>
                  <a:schemeClr val="tx1"/>
                </a:solidFill>
                <a:latin typeface="Verdana" pitchFamily="34" charset="0"/>
              </a:defRPr>
            </a:lvl8pPr>
            <a:lvl9pPr marL="3945270" indent="-232075" eaLnBrk="0" fontAlgn="base" hangingPunct="0">
              <a:spcBef>
                <a:spcPct val="0"/>
              </a:spcBef>
              <a:spcAft>
                <a:spcPct val="0"/>
              </a:spcAft>
              <a:defRPr>
                <a:solidFill>
                  <a:schemeClr val="tx1"/>
                </a:solidFill>
                <a:latin typeface="Verdana" pitchFamily="34" charset="0"/>
              </a:defRPr>
            </a:lvl9pPr>
          </a:lstStyle>
          <a:p>
            <a:fld id="{6A674EB7-EEA6-4881-B2F4-5123BD4BCB0D}" type="slidenum">
              <a:rPr lang="en-US" smtClean="0"/>
              <a:pPr/>
              <a:t>38</a:t>
            </a:fld>
            <a:endParaRPr lang="en-US"/>
          </a:p>
        </p:txBody>
      </p:sp>
    </p:spTree>
    <p:extLst>
      <p:ext uri="{BB962C8B-B14F-4D97-AF65-F5344CB8AC3E}">
        <p14:creationId xmlns:p14="http://schemas.microsoft.com/office/powerpoint/2010/main" val="2443616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54243" indent="-290093">
              <a:defRPr>
                <a:solidFill>
                  <a:schemeClr val="tx1"/>
                </a:solidFill>
                <a:latin typeface="Verdana" pitchFamily="34" charset="0"/>
              </a:defRPr>
            </a:lvl2pPr>
            <a:lvl3pPr marL="1160374" indent="-232075">
              <a:defRPr>
                <a:solidFill>
                  <a:schemeClr val="tx1"/>
                </a:solidFill>
                <a:latin typeface="Verdana" pitchFamily="34" charset="0"/>
              </a:defRPr>
            </a:lvl3pPr>
            <a:lvl4pPr marL="1624523" indent="-232075">
              <a:defRPr>
                <a:solidFill>
                  <a:schemeClr val="tx1"/>
                </a:solidFill>
                <a:latin typeface="Verdana" pitchFamily="34" charset="0"/>
              </a:defRPr>
            </a:lvl4pPr>
            <a:lvl5pPr marL="2088672" indent="-232075">
              <a:defRPr>
                <a:solidFill>
                  <a:schemeClr val="tx1"/>
                </a:solidFill>
                <a:latin typeface="Verdana" pitchFamily="34" charset="0"/>
              </a:defRPr>
            </a:lvl5pPr>
            <a:lvl6pPr marL="2552822" indent="-232075" eaLnBrk="0" fontAlgn="base" hangingPunct="0">
              <a:spcBef>
                <a:spcPct val="0"/>
              </a:spcBef>
              <a:spcAft>
                <a:spcPct val="0"/>
              </a:spcAft>
              <a:defRPr>
                <a:solidFill>
                  <a:schemeClr val="tx1"/>
                </a:solidFill>
                <a:latin typeface="Verdana" pitchFamily="34" charset="0"/>
              </a:defRPr>
            </a:lvl6pPr>
            <a:lvl7pPr marL="3016971" indent="-232075" eaLnBrk="0" fontAlgn="base" hangingPunct="0">
              <a:spcBef>
                <a:spcPct val="0"/>
              </a:spcBef>
              <a:spcAft>
                <a:spcPct val="0"/>
              </a:spcAft>
              <a:defRPr>
                <a:solidFill>
                  <a:schemeClr val="tx1"/>
                </a:solidFill>
                <a:latin typeface="Verdana" pitchFamily="34" charset="0"/>
              </a:defRPr>
            </a:lvl7pPr>
            <a:lvl8pPr marL="3481121" indent="-232075" eaLnBrk="0" fontAlgn="base" hangingPunct="0">
              <a:spcBef>
                <a:spcPct val="0"/>
              </a:spcBef>
              <a:spcAft>
                <a:spcPct val="0"/>
              </a:spcAft>
              <a:defRPr>
                <a:solidFill>
                  <a:schemeClr val="tx1"/>
                </a:solidFill>
                <a:latin typeface="Verdana" pitchFamily="34" charset="0"/>
              </a:defRPr>
            </a:lvl8pPr>
            <a:lvl9pPr marL="3945270" indent="-232075" eaLnBrk="0" fontAlgn="base" hangingPunct="0">
              <a:spcBef>
                <a:spcPct val="0"/>
              </a:spcBef>
              <a:spcAft>
                <a:spcPct val="0"/>
              </a:spcAft>
              <a:defRPr>
                <a:solidFill>
                  <a:schemeClr val="tx1"/>
                </a:solidFill>
                <a:latin typeface="Verdana" pitchFamily="34" charset="0"/>
              </a:defRPr>
            </a:lvl9pPr>
          </a:lstStyle>
          <a:p>
            <a:fld id="{86865223-9144-4FED-A251-0A4886338BFA}" type="slidenum">
              <a:rPr lang="en-US" smtClean="0"/>
              <a:pPr/>
              <a:t>39</a:t>
            </a:fld>
            <a:endParaRPr lang="en-US"/>
          </a:p>
        </p:txBody>
      </p:sp>
    </p:spTree>
    <p:extLst>
      <p:ext uri="{BB962C8B-B14F-4D97-AF65-F5344CB8AC3E}">
        <p14:creationId xmlns:p14="http://schemas.microsoft.com/office/powerpoint/2010/main" val="414087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D3E40E3-4A86-4C95-BCE2-4FBC057737EA}" type="slidenum">
              <a:rPr lang="en-US" smtClean="0"/>
              <a:pPr>
                <a:defRPr/>
              </a:pPr>
              <a:t>‹#›</a:t>
            </a:fld>
            <a:endParaRPr lang="en-US"/>
          </a:p>
        </p:txBody>
      </p:sp>
    </p:spTree>
    <p:extLst>
      <p:ext uri="{BB962C8B-B14F-4D97-AF65-F5344CB8AC3E}">
        <p14:creationId xmlns:p14="http://schemas.microsoft.com/office/powerpoint/2010/main" val="3155301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AE46328-866E-46D9-89C5-FC5292AF9CBD}" type="slidenum">
              <a:rPr lang="en-US" smtClean="0"/>
              <a:pPr>
                <a:defRPr/>
              </a:pPr>
              <a:t>‹#›</a:t>
            </a:fld>
            <a:endParaRPr lang="en-US"/>
          </a:p>
        </p:txBody>
      </p:sp>
    </p:spTree>
    <p:extLst>
      <p:ext uri="{BB962C8B-B14F-4D97-AF65-F5344CB8AC3E}">
        <p14:creationId xmlns:p14="http://schemas.microsoft.com/office/powerpoint/2010/main" val="1468031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09E5374-CC2A-4569-972F-AF96B608AF3B}" type="slidenum">
              <a:rPr lang="en-US" smtClean="0"/>
              <a:pPr>
                <a:defRPr/>
              </a:pPr>
              <a:t>‹#›</a:t>
            </a:fld>
            <a:endParaRPr lang="en-US"/>
          </a:p>
        </p:txBody>
      </p:sp>
    </p:spTree>
    <p:extLst>
      <p:ext uri="{BB962C8B-B14F-4D97-AF65-F5344CB8AC3E}">
        <p14:creationId xmlns:p14="http://schemas.microsoft.com/office/powerpoint/2010/main" val="1577153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C38EE62-9721-4E4B-BCF5-3FC2F92F4150}" type="slidenum">
              <a:rPr lang="en-US" smtClean="0"/>
              <a:pPr>
                <a:defRPr/>
              </a:pPr>
              <a:t>‹#›</a:t>
            </a:fld>
            <a:endParaRPr lang="en-US"/>
          </a:p>
        </p:txBody>
      </p:sp>
    </p:spTree>
    <p:extLst>
      <p:ext uri="{BB962C8B-B14F-4D97-AF65-F5344CB8AC3E}">
        <p14:creationId xmlns:p14="http://schemas.microsoft.com/office/powerpoint/2010/main" val="1879335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17BF7CF-ED85-4946-A69E-2493E5CAAFA6}" type="slidenum">
              <a:rPr lang="en-US" smtClean="0"/>
              <a:pPr>
                <a:defRPr/>
              </a:pPr>
              <a:t>‹#›</a:t>
            </a:fld>
            <a:endParaRPr lang="en-US"/>
          </a:p>
        </p:txBody>
      </p:sp>
    </p:spTree>
    <p:extLst>
      <p:ext uri="{BB962C8B-B14F-4D97-AF65-F5344CB8AC3E}">
        <p14:creationId xmlns:p14="http://schemas.microsoft.com/office/powerpoint/2010/main" val="783748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a:defRPr/>
            </a:pPr>
            <a:endParaRPr lang="en-US"/>
          </a:p>
        </p:txBody>
      </p:sp>
      <p:sp>
        <p:nvSpPr>
          <p:cNvPr id="9" name="Footer Placeholder 8"/>
          <p:cNvSpPr>
            <a:spLocks noGrp="1"/>
          </p:cNvSpPr>
          <p:nvPr>
            <p:ph type="ftr" sz="quarter" idx="11"/>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pPr>
              <a:defRPr/>
            </a:pPr>
            <a:fld id="{1DD864D0-7768-4AB2-A906-B7C3C3AE5B85}" type="slidenum">
              <a:rPr lang="en-US" smtClean="0"/>
              <a:pPr>
                <a:defRPr/>
              </a:pPr>
              <a:t>‹#›</a:t>
            </a:fld>
            <a:endParaRPr lang="en-US"/>
          </a:p>
        </p:txBody>
      </p:sp>
    </p:spTree>
    <p:extLst>
      <p:ext uri="{BB962C8B-B14F-4D97-AF65-F5344CB8AC3E}">
        <p14:creationId xmlns:p14="http://schemas.microsoft.com/office/powerpoint/2010/main" val="886473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pPr>
              <a:defRPr/>
            </a:pPr>
            <a:endParaRPr lang="en-US"/>
          </a:p>
        </p:txBody>
      </p:sp>
      <p:sp>
        <p:nvSpPr>
          <p:cNvPr id="11" name="Footer Placeholder 10"/>
          <p:cNvSpPr>
            <a:spLocks noGrp="1"/>
          </p:cNvSpPr>
          <p:nvPr>
            <p:ph type="ftr" sz="quarter" idx="11"/>
          </p:nvPr>
        </p:nvSpPr>
        <p:spPr/>
        <p:txBody>
          <a:bodyPr/>
          <a:lstStyle/>
          <a:p>
            <a:pPr>
              <a:defRPr/>
            </a:pPr>
            <a:endParaRPr lang="en-US"/>
          </a:p>
        </p:txBody>
      </p:sp>
      <p:sp>
        <p:nvSpPr>
          <p:cNvPr id="12" name="Slide Number Placeholder 11"/>
          <p:cNvSpPr>
            <a:spLocks noGrp="1"/>
          </p:cNvSpPr>
          <p:nvPr>
            <p:ph type="sldNum" sz="quarter" idx="12"/>
          </p:nvPr>
        </p:nvSpPr>
        <p:spPr/>
        <p:txBody>
          <a:bodyPr/>
          <a:lstStyle/>
          <a:p>
            <a:pPr>
              <a:defRPr/>
            </a:pPr>
            <a:fld id="{84A7F2E7-5613-4C6A-9CC1-05B11E4A4D3C}" type="slidenum">
              <a:rPr lang="en-US" smtClean="0"/>
              <a:pPr>
                <a:defRPr/>
              </a:pPr>
              <a:t>‹#›</a:t>
            </a:fld>
            <a:endParaRPr lang="en-US"/>
          </a:p>
        </p:txBody>
      </p:sp>
    </p:spTree>
    <p:extLst>
      <p:ext uri="{BB962C8B-B14F-4D97-AF65-F5344CB8AC3E}">
        <p14:creationId xmlns:p14="http://schemas.microsoft.com/office/powerpoint/2010/main" val="271325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pPr>
              <a:defRPr/>
            </a:pPr>
            <a:endParaRPr lang="en-US"/>
          </a:p>
        </p:txBody>
      </p:sp>
      <p:sp>
        <p:nvSpPr>
          <p:cNvPr id="7" name="Footer Placeholder 6"/>
          <p:cNvSpPr>
            <a:spLocks noGrp="1"/>
          </p:cNvSpPr>
          <p:nvPr>
            <p:ph type="ftr" sz="quarter" idx="11"/>
          </p:nvPr>
        </p:nvSpPr>
        <p:spPr/>
        <p:txBody>
          <a:bodyPr/>
          <a:lstStyle/>
          <a:p>
            <a:pPr>
              <a:defRPr/>
            </a:pPr>
            <a:endParaRPr lang="en-US"/>
          </a:p>
        </p:txBody>
      </p:sp>
      <p:sp>
        <p:nvSpPr>
          <p:cNvPr id="8" name="Slide Number Placeholder 7"/>
          <p:cNvSpPr>
            <a:spLocks noGrp="1"/>
          </p:cNvSpPr>
          <p:nvPr>
            <p:ph type="sldNum" sz="quarter" idx="12"/>
          </p:nvPr>
        </p:nvSpPr>
        <p:spPr/>
        <p:txBody>
          <a:bodyPr/>
          <a:lstStyle/>
          <a:p>
            <a:pPr>
              <a:defRPr/>
            </a:pPr>
            <a:fld id="{53EEE21E-51D8-4274-846F-C5783815FA2F}" type="slidenum">
              <a:rPr lang="en-US" smtClean="0"/>
              <a:pPr>
                <a:defRPr/>
              </a:pPr>
              <a:t>‹#›</a:t>
            </a:fld>
            <a:endParaRPr lang="en-US"/>
          </a:p>
        </p:txBody>
      </p:sp>
    </p:spTree>
    <p:extLst>
      <p:ext uri="{BB962C8B-B14F-4D97-AF65-F5344CB8AC3E}">
        <p14:creationId xmlns:p14="http://schemas.microsoft.com/office/powerpoint/2010/main" val="2651769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5D447B9-3861-49BC-AE43-D46FD99366C3}" type="slidenum">
              <a:rPr lang="en-US" smtClean="0"/>
              <a:pPr>
                <a:defRPr/>
              </a:pPr>
              <a:t>‹#›</a:t>
            </a:fld>
            <a:endParaRPr lang="en-US"/>
          </a:p>
        </p:txBody>
      </p:sp>
    </p:spTree>
    <p:extLst>
      <p:ext uri="{BB962C8B-B14F-4D97-AF65-F5344CB8AC3E}">
        <p14:creationId xmlns:p14="http://schemas.microsoft.com/office/powerpoint/2010/main" val="200572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pPr>
              <a:defRPr/>
            </a:pPr>
            <a:endParaRPr lang="en-US"/>
          </a:p>
        </p:txBody>
      </p:sp>
      <p:sp>
        <p:nvSpPr>
          <p:cNvPr id="9" name="Footer Placeholder 8"/>
          <p:cNvSpPr>
            <a:spLocks noGrp="1"/>
          </p:cNvSpPr>
          <p:nvPr>
            <p:ph type="ftr" sz="quarter" idx="11"/>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pPr>
              <a:defRPr/>
            </a:pPr>
            <a:fld id="{CFC9A769-3732-4DE4-A6B1-87B18BD80262}" type="slidenum">
              <a:rPr lang="en-US" smtClean="0"/>
              <a:pPr>
                <a:defRPr/>
              </a:pPr>
              <a:t>‹#›</a:t>
            </a:fld>
            <a:endParaRPr lang="en-US"/>
          </a:p>
        </p:txBody>
      </p:sp>
    </p:spTree>
    <p:extLst>
      <p:ext uri="{BB962C8B-B14F-4D97-AF65-F5344CB8AC3E}">
        <p14:creationId xmlns:p14="http://schemas.microsoft.com/office/powerpoint/2010/main" val="199559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pPr>
              <a:defRPr/>
            </a:pPr>
            <a:endParaRPr lang="en-US"/>
          </a:p>
        </p:txBody>
      </p:sp>
      <p:sp>
        <p:nvSpPr>
          <p:cNvPr id="9" name="Footer Placeholder 8"/>
          <p:cNvSpPr>
            <a:spLocks noGrp="1"/>
          </p:cNvSpPr>
          <p:nvPr>
            <p:ph type="ftr" sz="quarter" idx="11"/>
          </p:nvPr>
        </p:nvSpPr>
        <p:spPr>
          <a:xfrm>
            <a:off x="2624326" y="6356351"/>
            <a:ext cx="4433638" cy="365125"/>
          </a:xfrm>
        </p:spPr>
        <p:txBody>
          <a:bodyPr/>
          <a:lstStyle/>
          <a:p>
            <a:pPr>
              <a:defRPr/>
            </a:pPr>
            <a:endParaRPr lang="en-US"/>
          </a:p>
        </p:txBody>
      </p:sp>
      <p:sp>
        <p:nvSpPr>
          <p:cNvPr id="10" name="Slide Number Placeholder 9"/>
          <p:cNvSpPr>
            <a:spLocks noGrp="1"/>
          </p:cNvSpPr>
          <p:nvPr>
            <p:ph type="sldNum" sz="quarter" idx="12"/>
          </p:nvPr>
        </p:nvSpPr>
        <p:spPr/>
        <p:txBody>
          <a:bodyPr/>
          <a:lstStyle/>
          <a:p>
            <a:pPr>
              <a:defRPr/>
            </a:pPr>
            <a:fld id="{C3F09C3E-2B94-415E-8FA2-A14A78C8D6BF}" type="slidenum">
              <a:rPr lang="en-US" smtClean="0"/>
              <a:pPr>
                <a:defRPr/>
              </a:pPr>
              <a:t>‹#›</a:t>
            </a:fld>
            <a:endParaRPr lang="en-US"/>
          </a:p>
        </p:txBody>
      </p:sp>
    </p:spTree>
    <p:extLst>
      <p:ext uri="{BB962C8B-B14F-4D97-AF65-F5344CB8AC3E}">
        <p14:creationId xmlns:p14="http://schemas.microsoft.com/office/powerpoint/2010/main" val="1602381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defRPr/>
            </a:pPr>
            <a:endParaRPr lang="en-US"/>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pPr>
              <a:defRPr/>
            </a:pPr>
            <a:fld id="{B21C32AB-4454-459F-BCF8-ED54E347731F}" type="slidenum">
              <a:rPr lang="en-US" smtClean="0"/>
              <a:pPr>
                <a:defRPr/>
              </a:pPr>
              <a:t>‹#›</a:t>
            </a:fld>
            <a:endParaRPr lang="en-US"/>
          </a:p>
        </p:txBody>
      </p:sp>
    </p:spTree>
    <p:extLst>
      <p:ext uri="{BB962C8B-B14F-4D97-AF65-F5344CB8AC3E}">
        <p14:creationId xmlns:p14="http://schemas.microsoft.com/office/powerpoint/2010/main" val="330212528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file:////G:/unit2genetics/reproduction/08%20The%20Flight%20of%20the%20Bumble%20Bee.wma" TargetMode="External"/><Relationship Id="rId5" Type="http://schemas.openxmlformats.org/officeDocument/2006/relationships/image" Target="../media/image16.jpe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19.emf"/></Relationships>
</file>

<file path=ppt/slides/_rels/slide39.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24.gi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tags" Target="../tags/tag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Bell Quiz </a:t>
            </a:r>
            <a:r>
              <a:rPr lang="en-US" sz="7200" b="1" dirty="0">
                <a:solidFill>
                  <a:srgbClr val="FF0000"/>
                </a:solidFill>
              </a:rPr>
              <a:t>#5 </a:t>
            </a:r>
            <a:r>
              <a:rPr lang="en-US" dirty="0"/>
              <a:t>Green section </a:t>
            </a:r>
          </a:p>
        </p:txBody>
      </p:sp>
      <p:sp>
        <p:nvSpPr>
          <p:cNvPr id="3" name="Content Placeholder 2"/>
          <p:cNvSpPr>
            <a:spLocks noGrp="1"/>
          </p:cNvSpPr>
          <p:nvPr>
            <p:ph idx="1"/>
          </p:nvPr>
        </p:nvSpPr>
        <p:spPr/>
        <p:txBody>
          <a:bodyPr>
            <a:normAutofit/>
          </a:bodyPr>
          <a:lstStyle/>
          <a:p>
            <a:r>
              <a:rPr lang="en-US" sz="2400" dirty="0"/>
              <a:t>Get out your Story/song evaluation! I have a story for you. </a:t>
            </a:r>
          </a:p>
          <a:p>
            <a:pPr lvl="1"/>
            <a:r>
              <a:rPr lang="en-US" sz="2000" dirty="0"/>
              <a:t>(Also, you should have your story that you wrote to your child ready to share) </a:t>
            </a:r>
          </a:p>
        </p:txBody>
      </p:sp>
    </p:spTree>
    <p:extLst>
      <p:ext uri="{BB962C8B-B14F-4D97-AF65-F5344CB8AC3E}">
        <p14:creationId xmlns:p14="http://schemas.microsoft.com/office/powerpoint/2010/main" val="42660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a:p>
        </p:txBody>
      </p:sp>
      <p:pic>
        <p:nvPicPr>
          <p:cNvPr id="8195" name="Content Placeholder 3" descr="reproinfo.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0"/>
            <a:ext cx="3489325" cy="4525963"/>
          </a:xfrm>
        </p:spPr>
      </p:pic>
      <p:pic>
        <p:nvPicPr>
          <p:cNvPr id="8196" name="Picture 4" descr="reproinf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762000"/>
            <a:ext cx="41814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reproinfo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133600"/>
            <a:ext cx="35512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47800" y="319400"/>
            <a:ext cx="6972301" cy="646331"/>
          </a:xfrm>
          <a:prstGeom prst="rect">
            <a:avLst/>
          </a:prstGeom>
          <a:solidFill>
            <a:schemeClr val="bg1"/>
          </a:solidFill>
        </p:spPr>
        <p:txBody>
          <a:bodyPr wrap="square" rtlCol="0">
            <a:spAutoFit/>
          </a:bodyPr>
          <a:lstStyle/>
          <a:p>
            <a:pPr algn="ctr"/>
            <a:r>
              <a:rPr lang="en-US" sz="3600" b="1" dirty="0">
                <a:solidFill>
                  <a:schemeClr val="accent6"/>
                </a:solidFill>
                <a:effectLst>
                  <a:outerShdw blurRad="38100" dist="38100" dir="2700000" algn="tl">
                    <a:srgbClr val="000000">
                      <a:alpha val="43137"/>
                    </a:srgbClr>
                  </a:outerShdw>
                </a:effectLst>
              </a:rPr>
              <a:t>(J) Male sex cell or sperm</a:t>
            </a:r>
            <a:endParaRPr lang="en-US" b="1" dirty="0">
              <a:solidFill>
                <a:schemeClr val="accent6"/>
              </a:solidFill>
              <a:effectLst>
                <a:outerShdw blurRad="38100" dist="38100" dir="2700000" algn="tl">
                  <a:srgbClr val="000000">
                    <a:alpha val="43137"/>
                  </a:srgbClr>
                </a:outerShdw>
              </a:effectLst>
            </a:endParaRPr>
          </a:p>
        </p:txBody>
      </p:sp>
      <p:sp>
        <p:nvSpPr>
          <p:cNvPr id="5" name="Rectangle 4"/>
          <p:cNvSpPr/>
          <p:nvPr/>
        </p:nvSpPr>
        <p:spPr>
          <a:xfrm>
            <a:off x="0" y="1182874"/>
            <a:ext cx="9144000" cy="3422475"/>
          </a:xfrm>
          <a:prstGeom prst="rect">
            <a:avLst/>
          </a:prstGeom>
          <a:solidFill>
            <a:schemeClr val="bg1"/>
          </a:solidFill>
        </p:spPr>
        <p:txBody>
          <a:bodyPr wrap="square">
            <a:spAutoFit/>
          </a:bodyPr>
          <a:lstStyle/>
          <a:p>
            <a:pPr eaLnBrk="1" fontAlgn="auto" hangingPunct="1">
              <a:lnSpc>
                <a:spcPct val="80000"/>
              </a:lnSpc>
              <a:spcBef>
                <a:spcPts val="600"/>
              </a:spcBef>
              <a:spcAft>
                <a:spcPts val="600"/>
              </a:spcAft>
              <a:buFont typeface="Arial" pitchFamily="34" charset="0"/>
              <a:buChar char="•"/>
              <a:defRPr/>
            </a:pPr>
            <a:r>
              <a:rPr lang="en-US" sz="3200" dirty="0">
                <a:effectLst>
                  <a:outerShdw blurRad="38100" dist="38100" dir="2700000" algn="tl">
                    <a:srgbClr val="C0C0C0"/>
                  </a:outerShdw>
                </a:effectLst>
              </a:rPr>
              <a:t> The </a:t>
            </a:r>
            <a:r>
              <a:rPr lang="en-US" sz="3200" b="1" dirty="0">
                <a:solidFill>
                  <a:schemeClr val="accent6"/>
                </a:solidFill>
                <a:effectLst>
                  <a:outerShdw blurRad="38100" dist="38100" dir="2700000" algn="tl">
                    <a:srgbClr val="C0C0C0"/>
                  </a:outerShdw>
                </a:effectLst>
              </a:rPr>
              <a:t>sperm</a:t>
            </a:r>
            <a:r>
              <a:rPr lang="en-US" sz="3200" dirty="0">
                <a:effectLst>
                  <a:outerShdw blurRad="38100" dist="38100" dir="2700000" algn="tl">
                    <a:srgbClr val="C0C0C0"/>
                  </a:outerShdw>
                </a:effectLst>
              </a:rPr>
              <a:t> is a</a:t>
            </a:r>
            <a:r>
              <a:rPr lang="en-US" sz="2800" dirty="0">
                <a:effectLst>
                  <a:outerShdw blurRad="38100" dist="38100" dir="2700000" algn="tl">
                    <a:srgbClr val="C0C0C0"/>
                  </a:outerShdw>
                </a:effectLst>
              </a:rPr>
              <a:t> microscopic cell produced by the male's testicles and can fertilize the female's ovum</a:t>
            </a:r>
            <a:r>
              <a:rPr lang="en-US" sz="2800" i="1" dirty="0">
                <a:effectLst>
                  <a:outerShdw blurRad="38100" dist="38100" dir="2700000" algn="tl">
                    <a:srgbClr val="C0C0C0"/>
                  </a:outerShdw>
                </a:effectLst>
              </a:rPr>
              <a:t>.  </a:t>
            </a:r>
            <a:endParaRPr lang="en-US" sz="3200" i="1" dirty="0">
              <a:effectLst>
                <a:outerShdw blurRad="38100" dist="38100" dir="2700000" algn="tl">
                  <a:srgbClr val="C0C0C0"/>
                </a:outerShdw>
              </a:effectLst>
            </a:endParaRPr>
          </a:p>
          <a:p>
            <a:pPr lvl="1" eaLnBrk="1" fontAlgn="auto" hangingPunct="1">
              <a:lnSpc>
                <a:spcPct val="80000"/>
              </a:lnSpc>
              <a:spcBef>
                <a:spcPts val="600"/>
              </a:spcBef>
              <a:spcAft>
                <a:spcPts val="600"/>
              </a:spcAft>
              <a:buFont typeface="Arial" pitchFamily="34" charset="0"/>
              <a:buChar char="•"/>
              <a:defRPr/>
            </a:pPr>
            <a:r>
              <a:rPr lang="en-US" sz="2000" b="1" dirty="0">
                <a:effectLst>
                  <a:outerShdw blurRad="38100" dist="38100" dir="2700000" algn="tl">
                    <a:srgbClr val="C0C0C0"/>
                  </a:outerShdw>
                </a:effectLst>
              </a:rPr>
              <a:t>400 million fit </a:t>
            </a:r>
            <a:r>
              <a:rPr lang="en-US" sz="2000" dirty="0">
                <a:effectLst>
                  <a:outerShdw blurRad="38100" dist="38100" dir="2700000" algn="tl">
                    <a:srgbClr val="C0C0C0"/>
                  </a:outerShdw>
                </a:effectLst>
              </a:rPr>
              <a:t>on a pin head which is enough sperm to          re-populate the earth if each sperm fertilized an egg. </a:t>
            </a:r>
          </a:p>
          <a:p>
            <a:pPr lvl="1" eaLnBrk="1" fontAlgn="auto" hangingPunct="1">
              <a:lnSpc>
                <a:spcPct val="80000"/>
              </a:lnSpc>
              <a:spcBef>
                <a:spcPts val="600"/>
              </a:spcBef>
              <a:spcAft>
                <a:spcPts val="600"/>
              </a:spcAft>
              <a:buFont typeface="Arial" pitchFamily="34" charset="0"/>
              <a:buChar char="•"/>
              <a:defRPr/>
            </a:pPr>
            <a:r>
              <a:rPr lang="en-US" sz="2000" dirty="0">
                <a:effectLst>
                  <a:outerShdw blurRad="38100" dist="38100" dir="2700000" algn="tl">
                    <a:srgbClr val="C0C0C0"/>
                  </a:outerShdw>
                </a:effectLst>
              </a:rPr>
              <a:t>Sperm can live in the human body for </a:t>
            </a:r>
            <a:r>
              <a:rPr lang="en-US" sz="2000" b="1" dirty="0">
                <a:effectLst>
                  <a:outerShdw blurRad="38100" dist="38100" dir="2700000" algn="tl">
                    <a:srgbClr val="C0C0C0"/>
                  </a:outerShdw>
                </a:effectLst>
              </a:rPr>
              <a:t>1-5 days </a:t>
            </a:r>
            <a:r>
              <a:rPr lang="en-US" b="1" dirty="0">
                <a:effectLst>
                  <a:outerShdw blurRad="38100" dist="38100" dir="2700000" algn="tl">
                    <a:srgbClr val="C0C0C0"/>
                  </a:outerShdw>
                </a:effectLst>
              </a:rPr>
              <a:t>(24-120 hours).</a:t>
            </a:r>
            <a:endParaRPr lang="en-US" sz="2000" b="1" dirty="0">
              <a:effectLst>
                <a:outerShdw blurRad="38100" dist="38100" dir="2700000" algn="tl">
                  <a:srgbClr val="C0C0C0"/>
                </a:outerShdw>
              </a:effectLst>
            </a:endParaRPr>
          </a:p>
          <a:p>
            <a:pPr lvl="1" eaLnBrk="1" fontAlgn="auto" hangingPunct="1">
              <a:lnSpc>
                <a:spcPct val="80000"/>
              </a:lnSpc>
              <a:spcBef>
                <a:spcPts val="600"/>
              </a:spcBef>
              <a:spcAft>
                <a:spcPts val="600"/>
              </a:spcAft>
              <a:buFont typeface="Arial" pitchFamily="34" charset="0"/>
              <a:buChar char="•"/>
              <a:defRPr/>
            </a:pPr>
            <a:r>
              <a:rPr lang="en-US" sz="2000" dirty="0">
                <a:effectLst>
                  <a:outerShdw blurRad="38100" dist="38100" dir="2700000" algn="tl">
                    <a:srgbClr val="C0C0C0"/>
                  </a:outerShdw>
                </a:effectLst>
              </a:rPr>
              <a:t>It is </a:t>
            </a:r>
            <a:r>
              <a:rPr lang="en-US" sz="2000" b="1" dirty="0">
                <a:effectLst>
                  <a:outerShdw blurRad="38100" dist="38100" dir="2700000" algn="tl">
                    <a:srgbClr val="C0C0C0"/>
                  </a:outerShdw>
                </a:effectLst>
              </a:rPr>
              <a:t>destroyed by </a:t>
            </a:r>
            <a:r>
              <a:rPr lang="en-US" sz="2000" dirty="0">
                <a:effectLst>
                  <a:outerShdw blurRad="38100" dist="38100" dir="2700000" algn="tl">
                    <a:srgbClr val="C0C0C0"/>
                  </a:outerShdw>
                </a:effectLst>
              </a:rPr>
              <a:t>warm body temperature, acidic environment.</a:t>
            </a:r>
          </a:p>
          <a:p>
            <a:pPr lvl="1" eaLnBrk="1" fontAlgn="auto" hangingPunct="1">
              <a:lnSpc>
                <a:spcPct val="80000"/>
              </a:lnSpc>
              <a:spcBef>
                <a:spcPts val="600"/>
              </a:spcBef>
              <a:spcAft>
                <a:spcPts val="600"/>
              </a:spcAft>
              <a:buFont typeface="Arial" pitchFamily="34" charset="0"/>
              <a:buChar char="•"/>
              <a:defRPr/>
            </a:pPr>
            <a:r>
              <a:rPr lang="en-US" sz="2000" dirty="0">
                <a:effectLst>
                  <a:outerShdw blurRad="38100" dist="38100" dir="2700000" algn="tl">
                    <a:srgbClr val="C0C0C0"/>
                  </a:outerShdw>
                </a:effectLst>
              </a:rPr>
              <a:t>Average </a:t>
            </a:r>
            <a:r>
              <a:rPr lang="en-US" sz="2000" b="1" dirty="0">
                <a:effectLst>
                  <a:outerShdw blurRad="38100" dist="38100" dir="2700000" algn="tl">
                    <a:srgbClr val="C0C0C0"/>
                  </a:outerShdw>
                </a:effectLst>
              </a:rPr>
              <a:t>swimming speed </a:t>
            </a:r>
            <a:r>
              <a:rPr lang="en-US" sz="2000" dirty="0">
                <a:effectLst>
                  <a:outerShdw blurRad="38100" dist="38100" dir="2700000" algn="tl">
                    <a:srgbClr val="C0C0C0"/>
                  </a:outerShdw>
                </a:effectLst>
              </a:rPr>
              <a:t>of a sperm: 8 inches per hour.</a:t>
            </a:r>
          </a:p>
          <a:p>
            <a:pPr lvl="1" eaLnBrk="1" fontAlgn="auto" hangingPunct="1">
              <a:lnSpc>
                <a:spcPct val="80000"/>
              </a:lnSpc>
              <a:spcBef>
                <a:spcPts val="600"/>
              </a:spcBef>
              <a:spcAft>
                <a:spcPts val="600"/>
              </a:spcAft>
              <a:defRPr/>
            </a:pPr>
            <a:endParaRPr lang="en-US" sz="2000" dirty="0">
              <a:effectLst>
                <a:outerShdw blurRad="38100" dist="38100" dir="2700000" algn="tl">
                  <a:srgbClr val="C0C0C0"/>
                </a:outerShdw>
              </a:effectLst>
            </a:endParaRPr>
          </a:p>
        </p:txBody>
      </p:sp>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80885"/>
            <a:ext cx="779997" cy="92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15230" t="2681" r="18025" b="2681"/>
          <a:stretch/>
        </p:blipFill>
        <p:spPr bwMode="auto">
          <a:xfrm>
            <a:off x="3124200" y="4953000"/>
            <a:ext cx="1600200" cy="1295400"/>
          </a:xfrm>
          <a:prstGeom prst="rect">
            <a:avLst/>
          </a:prstGeom>
          <a:noFill/>
          <a:ln>
            <a:noFill/>
          </a:ln>
        </p:spPr>
      </p:pic>
      <p:sp>
        <p:nvSpPr>
          <p:cNvPr id="8" name="TextBox 7"/>
          <p:cNvSpPr txBox="1"/>
          <p:nvPr/>
        </p:nvSpPr>
        <p:spPr>
          <a:xfrm>
            <a:off x="3431691" y="5244206"/>
            <a:ext cx="1184941" cy="646331"/>
          </a:xfrm>
          <a:prstGeom prst="rect">
            <a:avLst/>
          </a:prstGeom>
          <a:noFill/>
        </p:spPr>
        <p:txBody>
          <a:bodyPr wrap="none" rtlCol="0">
            <a:spAutoFit/>
          </a:bodyPr>
          <a:lstStyle/>
          <a:p>
            <a:pPr algn="ctr"/>
            <a:r>
              <a:rPr lang="en-US" b="1" dirty="0"/>
              <a:t>How to </a:t>
            </a:r>
          </a:p>
          <a:p>
            <a:pPr algn="ctr"/>
            <a:r>
              <a:rPr lang="en-US" b="1" dirty="0"/>
              <a:t>play</a:t>
            </a:r>
          </a:p>
        </p:txBody>
      </p:sp>
    </p:spTree>
    <p:extLst>
      <p:ext uri="{BB962C8B-B14F-4D97-AF65-F5344CB8AC3E}">
        <p14:creationId xmlns:p14="http://schemas.microsoft.com/office/powerpoint/2010/main" val="85108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8943" t="28041" r="14223" b="9731"/>
          <a:stretch/>
        </p:blipFill>
        <p:spPr bwMode="auto">
          <a:xfrm>
            <a:off x="0" y="0"/>
            <a:ext cx="9143999" cy="6858000"/>
          </a:xfrm>
          <a:prstGeom prst="rect">
            <a:avLst/>
          </a:prstGeom>
          <a:noFill/>
          <a:ln>
            <a:noFill/>
          </a:ln>
        </p:spPr>
      </p:pic>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5419" y="4495800"/>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V="1">
            <a:off x="1676400" y="5428234"/>
            <a:ext cx="2895600" cy="184665"/>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984219" y="5029200"/>
            <a:ext cx="1279517" cy="369332"/>
          </a:xfrm>
          <a:prstGeom prst="rect">
            <a:avLst/>
          </a:prstGeom>
          <a:solidFill>
            <a:schemeClr val="bg1"/>
          </a:solidFill>
        </p:spPr>
        <p:txBody>
          <a:bodyPr wrap="none" rtlCol="0">
            <a:spAutoFit/>
          </a:bodyPr>
          <a:lstStyle/>
          <a:p>
            <a:r>
              <a:rPr lang="en-US" b="1" dirty="0">
                <a:solidFill>
                  <a:schemeClr val="accent2">
                    <a:lumMod val="75000"/>
                  </a:schemeClr>
                </a:solidFill>
                <a:effectLst>
                  <a:outerShdw blurRad="38100" dist="38100" dir="2700000" algn="tl">
                    <a:srgbClr val="000000">
                      <a:alpha val="43137"/>
                    </a:srgbClr>
                  </a:outerShdw>
                </a:effectLst>
              </a:rPr>
              <a:t>F.  Penis</a:t>
            </a:r>
          </a:p>
        </p:txBody>
      </p:sp>
      <p:sp>
        <p:nvSpPr>
          <p:cNvPr id="9" name="Rectangle 8"/>
          <p:cNvSpPr/>
          <p:nvPr/>
        </p:nvSpPr>
        <p:spPr>
          <a:xfrm>
            <a:off x="228600" y="304800"/>
            <a:ext cx="8686800" cy="1895904"/>
          </a:xfrm>
          <a:prstGeom prst="rect">
            <a:avLst/>
          </a:prstGeom>
          <a:solidFill>
            <a:schemeClr val="bg1"/>
          </a:solidFill>
          <a:ln w="25400">
            <a:solidFill>
              <a:schemeClr val="accent1">
                <a:lumMod val="75000"/>
              </a:schemeClr>
            </a:solidFill>
          </a:ln>
        </p:spPr>
        <p:txBody>
          <a:bodyPr wrap="square">
            <a:spAutoFit/>
          </a:bodyPr>
          <a:lstStyle/>
          <a:p>
            <a:pPr eaLnBrk="1" fontAlgn="auto" hangingPunct="1">
              <a:lnSpc>
                <a:spcPct val="90000"/>
              </a:lnSpc>
              <a:spcBef>
                <a:spcPts val="600"/>
              </a:spcBef>
              <a:spcAft>
                <a:spcPts val="600"/>
              </a:spcAft>
              <a:buFont typeface="Arial" pitchFamily="34" charset="0"/>
              <a:buChar char="•"/>
              <a:defRPr/>
            </a:pPr>
            <a:r>
              <a:rPr lang="en-US" sz="2400" dirty="0">
                <a:effectLst>
                  <a:outerShdw blurRad="38100" dist="38100" dir="2700000" algn="tl">
                    <a:srgbClr val="C0C0C0"/>
                  </a:outerShdw>
                </a:effectLst>
              </a:rPr>
              <a:t>The </a:t>
            </a:r>
            <a:r>
              <a:rPr lang="en-US" sz="2400" b="1" dirty="0">
                <a:solidFill>
                  <a:schemeClr val="accent6"/>
                </a:solidFill>
                <a:effectLst>
                  <a:outerShdw blurRad="38100" dist="38100" dir="2700000" algn="tl">
                    <a:srgbClr val="C0C0C0"/>
                  </a:outerShdw>
                </a:effectLst>
              </a:rPr>
              <a:t>(F)</a:t>
            </a:r>
            <a:r>
              <a:rPr lang="en-US" sz="2400" b="1" dirty="0">
                <a:effectLst>
                  <a:outerShdw blurRad="38100" dist="38100" dir="2700000" algn="tl">
                    <a:srgbClr val="C0C0C0"/>
                  </a:outerShdw>
                </a:effectLst>
              </a:rPr>
              <a:t> </a:t>
            </a:r>
            <a:r>
              <a:rPr lang="en-US" sz="2400" b="1" dirty="0">
                <a:solidFill>
                  <a:schemeClr val="accent6"/>
                </a:solidFill>
                <a:effectLst>
                  <a:outerShdw blurRad="38100" dist="38100" dir="2700000" algn="tl">
                    <a:srgbClr val="C0C0C0"/>
                  </a:outerShdw>
                </a:effectLst>
              </a:rPr>
              <a:t>penis</a:t>
            </a:r>
            <a:r>
              <a:rPr lang="en-US" sz="2400" dirty="0">
                <a:effectLst>
                  <a:outerShdw blurRad="38100" dist="38100" dir="2700000" algn="tl">
                    <a:srgbClr val="C0C0C0"/>
                  </a:outerShdw>
                </a:effectLst>
              </a:rPr>
              <a:t> is the male organ which allows the male to pass urine and semen from his body.</a:t>
            </a:r>
          </a:p>
          <a:p>
            <a:pPr lvl="1" eaLnBrk="1" fontAlgn="auto" hangingPunct="1">
              <a:lnSpc>
                <a:spcPct val="90000"/>
              </a:lnSpc>
              <a:spcBef>
                <a:spcPts val="600"/>
              </a:spcBef>
              <a:spcAft>
                <a:spcPts val="600"/>
              </a:spcAft>
              <a:buFont typeface="Arial" pitchFamily="34" charset="0"/>
              <a:buChar char="•"/>
              <a:defRPr/>
            </a:pPr>
            <a:r>
              <a:rPr lang="en-US" sz="2000" dirty="0">
                <a:effectLst>
                  <a:outerShdw blurRad="38100" dist="38100" dir="2700000" algn="tl">
                    <a:srgbClr val="C0C0C0"/>
                  </a:outerShdw>
                </a:effectLst>
              </a:rPr>
              <a:t>The </a:t>
            </a:r>
            <a:r>
              <a:rPr lang="en-US" sz="2000" b="1" dirty="0">
                <a:effectLst>
                  <a:outerShdw blurRad="38100" dist="38100" dir="2700000" algn="tl">
                    <a:srgbClr val="C0C0C0"/>
                  </a:outerShdw>
                </a:effectLst>
              </a:rPr>
              <a:t>purpose</a:t>
            </a:r>
            <a:r>
              <a:rPr lang="en-US" sz="2000" dirty="0">
                <a:effectLst>
                  <a:outerShdw blurRad="38100" dist="38100" dir="2700000" algn="tl">
                    <a:srgbClr val="C0C0C0"/>
                  </a:outerShdw>
                </a:effectLst>
              </a:rPr>
              <a:t> of the penis is to deposit semen in the vagina during sexual intercourse and a passageway for urine</a:t>
            </a:r>
            <a:r>
              <a:rPr lang="en-US" sz="2400" dirty="0">
                <a:effectLst>
                  <a:outerShdw blurRad="38100" dist="38100" dir="2700000" algn="tl">
                    <a:srgbClr val="C0C0C0"/>
                  </a:outerShdw>
                </a:effectLst>
              </a:rPr>
              <a:t>.  </a:t>
            </a:r>
            <a:endParaRPr lang="en-US" sz="1400" dirty="0">
              <a:effectLst>
                <a:outerShdw blurRad="38100" dist="38100" dir="2700000" algn="tl">
                  <a:srgbClr val="C0C0C0"/>
                </a:outerShdw>
              </a:effectLst>
            </a:endParaRPr>
          </a:p>
          <a:p>
            <a:pPr eaLnBrk="1" fontAlgn="auto" hangingPunct="1">
              <a:lnSpc>
                <a:spcPct val="90000"/>
              </a:lnSpc>
              <a:spcBef>
                <a:spcPts val="600"/>
              </a:spcBef>
              <a:spcAft>
                <a:spcPts val="600"/>
              </a:spcAft>
              <a:defRPr/>
            </a:pPr>
            <a:endParaRPr lang="en-US" sz="1200" dirty="0">
              <a:effectLst>
                <a:outerShdw blurRad="38100" dist="38100" dir="2700000" algn="tl">
                  <a:srgbClr val="C0C0C0"/>
                </a:outerShdw>
              </a:effectLst>
            </a:endParaRPr>
          </a:p>
        </p:txBody>
      </p:sp>
    </p:spTree>
    <p:extLst>
      <p:ext uri="{BB962C8B-B14F-4D97-AF65-F5344CB8AC3E}">
        <p14:creationId xmlns:p14="http://schemas.microsoft.com/office/powerpoint/2010/main" val="3759927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p:cNvPicPr>
          <p:nvPr/>
        </p:nvPicPr>
        <p:blipFill rotWithShape="1">
          <a:blip r:embed="rId2" cstate="print">
            <a:extLst>
              <a:ext uri="{28A0092B-C50C-407E-A947-70E740481C1C}">
                <a14:useLocalDpi xmlns:a14="http://schemas.microsoft.com/office/drawing/2010/main" val="0"/>
              </a:ext>
            </a:extLst>
          </a:blip>
          <a:srcRect l="8943" t="28041" r="14223" b="9731"/>
          <a:stretch/>
        </p:blipFill>
        <p:spPr bwMode="auto">
          <a:xfrm>
            <a:off x="0" y="0"/>
            <a:ext cx="9143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1720" y="5885434"/>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H="1" flipV="1">
            <a:off x="5867400" y="5993844"/>
            <a:ext cx="685800" cy="377872"/>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396345" y="6371716"/>
            <a:ext cx="1701107" cy="369332"/>
          </a:xfrm>
          <a:prstGeom prst="rect">
            <a:avLst/>
          </a:prstGeom>
          <a:solidFill>
            <a:schemeClr val="bg1"/>
          </a:solidFill>
        </p:spPr>
        <p:txBody>
          <a:bodyPr wrap="none" rtlCol="0">
            <a:spAutoFit/>
          </a:bodyPr>
          <a:lstStyle/>
          <a:p>
            <a:r>
              <a:rPr lang="en-US" b="1" dirty="0">
                <a:solidFill>
                  <a:schemeClr val="accent2">
                    <a:lumMod val="75000"/>
                  </a:schemeClr>
                </a:solidFill>
                <a:effectLst>
                  <a:outerShdw blurRad="38100" dist="38100" dir="2700000" algn="tl">
                    <a:srgbClr val="000000">
                      <a:alpha val="43137"/>
                    </a:srgbClr>
                  </a:outerShdw>
                </a:effectLst>
              </a:rPr>
              <a:t>G.  Scrotum</a:t>
            </a:r>
          </a:p>
        </p:txBody>
      </p:sp>
      <p:sp>
        <p:nvSpPr>
          <p:cNvPr id="3" name="Rectangle 2"/>
          <p:cNvSpPr/>
          <p:nvPr/>
        </p:nvSpPr>
        <p:spPr>
          <a:xfrm>
            <a:off x="290945" y="228600"/>
            <a:ext cx="8686800" cy="2646878"/>
          </a:xfrm>
          <a:prstGeom prst="rect">
            <a:avLst/>
          </a:prstGeom>
          <a:solidFill>
            <a:schemeClr val="bg1"/>
          </a:solidFill>
          <a:ln w="25400">
            <a:solidFill>
              <a:schemeClr val="accent1">
                <a:lumMod val="75000"/>
              </a:schemeClr>
            </a:solidFill>
          </a:ln>
        </p:spPr>
        <p:txBody>
          <a:bodyPr wrap="square">
            <a:spAutoFit/>
          </a:bodyPr>
          <a:lstStyle/>
          <a:p>
            <a:pPr eaLnBrk="1" fontAlgn="auto" hangingPunct="1">
              <a:spcBef>
                <a:spcPts val="600"/>
              </a:spcBef>
              <a:spcAft>
                <a:spcPts val="600"/>
              </a:spcAft>
              <a:buFont typeface="Arial" pitchFamily="34" charset="0"/>
              <a:buChar char="•"/>
              <a:defRPr/>
            </a:pPr>
            <a:r>
              <a:rPr lang="en-US" sz="2400" dirty="0">
                <a:effectLst>
                  <a:outerShdw blurRad="38100" dist="38100" dir="2700000" algn="tl">
                    <a:srgbClr val="C0C0C0"/>
                  </a:outerShdw>
                </a:effectLst>
              </a:rPr>
              <a:t>The </a:t>
            </a:r>
            <a:r>
              <a:rPr lang="en-US" sz="2400" b="1" dirty="0">
                <a:solidFill>
                  <a:schemeClr val="accent6"/>
                </a:solidFill>
                <a:effectLst>
                  <a:outerShdw blurRad="38100" dist="38100" dir="2700000" algn="tl">
                    <a:srgbClr val="C0C0C0"/>
                  </a:outerShdw>
                </a:effectLst>
              </a:rPr>
              <a:t>(G)</a:t>
            </a:r>
            <a:r>
              <a:rPr lang="en-US" sz="2400" b="1" dirty="0">
                <a:effectLst>
                  <a:outerShdw blurRad="38100" dist="38100" dir="2700000" algn="tl">
                    <a:srgbClr val="C0C0C0"/>
                  </a:outerShdw>
                </a:effectLst>
              </a:rPr>
              <a:t> </a:t>
            </a:r>
            <a:r>
              <a:rPr lang="en-US" sz="2400" b="1" dirty="0">
                <a:solidFill>
                  <a:schemeClr val="accent6"/>
                </a:solidFill>
                <a:effectLst>
                  <a:outerShdw blurRad="38100" dist="38100" dir="2700000" algn="tl">
                    <a:srgbClr val="C0C0C0"/>
                  </a:outerShdw>
                </a:effectLst>
              </a:rPr>
              <a:t>scrotum</a:t>
            </a:r>
            <a:r>
              <a:rPr lang="en-US" sz="2400" dirty="0">
                <a:effectLst>
                  <a:outerShdw blurRad="38100" dist="38100" dir="2700000" algn="tl">
                    <a:srgbClr val="C0C0C0"/>
                  </a:outerShdw>
                </a:effectLst>
              </a:rPr>
              <a:t> is a muscular sac-like pouch located behind the penis that holds each testes in a separate compartment and helps regulate body temperature for sperm production.</a:t>
            </a:r>
          </a:p>
          <a:p>
            <a:pPr lvl="1" eaLnBrk="1" fontAlgn="auto" hangingPunct="1">
              <a:spcBef>
                <a:spcPts val="600"/>
              </a:spcBef>
              <a:spcAft>
                <a:spcPts val="600"/>
              </a:spcAft>
              <a:buFont typeface="Arial" pitchFamily="34" charset="0"/>
              <a:buChar char="•"/>
              <a:defRPr/>
            </a:pPr>
            <a:r>
              <a:rPr lang="en-US" sz="2000" dirty="0">
                <a:effectLst>
                  <a:outerShdw blurRad="38100" dist="38100" dir="2700000" algn="tl">
                    <a:srgbClr val="C0C0C0"/>
                  </a:outerShdw>
                </a:effectLst>
              </a:rPr>
              <a:t>If the body gets above or below normal </a:t>
            </a:r>
            <a:r>
              <a:rPr lang="en-US" sz="2000" b="1" dirty="0">
                <a:effectLst>
                  <a:outerShdw blurRad="38100" dist="38100" dir="2700000" algn="tl">
                    <a:srgbClr val="C0C0C0"/>
                  </a:outerShdw>
                </a:effectLst>
              </a:rPr>
              <a:t>body temperature</a:t>
            </a:r>
            <a:r>
              <a:rPr lang="en-US" sz="2000" dirty="0">
                <a:effectLst>
                  <a:outerShdw blurRad="38100" dist="38100" dir="2700000" algn="tl">
                    <a:srgbClr val="C0C0C0"/>
                  </a:outerShdw>
                </a:effectLst>
              </a:rPr>
              <a:t>, sperm production is reduced. The scrotum changes the testicle’s positions to adjust the body heat. </a:t>
            </a:r>
          </a:p>
        </p:txBody>
      </p:sp>
    </p:spTree>
    <p:extLst>
      <p:ext uri="{BB962C8B-B14F-4D97-AF65-F5344CB8AC3E}">
        <p14:creationId xmlns:p14="http://schemas.microsoft.com/office/powerpoint/2010/main" val="2687536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8943" t="28041" r="14223" b="9731"/>
          <a:stretch/>
        </p:blipFill>
        <p:spPr bwMode="auto">
          <a:xfrm>
            <a:off x="0" y="0"/>
            <a:ext cx="9143999" cy="6858000"/>
          </a:xfrm>
          <a:prstGeom prst="rect">
            <a:avLst/>
          </a:prstGeom>
          <a:noFill/>
          <a:ln>
            <a:noFill/>
          </a:ln>
        </p:spPr>
      </p:pic>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5468" y="5189846"/>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V="1">
            <a:off x="927749" y="5715000"/>
            <a:ext cx="4634851" cy="38100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95600" y="4777826"/>
            <a:ext cx="1394934" cy="369332"/>
          </a:xfrm>
          <a:prstGeom prst="rect">
            <a:avLst/>
          </a:prstGeom>
          <a:solidFill>
            <a:schemeClr val="bg1"/>
          </a:solidFill>
        </p:spPr>
        <p:txBody>
          <a:bodyPr wrap="none" rtlCol="0">
            <a:spAutoFit/>
          </a:bodyPr>
          <a:lstStyle/>
          <a:p>
            <a:r>
              <a:rPr lang="en-US" b="1" dirty="0">
                <a:solidFill>
                  <a:schemeClr val="accent2">
                    <a:lumMod val="75000"/>
                  </a:schemeClr>
                </a:solidFill>
                <a:effectLst>
                  <a:outerShdw blurRad="38100" dist="38100" dir="2700000" algn="tl">
                    <a:srgbClr val="000000">
                      <a:alpha val="43137"/>
                    </a:srgbClr>
                  </a:outerShdw>
                </a:effectLst>
              </a:rPr>
              <a:t>I.  Testes</a:t>
            </a:r>
          </a:p>
        </p:txBody>
      </p:sp>
      <p:sp>
        <p:nvSpPr>
          <p:cNvPr id="5" name="Rectangle 4"/>
          <p:cNvSpPr/>
          <p:nvPr/>
        </p:nvSpPr>
        <p:spPr>
          <a:xfrm>
            <a:off x="228600" y="304800"/>
            <a:ext cx="8686800" cy="3782574"/>
          </a:xfrm>
          <a:prstGeom prst="rect">
            <a:avLst/>
          </a:prstGeom>
          <a:solidFill>
            <a:schemeClr val="bg1"/>
          </a:solidFill>
          <a:ln w="25400">
            <a:solidFill>
              <a:schemeClr val="accent1">
                <a:lumMod val="75000"/>
              </a:schemeClr>
            </a:solidFill>
          </a:ln>
        </p:spPr>
        <p:txBody>
          <a:bodyPr wrap="square">
            <a:spAutoFit/>
          </a:bodyPr>
          <a:lstStyle/>
          <a:p>
            <a:pPr eaLnBrk="1" fontAlgn="auto" hangingPunct="1">
              <a:lnSpc>
                <a:spcPct val="90000"/>
              </a:lnSpc>
              <a:spcBef>
                <a:spcPts val="600"/>
              </a:spcBef>
              <a:spcAft>
                <a:spcPts val="600"/>
              </a:spcAft>
              <a:buFont typeface="Arial" pitchFamily="34" charset="0"/>
              <a:buChar char="•"/>
              <a:defRPr/>
            </a:pPr>
            <a:r>
              <a:rPr lang="en-US" sz="2000" dirty="0">
                <a:effectLst>
                  <a:outerShdw blurRad="38100" dist="38100" dir="2700000" algn="tl">
                    <a:srgbClr val="C0C0C0"/>
                  </a:outerShdw>
                </a:effectLst>
              </a:rPr>
              <a:t>The </a:t>
            </a:r>
            <a:r>
              <a:rPr lang="en-US" sz="2000" b="1" dirty="0">
                <a:solidFill>
                  <a:schemeClr val="accent6"/>
                </a:solidFill>
                <a:effectLst>
                  <a:outerShdw blurRad="38100" dist="38100" dir="2700000" algn="tl">
                    <a:srgbClr val="C0C0C0"/>
                  </a:outerShdw>
                </a:effectLst>
              </a:rPr>
              <a:t>(I) testicles</a:t>
            </a:r>
            <a:r>
              <a:rPr lang="en-US" sz="2000" dirty="0">
                <a:effectLst>
                  <a:outerShdw blurRad="38100" dist="38100" dir="2700000" algn="tl">
                    <a:srgbClr val="C0C0C0"/>
                  </a:outerShdw>
                </a:effectLst>
              </a:rPr>
              <a:t> are the male sex gland that lie in the scrotum and produces both sperm and the male sex hormone testosterone. </a:t>
            </a:r>
          </a:p>
          <a:p>
            <a:pPr lvl="1" eaLnBrk="1" fontAlgn="auto" hangingPunct="1">
              <a:lnSpc>
                <a:spcPct val="90000"/>
              </a:lnSpc>
              <a:spcBef>
                <a:spcPts val="600"/>
              </a:spcBef>
              <a:spcAft>
                <a:spcPts val="600"/>
              </a:spcAft>
              <a:buFont typeface="Arial" pitchFamily="34" charset="0"/>
              <a:buChar char="•"/>
              <a:defRPr/>
            </a:pPr>
            <a:r>
              <a:rPr lang="en-US" dirty="0">
                <a:effectLst>
                  <a:outerShdw blurRad="38100" dist="38100" dir="2700000" algn="tl">
                    <a:srgbClr val="C0C0C0"/>
                  </a:outerShdw>
                </a:effectLst>
              </a:rPr>
              <a:t>1,000 sperm cells </a:t>
            </a:r>
            <a:r>
              <a:rPr lang="en-US" b="1" dirty="0">
                <a:effectLst>
                  <a:outerShdw blurRad="38100" dist="38100" dir="2700000" algn="tl">
                    <a:srgbClr val="C0C0C0"/>
                  </a:outerShdw>
                </a:effectLst>
              </a:rPr>
              <a:t>produced a second</a:t>
            </a:r>
            <a:r>
              <a:rPr lang="en-US" dirty="0">
                <a:effectLst>
                  <a:outerShdw blurRad="38100" dist="38100" dir="2700000" algn="tl">
                    <a:srgbClr val="C0C0C0"/>
                  </a:outerShdw>
                </a:effectLst>
              </a:rPr>
              <a:t>, 200 million produced a day, Four to five billion are produced each month.  </a:t>
            </a:r>
          </a:p>
          <a:p>
            <a:pPr lvl="1" eaLnBrk="1" fontAlgn="auto" hangingPunct="1">
              <a:lnSpc>
                <a:spcPct val="90000"/>
              </a:lnSpc>
              <a:spcBef>
                <a:spcPts val="600"/>
              </a:spcBef>
              <a:spcAft>
                <a:spcPts val="600"/>
              </a:spcAft>
              <a:buFont typeface="Arial" pitchFamily="34" charset="0"/>
              <a:buChar char="•"/>
              <a:defRPr/>
            </a:pPr>
            <a:r>
              <a:rPr lang="en-US" b="1" dirty="0">
                <a:effectLst>
                  <a:outerShdw blurRad="38100" dist="38100" dir="2700000" algn="tl">
                    <a:srgbClr val="C0C0C0"/>
                  </a:outerShdw>
                </a:effectLst>
              </a:rPr>
              <a:t>Testosterone</a:t>
            </a:r>
            <a:r>
              <a:rPr lang="en-US" dirty="0">
                <a:effectLst>
                  <a:outerShdw blurRad="38100" dist="38100" dir="2700000" algn="tl">
                    <a:srgbClr val="C0C0C0"/>
                  </a:outerShdw>
                </a:effectLst>
              </a:rPr>
              <a:t> is the male reproductive hormone made by the testicles which causes the changes of puberty.</a:t>
            </a:r>
          </a:p>
          <a:p>
            <a:pPr lvl="1" eaLnBrk="1" fontAlgn="auto" hangingPunct="1">
              <a:lnSpc>
                <a:spcPct val="90000"/>
              </a:lnSpc>
              <a:spcBef>
                <a:spcPts val="600"/>
              </a:spcBef>
              <a:spcAft>
                <a:spcPts val="600"/>
              </a:spcAft>
              <a:buFont typeface="Arial" pitchFamily="34" charset="0"/>
              <a:buChar char="•"/>
              <a:defRPr/>
            </a:pPr>
            <a:r>
              <a:rPr lang="en-US" dirty="0">
                <a:effectLst>
                  <a:outerShdw blurRad="38100" dist="38100" dir="2700000" algn="tl">
                    <a:srgbClr val="C0C0C0"/>
                  </a:outerShdw>
                </a:effectLst>
              </a:rPr>
              <a:t>Testicles descend through the inguinal canal into the scrotum before birth.</a:t>
            </a:r>
          </a:p>
          <a:p>
            <a:pPr lvl="1" eaLnBrk="1" fontAlgn="auto" hangingPunct="1">
              <a:lnSpc>
                <a:spcPct val="90000"/>
              </a:lnSpc>
              <a:spcBef>
                <a:spcPts val="600"/>
              </a:spcBef>
              <a:spcAft>
                <a:spcPts val="600"/>
              </a:spcAft>
              <a:buFont typeface="Arial" pitchFamily="34" charset="0"/>
              <a:buChar char="•"/>
              <a:defRPr/>
            </a:pPr>
            <a:r>
              <a:rPr lang="en-US" dirty="0">
                <a:effectLst>
                  <a:outerShdw blurRad="38100" dist="38100" dir="2700000" algn="tl">
                    <a:srgbClr val="C0C0C0"/>
                  </a:outerShdw>
                </a:effectLst>
              </a:rPr>
              <a:t>The testicles are outside the body because the male sperm that is manufactured in the testes need cooler-than-body temperature for normal growth and development.  </a:t>
            </a:r>
          </a:p>
        </p:txBody>
      </p:sp>
    </p:spTree>
    <p:extLst>
      <p:ext uri="{BB962C8B-B14F-4D97-AF65-F5344CB8AC3E}">
        <p14:creationId xmlns:p14="http://schemas.microsoft.com/office/powerpoint/2010/main" val="3803575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8943" t="28041" r="14223" b="9731"/>
          <a:stretch/>
        </p:blipFill>
        <p:spPr bwMode="auto">
          <a:xfrm>
            <a:off x="0" y="0"/>
            <a:ext cx="9143999" cy="6858000"/>
          </a:xfrm>
          <a:prstGeom prst="rect">
            <a:avLst/>
          </a:prstGeom>
          <a:noFill/>
          <a:ln>
            <a:noFill/>
          </a:ln>
        </p:spPr>
      </p:pic>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4111547"/>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V="1">
            <a:off x="2585568" y="5334000"/>
            <a:ext cx="3129432" cy="15240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362200" y="4729141"/>
            <a:ext cx="1946367" cy="369332"/>
          </a:xfrm>
          <a:prstGeom prst="rect">
            <a:avLst/>
          </a:prstGeom>
          <a:solidFill>
            <a:schemeClr val="bg1"/>
          </a:solidFill>
        </p:spPr>
        <p:txBody>
          <a:bodyPr wrap="none" rtlCol="0">
            <a:spAutoFit/>
          </a:bodyPr>
          <a:lstStyle/>
          <a:p>
            <a:r>
              <a:rPr lang="en-US" b="1" dirty="0">
                <a:solidFill>
                  <a:schemeClr val="accent2"/>
                </a:solidFill>
                <a:effectLst>
                  <a:outerShdw blurRad="38100" dist="38100" dir="2700000" algn="tl">
                    <a:srgbClr val="000000">
                      <a:alpha val="43137"/>
                    </a:srgbClr>
                  </a:outerShdw>
                </a:effectLst>
              </a:rPr>
              <a:t>H. epididymis</a:t>
            </a:r>
          </a:p>
        </p:txBody>
      </p:sp>
      <p:sp>
        <p:nvSpPr>
          <p:cNvPr id="3" name="Rectangle 2"/>
          <p:cNvSpPr/>
          <p:nvPr/>
        </p:nvSpPr>
        <p:spPr>
          <a:xfrm>
            <a:off x="332509" y="304800"/>
            <a:ext cx="8506691" cy="2585323"/>
          </a:xfrm>
          <a:prstGeom prst="rect">
            <a:avLst/>
          </a:prstGeom>
          <a:solidFill>
            <a:schemeClr val="bg1"/>
          </a:solidFill>
          <a:ln w="25400">
            <a:solidFill>
              <a:schemeClr val="accent1">
                <a:lumMod val="75000"/>
              </a:schemeClr>
            </a:solidFill>
          </a:ln>
        </p:spPr>
        <p:txBody>
          <a:bodyPr wrap="square">
            <a:spAutoFit/>
          </a:bodyPr>
          <a:lstStyle/>
          <a:p>
            <a:pPr eaLnBrk="1" fontAlgn="auto" hangingPunct="1">
              <a:spcBef>
                <a:spcPts val="600"/>
              </a:spcBef>
              <a:spcAft>
                <a:spcPts val="600"/>
              </a:spcAft>
              <a:buFont typeface="Arial" pitchFamily="34" charset="0"/>
              <a:buChar char="•"/>
              <a:defRPr/>
            </a:pPr>
            <a:r>
              <a:rPr lang="en-US" sz="2400" b="1" dirty="0">
                <a:solidFill>
                  <a:schemeClr val="accent6"/>
                </a:solidFill>
                <a:effectLst>
                  <a:outerShdw blurRad="38100" dist="38100" dir="2700000" algn="tl">
                    <a:srgbClr val="C0C0C0"/>
                  </a:outerShdw>
                </a:effectLst>
              </a:rPr>
              <a:t> (H) Epididymis </a:t>
            </a:r>
            <a:r>
              <a:rPr lang="en-US" sz="2400" dirty="0">
                <a:effectLst>
                  <a:outerShdw blurRad="38100" dist="38100" dir="2700000" algn="tl">
                    <a:srgbClr val="C0C0C0"/>
                  </a:outerShdw>
                </a:effectLst>
              </a:rPr>
              <a:t>is a coiled tube system that forms a mass over the back and upper part of each testes in which sperm mature.</a:t>
            </a:r>
          </a:p>
          <a:p>
            <a:pPr lvl="1" eaLnBrk="1" fontAlgn="auto" hangingPunct="1">
              <a:spcBef>
                <a:spcPts val="600"/>
              </a:spcBef>
              <a:spcAft>
                <a:spcPts val="600"/>
              </a:spcAft>
              <a:buFont typeface="Arial" pitchFamily="34" charset="0"/>
              <a:buChar char="•"/>
              <a:defRPr/>
            </a:pPr>
            <a:r>
              <a:rPr lang="en-US" sz="2000" dirty="0">
                <a:effectLst>
                  <a:outerShdw blurRad="38100" dist="38100" dir="2700000" algn="tl">
                    <a:srgbClr val="C0C0C0"/>
                  </a:outerShdw>
                </a:effectLst>
              </a:rPr>
              <a:t>Sperm take about </a:t>
            </a:r>
            <a:r>
              <a:rPr lang="en-US" sz="2000" b="1" dirty="0">
                <a:effectLst>
                  <a:outerShdw blurRad="38100" dist="38100" dir="2700000" algn="tl">
                    <a:srgbClr val="C0C0C0"/>
                  </a:outerShdw>
                </a:effectLst>
              </a:rPr>
              <a:t>36 hours to ripen to maturity</a:t>
            </a:r>
            <a:r>
              <a:rPr lang="en-US" sz="2000" dirty="0">
                <a:effectLst>
                  <a:outerShdw blurRad="38100" dist="38100" dir="2700000" algn="tl">
                    <a:srgbClr val="C0C0C0"/>
                  </a:outerShdw>
                </a:effectLst>
              </a:rPr>
              <a:t>.</a:t>
            </a:r>
          </a:p>
          <a:p>
            <a:pPr lvl="1" eaLnBrk="1" fontAlgn="auto" hangingPunct="1">
              <a:spcBef>
                <a:spcPts val="600"/>
              </a:spcBef>
              <a:spcAft>
                <a:spcPts val="600"/>
              </a:spcAft>
              <a:buFont typeface="Arial" pitchFamily="34" charset="0"/>
              <a:buChar char="•"/>
              <a:defRPr/>
            </a:pPr>
            <a:r>
              <a:rPr lang="en-US" sz="2000" dirty="0">
                <a:effectLst>
                  <a:outerShdw blurRad="38100" dist="38100" dir="2700000" algn="tl">
                    <a:srgbClr val="C0C0C0"/>
                  </a:outerShdw>
                </a:effectLst>
              </a:rPr>
              <a:t>Sperm are stored there for as long as </a:t>
            </a:r>
            <a:r>
              <a:rPr lang="en-US" sz="2000" b="1" dirty="0">
                <a:effectLst>
                  <a:outerShdw blurRad="38100" dist="38100" dir="2700000" algn="tl">
                    <a:srgbClr val="C0C0C0"/>
                  </a:outerShdw>
                </a:effectLst>
              </a:rPr>
              <a:t>six weeks. </a:t>
            </a:r>
          </a:p>
          <a:p>
            <a:pPr lvl="1" eaLnBrk="1" fontAlgn="auto" hangingPunct="1">
              <a:spcBef>
                <a:spcPts val="600"/>
              </a:spcBef>
              <a:spcAft>
                <a:spcPts val="600"/>
              </a:spcAft>
              <a:buFont typeface="Arial" pitchFamily="34" charset="0"/>
              <a:buChar char="•"/>
              <a:defRPr/>
            </a:pPr>
            <a:r>
              <a:rPr lang="en-US" sz="2000" dirty="0">
                <a:effectLst>
                  <a:outerShdw blurRad="38100" dist="38100" dir="2700000" algn="tl">
                    <a:srgbClr val="C0C0C0"/>
                  </a:outerShdw>
                </a:effectLst>
              </a:rPr>
              <a:t>If stretched out in a line, it would measure </a:t>
            </a:r>
            <a:r>
              <a:rPr lang="en-US" sz="2000" b="1" dirty="0">
                <a:effectLst>
                  <a:outerShdw blurRad="38100" dist="38100" dir="2700000" algn="tl">
                    <a:srgbClr val="C0C0C0"/>
                  </a:outerShdw>
                </a:effectLst>
              </a:rPr>
              <a:t>1 mile long</a:t>
            </a:r>
            <a:r>
              <a:rPr lang="en-US" sz="2000" dirty="0">
                <a:effectLst>
                  <a:outerShdw blurRad="38100" dist="38100" dir="2700000" algn="tl">
                    <a:srgbClr val="C0C0C0"/>
                  </a:outerShdw>
                </a:effectLst>
              </a:rPr>
              <a:t>.</a:t>
            </a:r>
          </a:p>
        </p:txBody>
      </p:sp>
    </p:spTree>
    <p:extLst>
      <p:ext uri="{BB962C8B-B14F-4D97-AF65-F5344CB8AC3E}">
        <p14:creationId xmlns:p14="http://schemas.microsoft.com/office/powerpoint/2010/main" val="2738822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8943" t="28041" r="14223" b="9731"/>
          <a:stretch/>
        </p:blipFill>
        <p:spPr bwMode="auto">
          <a:xfrm>
            <a:off x="1" y="0"/>
            <a:ext cx="9143999" cy="6858000"/>
          </a:xfrm>
          <a:prstGeom prst="rect">
            <a:avLst/>
          </a:prstGeom>
          <a:noFill/>
          <a:ln>
            <a:noFill/>
          </a:ln>
        </p:spPr>
      </p:pic>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7203" y="4487064"/>
            <a:ext cx="475197" cy="465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4114800" y="4343400"/>
            <a:ext cx="1447800"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24200" y="3959161"/>
            <a:ext cx="2265364" cy="369332"/>
          </a:xfrm>
          <a:prstGeom prst="rect">
            <a:avLst/>
          </a:prstGeom>
          <a:solidFill>
            <a:schemeClr val="bg1"/>
          </a:solidFill>
        </p:spPr>
        <p:txBody>
          <a:bodyPr wrap="none" rtlCol="0">
            <a:spAutoFit/>
          </a:bodyPr>
          <a:lstStyle/>
          <a:p>
            <a:r>
              <a:rPr lang="en-US" b="1" dirty="0">
                <a:solidFill>
                  <a:schemeClr val="accent2"/>
                </a:solidFill>
                <a:effectLst>
                  <a:outerShdw blurRad="38100" dist="38100" dir="2700000" algn="tl">
                    <a:srgbClr val="000000">
                      <a:alpha val="43137"/>
                    </a:srgbClr>
                  </a:outerShdw>
                </a:effectLst>
              </a:rPr>
              <a:t>E.  Vas deferens</a:t>
            </a:r>
          </a:p>
        </p:txBody>
      </p:sp>
      <p:sp>
        <p:nvSpPr>
          <p:cNvPr id="5" name="Rectangle 4"/>
          <p:cNvSpPr/>
          <p:nvPr/>
        </p:nvSpPr>
        <p:spPr>
          <a:xfrm>
            <a:off x="228600" y="228600"/>
            <a:ext cx="8610600" cy="3600986"/>
          </a:xfrm>
          <a:prstGeom prst="rect">
            <a:avLst/>
          </a:prstGeom>
          <a:solidFill>
            <a:schemeClr val="bg1"/>
          </a:solidFill>
          <a:ln w="25400">
            <a:solidFill>
              <a:schemeClr val="accent1">
                <a:lumMod val="75000"/>
              </a:schemeClr>
            </a:solidFill>
          </a:ln>
        </p:spPr>
        <p:txBody>
          <a:bodyPr wrap="square">
            <a:spAutoFit/>
          </a:bodyPr>
          <a:lstStyle/>
          <a:p>
            <a:pPr eaLnBrk="1" fontAlgn="auto" hangingPunct="1">
              <a:spcBef>
                <a:spcPts val="600"/>
              </a:spcBef>
              <a:spcAft>
                <a:spcPts val="600"/>
              </a:spcAft>
              <a:buFont typeface="Arial" pitchFamily="34" charset="0"/>
              <a:buChar char="•"/>
              <a:defRPr/>
            </a:pPr>
            <a:r>
              <a:rPr lang="en-US" sz="2400" b="1" dirty="0">
                <a:solidFill>
                  <a:schemeClr val="accent6"/>
                </a:solidFill>
                <a:effectLst>
                  <a:outerShdw blurRad="38100" dist="38100" dir="2700000" algn="tl">
                    <a:srgbClr val="C0C0C0"/>
                  </a:outerShdw>
                </a:effectLst>
              </a:rPr>
              <a:t> (E) Vas deferens </a:t>
            </a:r>
            <a:r>
              <a:rPr lang="en-US" sz="2400" dirty="0">
                <a:effectLst>
                  <a:outerShdw blurRad="38100" dist="38100" dir="2700000" algn="tl">
                    <a:srgbClr val="C0C0C0"/>
                  </a:outerShdw>
                </a:effectLst>
              </a:rPr>
              <a:t>are two long, thin tubes that serve as a passageway for the travel of the sperm and seminal fluid or semen. 	</a:t>
            </a:r>
          </a:p>
          <a:p>
            <a:pPr lvl="1" eaLnBrk="1" fontAlgn="auto" hangingPunct="1">
              <a:spcBef>
                <a:spcPts val="600"/>
              </a:spcBef>
              <a:spcAft>
                <a:spcPts val="600"/>
              </a:spcAft>
              <a:buFont typeface="Arial" pitchFamily="34" charset="0"/>
              <a:buChar char="•"/>
              <a:defRPr/>
            </a:pPr>
            <a:r>
              <a:rPr lang="en-US" sz="2000" dirty="0">
                <a:effectLst>
                  <a:outerShdw blurRad="38100" dist="38100" dir="2700000" algn="tl">
                    <a:srgbClr val="C0C0C0"/>
                  </a:outerShdw>
                </a:effectLst>
              </a:rPr>
              <a:t>The contraction of the vas deferens along with the action of the cilia help transport the sperm through the vas deferens.</a:t>
            </a:r>
          </a:p>
          <a:p>
            <a:pPr lvl="1" eaLnBrk="1" fontAlgn="auto" hangingPunct="1">
              <a:spcBef>
                <a:spcPts val="600"/>
              </a:spcBef>
              <a:spcAft>
                <a:spcPts val="600"/>
              </a:spcAft>
              <a:buFont typeface="Arial" pitchFamily="34" charset="0"/>
              <a:buChar char="•"/>
              <a:defRPr/>
            </a:pPr>
            <a:r>
              <a:rPr lang="en-US" sz="2000" b="1" dirty="0">
                <a:solidFill>
                  <a:schemeClr val="accent3"/>
                </a:solidFill>
                <a:effectLst>
                  <a:outerShdw blurRad="38100" dist="38100" dir="2700000" algn="tl">
                    <a:srgbClr val="C0C0C0"/>
                  </a:outerShdw>
                </a:effectLst>
              </a:rPr>
              <a:t>(K) </a:t>
            </a:r>
            <a:r>
              <a:rPr lang="en-US" sz="2000" b="1" dirty="0">
                <a:effectLst>
                  <a:outerShdw blurRad="38100" dist="38100" dir="2700000" algn="tl">
                    <a:srgbClr val="C0C0C0"/>
                  </a:outerShdw>
                </a:effectLst>
              </a:rPr>
              <a:t>Semen</a:t>
            </a:r>
            <a:r>
              <a:rPr lang="en-US" sz="2000" dirty="0">
                <a:solidFill>
                  <a:schemeClr val="accent3"/>
                </a:solidFill>
                <a:effectLst>
                  <a:outerShdw blurRad="38100" dist="38100" dir="2700000" algn="tl">
                    <a:srgbClr val="C0C0C0"/>
                  </a:outerShdw>
                </a:effectLst>
              </a:rPr>
              <a:t> </a:t>
            </a:r>
            <a:r>
              <a:rPr lang="en-US" sz="2000" dirty="0">
                <a:effectLst>
                  <a:outerShdw blurRad="38100" dist="38100" dir="2700000" algn="tl">
                    <a:srgbClr val="C0C0C0"/>
                  </a:outerShdw>
                </a:effectLst>
              </a:rPr>
              <a:t>is 1-2 TBL of fluid that includes about 150 million sperm. </a:t>
            </a:r>
            <a:r>
              <a:rPr lang="en-US" sz="2000" b="1" dirty="0">
                <a:solidFill>
                  <a:schemeClr val="accent3"/>
                </a:solidFill>
                <a:effectLst>
                  <a:outerShdw blurRad="38100" dist="38100" dir="2700000" algn="tl">
                    <a:srgbClr val="C0C0C0"/>
                  </a:outerShdw>
                </a:effectLst>
              </a:rPr>
              <a:t>(L) </a:t>
            </a:r>
            <a:r>
              <a:rPr lang="en-US" sz="2000" b="1" dirty="0">
                <a:effectLst>
                  <a:outerShdw blurRad="38100" dist="38100" dir="2700000" algn="tl">
                    <a:srgbClr val="C0C0C0"/>
                  </a:outerShdw>
                </a:effectLst>
              </a:rPr>
              <a:t>Seminal fluid </a:t>
            </a:r>
            <a:r>
              <a:rPr lang="en-US" sz="2000" dirty="0">
                <a:effectLst>
                  <a:outerShdw blurRad="38100" dist="38100" dir="2700000" algn="tl">
                    <a:srgbClr val="C0C0C0"/>
                  </a:outerShdw>
                </a:effectLst>
              </a:rPr>
              <a:t>does not include sperm.</a:t>
            </a:r>
          </a:p>
          <a:p>
            <a:pPr lvl="1" eaLnBrk="1" fontAlgn="auto" hangingPunct="1">
              <a:spcBef>
                <a:spcPts val="600"/>
              </a:spcBef>
              <a:spcAft>
                <a:spcPts val="600"/>
              </a:spcAft>
              <a:buFont typeface="Arial" pitchFamily="34" charset="0"/>
              <a:buChar char="•"/>
              <a:defRPr/>
            </a:pPr>
            <a:r>
              <a:rPr lang="en-US" sz="2000" b="1" dirty="0">
                <a:effectLst>
                  <a:outerShdw blurRad="38100" dist="38100" dir="2700000" algn="tl">
                    <a:srgbClr val="C0C0C0"/>
                  </a:outerShdw>
                </a:effectLst>
              </a:rPr>
              <a:t>Vasectomy</a:t>
            </a:r>
            <a:r>
              <a:rPr lang="en-US" sz="2000" dirty="0">
                <a:effectLst>
                  <a:outerShdw blurRad="38100" dist="38100" dir="2700000" algn="tl">
                    <a:srgbClr val="C0C0C0"/>
                  </a:outerShdw>
                </a:effectLst>
              </a:rPr>
              <a:t>:  surgical procedure for sterilization of the male.</a:t>
            </a:r>
          </a:p>
          <a:p>
            <a:pPr lvl="2" eaLnBrk="1" fontAlgn="auto" hangingPunct="1">
              <a:spcBef>
                <a:spcPts val="600"/>
              </a:spcBef>
              <a:spcAft>
                <a:spcPts val="600"/>
              </a:spcAft>
              <a:buFont typeface="Arial" pitchFamily="34" charset="0"/>
              <a:buChar char="•"/>
              <a:defRPr/>
            </a:pPr>
            <a:r>
              <a:rPr lang="en-US" sz="1600" dirty="0">
                <a:effectLst>
                  <a:outerShdw blurRad="38100" dist="38100" dir="2700000" algn="tl">
                    <a:srgbClr val="C0C0C0"/>
                  </a:outerShdw>
                </a:effectLst>
              </a:rPr>
              <a:t>Any sperm not </a:t>
            </a:r>
            <a:r>
              <a:rPr lang="en-US" sz="1600" dirty="0"/>
              <a:t>ejaculated</a:t>
            </a:r>
            <a:r>
              <a:rPr lang="en-US" sz="1600" dirty="0">
                <a:effectLst>
                  <a:outerShdw blurRad="38100" dist="38100" dir="2700000" algn="tl">
                    <a:srgbClr val="C0C0C0"/>
                  </a:outerShdw>
                </a:effectLst>
              </a:rPr>
              <a:t> are passed in the urine.</a:t>
            </a:r>
          </a:p>
        </p:txBody>
      </p:sp>
    </p:spTree>
    <p:extLst>
      <p:ext uri="{BB962C8B-B14F-4D97-AF65-F5344CB8AC3E}">
        <p14:creationId xmlns:p14="http://schemas.microsoft.com/office/powerpoint/2010/main" val="139462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8943" t="28041" r="14223" b="9731"/>
          <a:stretch/>
        </p:blipFill>
        <p:spPr bwMode="auto">
          <a:xfrm>
            <a:off x="0" y="0"/>
            <a:ext cx="9143999" cy="6858000"/>
          </a:xfrm>
          <a:prstGeom prst="rect">
            <a:avLst/>
          </a:prstGeom>
          <a:noFill/>
          <a:ln>
            <a:noFill/>
          </a:ln>
        </p:spPr>
      </p:pic>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2403" y="1647261"/>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914400" y="1512332"/>
            <a:ext cx="533400" cy="773668"/>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7200" y="1143000"/>
            <a:ext cx="2778325" cy="369332"/>
          </a:xfrm>
          <a:prstGeom prst="rect">
            <a:avLst/>
          </a:prstGeom>
          <a:solidFill>
            <a:schemeClr val="bg1"/>
          </a:solidFill>
        </p:spPr>
        <p:txBody>
          <a:bodyPr wrap="none" rtlCol="0">
            <a:spAutoFit/>
          </a:bodyPr>
          <a:lstStyle/>
          <a:p>
            <a:r>
              <a:rPr lang="en-US" b="1" dirty="0">
                <a:solidFill>
                  <a:schemeClr val="accent3"/>
                </a:solidFill>
              </a:rPr>
              <a:t>(M) </a:t>
            </a:r>
            <a:r>
              <a:rPr lang="en-US" b="1" dirty="0"/>
              <a:t>Urinary Bladder</a:t>
            </a:r>
          </a:p>
        </p:txBody>
      </p:sp>
      <p:sp>
        <p:nvSpPr>
          <p:cNvPr id="3" name="Rectangle 2"/>
          <p:cNvSpPr/>
          <p:nvPr/>
        </p:nvSpPr>
        <p:spPr>
          <a:xfrm>
            <a:off x="152400" y="3883729"/>
            <a:ext cx="8839200" cy="2200602"/>
          </a:xfrm>
          <a:prstGeom prst="rect">
            <a:avLst/>
          </a:prstGeom>
          <a:solidFill>
            <a:schemeClr val="bg1"/>
          </a:solidFill>
          <a:ln w="25400">
            <a:solidFill>
              <a:schemeClr val="accent1">
                <a:lumMod val="75000"/>
              </a:schemeClr>
            </a:solidFill>
          </a:ln>
        </p:spPr>
        <p:txBody>
          <a:bodyPr wrap="square">
            <a:spAutoFit/>
          </a:bodyPr>
          <a:lstStyle/>
          <a:p>
            <a:pPr eaLnBrk="1" fontAlgn="auto" hangingPunct="1">
              <a:spcBef>
                <a:spcPts val="600"/>
              </a:spcBef>
              <a:spcAft>
                <a:spcPts val="0"/>
              </a:spcAft>
              <a:buFont typeface="Arial" pitchFamily="34" charset="0"/>
              <a:buChar char="•"/>
              <a:defRPr/>
            </a:pPr>
            <a:r>
              <a:rPr lang="en-US" sz="2400" dirty="0"/>
              <a:t>The </a:t>
            </a:r>
            <a:r>
              <a:rPr lang="en-US" sz="2400" b="1" dirty="0">
                <a:solidFill>
                  <a:schemeClr val="accent3"/>
                </a:solidFill>
              </a:rPr>
              <a:t>(M)</a:t>
            </a:r>
            <a:r>
              <a:rPr lang="en-US" sz="2400" dirty="0">
                <a:solidFill>
                  <a:schemeClr val="accent3"/>
                </a:solidFill>
              </a:rPr>
              <a:t> </a:t>
            </a:r>
            <a:r>
              <a:rPr lang="en-US" sz="2400" b="1" dirty="0"/>
              <a:t>urinary bladder</a:t>
            </a:r>
            <a:r>
              <a:rPr lang="en-US" sz="2400" dirty="0"/>
              <a:t> is the organ that collects </a:t>
            </a:r>
            <a:r>
              <a:rPr lang="en-US" sz="2400" b="1" dirty="0"/>
              <a:t>urine</a:t>
            </a:r>
            <a:r>
              <a:rPr lang="en-US" sz="2400" dirty="0"/>
              <a:t> excreted by the kidneys before disposal by urination.</a:t>
            </a:r>
          </a:p>
          <a:p>
            <a:pPr lvl="1" eaLnBrk="1" fontAlgn="auto" hangingPunct="1">
              <a:spcBef>
                <a:spcPts val="600"/>
              </a:spcBef>
              <a:spcAft>
                <a:spcPts val="0"/>
              </a:spcAft>
              <a:buFont typeface="Arial" pitchFamily="34" charset="0"/>
              <a:buChar char="•"/>
              <a:defRPr/>
            </a:pPr>
            <a:r>
              <a:rPr lang="en-US" sz="2000" dirty="0"/>
              <a:t>Urine leaves the bladder through another tube, the urethra. In men, it is longer, passing through the prostate gland and then the penis.</a:t>
            </a:r>
            <a:endParaRPr lang="en-US" sz="2000" dirty="0">
              <a:effectLst>
                <a:outerShdw blurRad="38100" dist="38100" dir="2700000" algn="tl">
                  <a:srgbClr val="C0C0C0"/>
                </a:outerShdw>
              </a:effectLst>
            </a:endParaRPr>
          </a:p>
        </p:txBody>
      </p:sp>
    </p:spTree>
    <p:extLst>
      <p:ext uri="{BB962C8B-B14F-4D97-AF65-F5344CB8AC3E}">
        <p14:creationId xmlns:p14="http://schemas.microsoft.com/office/powerpoint/2010/main" val="2254323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l="8943" t="28041" r="14223" b="9731"/>
          <a:stretch/>
        </p:blipFill>
        <p:spPr bwMode="auto">
          <a:xfrm>
            <a:off x="0" y="0"/>
            <a:ext cx="9143999" cy="6858000"/>
          </a:xfrm>
          <a:prstGeom prst="rect">
            <a:avLst/>
          </a:prstGeom>
          <a:noFill/>
          <a:ln>
            <a:noFill/>
          </a:ln>
        </p:spPr>
      </p:pic>
      <p:pic>
        <p:nvPicPr>
          <p:cNvPr id="481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2165866"/>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H="1">
            <a:off x="7272658" y="2819400"/>
            <a:ext cx="284697" cy="519545"/>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72200" y="2359073"/>
            <a:ext cx="2770310" cy="369332"/>
          </a:xfrm>
          <a:prstGeom prst="rect">
            <a:avLst/>
          </a:prstGeom>
          <a:solidFill>
            <a:schemeClr val="bg1"/>
          </a:solidFill>
        </p:spPr>
        <p:txBody>
          <a:bodyPr wrap="none" rtlCol="0">
            <a:spAutoFit/>
          </a:bodyPr>
          <a:lstStyle/>
          <a:p>
            <a:r>
              <a:rPr lang="en-US" b="1" dirty="0">
                <a:solidFill>
                  <a:schemeClr val="accent2"/>
                </a:solidFill>
                <a:effectLst>
                  <a:outerShdw blurRad="38100" dist="38100" dir="2700000" algn="tl">
                    <a:srgbClr val="000000">
                      <a:alpha val="43137"/>
                    </a:srgbClr>
                  </a:outerShdw>
                </a:effectLst>
              </a:rPr>
              <a:t>A.  Seminal Vesicles</a:t>
            </a:r>
          </a:p>
        </p:txBody>
      </p:sp>
      <p:sp>
        <p:nvSpPr>
          <p:cNvPr id="3" name="Rectangle 2"/>
          <p:cNvSpPr/>
          <p:nvPr/>
        </p:nvSpPr>
        <p:spPr>
          <a:xfrm>
            <a:off x="152400" y="381000"/>
            <a:ext cx="8790111" cy="1585049"/>
          </a:xfrm>
          <a:prstGeom prst="rect">
            <a:avLst/>
          </a:prstGeom>
          <a:solidFill>
            <a:schemeClr val="bg1"/>
          </a:solidFill>
          <a:ln w="25400">
            <a:solidFill>
              <a:schemeClr val="accent1">
                <a:lumMod val="75000"/>
              </a:schemeClr>
            </a:solidFill>
          </a:ln>
        </p:spPr>
        <p:txBody>
          <a:bodyPr wrap="square">
            <a:spAutoFit/>
          </a:bodyPr>
          <a:lstStyle/>
          <a:p>
            <a:pPr eaLnBrk="1" fontAlgn="auto" hangingPunct="1">
              <a:spcBef>
                <a:spcPts val="600"/>
              </a:spcBef>
              <a:spcAft>
                <a:spcPts val="0"/>
              </a:spcAft>
              <a:buFont typeface="Arial" pitchFamily="34" charset="0"/>
              <a:buChar char="•"/>
              <a:defRPr/>
            </a:pPr>
            <a:r>
              <a:rPr lang="en-US" sz="2400" b="1" dirty="0">
                <a:solidFill>
                  <a:schemeClr val="accent6"/>
                </a:solidFill>
                <a:effectLst>
                  <a:outerShdw blurRad="38100" dist="38100" dir="2700000" algn="tl">
                    <a:srgbClr val="C0C0C0"/>
                  </a:outerShdw>
                </a:effectLst>
              </a:rPr>
              <a:t> (A) Seminal Vesicles </a:t>
            </a:r>
            <a:r>
              <a:rPr lang="en-US" sz="2400" dirty="0">
                <a:effectLst>
                  <a:outerShdw blurRad="38100" dist="38100" dir="2700000" algn="tl">
                    <a:srgbClr val="C0C0C0"/>
                  </a:outerShdw>
                </a:effectLst>
              </a:rPr>
              <a:t>are two small glands that secrete a clear and sticky fluid that nourishes and enables the sperm to have energy and move.</a:t>
            </a:r>
          </a:p>
          <a:p>
            <a:pPr lvl="1" eaLnBrk="1" fontAlgn="auto" hangingPunct="1">
              <a:spcBef>
                <a:spcPts val="600"/>
              </a:spcBef>
              <a:spcAft>
                <a:spcPts val="0"/>
              </a:spcAft>
              <a:buFont typeface="Arial" pitchFamily="34" charset="0"/>
              <a:buChar char="•"/>
              <a:defRPr/>
            </a:pPr>
            <a:r>
              <a:rPr lang="en-US" sz="2000" dirty="0">
                <a:effectLst>
                  <a:outerShdw blurRad="38100" dist="38100" dir="2700000" algn="tl">
                    <a:srgbClr val="C0C0C0"/>
                  </a:outerShdw>
                </a:effectLst>
              </a:rPr>
              <a:t>The sugar in the seminal fluid is what </a:t>
            </a:r>
            <a:r>
              <a:rPr lang="en-US" sz="2000" b="1" dirty="0">
                <a:effectLst>
                  <a:outerShdw blurRad="38100" dist="38100" dir="2700000" algn="tl">
                    <a:srgbClr val="C0C0C0"/>
                  </a:outerShdw>
                </a:effectLst>
              </a:rPr>
              <a:t>nourishes the sperm</a:t>
            </a:r>
            <a:r>
              <a:rPr lang="en-US" sz="2000" dirty="0">
                <a:effectLst>
                  <a:outerShdw blurRad="38100" dist="38100" dir="2700000" algn="tl">
                    <a:srgbClr val="C0C0C0"/>
                  </a:outerShdw>
                </a:effectLst>
              </a:rPr>
              <a:t>.</a:t>
            </a:r>
          </a:p>
        </p:txBody>
      </p:sp>
      <p:sp>
        <p:nvSpPr>
          <p:cNvPr id="4" name="SMARTInkShape-2"/>
          <p:cNvSpPr/>
          <p:nvPr>
            <p:custDataLst>
              <p:tags r:id="rId1"/>
            </p:custDataLst>
          </p:nvPr>
        </p:nvSpPr>
        <p:spPr>
          <a:xfrm>
            <a:off x="7155248" y="3086201"/>
            <a:ext cx="129473" cy="456306"/>
          </a:xfrm>
          <a:custGeom>
            <a:avLst/>
            <a:gdLst/>
            <a:ahLst/>
            <a:cxnLst/>
            <a:rect l="0" t="0" r="0" b="0"/>
            <a:pathLst>
              <a:path w="129473" h="456306">
                <a:moveTo>
                  <a:pt x="129472" y="106579"/>
                </a:moveTo>
                <a:lnTo>
                  <a:pt x="125427" y="106579"/>
                </a:lnTo>
                <a:lnTo>
                  <a:pt x="124235" y="107426"/>
                </a:lnTo>
                <a:lnTo>
                  <a:pt x="123440" y="108837"/>
                </a:lnTo>
                <a:lnTo>
                  <a:pt x="122165" y="117185"/>
                </a:lnTo>
                <a:lnTo>
                  <a:pt x="121023" y="150066"/>
                </a:lnTo>
                <a:lnTo>
                  <a:pt x="114704" y="187788"/>
                </a:lnTo>
                <a:lnTo>
                  <a:pt x="114273" y="225761"/>
                </a:lnTo>
                <a:lnTo>
                  <a:pt x="114237" y="260468"/>
                </a:lnTo>
                <a:lnTo>
                  <a:pt x="114232" y="293359"/>
                </a:lnTo>
                <a:lnTo>
                  <a:pt x="110187" y="324754"/>
                </a:lnTo>
                <a:lnTo>
                  <a:pt x="107671" y="357678"/>
                </a:lnTo>
                <a:lnTo>
                  <a:pt x="100720" y="392161"/>
                </a:lnTo>
                <a:lnTo>
                  <a:pt x="93136" y="419635"/>
                </a:lnTo>
                <a:lnTo>
                  <a:pt x="77607" y="454014"/>
                </a:lnTo>
                <a:lnTo>
                  <a:pt x="77962" y="454196"/>
                </a:lnTo>
                <a:lnTo>
                  <a:pt x="82822" y="450268"/>
                </a:lnTo>
                <a:lnTo>
                  <a:pt x="88805" y="430538"/>
                </a:lnTo>
                <a:lnTo>
                  <a:pt x="95078" y="393247"/>
                </a:lnTo>
                <a:lnTo>
                  <a:pt x="103456" y="358158"/>
                </a:lnTo>
                <a:lnTo>
                  <a:pt x="105677" y="326089"/>
                </a:lnTo>
                <a:lnTo>
                  <a:pt x="106489" y="293143"/>
                </a:lnTo>
                <a:lnTo>
                  <a:pt x="106588" y="256195"/>
                </a:lnTo>
                <a:lnTo>
                  <a:pt x="106609" y="220345"/>
                </a:lnTo>
                <a:lnTo>
                  <a:pt x="106611" y="185903"/>
                </a:lnTo>
                <a:lnTo>
                  <a:pt x="106613" y="156522"/>
                </a:lnTo>
                <a:lnTo>
                  <a:pt x="110657" y="122653"/>
                </a:lnTo>
                <a:lnTo>
                  <a:pt x="120124" y="85737"/>
                </a:lnTo>
                <a:lnTo>
                  <a:pt x="121511" y="78003"/>
                </a:lnTo>
                <a:lnTo>
                  <a:pt x="121625" y="78215"/>
                </a:lnTo>
                <a:lnTo>
                  <a:pt x="122692" y="109554"/>
                </a:lnTo>
                <a:lnTo>
                  <a:pt x="127882" y="145768"/>
                </a:lnTo>
                <a:lnTo>
                  <a:pt x="126743" y="170966"/>
                </a:lnTo>
                <a:lnTo>
                  <a:pt x="122818" y="202741"/>
                </a:lnTo>
                <a:lnTo>
                  <a:pt x="122138" y="235731"/>
                </a:lnTo>
                <a:lnTo>
                  <a:pt x="119721" y="250904"/>
                </a:lnTo>
                <a:lnTo>
                  <a:pt x="108682" y="287830"/>
                </a:lnTo>
                <a:lnTo>
                  <a:pt x="104968" y="304216"/>
                </a:lnTo>
                <a:lnTo>
                  <a:pt x="93696" y="340509"/>
                </a:lnTo>
                <a:lnTo>
                  <a:pt x="78653" y="376242"/>
                </a:lnTo>
                <a:lnTo>
                  <a:pt x="60891" y="412472"/>
                </a:lnTo>
                <a:lnTo>
                  <a:pt x="56658" y="419485"/>
                </a:lnTo>
                <a:lnTo>
                  <a:pt x="55529" y="420169"/>
                </a:lnTo>
                <a:lnTo>
                  <a:pt x="54777" y="419779"/>
                </a:lnTo>
                <a:lnTo>
                  <a:pt x="61760" y="389719"/>
                </a:lnTo>
                <a:lnTo>
                  <a:pt x="68769" y="356137"/>
                </a:lnTo>
                <a:lnTo>
                  <a:pt x="73950" y="323891"/>
                </a:lnTo>
                <a:lnTo>
                  <a:pt x="77744" y="293735"/>
                </a:lnTo>
                <a:lnTo>
                  <a:pt x="81972" y="262504"/>
                </a:lnTo>
                <a:lnTo>
                  <a:pt x="87446" y="229195"/>
                </a:lnTo>
                <a:lnTo>
                  <a:pt x="91443" y="195617"/>
                </a:lnTo>
                <a:lnTo>
                  <a:pt x="96379" y="157796"/>
                </a:lnTo>
                <a:lnTo>
                  <a:pt x="98218" y="121096"/>
                </a:lnTo>
                <a:lnTo>
                  <a:pt x="98763" y="92536"/>
                </a:lnTo>
                <a:lnTo>
                  <a:pt x="98962" y="55037"/>
                </a:lnTo>
                <a:lnTo>
                  <a:pt x="98991" y="27915"/>
                </a:lnTo>
                <a:lnTo>
                  <a:pt x="96734" y="63319"/>
                </a:lnTo>
                <a:lnTo>
                  <a:pt x="92431" y="97940"/>
                </a:lnTo>
                <a:lnTo>
                  <a:pt x="87641" y="133652"/>
                </a:lnTo>
                <a:lnTo>
                  <a:pt x="80859" y="164272"/>
                </a:lnTo>
                <a:lnTo>
                  <a:pt x="70982" y="199914"/>
                </a:lnTo>
                <a:lnTo>
                  <a:pt x="63411" y="237245"/>
                </a:lnTo>
                <a:lnTo>
                  <a:pt x="54959" y="269661"/>
                </a:lnTo>
                <a:lnTo>
                  <a:pt x="41878" y="303798"/>
                </a:lnTo>
                <a:lnTo>
                  <a:pt x="38048" y="319539"/>
                </a:lnTo>
                <a:lnTo>
                  <a:pt x="24050" y="352598"/>
                </a:lnTo>
                <a:lnTo>
                  <a:pt x="12880" y="387444"/>
                </a:lnTo>
                <a:lnTo>
                  <a:pt x="7691" y="410641"/>
                </a:lnTo>
                <a:lnTo>
                  <a:pt x="18170" y="375451"/>
                </a:lnTo>
                <a:lnTo>
                  <a:pt x="25468" y="342972"/>
                </a:lnTo>
                <a:lnTo>
                  <a:pt x="34673" y="305392"/>
                </a:lnTo>
                <a:lnTo>
                  <a:pt x="37368" y="268492"/>
                </a:lnTo>
                <a:lnTo>
                  <a:pt x="41947" y="236493"/>
                </a:lnTo>
                <a:lnTo>
                  <a:pt x="48599" y="201234"/>
                </a:lnTo>
                <a:lnTo>
                  <a:pt x="51195" y="173201"/>
                </a:lnTo>
                <a:lnTo>
                  <a:pt x="53196" y="145502"/>
                </a:lnTo>
                <a:lnTo>
                  <a:pt x="58235" y="113408"/>
                </a:lnTo>
                <a:lnTo>
                  <a:pt x="65896" y="77678"/>
                </a:lnTo>
                <a:lnTo>
                  <a:pt x="67349" y="72567"/>
                </a:lnTo>
                <a:lnTo>
                  <a:pt x="67737" y="72051"/>
                </a:lnTo>
                <a:lnTo>
                  <a:pt x="67996" y="72554"/>
                </a:lnTo>
                <a:lnTo>
                  <a:pt x="68168" y="73736"/>
                </a:lnTo>
                <a:lnTo>
                  <a:pt x="62435" y="96881"/>
                </a:lnTo>
                <a:lnTo>
                  <a:pt x="59091" y="125719"/>
                </a:lnTo>
                <a:lnTo>
                  <a:pt x="52738" y="156559"/>
                </a:lnTo>
                <a:lnTo>
                  <a:pt x="45494" y="188557"/>
                </a:lnTo>
                <a:lnTo>
                  <a:pt x="41348" y="215827"/>
                </a:lnTo>
                <a:lnTo>
                  <a:pt x="39506" y="244880"/>
                </a:lnTo>
                <a:lnTo>
                  <a:pt x="34423" y="277662"/>
                </a:lnTo>
                <a:lnTo>
                  <a:pt x="27555" y="311551"/>
                </a:lnTo>
                <a:lnTo>
                  <a:pt x="24204" y="344359"/>
                </a:lnTo>
                <a:lnTo>
                  <a:pt x="16946" y="379432"/>
                </a:lnTo>
                <a:lnTo>
                  <a:pt x="15114" y="389560"/>
                </a:lnTo>
                <a:lnTo>
                  <a:pt x="8715" y="401722"/>
                </a:lnTo>
                <a:lnTo>
                  <a:pt x="3851" y="391020"/>
                </a:lnTo>
                <a:lnTo>
                  <a:pt x="707" y="357718"/>
                </a:lnTo>
                <a:lnTo>
                  <a:pt x="161" y="325112"/>
                </a:lnTo>
                <a:lnTo>
                  <a:pt x="2234" y="290480"/>
                </a:lnTo>
                <a:lnTo>
                  <a:pt x="6502" y="259181"/>
                </a:lnTo>
                <a:lnTo>
                  <a:pt x="11286" y="224043"/>
                </a:lnTo>
                <a:lnTo>
                  <a:pt x="14021" y="193595"/>
                </a:lnTo>
                <a:lnTo>
                  <a:pt x="14831" y="160395"/>
                </a:lnTo>
                <a:lnTo>
                  <a:pt x="19116" y="127793"/>
                </a:lnTo>
                <a:lnTo>
                  <a:pt x="22308" y="90537"/>
                </a:lnTo>
                <a:lnTo>
                  <a:pt x="22763" y="63209"/>
                </a:lnTo>
                <a:lnTo>
                  <a:pt x="25038" y="66419"/>
                </a:lnTo>
                <a:lnTo>
                  <a:pt x="28024" y="72643"/>
                </a:lnTo>
                <a:lnTo>
                  <a:pt x="29350" y="78232"/>
                </a:lnTo>
                <a:lnTo>
                  <a:pt x="24966" y="115749"/>
                </a:lnTo>
                <a:lnTo>
                  <a:pt x="20964" y="149751"/>
                </a:lnTo>
                <a:lnTo>
                  <a:pt x="16889" y="179766"/>
                </a:lnTo>
                <a:lnTo>
                  <a:pt x="15680" y="209262"/>
                </a:lnTo>
                <a:lnTo>
                  <a:pt x="13065" y="244813"/>
                </a:lnTo>
                <a:lnTo>
                  <a:pt x="8642" y="282615"/>
                </a:lnTo>
                <a:lnTo>
                  <a:pt x="1087" y="319537"/>
                </a:lnTo>
                <a:lnTo>
                  <a:pt x="33" y="339976"/>
                </a:lnTo>
                <a:lnTo>
                  <a:pt x="0" y="340070"/>
                </a:lnTo>
                <a:lnTo>
                  <a:pt x="799" y="333618"/>
                </a:lnTo>
                <a:lnTo>
                  <a:pt x="8225" y="300126"/>
                </a:lnTo>
                <a:lnTo>
                  <a:pt x="15372" y="269760"/>
                </a:lnTo>
                <a:lnTo>
                  <a:pt x="25371" y="236743"/>
                </a:lnTo>
                <a:lnTo>
                  <a:pt x="35500" y="203222"/>
                </a:lnTo>
                <a:lnTo>
                  <a:pt x="43114" y="167105"/>
                </a:lnTo>
                <a:lnTo>
                  <a:pt x="51015" y="130858"/>
                </a:lnTo>
                <a:lnTo>
                  <a:pt x="54862" y="109257"/>
                </a:lnTo>
                <a:lnTo>
                  <a:pt x="65335" y="76295"/>
                </a:lnTo>
                <a:lnTo>
                  <a:pt x="72139" y="40429"/>
                </a:lnTo>
                <a:lnTo>
                  <a:pt x="76028" y="2791"/>
                </a:lnTo>
                <a:lnTo>
                  <a:pt x="75216" y="1827"/>
                </a:lnTo>
                <a:lnTo>
                  <a:pt x="72057" y="756"/>
                </a:lnTo>
                <a:lnTo>
                  <a:pt x="70875" y="1317"/>
                </a:lnTo>
                <a:lnTo>
                  <a:pt x="70087" y="2538"/>
                </a:lnTo>
                <a:lnTo>
                  <a:pt x="69562" y="4198"/>
                </a:lnTo>
                <a:lnTo>
                  <a:pt x="63483" y="13793"/>
                </a:lnTo>
                <a:lnTo>
                  <a:pt x="60912" y="51486"/>
                </a:lnTo>
                <a:lnTo>
                  <a:pt x="61741" y="85014"/>
                </a:lnTo>
                <a:lnTo>
                  <a:pt x="67453" y="117945"/>
                </a:lnTo>
                <a:lnTo>
                  <a:pt x="74404" y="152792"/>
                </a:lnTo>
                <a:lnTo>
                  <a:pt x="81141" y="189617"/>
                </a:lnTo>
                <a:lnTo>
                  <a:pt x="83408" y="225992"/>
                </a:lnTo>
                <a:lnTo>
                  <a:pt x="82837" y="262874"/>
                </a:lnTo>
                <a:lnTo>
                  <a:pt x="77707" y="292737"/>
                </a:lnTo>
                <a:lnTo>
                  <a:pt x="75493" y="330217"/>
                </a:lnTo>
                <a:lnTo>
                  <a:pt x="70956" y="357886"/>
                </a:lnTo>
                <a:lnTo>
                  <a:pt x="69236" y="389979"/>
                </a:lnTo>
                <a:lnTo>
                  <a:pt x="66397" y="421796"/>
                </a:lnTo>
                <a:lnTo>
                  <a:pt x="61215" y="454419"/>
                </a:lnTo>
                <a:lnTo>
                  <a:pt x="61954" y="455313"/>
                </a:lnTo>
                <a:lnTo>
                  <a:pt x="65033" y="456305"/>
                </a:lnTo>
                <a:lnTo>
                  <a:pt x="66193" y="454030"/>
                </a:lnTo>
                <a:lnTo>
                  <a:pt x="72252" y="421166"/>
                </a:lnTo>
                <a:lnTo>
                  <a:pt x="80602" y="392491"/>
                </a:lnTo>
                <a:lnTo>
                  <a:pt x="83665" y="362226"/>
                </a:lnTo>
                <a:lnTo>
                  <a:pt x="88712" y="334726"/>
                </a:lnTo>
                <a:lnTo>
                  <a:pt x="91431" y="302213"/>
                </a:lnTo>
                <a:lnTo>
                  <a:pt x="97247" y="269871"/>
                </a:lnTo>
                <a:lnTo>
                  <a:pt x="98647" y="234790"/>
                </a:lnTo>
                <a:lnTo>
                  <a:pt x="98924" y="197568"/>
                </a:lnTo>
                <a:lnTo>
                  <a:pt x="98972" y="164207"/>
                </a:lnTo>
                <a:lnTo>
                  <a:pt x="96731" y="126680"/>
                </a:lnTo>
                <a:lnTo>
                  <a:pt x="91842" y="91766"/>
                </a:lnTo>
                <a:lnTo>
                  <a:pt x="89253" y="73968"/>
                </a:lnTo>
                <a:lnTo>
                  <a:pt x="75946" y="38481"/>
                </a:lnTo>
                <a:lnTo>
                  <a:pt x="60900" y="15149"/>
                </a:lnTo>
                <a:lnTo>
                  <a:pt x="60893" y="15141"/>
                </a:lnTo>
                <a:lnTo>
                  <a:pt x="68198" y="15139"/>
                </a:lnTo>
                <a:lnTo>
                  <a:pt x="68513" y="0"/>
                </a:lnTo>
                <a:lnTo>
                  <a:pt x="68513" y="6469"/>
                </a:lnTo>
                <a:lnTo>
                  <a:pt x="64466" y="11253"/>
                </a:lnTo>
                <a:lnTo>
                  <a:pt x="62480" y="17928"/>
                </a:lnTo>
                <a:lnTo>
                  <a:pt x="60751" y="25692"/>
                </a:lnTo>
                <a:lnTo>
                  <a:pt x="55000" y="37575"/>
                </a:lnTo>
                <a:lnTo>
                  <a:pt x="47256" y="64386"/>
                </a:lnTo>
                <a:lnTo>
                  <a:pt x="41141" y="78931"/>
                </a:lnTo>
                <a:lnTo>
                  <a:pt x="38032" y="12943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80233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8943" t="28041" r="14223" b="9731"/>
          <a:stretch/>
        </p:blipFill>
        <p:spPr bwMode="auto">
          <a:xfrm>
            <a:off x="0" y="0"/>
            <a:ext cx="9143999" cy="6858000"/>
          </a:xfrm>
          <a:prstGeom prst="rect">
            <a:avLst/>
          </a:prstGeom>
          <a:noFill/>
          <a:ln>
            <a:noFill/>
          </a:ln>
        </p:spPr>
      </p:pic>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9530" y="2413099"/>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V="1">
            <a:off x="1600200" y="3810000"/>
            <a:ext cx="4724400" cy="142488"/>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43200" y="3429000"/>
            <a:ext cx="2526654" cy="369332"/>
          </a:xfrm>
          <a:prstGeom prst="rect">
            <a:avLst/>
          </a:prstGeom>
          <a:solidFill>
            <a:schemeClr val="bg1"/>
          </a:solidFill>
        </p:spPr>
        <p:txBody>
          <a:bodyPr wrap="none" rtlCol="0">
            <a:spAutoFit/>
          </a:bodyPr>
          <a:lstStyle/>
          <a:p>
            <a:r>
              <a:rPr lang="en-US" b="1" dirty="0">
                <a:solidFill>
                  <a:schemeClr val="accent2"/>
                </a:solidFill>
              </a:rPr>
              <a:t>B.  Prostate Gland</a:t>
            </a:r>
          </a:p>
        </p:txBody>
      </p:sp>
      <p:sp>
        <p:nvSpPr>
          <p:cNvPr id="3" name="Rectangle 2"/>
          <p:cNvSpPr/>
          <p:nvPr/>
        </p:nvSpPr>
        <p:spPr>
          <a:xfrm>
            <a:off x="152400" y="4028688"/>
            <a:ext cx="8839200" cy="2600712"/>
          </a:xfrm>
          <a:prstGeom prst="rect">
            <a:avLst/>
          </a:prstGeom>
          <a:solidFill>
            <a:schemeClr val="bg1"/>
          </a:solidFill>
          <a:ln w="25400">
            <a:solidFill>
              <a:schemeClr val="accent1">
                <a:lumMod val="75000"/>
              </a:schemeClr>
            </a:solidFill>
          </a:ln>
        </p:spPr>
        <p:txBody>
          <a:bodyPr wrap="square">
            <a:spAutoFit/>
          </a:bodyPr>
          <a:lstStyle/>
          <a:p>
            <a:pPr eaLnBrk="1" fontAlgn="auto" hangingPunct="1">
              <a:spcBef>
                <a:spcPts val="600"/>
              </a:spcBef>
              <a:spcAft>
                <a:spcPts val="0"/>
              </a:spcAft>
              <a:buFont typeface="Arial" pitchFamily="34" charset="0"/>
              <a:buChar char="•"/>
              <a:defRPr/>
            </a:pPr>
            <a:r>
              <a:rPr lang="en-US" sz="2400" dirty="0">
                <a:effectLst>
                  <a:outerShdw blurRad="38100" dist="38100" dir="2700000" algn="tl">
                    <a:srgbClr val="C0C0C0"/>
                  </a:outerShdw>
                </a:effectLst>
              </a:rPr>
              <a:t>The </a:t>
            </a:r>
            <a:r>
              <a:rPr lang="en-US" sz="2400" b="1" dirty="0">
                <a:solidFill>
                  <a:schemeClr val="accent6"/>
                </a:solidFill>
                <a:effectLst>
                  <a:outerShdw blurRad="38100" dist="38100" dir="2700000" algn="tl">
                    <a:srgbClr val="C0C0C0"/>
                  </a:outerShdw>
                </a:effectLst>
              </a:rPr>
              <a:t>(B)</a:t>
            </a:r>
            <a:r>
              <a:rPr lang="en-US" sz="2400" dirty="0">
                <a:solidFill>
                  <a:schemeClr val="accent6"/>
                </a:solidFill>
                <a:effectLst>
                  <a:outerShdw blurRad="38100" dist="38100" dir="2700000" algn="tl">
                    <a:srgbClr val="C0C0C0"/>
                  </a:outerShdw>
                </a:effectLst>
              </a:rPr>
              <a:t> </a:t>
            </a:r>
            <a:r>
              <a:rPr lang="en-US" sz="2400" b="1" dirty="0">
                <a:solidFill>
                  <a:schemeClr val="accent6"/>
                </a:solidFill>
                <a:effectLst>
                  <a:outerShdw blurRad="38100" dist="38100" dir="2700000" algn="tl">
                    <a:srgbClr val="C0C0C0"/>
                  </a:outerShdw>
                </a:effectLst>
              </a:rPr>
              <a:t>prostate gland </a:t>
            </a:r>
            <a:r>
              <a:rPr lang="en-US" sz="2400" dirty="0">
                <a:effectLst>
                  <a:outerShdw blurRad="38100" dist="38100" dir="2700000" algn="tl">
                    <a:srgbClr val="C0C0C0"/>
                  </a:outerShdw>
                </a:effectLst>
              </a:rPr>
              <a:t>is located at the base of the bladder and surrounding the urethra.  </a:t>
            </a:r>
          </a:p>
          <a:p>
            <a:pPr lvl="1" eaLnBrk="1" fontAlgn="auto" hangingPunct="1">
              <a:spcBef>
                <a:spcPts val="600"/>
              </a:spcBef>
              <a:spcAft>
                <a:spcPts val="0"/>
              </a:spcAft>
              <a:buFont typeface="Arial" pitchFamily="34" charset="0"/>
              <a:buChar char="•"/>
              <a:defRPr/>
            </a:pPr>
            <a:r>
              <a:rPr lang="en-US" sz="2000" dirty="0">
                <a:effectLst>
                  <a:outerShdw blurRad="38100" dist="38100" dir="2700000" algn="tl">
                    <a:srgbClr val="C0C0C0"/>
                  </a:outerShdw>
                </a:effectLst>
              </a:rPr>
              <a:t>It helps make up </a:t>
            </a:r>
            <a:r>
              <a:rPr lang="en-US" sz="2000" b="1" dirty="0">
                <a:effectLst>
                  <a:outerShdw blurRad="38100" dist="38100" dir="2700000" algn="tl">
                    <a:srgbClr val="C0C0C0"/>
                  </a:outerShdw>
                </a:effectLst>
              </a:rPr>
              <a:t>most of </a:t>
            </a:r>
            <a:r>
              <a:rPr lang="en-US" sz="2000" dirty="0">
                <a:effectLst>
                  <a:outerShdw blurRad="38100" dist="38100" dir="2700000" algn="tl">
                    <a:srgbClr val="C0C0C0"/>
                  </a:outerShdw>
                </a:effectLst>
              </a:rPr>
              <a:t>the seminal fluid.</a:t>
            </a:r>
          </a:p>
          <a:p>
            <a:pPr lvl="1" eaLnBrk="1" fontAlgn="auto" hangingPunct="1">
              <a:spcBef>
                <a:spcPts val="600"/>
              </a:spcBef>
              <a:spcAft>
                <a:spcPts val="0"/>
              </a:spcAft>
              <a:buFont typeface="Arial" pitchFamily="34" charset="0"/>
              <a:buChar char="•"/>
              <a:defRPr/>
            </a:pPr>
            <a:r>
              <a:rPr lang="en-US" sz="2000" dirty="0">
                <a:effectLst>
                  <a:outerShdw blurRad="38100" dist="38100" dir="2700000" algn="tl">
                    <a:srgbClr val="C0C0C0"/>
                  </a:outerShdw>
                </a:effectLst>
              </a:rPr>
              <a:t>The gland secretes an </a:t>
            </a:r>
            <a:r>
              <a:rPr lang="en-US" sz="2000" b="1" dirty="0">
                <a:effectLst>
                  <a:outerShdw blurRad="38100" dist="38100" dir="2700000" algn="tl">
                    <a:srgbClr val="C0C0C0"/>
                  </a:outerShdw>
                </a:effectLst>
              </a:rPr>
              <a:t>alkaline fluid </a:t>
            </a:r>
            <a:r>
              <a:rPr lang="en-US" sz="2000" dirty="0">
                <a:effectLst>
                  <a:outerShdw blurRad="38100" dist="38100" dir="2700000" algn="tl">
                    <a:srgbClr val="C0C0C0"/>
                  </a:outerShdw>
                </a:effectLst>
              </a:rPr>
              <a:t>that neutralizes the acid found in the male urethra and the female reproductive tract.  </a:t>
            </a:r>
          </a:p>
          <a:p>
            <a:pPr lvl="2" eaLnBrk="1" fontAlgn="auto" hangingPunct="1">
              <a:spcBef>
                <a:spcPts val="600"/>
              </a:spcBef>
              <a:spcAft>
                <a:spcPts val="0"/>
              </a:spcAft>
              <a:buFont typeface="Arial" pitchFamily="34" charset="0"/>
              <a:buChar char="•"/>
              <a:defRPr/>
            </a:pPr>
            <a:r>
              <a:rPr lang="en-US" dirty="0">
                <a:effectLst>
                  <a:outerShdw blurRad="38100" dist="38100" dir="2700000" algn="tl">
                    <a:srgbClr val="C0C0C0"/>
                  </a:outerShdw>
                </a:effectLst>
              </a:rPr>
              <a:t>Without the secretions of the prostate gland, many sperm would die and fertilization of an ovum would be impossible.</a:t>
            </a:r>
          </a:p>
        </p:txBody>
      </p:sp>
    </p:spTree>
    <p:extLst>
      <p:ext uri="{BB962C8B-B14F-4D97-AF65-F5344CB8AC3E}">
        <p14:creationId xmlns:p14="http://schemas.microsoft.com/office/powerpoint/2010/main" val="2273204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et Me Tell You About The Birds And The Bees_small_WMV V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0" y="3429000"/>
            <a:ext cx="3048000" cy="2286000"/>
          </a:xfrm>
          <a:prstGeom prst="rect">
            <a:avLst/>
          </a:prstGeom>
        </p:spPr>
      </p:pic>
      <p:pic>
        <p:nvPicPr>
          <p:cNvPr id="3" name="Picture 2"/>
          <p:cNvPicPr/>
          <p:nvPr/>
        </p:nvPicPr>
        <p:blipFill rotWithShape="1">
          <a:blip r:embed="rId6">
            <a:extLst>
              <a:ext uri="{28A0092B-C50C-407E-A947-70E740481C1C}">
                <a14:useLocalDpi xmlns:a14="http://schemas.microsoft.com/office/drawing/2010/main" val="0"/>
              </a:ext>
            </a:extLst>
          </a:blip>
          <a:srcRect l="15230" t="2681" r="18025" b="2681"/>
          <a:stretch/>
        </p:blipFill>
        <p:spPr bwMode="auto">
          <a:xfrm>
            <a:off x="23092" y="0"/>
            <a:ext cx="4396508" cy="6858000"/>
          </a:xfrm>
          <a:prstGeom prst="rect">
            <a:avLst/>
          </a:prstGeom>
          <a:noFill/>
          <a:ln>
            <a:noFill/>
          </a:ln>
        </p:spPr>
      </p:pic>
      <p:pic>
        <p:nvPicPr>
          <p:cNvPr id="5" name="Picture 4"/>
          <p:cNvPicPr/>
          <p:nvPr/>
        </p:nvPicPr>
        <p:blipFill rotWithShape="1">
          <a:blip r:embed="rId6">
            <a:extLst>
              <a:ext uri="{28A0092B-C50C-407E-A947-70E740481C1C}">
                <a14:useLocalDpi xmlns:a14="http://schemas.microsoft.com/office/drawing/2010/main" val="0"/>
              </a:ext>
            </a:extLst>
          </a:blip>
          <a:srcRect l="15230" t="2681" r="18025" b="2681"/>
          <a:stretch/>
        </p:blipFill>
        <p:spPr bwMode="auto">
          <a:xfrm>
            <a:off x="4495800" y="0"/>
            <a:ext cx="4648200" cy="6858000"/>
          </a:xfrm>
          <a:prstGeom prst="rect">
            <a:avLst/>
          </a:prstGeom>
          <a:noFill/>
          <a:ln>
            <a:noFill/>
          </a:ln>
        </p:spPr>
      </p:pic>
      <p:sp>
        <p:nvSpPr>
          <p:cNvPr id="4" name="TextBox 3"/>
          <p:cNvSpPr txBox="1"/>
          <p:nvPr/>
        </p:nvSpPr>
        <p:spPr>
          <a:xfrm>
            <a:off x="-38449" y="838200"/>
            <a:ext cx="9211432" cy="4893647"/>
          </a:xfrm>
          <a:prstGeom prst="rect">
            <a:avLst/>
          </a:prstGeom>
          <a:noFill/>
        </p:spPr>
        <p:txBody>
          <a:bodyPr wrap="none" rtlCol="0">
            <a:spAutoFit/>
          </a:bodyPr>
          <a:lstStyle/>
          <a:p>
            <a:pPr algn="ctr"/>
            <a:r>
              <a:rPr lang="en-US" sz="6000" b="1" dirty="0">
                <a:effectLst>
                  <a:outerShdw blurRad="38100" dist="38100" dir="2700000" algn="tl">
                    <a:srgbClr val="000000">
                      <a:alpha val="43137"/>
                    </a:srgbClr>
                  </a:outerShdw>
                </a:effectLst>
                <a:latin typeface="Rockwell Extra Bold" pitchFamily="18" charset="0"/>
              </a:rPr>
              <a:t>Place the letters </a:t>
            </a:r>
          </a:p>
          <a:p>
            <a:pPr algn="ctr"/>
            <a:r>
              <a:rPr lang="en-US" sz="6000" b="1" dirty="0">
                <a:solidFill>
                  <a:srgbClr val="FFFF00"/>
                </a:solidFill>
                <a:effectLst>
                  <a:outerShdw blurRad="38100" dist="38100" dir="2700000" algn="tl">
                    <a:srgbClr val="000000">
                      <a:alpha val="43137"/>
                    </a:srgbClr>
                  </a:outerShdw>
                </a:effectLst>
                <a:latin typeface="Rockwell Extra Bold" pitchFamily="18" charset="0"/>
              </a:rPr>
              <a:t>A - CC</a:t>
            </a:r>
            <a:r>
              <a:rPr lang="en-US" sz="6000" b="1" dirty="0">
                <a:effectLst>
                  <a:outerShdw blurRad="38100" dist="38100" dir="2700000" algn="tl">
                    <a:srgbClr val="000000">
                      <a:alpha val="43137"/>
                    </a:srgbClr>
                  </a:outerShdw>
                </a:effectLst>
                <a:latin typeface="Rockwell Extra Bold" pitchFamily="18" charset="0"/>
              </a:rPr>
              <a:t>  (A, B, C, D…)</a:t>
            </a:r>
          </a:p>
          <a:p>
            <a:pPr algn="ctr"/>
            <a:r>
              <a:rPr lang="en-US" sz="6000" b="1" dirty="0">
                <a:effectLst>
                  <a:outerShdw blurRad="38100" dist="38100" dir="2700000" algn="tl">
                    <a:srgbClr val="000000">
                      <a:alpha val="43137"/>
                    </a:srgbClr>
                  </a:outerShdw>
                </a:effectLst>
                <a:latin typeface="Rockwell Extra Bold" pitchFamily="18" charset="0"/>
              </a:rPr>
              <a:t>Randomly on your </a:t>
            </a:r>
          </a:p>
          <a:p>
            <a:pPr algn="ctr"/>
            <a:r>
              <a:rPr lang="en-US" sz="5400" b="1" dirty="0">
                <a:effectLst>
                  <a:outerShdw blurRad="38100" dist="38100" dir="2700000" algn="tl">
                    <a:srgbClr val="000000">
                      <a:alpha val="43137"/>
                    </a:srgbClr>
                  </a:outerShdw>
                </a:effectLst>
                <a:latin typeface="Rockwell Extra Bold" pitchFamily="18" charset="0"/>
              </a:rPr>
              <a:t>Snakes and Ladders </a:t>
            </a:r>
          </a:p>
          <a:p>
            <a:pPr algn="ctr"/>
            <a:r>
              <a:rPr lang="en-US" sz="6000" b="1" dirty="0">
                <a:effectLst>
                  <a:outerShdw blurRad="38100" dist="38100" dir="2700000" algn="tl">
                    <a:srgbClr val="000000">
                      <a:alpha val="43137"/>
                    </a:srgbClr>
                  </a:outerShdw>
                </a:effectLst>
                <a:latin typeface="Rockwell Extra Bold" pitchFamily="18" charset="0"/>
              </a:rPr>
              <a:t>game board.</a:t>
            </a:r>
          </a:p>
          <a:p>
            <a:endParaRPr lang="en-US" dirty="0"/>
          </a:p>
        </p:txBody>
      </p:sp>
    </p:spTree>
    <p:extLst>
      <p:ext uri="{BB962C8B-B14F-4D97-AF65-F5344CB8AC3E}">
        <p14:creationId xmlns:p14="http://schemas.microsoft.com/office/powerpoint/2010/main" val="171521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0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8943" t="28041" r="14223" b="9731"/>
          <a:stretch/>
        </p:blipFill>
        <p:spPr bwMode="auto">
          <a:xfrm>
            <a:off x="0" y="0"/>
            <a:ext cx="9143999" cy="6858000"/>
          </a:xfrm>
          <a:prstGeom prst="rect">
            <a:avLst/>
          </a:prstGeom>
          <a:noFill/>
          <a:ln>
            <a:noFill/>
          </a:ln>
        </p:spPr>
      </p:pic>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1339" y="5058339"/>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1828800" y="4343400"/>
            <a:ext cx="4495800"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38400" y="4495800"/>
            <a:ext cx="2536272" cy="369332"/>
          </a:xfrm>
          <a:prstGeom prst="rect">
            <a:avLst/>
          </a:prstGeom>
          <a:solidFill>
            <a:schemeClr val="bg1"/>
          </a:solidFill>
        </p:spPr>
        <p:txBody>
          <a:bodyPr wrap="none" rtlCol="0">
            <a:spAutoFit/>
          </a:bodyPr>
          <a:lstStyle/>
          <a:p>
            <a:r>
              <a:rPr lang="en-US" b="1" dirty="0">
                <a:solidFill>
                  <a:schemeClr val="accent2"/>
                </a:solidFill>
              </a:rPr>
              <a:t>C.  </a:t>
            </a:r>
            <a:r>
              <a:rPr lang="en-US" b="1" dirty="0" err="1">
                <a:solidFill>
                  <a:schemeClr val="accent2"/>
                </a:solidFill>
              </a:rPr>
              <a:t>Cowpers</a:t>
            </a:r>
            <a:r>
              <a:rPr lang="en-US" b="1" dirty="0">
                <a:solidFill>
                  <a:schemeClr val="accent2"/>
                </a:solidFill>
              </a:rPr>
              <a:t> Gland</a:t>
            </a:r>
          </a:p>
        </p:txBody>
      </p:sp>
      <p:sp>
        <p:nvSpPr>
          <p:cNvPr id="3" name="Rectangle 2"/>
          <p:cNvSpPr/>
          <p:nvPr/>
        </p:nvSpPr>
        <p:spPr>
          <a:xfrm>
            <a:off x="325582" y="156389"/>
            <a:ext cx="8534401" cy="2739211"/>
          </a:xfrm>
          <a:prstGeom prst="rect">
            <a:avLst/>
          </a:prstGeom>
          <a:solidFill>
            <a:schemeClr val="bg1"/>
          </a:solidFill>
          <a:ln w="25400">
            <a:solidFill>
              <a:schemeClr val="accent1">
                <a:lumMod val="75000"/>
              </a:schemeClr>
            </a:solidFill>
          </a:ln>
        </p:spPr>
        <p:txBody>
          <a:bodyPr wrap="square">
            <a:spAutoFit/>
          </a:bodyPr>
          <a:lstStyle/>
          <a:p>
            <a:pPr eaLnBrk="1" fontAlgn="auto" hangingPunct="1">
              <a:spcBef>
                <a:spcPts val="600"/>
              </a:spcBef>
              <a:spcAft>
                <a:spcPts val="600"/>
              </a:spcAft>
              <a:buFont typeface="Arial" pitchFamily="34" charset="0"/>
              <a:buChar char="•"/>
              <a:defRPr/>
            </a:pPr>
            <a:r>
              <a:rPr lang="en-US" sz="2400" b="1" dirty="0">
                <a:solidFill>
                  <a:schemeClr val="accent6"/>
                </a:solidFill>
                <a:effectLst>
                  <a:outerShdw blurRad="38100" dist="38100" dir="2700000" algn="tl">
                    <a:srgbClr val="C0C0C0"/>
                  </a:outerShdw>
                </a:effectLst>
              </a:rPr>
              <a:t> (C) </a:t>
            </a:r>
            <a:r>
              <a:rPr lang="en-US" sz="2400" b="1" dirty="0" err="1">
                <a:solidFill>
                  <a:schemeClr val="accent6"/>
                </a:solidFill>
                <a:effectLst>
                  <a:outerShdw blurRad="38100" dist="38100" dir="2700000" algn="tl">
                    <a:srgbClr val="C0C0C0"/>
                  </a:outerShdw>
                </a:effectLst>
              </a:rPr>
              <a:t>Cowpers</a:t>
            </a:r>
            <a:r>
              <a:rPr lang="en-US" sz="2400" b="1" dirty="0">
                <a:solidFill>
                  <a:schemeClr val="accent6"/>
                </a:solidFill>
                <a:effectLst>
                  <a:outerShdw blurRad="38100" dist="38100" dir="2700000" algn="tl">
                    <a:srgbClr val="C0C0C0"/>
                  </a:outerShdw>
                </a:effectLst>
              </a:rPr>
              <a:t> glands </a:t>
            </a:r>
            <a:r>
              <a:rPr lang="en-US" sz="2400" dirty="0">
                <a:effectLst>
                  <a:outerShdw blurRad="38100" dist="38100" dir="2700000" algn="tl">
                    <a:srgbClr val="C0C0C0"/>
                  </a:outerShdw>
                </a:effectLst>
              </a:rPr>
              <a:t>are two small pea-sized glands located beneath the prostate gland on both sides of the base of the penis.  </a:t>
            </a:r>
          </a:p>
          <a:p>
            <a:pPr lvl="1" eaLnBrk="1" fontAlgn="auto" hangingPunct="1">
              <a:spcBef>
                <a:spcPts val="600"/>
              </a:spcBef>
              <a:spcAft>
                <a:spcPts val="600"/>
              </a:spcAft>
              <a:buFont typeface="Arial" pitchFamily="34" charset="0"/>
              <a:buChar char="•"/>
              <a:defRPr/>
            </a:pPr>
            <a:r>
              <a:rPr lang="en-US" sz="2000" dirty="0">
                <a:effectLst>
                  <a:outerShdw blurRad="38100" dist="38100" dir="2700000" algn="tl">
                    <a:srgbClr val="C0C0C0"/>
                  </a:outerShdw>
                </a:effectLst>
              </a:rPr>
              <a:t>Produces </a:t>
            </a:r>
            <a:r>
              <a:rPr lang="en-US" sz="2000" b="1" dirty="0">
                <a:effectLst>
                  <a:outerShdw blurRad="38100" dist="38100" dir="2700000" algn="tl">
                    <a:srgbClr val="C0C0C0"/>
                  </a:outerShdw>
                </a:effectLst>
              </a:rPr>
              <a:t>alkaline</a:t>
            </a:r>
            <a:r>
              <a:rPr lang="en-US" sz="2000" dirty="0">
                <a:effectLst>
                  <a:outerShdw blurRad="38100" dist="38100" dir="2700000" algn="tl">
                    <a:srgbClr val="C0C0C0"/>
                  </a:outerShdw>
                </a:effectLst>
              </a:rPr>
              <a:t> </a:t>
            </a:r>
            <a:r>
              <a:rPr lang="en-US" sz="2000" b="1" dirty="0">
                <a:effectLst>
                  <a:outerShdw blurRad="38100" dist="38100" dir="2700000" algn="tl">
                    <a:srgbClr val="C0C0C0"/>
                  </a:outerShdw>
                </a:effectLst>
              </a:rPr>
              <a:t>neutralize fluid </a:t>
            </a:r>
            <a:r>
              <a:rPr lang="en-US" sz="2000" dirty="0">
                <a:effectLst>
                  <a:outerShdw blurRad="38100" dist="38100" dir="2700000" algn="tl">
                    <a:srgbClr val="C0C0C0"/>
                  </a:outerShdw>
                </a:effectLst>
              </a:rPr>
              <a:t>protecting it from acid to carry the sperm out of the male’s body upon </a:t>
            </a:r>
            <a:r>
              <a:rPr lang="en-US" sz="2000" dirty="0"/>
              <a:t>(n) ejaculation</a:t>
            </a:r>
            <a:r>
              <a:rPr lang="en-US" sz="2000" dirty="0">
                <a:effectLst>
                  <a:outerShdw blurRad="38100" dist="38100" dir="2700000" algn="tl">
                    <a:srgbClr val="C0C0C0"/>
                  </a:outerShdw>
                </a:effectLst>
              </a:rPr>
              <a:t>.</a:t>
            </a:r>
          </a:p>
          <a:p>
            <a:pPr lvl="1" eaLnBrk="1" fontAlgn="auto" hangingPunct="1">
              <a:spcBef>
                <a:spcPts val="600"/>
              </a:spcBef>
              <a:spcAft>
                <a:spcPts val="600"/>
              </a:spcAft>
              <a:defRPr/>
            </a:pPr>
            <a:endParaRPr lang="en-US" sz="2000" dirty="0">
              <a:effectLst>
                <a:outerShdw blurRad="38100" dist="38100" dir="2700000" algn="tl">
                  <a:srgbClr val="C0C0C0"/>
                </a:outerShdw>
              </a:effectLst>
            </a:endParaRPr>
          </a:p>
        </p:txBody>
      </p:sp>
    </p:spTree>
    <p:extLst>
      <p:ext uri="{BB962C8B-B14F-4D97-AF65-F5344CB8AC3E}">
        <p14:creationId xmlns:p14="http://schemas.microsoft.com/office/powerpoint/2010/main" val="1667631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8943" t="28041" r="14223" b="9731"/>
          <a:stretch/>
        </p:blipFill>
        <p:spPr bwMode="auto">
          <a:xfrm>
            <a:off x="0" y="0"/>
            <a:ext cx="9143999" cy="6858000"/>
          </a:xfrm>
          <a:prstGeom prst="rect">
            <a:avLst/>
          </a:prstGeom>
          <a:noFill/>
          <a:ln>
            <a:noFill/>
          </a:ln>
        </p:spPr>
      </p:pic>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4982" y="3247461"/>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1600200" y="4724400"/>
            <a:ext cx="3200400"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17599" y="4267200"/>
            <a:ext cx="1535998" cy="369332"/>
          </a:xfrm>
          <a:prstGeom prst="rect">
            <a:avLst/>
          </a:prstGeom>
          <a:solidFill>
            <a:schemeClr val="bg1"/>
          </a:solidFill>
        </p:spPr>
        <p:txBody>
          <a:bodyPr wrap="none" rtlCol="0">
            <a:spAutoFit/>
          </a:bodyPr>
          <a:lstStyle/>
          <a:p>
            <a:r>
              <a:rPr lang="en-US" b="1" dirty="0">
                <a:solidFill>
                  <a:schemeClr val="accent2"/>
                </a:solidFill>
                <a:effectLst>
                  <a:outerShdw blurRad="38100" dist="38100" dir="2700000" algn="tl">
                    <a:srgbClr val="000000">
                      <a:alpha val="43137"/>
                    </a:srgbClr>
                  </a:outerShdw>
                </a:effectLst>
              </a:rPr>
              <a:t>D. Urethra</a:t>
            </a:r>
          </a:p>
        </p:txBody>
      </p:sp>
      <p:sp>
        <p:nvSpPr>
          <p:cNvPr id="3" name="Rectangle 2"/>
          <p:cNvSpPr/>
          <p:nvPr/>
        </p:nvSpPr>
        <p:spPr>
          <a:xfrm>
            <a:off x="304800" y="381000"/>
            <a:ext cx="8610600" cy="2363724"/>
          </a:xfrm>
          <a:prstGeom prst="rect">
            <a:avLst/>
          </a:prstGeom>
          <a:solidFill>
            <a:schemeClr val="bg1"/>
          </a:solidFill>
          <a:ln w="25400">
            <a:solidFill>
              <a:schemeClr val="accent1">
                <a:lumMod val="75000"/>
              </a:schemeClr>
            </a:solidFill>
          </a:ln>
        </p:spPr>
        <p:txBody>
          <a:bodyPr wrap="square">
            <a:spAutoFit/>
          </a:bodyPr>
          <a:lstStyle/>
          <a:p>
            <a:pPr eaLnBrk="1" fontAlgn="auto" hangingPunct="1">
              <a:lnSpc>
                <a:spcPct val="80000"/>
              </a:lnSpc>
              <a:spcBef>
                <a:spcPts val="600"/>
              </a:spcBef>
              <a:spcAft>
                <a:spcPts val="600"/>
              </a:spcAft>
              <a:buFont typeface="Arial" pitchFamily="34" charset="0"/>
              <a:buChar char="•"/>
              <a:defRPr/>
            </a:pPr>
            <a:r>
              <a:rPr lang="en-US" sz="2400" dirty="0">
                <a:effectLst>
                  <a:outerShdw blurRad="38100" dist="38100" dir="2700000" algn="tl">
                    <a:srgbClr val="C0C0C0"/>
                  </a:outerShdw>
                </a:effectLst>
              </a:rPr>
              <a:t>The </a:t>
            </a:r>
            <a:r>
              <a:rPr lang="en-US" sz="2400" b="1" dirty="0">
                <a:solidFill>
                  <a:schemeClr val="accent6"/>
                </a:solidFill>
                <a:effectLst>
                  <a:outerShdw blurRad="38100" dist="38100" dir="2700000" algn="tl">
                    <a:srgbClr val="C0C0C0"/>
                  </a:outerShdw>
                </a:effectLst>
              </a:rPr>
              <a:t>(D) urethra</a:t>
            </a:r>
            <a:r>
              <a:rPr lang="en-US" sz="2400" dirty="0">
                <a:effectLst>
                  <a:outerShdw blurRad="38100" dist="38100" dir="2700000" algn="tl">
                    <a:srgbClr val="C0C0C0"/>
                  </a:outerShdw>
                </a:effectLst>
              </a:rPr>
              <a:t> is a dual purpose tube that connects with the vas deferens where both semen and urine pass through to leave the penis.  </a:t>
            </a:r>
          </a:p>
          <a:p>
            <a:pPr lvl="1" eaLnBrk="1" fontAlgn="auto" hangingPunct="1">
              <a:lnSpc>
                <a:spcPct val="80000"/>
              </a:lnSpc>
              <a:spcBef>
                <a:spcPts val="600"/>
              </a:spcBef>
              <a:spcAft>
                <a:spcPts val="600"/>
              </a:spcAft>
              <a:buFont typeface="Arial" pitchFamily="34" charset="0"/>
              <a:buChar char="•"/>
              <a:defRPr/>
            </a:pPr>
            <a:r>
              <a:rPr lang="en-US" sz="2000" b="1" dirty="0">
                <a:effectLst>
                  <a:outerShdw blurRad="38100" dist="38100" dir="2700000" algn="tl">
                    <a:srgbClr val="C0C0C0"/>
                  </a:outerShdw>
                </a:effectLst>
              </a:rPr>
              <a:t>Semen and urine never mix</a:t>
            </a:r>
            <a:r>
              <a:rPr lang="en-US" sz="2000" dirty="0">
                <a:effectLst>
                  <a:outerShdw blurRad="38100" dist="38100" dir="2700000" algn="tl">
                    <a:srgbClr val="C0C0C0"/>
                  </a:outerShdw>
                </a:effectLst>
              </a:rPr>
              <a:t>.  During urination, one sphincter will relax so that the pressure from the bladder will push urine out from the body. During ejaculation, another sphincter will relax so that semen can flow through the urethra to the outside of the body.</a:t>
            </a:r>
            <a:endParaRPr lang="en-US" sz="1600" dirty="0">
              <a:effectLst>
                <a:outerShdw blurRad="38100" dist="38100" dir="2700000" algn="tl">
                  <a:srgbClr val="C0C0C0"/>
                </a:outerShdw>
              </a:effectLst>
            </a:endParaRPr>
          </a:p>
        </p:txBody>
      </p:sp>
    </p:spTree>
    <p:extLst>
      <p:ext uri="{BB962C8B-B14F-4D97-AF65-F5344CB8AC3E}">
        <p14:creationId xmlns:p14="http://schemas.microsoft.com/office/powerpoint/2010/main" val="1344329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artoon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33800" y="194733"/>
            <a:ext cx="5181600" cy="5977467"/>
          </a:xfrm>
          <a:noFill/>
        </p:spPr>
      </p:pic>
      <p:sp>
        <p:nvSpPr>
          <p:cNvPr id="3" name="Rectangle 2"/>
          <p:cNvSpPr/>
          <p:nvPr/>
        </p:nvSpPr>
        <p:spPr>
          <a:xfrm>
            <a:off x="152400" y="609600"/>
            <a:ext cx="3810000" cy="4850559"/>
          </a:xfrm>
          <a:prstGeom prst="rect">
            <a:avLst/>
          </a:prstGeom>
        </p:spPr>
        <p:txBody>
          <a:bodyPr wrap="square">
            <a:spAutoFit/>
          </a:bodyPr>
          <a:lstStyle/>
          <a:p>
            <a:pPr eaLnBrk="1" fontAlgn="auto" hangingPunct="1">
              <a:spcBef>
                <a:spcPts val="600"/>
              </a:spcBef>
              <a:spcAft>
                <a:spcPts val="600"/>
              </a:spcAft>
              <a:buFont typeface="Arial" pitchFamily="34" charset="0"/>
              <a:buChar char="•"/>
              <a:defRPr/>
            </a:pPr>
            <a:r>
              <a:rPr lang="en-US" sz="2000" dirty="0">
                <a:effectLst>
                  <a:outerShdw blurRad="38100" dist="38100" dir="2700000" algn="tl">
                    <a:srgbClr val="C0C0C0"/>
                  </a:outerShdw>
                </a:effectLst>
              </a:rPr>
              <a:t>An </a:t>
            </a:r>
            <a:r>
              <a:rPr lang="en-US" sz="2000" b="1" dirty="0">
                <a:solidFill>
                  <a:schemeClr val="accent3"/>
                </a:solidFill>
                <a:effectLst>
                  <a:outerShdw blurRad="38100" dist="38100" dir="2700000" algn="tl">
                    <a:srgbClr val="C0C0C0"/>
                  </a:outerShdw>
                </a:effectLst>
              </a:rPr>
              <a:t>(N) </a:t>
            </a:r>
            <a:r>
              <a:rPr lang="en-US" sz="2000" b="1" dirty="0">
                <a:effectLst>
                  <a:outerShdw blurRad="38100" dist="38100" dir="2700000" algn="tl">
                    <a:srgbClr val="C0C0C0"/>
                  </a:outerShdw>
                </a:effectLst>
              </a:rPr>
              <a:t>ejaculation</a:t>
            </a:r>
            <a:r>
              <a:rPr lang="en-US" sz="2000" b="1" dirty="0">
                <a:solidFill>
                  <a:schemeClr val="accent3"/>
                </a:solidFill>
                <a:effectLst>
                  <a:outerShdw blurRad="38100" dist="38100" dir="2700000" algn="tl">
                    <a:srgbClr val="C0C0C0"/>
                  </a:outerShdw>
                </a:effectLst>
              </a:rPr>
              <a:t> </a:t>
            </a:r>
            <a:r>
              <a:rPr lang="en-US" sz="2000" dirty="0">
                <a:effectLst>
                  <a:outerShdw blurRad="38100" dist="38100" dir="2700000" algn="tl">
                    <a:srgbClr val="C0C0C0"/>
                  </a:outerShdw>
                </a:effectLst>
              </a:rPr>
              <a:t>is the passage of sperm from the penis and is a result of a series of muscular contractions. </a:t>
            </a:r>
          </a:p>
          <a:p>
            <a:pPr lvl="1" eaLnBrk="1" fontAlgn="auto" hangingPunct="1">
              <a:spcBef>
                <a:spcPts val="600"/>
              </a:spcBef>
              <a:spcAft>
                <a:spcPts val="600"/>
              </a:spcAft>
              <a:buFont typeface="Arial" pitchFamily="34" charset="0"/>
              <a:buChar char="•"/>
              <a:defRPr/>
            </a:pPr>
            <a:r>
              <a:rPr lang="en-US" dirty="0">
                <a:effectLst>
                  <a:outerShdw blurRad="38100" dist="38100" dir="2700000" algn="tl">
                    <a:srgbClr val="C0C0C0"/>
                  </a:outerShdw>
                </a:effectLst>
              </a:rPr>
              <a:t>About </a:t>
            </a:r>
            <a:r>
              <a:rPr lang="en-US" b="1" dirty="0">
                <a:effectLst>
                  <a:outerShdw blurRad="38100" dist="38100" dir="2700000" algn="tl">
                    <a:srgbClr val="C0C0C0"/>
                  </a:outerShdw>
                </a:effectLst>
              </a:rPr>
              <a:t>150 million </a:t>
            </a:r>
            <a:r>
              <a:rPr lang="en-US" dirty="0">
                <a:effectLst>
                  <a:outerShdw blurRad="38100" dist="38100" dir="2700000" algn="tl">
                    <a:srgbClr val="C0C0C0"/>
                  </a:outerShdw>
                </a:effectLst>
              </a:rPr>
              <a:t>sperm are ejaculated; 20 million could be deformed.</a:t>
            </a:r>
          </a:p>
          <a:p>
            <a:pPr lvl="1" eaLnBrk="1" fontAlgn="auto" hangingPunct="1">
              <a:lnSpc>
                <a:spcPct val="80000"/>
              </a:lnSpc>
              <a:spcBef>
                <a:spcPts val="600"/>
              </a:spcBef>
              <a:spcAft>
                <a:spcPts val="600"/>
              </a:spcAft>
              <a:buFont typeface="Arial" pitchFamily="34" charset="0"/>
              <a:buChar char="•"/>
              <a:defRPr/>
            </a:pPr>
            <a:r>
              <a:rPr lang="en-US" dirty="0">
                <a:effectLst>
                  <a:outerShdw blurRad="38100" dist="38100" dir="2700000" algn="tl">
                    <a:srgbClr val="C0C0C0"/>
                  </a:outerShdw>
                </a:effectLst>
              </a:rPr>
              <a:t>Only </a:t>
            </a:r>
            <a:r>
              <a:rPr lang="en-US" b="1" dirty="0">
                <a:effectLst>
                  <a:outerShdw blurRad="38100" dist="38100" dir="2700000" algn="tl">
                    <a:srgbClr val="C0C0C0"/>
                  </a:outerShdw>
                </a:effectLst>
              </a:rPr>
              <a:t>1 in 10 sperm </a:t>
            </a:r>
            <a:r>
              <a:rPr lang="en-US" dirty="0">
                <a:effectLst>
                  <a:outerShdw blurRad="38100" dist="38100" dir="2700000" algn="tl">
                    <a:srgbClr val="C0C0C0"/>
                  </a:outerShdw>
                </a:effectLst>
              </a:rPr>
              <a:t>(1-2 thousand) find the </a:t>
            </a:r>
            <a:r>
              <a:rPr lang="en-US" b="1" dirty="0">
                <a:effectLst>
                  <a:outerShdw blurRad="38100" dist="38100" dir="2700000" algn="tl">
                    <a:srgbClr val="C0C0C0"/>
                  </a:outerShdw>
                </a:effectLst>
              </a:rPr>
              <a:t>cervix </a:t>
            </a:r>
          </a:p>
          <a:p>
            <a:pPr lvl="1" eaLnBrk="1" fontAlgn="auto" hangingPunct="1">
              <a:lnSpc>
                <a:spcPct val="80000"/>
              </a:lnSpc>
              <a:spcBef>
                <a:spcPts val="600"/>
              </a:spcBef>
              <a:spcAft>
                <a:spcPts val="600"/>
              </a:spcAft>
              <a:buFont typeface="Arial" pitchFamily="34" charset="0"/>
              <a:buChar char="•"/>
              <a:defRPr/>
            </a:pPr>
            <a:r>
              <a:rPr lang="en-US" dirty="0">
                <a:effectLst>
                  <a:outerShdw blurRad="38100" dist="38100" dir="2700000" algn="tl">
                    <a:srgbClr val="C0C0C0"/>
                  </a:outerShdw>
                </a:effectLst>
              </a:rPr>
              <a:t>It takes about 1 hour and 15 minutes to reach the cervix.</a:t>
            </a:r>
          </a:p>
          <a:p>
            <a:pPr lvl="1" eaLnBrk="1" fontAlgn="auto" hangingPunct="1">
              <a:lnSpc>
                <a:spcPct val="80000"/>
              </a:lnSpc>
              <a:spcBef>
                <a:spcPts val="600"/>
              </a:spcBef>
              <a:spcAft>
                <a:spcPts val="600"/>
              </a:spcAft>
              <a:buFont typeface="Arial" pitchFamily="34" charset="0"/>
              <a:buChar char="•"/>
              <a:defRPr/>
            </a:pPr>
            <a:r>
              <a:rPr lang="en-US" dirty="0">
                <a:effectLst>
                  <a:outerShdw blurRad="38100" dist="38100" dir="2700000" algn="tl">
                    <a:srgbClr val="C0C0C0"/>
                  </a:outerShdw>
                </a:effectLst>
              </a:rPr>
              <a:t>Only </a:t>
            </a:r>
            <a:r>
              <a:rPr lang="en-US" b="1" dirty="0">
                <a:effectLst>
                  <a:outerShdw blurRad="38100" dist="38100" dir="2700000" algn="tl">
                    <a:srgbClr val="C0C0C0"/>
                  </a:outerShdw>
                </a:effectLst>
              </a:rPr>
              <a:t>100 to 200 </a:t>
            </a:r>
            <a:r>
              <a:rPr lang="en-US" dirty="0">
                <a:effectLst>
                  <a:outerShdw blurRad="38100" dist="38100" dir="2700000" algn="tl">
                    <a:srgbClr val="C0C0C0"/>
                  </a:outerShdw>
                </a:effectLst>
              </a:rPr>
              <a:t>sperm, out of the 150 million, reach the </a:t>
            </a:r>
            <a:r>
              <a:rPr lang="en-US" b="1" dirty="0">
                <a:effectLst>
                  <a:outerShdw blurRad="38100" dist="38100" dir="2700000" algn="tl">
                    <a:srgbClr val="C0C0C0"/>
                  </a:outerShdw>
                </a:effectLst>
              </a:rPr>
              <a:t>ovum</a:t>
            </a:r>
            <a:r>
              <a:rPr lang="en-US" dirty="0">
                <a:effectLst>
                  <a:outerShdw blurRad="38100" dist="38100" dir="2700000" algn="tl">
                    <a:srgbClr val="C0C0C0"/>
                  </a:outerShdw>
                </a:effectLst>
              </a:rPr>
              <a:t>.</a:t>
            </a:r>
          </a:p>
        </p:txBody>
      </p:sp>
    </p:spTree>
    <p:extLst>
      <p:ext uri="{BB962C8B-B14F-4D97-AF65-F5344CB8AC3E}">
        <p14:creationId xmlns:p14="http://schemas.microsoft.com/office/powerpoint/2010/main" val="2711200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endParaRPr lang="en-US"/>
          </a:p>
        </p:txBody>
      </p:sp>
      <p:pic>
        <p:nvPicPr>
          <p:cNvPr id="9" name="Content Placeholder 3"/>
          <p:cNvPicPr>
            <a:picLocks noGrp="1"/>
          </p:cNvPicPr>
          <p:nvPr>
            <p:ph sz="half" idx="1"/>
          </p:nvPr>
        </p:nvPicPr>
        <p:blipFill rotWithShape="1">
          <a:blip r:embed="rId3" cstate="print">
            <a:extLst>
              <a:ext uri="{28A0092B-C50C-407E-A947-70E740481C1C}">
                <a14:useLocalDpi xmlns:a14="http://schemas.microsoft.com/office/drawing/2010/main" val="0"/>
              </a:ext>
            </a:extLst>
          </a:blip>
          <a:srcRect l="8943" t="28041" r="14223" b="9731"/>
          <a:stretch/>
        </p:blipFill>
        <p:spPr bwMode="auto">
          <a:xfrm>
            <a:off x="2133600" y="381000"/>
            <a:ext cx="6781800" cy="6109900"/>
          </a:xfrm>
          <a:prstGeom prst="rect">
            <a:avLst/>
          </a:prstGeom>
          <a:noFill/>
          <a:ln>
            <a:noFill/>
          </a:ln>
        </p:spPr>
      </p:pic>
      <p:sp>
        <p:nvSpPr>
          <p:cNvPr id="10245" name="Content Placeholder 2"/>
          <p:cNvSpPr>
            <a:spLocks noGrp="1"/>
          </p:cNvSpPr>
          <p:nvPr>
            <p:ph sz="half" idx="2"/>
          </p:nvPr>
        </p:nvSpPr>
        <p:spPr/>
        <p:txBody>
          <a:bodyPr/>
          <a:lstStyle/>
          <a:p>
            <a:endParaRPr lang="en-US" dirty="0"/>
          </a:p>
        </p:txBody>
      </p:sp>
      <p:sp>
        <p:nvSpPr>
          <p:cNvPr id="2" name="TextBox 1"/>
          <p:cNvSpPr txBox="1"/>
          <p:nvPr/>
        </p:nvSpPr>
        <p:spPr>
          <a:xfrm>
            <a:off x="535599" y="304800"/>
            <a:ext cx="1369401" cy="5940088"/>
          </a:xfrm>
          <a:prstGeom prst="rect">
            <a:avLst/>
          </a:prstGeom>
          <a:solidFill>
            <a:schemeClr val="bg1"/>
          </a:solidFill>
        </p:spPr>
        <p:txBody>
          <a:bodyPr wrap="square" rtlCol="0">
            <a:spAutoFit/>
          </a:bodyPr>
          <a:lstStyle/>
          <a:p>
            <a:r>
              <a:rPr lang="en-US" sz="3200" b="1" dirty="0">
                <a:solidFill>
                  <a:srgbClr val="FF0000"/>
                </a:solidFill>
              </a:rPr>
              <a:t>1. C</a:t>
            </a:r>
          </a:p>
          <a:p>
            <a:r>
              <a:rPr lang="en-US" sz="3200" b="1" dirty="0">
                <a:solidFill>
                  <a:srgbClr val="FF0000"/>
                </a:solidFill>
              </a:rPr>
              <a:t>2. B</a:t>
            </a:r>
          </a:p>
          <a:p>
            <a:r>
              <a:rPr lang="en-US" sz="3200" b="1" dirty="0">
                <a:solidFill>
                  <a:srgbClr val="FF0000"/>
                </a:solidFill>
              </a:rPr>
              <a:t>3. A</a:t>
            </a:r>
          </a:p>
          <a:p>
            <a:r>
              <a:rPr lang="en-US" sz="3200" b="1" dirty="0">
                <a:solidFill>
                  <a:srgbClr val="FF0000"/>
                </a:solidFill>
              </a:rPr>
              <a:t>4. F</a:t>
            </a:r>
          </a:p>
          <a:p>
            <a:r>
              <a:rPr lang="en-US" sz="3200" b="1" dirty="0">
                <a:solidFill>
                  <a:srgbClr val="FF0000"/>
                </a:solidFill>
              </a:rPr>
              <a:t>5. D</a:t>
            </a:r>
          </a:p>
          <a:p>
            <a:r>
              <a:rPr lang="en-US" sz="3200" b="1" dirty="0">
                <a:solidFill>
                  <a:srgbClr val="FF0000"/>
                </a:solidFill>
              </a:rPr>
              <a:t>6. I</a:t>
            </a:r>
          </a:p>
          <a:p>
            <a:r>
              <a:rPr lang="en-US" sz="3200" b="1" dirty="0">
                <a:solidFill>
                  <a:srgbClr val="FF0000"/>
                </a:solidFill>
              </a:rPr>
              <a:t>7. G</a:t>
            </a:r>
          </a:p>
          <a:p>
            <a:r>
              <a:rPr lang="en-US" sz="3200" b="1" dirty="0">
                <a:solidFill>
                  <a:srgbClr val="FF0000"/>
                </a:solidFill>
              </a:rPr>
              <a:t>8. E</a:t>
            </a:r>
          </a:p>
          <a:p>
            <a:r>
              <a:rPr lang="en-US" sz="3200" b="1" dirty="0">
                <a:solidFill>
                  <a:srgbClr val="FF0000"/>
                </a:solidFill>
              </a:rPr>
              <a:t>9. H</a:t>
            </a:r>
          </a:p>
          <a:p>
            <a:r>
              <a:rPr lang="en-US" sz="3200" b="1" dirty="0">
                <a:solidFill>
                  <a:srgbClr val="FF0000"/>
                </a:solidFill>
              </a:rPr>
              <a:t>10. J</a:t>
            </a:r>
          </a:p>
          <a:p>
            <a:r>
              <a:rPr lang="en-US" sz="2000" b="1" dirty="0">
                <a:solidFill>
                  <a:schemeClr val="accent3"/>
                </a:solidFill>
                <a:effectLst>
                  <a:outerShdw blurRad="38100" dist="38100" dir="2700000" algn="tl">
                    <a:srgbClr val="000000">
                      <a:alpha val="43137"/>
                    </a:srgbClr>
                  </a:outerShdw>
                </a:effectLst>
              </a:rPr>
              <a:t>Extra: k, L, M, &amp; N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8 The Flight of the Bumble Bee.wma">
            <a:hlinkClick r:id="" action="ppaction://media"/>
          </p:cNvPr>
          <p:cNvPicPr>
            <a:picLocks noRot="1" noChangeAspect="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4"/>
          <p:cNvSpPr>
            <a:spLocks noGrp="1"/>
          </p:cNvSpPr>
          <p:nvPr>
            <p:ph type="title"/>
          </p:nvPr>
        </p:nvSpPr>
        <p:spPr/>
        <p:txBody>
          <a:bodyPr/>
          <a:lstStyle/>
          <a:p>
            <a:r>
              <a:rPr lang="en-US"/>
              <a:t>Sugarplum Fairy</a:t>
            </a:r>
          </a:p>
        </p:txBody>
      </p:sp>
      <p:pic>
        <p:nvPicPr>
          <p:cNvPr id="7" name="08 The Flight of the Bumble Bee.wma">
            <a:hlinkClick r:id="" action="ppaction://media"/>
          </p:cNvPr>
          <p:cNvPicPr>
            <a:picLocks noGrp="1" noRot="1" noChangeAspect="1"/>
          </p:cNvPicPr>
          <p:nvPr>
            <p:ph idx="1"/>
            <a:audioFile r:link="rId1"/>
          </p:nvPr>
        </p:nvPicPr>
        <p:blipFill>
          <a:blip r:embed="rId4">
            <a:extLst>
              <a:ext uri="{28A0092B-C50C-407E-A947-70E740481C1C}">
                <a14:useLocalDpi xmlns:a14="http://schemas.microsoft.com/office/drawing/2010/main" val="0"/>
              </a:ext>
            </a:extLst>
          </a:blip>
          <a:stretch>
            <a:fillRect/>
          </a:stretch>
        </p:blipFill>
        <p:spPr>
          <a:xfrm>
            <a:off x="4425950" y="2205037"/>
            <a:ext cx="2438400" cy="2438400"/>
          </a:xfrm>
        </p:spPr>
      </p:pic>
      <p:pic>
        <p:nvPicPr>
          <p:cNvPr id="11269" name="Picture 3" descr="C:\Users\stajohnson\AppData\Local\Microsoft\Windows\Temporary Internet Files\Content.IE5\WEYHHJRB\MP90040093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181100"/>
            <a:ext cx="671512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57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chaikovsky -Dance Of The Sugarplum Fair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01950" y="1366838"/>
            <a:ext cx="5486400" cy="4114800"/>
          </a:xfrm>
        </p:spPr>
      </p:pic>
    </p:spTree>
    <p:extLst>
      <p:ext uri="{BB962C8B-B14F-4D97-AF65-F5344CB8AC3E}">
        <p14:creationId xmlns:p14="http://schemas.microsoft.com/office/powerpoint/2010/main" val="17893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p:nvPr/>
        </p:nvPicPr>
        <p:blipFill rotWithShape="1">
          <a:blip r:embed="rId2" cstate="print"/>
          <a:srcRect l="11346" t="49172" r="49076" b="17679"/>
          <a:stretch/>
        </p:blipFill>
        <p:spPr bwMode="auto">
          <a:xfrm>
            <a:off x="0" y="0"/>
            <a:ext cx="9144000" cy="6858000"/>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5638800" y="228600"/>
            <a:ext cx="2010487" cy="369332"/>
          </a:xfrm>
          <a:prstGeom prst="rect">
            <a:avLst/>
          </a:prstGeom>
          <a:solidFill>
            <a:schemeClr val="bg1"/>
          </a:solidFill>
        </p:spPr>
        <p:txBody>
          <a:bodyPr wrap="none" rtlCol="0">
            <a:spAutoFit/>
          </a:bodyPr>
          <a:lstStyle/>
          <a:p>
            <a:r>
              <a:rPr lang="en-US" b="1" dirty="0">
                <a:solidFill>
                  <a:schemeClr val="accent2"/>
                </a:solidFill>
                <a:effectLst>
                  <a:outerShdw blurRad="38100" dist="38100" dir="2700000" algn="tl">
                    <a:srgbClr val="000000">
                      <a:alpha val="43137"/>
                    </a:srgbClr>
                  </a:outerShdw>
                </a:effectLst>
              </a:rPr>
              <a:t>O. Mons Pubis</a:t>
            </a:r>
          </a:p>
        </p:txBody>
      </p:sp>
      <p:cxnSp>
        <p:nvCxnSpPr>
          <p:cNvPr id="7" name="Straight Connector 6"/>
          <p:cNvCxnSpPr/>
          <p:nvPr/>
        </p:nvCxnSpPr>
        <p:spPr>
          <a:xfrm flipV="1">
            <a:off x="4876800" y="597933"/>
            <a:ext cx="762000" cy="990404"/>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0216" y="228600"/>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04800" y="2659437"/>
            <a:ext cx="8610600" cy="1680460"/>
          </a:xfrm>
          <a:prstGeom prst="rect">
            <a:avLst/>
          </a:prstGeom>
          <a:solidFill>
            <a:schemeClr val="bg1"/>
          </a:solidFill>
          <a:ln w="25400">
            <a:solidFill>
              <a:schemeClr val="accent1">
                <a:lumMod val="75000"/>
              </a:schemeClr>
            </a:solidFill>
          </a:ln>
        </p:spPr>
        <p:txBody>
          <a:bodyPr wrap="square">
            <a:spAutoFit/>
          </a:bodyPr>
          <a:lstStyle/>
          <a:p>
            <a:pPr eaLnBrk="1" fontAlgn="auto" hangingPunct="1">
              <a:lnSpc>
                <a:spcPct val="80000"/>
              </a:lnSpc>
              <a:spcBef>
                <a:spcPts val="600"/>
              </a:spcBef>
              <a:spcAft>
                <a:spcPts val="600"/>
              </a:spcAft>
              <a:defRPr/>
            </a:pPr>
            <a:endParaRPr lang="en-US" sz="900" dirty="0">
              <a:solidFill>
                <a:prstClr val="black"/>
              </a:solidFill>
              <a:latin typeface="Calibri"/>
            </a:endParaRPr>
          </a:p>
          <a:p>
            <a:pPr eaLnBrk="1" fontAlgn="auto" hangingPunct="1">
              <a:lnSpc>
                <a:spcPct val="80000"/>
              </a:lnSpc>
              <a:spcBef>
                <a:spcPts val="600"/>
              </a:spcBef>
              <a:spcAft>
                <a:spcPts val="600"/>
              </a:spcAft>
              <a:buFont typeface="Arial" pitchFamily="34" charset="0"/>
              <a:buChar char="•"/>
              <a:defRPr/>
            </a:pPr>
            <a:r>
              <a:rPr lang="en-US" sz="2800" b="1" dirty="0">
                <a:solidFill>
                  <a:schemeClr val="accent6"/>
                </a:solidFill>
                <a:effectLst>
                  <a:outerShdw blurRad="38100" dist="38100" dir="2700000" algn="tl">
                    <a:srgbClr val="000000">
                      <a:alpha val="43137"/>
                    </a:srgbClr>
                  </a:outerShdw>
                </a:effectLst>
                <a:latin typeface="Calibri"/>
              </a:rPr>
              <a:t> </a:t>
            </a:r>
            <a:r>
              <a:rPr lang="en-US" sz="2800" b="1" dirty="0">
                <a:solidFill>
                  <a:schemeClr val="accent6"/>
                </a:solidFill>
                <a:effectLst>
                  <a:outerShdw blurRad="38100" dist="38100" dir="2700000" algn="tl">
                    <a:srgbClr val="C0C0C0"/>
                  </a:outerShdw>
                </a:effectLst>
              </a:rPr>
              <a:t>(O) </a:t>
            </a:r>
            <a:r>
              <a:rPr lang="en-US" sz="2800" b="1" dirty="0">
                <a:solidFill>
                  <a:schemeClr val="accent6"/>
                </a:solidFill>
                <a:effectLst>
                  <a:outerShdw blurRad="38100" dist="38100" dir="2700000" algn="tl">
                    <a:srgbClr val="000000">
                      <a:alpha val="43137"/>
                    </a:srgbClr>
                  </a:outerShdw>
                </a:effectLst>
                <a:latin typeface="Calibri"/>
              </a:rPr>
              <a:t>Mons Pubis </a:t>
            </a:r>
            <a:r>
              <a:rPr lang="en-US" sz="2800" dirty="0">
                <a:solidFill>
                  <a:prstClr val="black"/>
                </a:solidFill>
                <a:latin typeface="Calibri"/>
              </a:rPr>
              <a:t>is a mound of soft, fatty tissue which covers the pubic bone and </a:t>
            </a:r>
            <a:r>
              <a:rPr lang="en-US" sz="2800" b="1" dirty="0">
                <a:solidFill>
                  <a:prstClr val="black"/>
                </a:solidFill>
                <a:latin typeface="Calibri"/>
              </a:rPr>
              <a:t>protects</a:t>
            </a:r>
            <a:r>
              <a:rPr lang="en-US" sz="2800" dirty="0">
                <a:solidFill>
                  <a:prstClr val="black"/>
                </a:solidFill>
                <a:latin typeface="Calibri"/>
              </a:rPr>
              <a:t> the reproductive organs.</a:t>
            </a:r>
            <a:endParaRPr lang="en-US" sz="1600" dirty="0">
              <a:solidFill>
                <a:prstClr val="black"/>
              </a:solidFill>
              <a:latin typeface="Calibri"/>
            </a:endParaRPr>
          </a:p>
          <a:p>
            <a:pPr eaLnBrk="1" fontAlgn="auto" hangingPunct="1">
              <a:lnSpc>
                <a:spcPct val="80000"/>
              </a:lnSpc>
              <a:spcBef>
                <a:spcPts val="600"/>
              </a:spcBef>
              <a:spcAft>
                <a:spcPts val="600"/>
              </a:spcAft>
              <a:defRPr/>
            </a:pPr>
            <a:endParaRPr lang="en-US" sz="1100" dirty="0">
              <a:solidFill>
                <a:prstClr val="black"/>
              </a:solidFill>
              <a:latin typeface="Calibri"/>
            </a:endParaRPr>
          </a:p>
        </p:txBody>
      </p:sp>
    </p:spTree>
    <p:extLst>
      <p:ext uri="{BB962C8B-B14F-4D97-AF65-F5344CB8AC3E}">
        <p14:creationId xmlns:p14="http://schemas.microsoft.com/office/powerpoint/2010/main" val="833889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p:nvPr/>
        </p:nvPicPr>
        <p:blipFill rotWithShape="1">
          <a:blip r:embed="rId2" cstate="print"/>
          <a:srcRect l="11346" t="49172" r="49076" b="17679"/>
          <a:stretch/>
        </p:blipFill>
        <p:spPr bwMode="auto">
          <a:xfrm>
            <a:off x="0" y="0"/>
            <a:ext cx="9144000" cy="6858000"/>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1023181" y="2743200"/>
            <a:ext cx="2898550" cy="369332"/>
          </a:xfrm>
          <a:prstGeom prst="rect">
            <a:avLst/>
          </a:prstGeom>
          <a:solidFill>
            <a:schemeClr val="bg1"/>
          </a:solidFill>
        </p:spPr>
        <p:txBody>
          <a:bodyPr wrap="none" rtlCol="0">
            <a:spAutoFit/>
          </a:bodyPr>
          <a:lstStyle/>
          <a:p>
            <a:r>
              <a:rPr lang="en-US" b="1" dirty="0">
                <a:solidFill>
                  <a:schemeClr val="accent2"/>
                </a:solidFill>
                <a:effectLst>
                  <a:outerShdw blurRad="38100" dist="38100" dir="2700000" algn="tl">
                    <a:srgbClr val="000000">
                      <a:alpha val="43137"/>
                    </a:srgbClr>
                  </a:outerShdw>
                </a:effectLst>
              </a:rPr>
              <a:t>BB. Urethral opening</a:t>
            </a:r>
          </a:p>
        </p:txBody>
      </p:sp>
      <p:cxnSp>
        <p:nvCxnSpPr>
          <p:cNvPr id="7" name="Straight Connector 6"/>
          <p:cNvCxnSpPr/>
          <p:nvPr/>
        </p:nvCxnSpPr>
        <p:spPr>
          <a:xfrm>
            <a:off x="1023181" y="3200400"/>
            <a:ext cx="2649003"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289" y="2932801"/>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04800" y="354854"/>
            <a:ext cx="8610600" cy="2388346"/>
          </a:xfrm>
          <a:prstGeom prst="rect">
            <a:avLst/>
          </a:prstGeom>
          <a:solidFill>
            <a:schemeClr val="bg1"/>
          </a:solidFill>
          <a:ln w="25400">
            <a:solidFill>
              <a:schemeClr val="accent1">
                <a:lumMod val="75000"/>
              </a:schemeClr>
            </a:solidFill>
          </a:ln>
        </p:spPr>
        <p:txBody>
          <a:bodyPr wrap="square">
            <a:spAutoFit/>
          </a:bodyPr>
          <a:lstStyle/>
          <a:p>
            <a:pPr eaLnBrk="1" fontAlgn="auto" hangingPunct="1">
              <a:lnSpc>
                <a:spcPct val="80000"/>
              </a:lnSpc>
              <a:spcBef>
                <a:spcPts val="600"/>
              </a:spcBef>
              <a:spcAft>
                <a:spcPts val="600"/>
              </a:spcAft>
              <a:defRPr/>
            </a:pPr>
            <a:endParaRPr lang="en-US" sz="1200" b="1" dirty="0">
              <a:solidFill>
                <a:schemeClr val="accent6"/>
              </a:solidFill>
              <a:effectLst>
                <a:outerShdw blurRad="38100" dist="38100" dir="2700000" algn="tl">
                  <a:srgbClr val="000000">
                    <a:alpha val="43137"/>
                  </a:srgbClr>
                </a:outerShdw>
              </a:effectLst>
              <a:latin typeface="Calibri"/>
            </a:endParaRPr>
          </a:p>
          <a:p>
            <a:pPr eaLnBrk="1" fontAlgn="auto" hangingPunct="1">
              <a:lnSpc>
                <a:spcPct val="80000"/>
              </a:lnSpc>
              <a:spcBef>
                <a:spcPts val="600"/>
              </a:spcBef>
              <a:spcAft>
                <a:spcPts val="600"/>
              </a:spcAft>
              <a:buFont typeface="Arial" pitchFamily="34" charset="0"/>
              <a:buChar char="•"/>
              <a:defRPr/>
            </a:pPr>
            <a:r>
              <a:rPr lang="en-US" sz="2800" b="1" dirty="0">
                <a:solidFill>
                  <a:schemeClr val="accent6"/>
                </a:solidFill>
                <a:effectLst>
                  <a:outerShdw blurRad="38100" dist="38100" dir="2700000" algn="tl">
                    <a:srgbClr val="000000">
                      <a:alpha val="43137"/>
                    </a:srgbClr>
                  </a:outerShdw>
                </a:effectLst>
                <a:latin typeface="Calibri"/>
              </a:rPr>
              <a:t> (BB) Urethral opening </a:t>
            </a:r>
            <a:r>
              <a:rPr lang="en-US" sz="2800" dirty="0">
                <a:solidFill>
                  <a:prstClr val="black"/>
                </a:solidFill>
                <a:latin typeface="Calibri"/>
              </a:rPr>
              <a:t>is an external opening at the bottom of the urethra tube running between the bladder and the outside of a woman’s body.</a:t>
            </a:r>
          </a:p>
          <a:p>
            <a:pPr lvl="1" eaLnBrk="1" fontAlgn="auto" hangingPunct="1">
              <a:lnSpc>
                <a:spcPct val="80000"/>
              </a:lnSpc>
              <a:spcBef>
                <a:spcPts val="600"/>
              </a:spcBef>
              <a:spcAft>
                <a:spcPts val="600"/>
              </a:spcAft>
              <a:buFont typeface="Arial" pitchFamily="34" charset="0"/>
              <a:buChar char="•"/>
              <a:defRPr/>
            </a:pPr>
            <a:r>
              <a:rPr lang="en-US" sz="2400" dirty="0">
                <a:solidFill>
                  <a:prstClr val="black"/>
                </a:solidFill>
                <a:latin typeface="Calibri"/>
              </a:rPr>
              <a:t>Where </a:t>
            </a:r>
            <a:r>
              <a:rPr lang="en-US" sz="2400" b="1" dirty="0">
                <a:solidFill>
                  <a:prstClr val="black"/>
                </a:solidFill>
                <a:latin typeface="Calibri"/>
              </a:rPr>
              <a:t>urine leaves </a:t>
            </a:r>
            <a:r>
              <a:rPr lang="en-US" sz="2400" dirty="0">
                <a:solidFill>
                  <a:prstClr val="black"/>
                </a:solidFill>
                <a:latin typeface="Calibri"/>
              </a:rPr>
              <a:t>the body via </a:t>
            </a:r>
            <a:r>
              <a:rPr lang="en-US" sz="2400" dirty="0">
                <a:latin typeface="+mn-lt"/>
              </a:rPr>
              <a:t>the </a:t>
            </a:r>
            <a:r>
              <a:rPr lang="en-US" sz="2400" b="1" dirty="0">
                <a:solidFill>
                  <a:schemeClr val="accent3"/>
                </a:solidFill>
                <a:effectLst>
                  <a:outerShdw blurRad="38100" dist="38100" dir="2700000" algn="tl">
                    <a:srgbClr val="000000">
                      <a:alpha val="43137"/>
                    </a:srgbClr>
                  </a:outerShdw>
                </a:effectLst>
                <a:latin typeface="+mn-lt"/>
              </a:rPr>
              <a:t>(CC) </a:t>
            </a:r>
            <a:r>
              <a:rPr lang="en-US" sz="2400" b="1" dirty="0">
                <a:effectLst>
                  <a:outerShdw blurRad="38100" dist="38100" dir="2700000" algn="tl">
                    <a:srgbClr val="000000">
                      <a:alpha val="43137"/>
                    </a:srgbClr>
                  </a:outerShdw>
                </a:effectLst>
                <a:latin typeface="+mn-lt"/>
              </a:rPr>
              <a:t>urethra</a:t>
            </a:r>
            <a:r>
              <a:rPr lang="en-US" sz="2400" b="1" dirty="0">
                <a:solidFill>
                  <a:schemeClr val="accent3"/>
                </a:solidFill>
                <a:effectLst>
                  <a:outerShdw blurRad="38100" dist="38100" dir="2700000" algn="tl">
                    <a:srgbClr val="000000">
                      <a:alpha val="43137"/>
                    </a:srgbClr>
                  </a:outerShdw>
                </a:effectLst>
                <a:latin typeface="+mn-lt"/>
              </a:rPr>
              <a:t> </a:t>
            </a:r>
            <a:r>
              <a:rPr lang="en-US" sz="2400" dirty="0">
                <a:latin typeface="+mn-lt"/>
              </a:rPr>
              <a:t>which is a short tube that opens just in front of the vagina.</a:t>
            </a:r>
          </a:p>
          <a:p>
            <a:pPr lvl="1" eaLnBrk="1" fontAlgn="auto" hangingPunct="1">
              <a:spcBef>
                <a:spcPts val="600"/>
              </a:spcBef>
              <a:spcAft>
                <a:spcPts val="0"/>
              </a:spcAft>
              <a:defRPr/>
            </a:pPr>
            <a:r>
              <a:rPr lang="en-US" sz="100" dirty="0">
                <a:latin typeface="+mn-lt"/>
              </a:rPr>
              <a:t> </a:t>
            </a:r>
          </a:p>
        </p:txBody>
      </p:sp>
      <p:sp>
        <p:nvSpPr>
          <p:cNvPr id="10" name="TextBox 9"/>
          <p:cNvSpPr txBox="1"/>
          <p:nvPr/>
        </p:nvSpPr>
        <p:spPr>
          <a:xfrm>
            <a:off x="5552975" y="3059668"/>
            <a:ext cx="25908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80081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p:nvPr/>
        </p:nvPicPr>
        <p:blipFill rotWithShape="1">
          <a:blip r:embed="rId2" cstate="print"/>
          <a:srcRect l="11346" t="49172" r="49076" b="17679"/>
          <a:stretch/>
        </p:blipFill>
        <p:spPr bwMode="auto">
          <a:xfrm>
            <a:off x="0" y="0"/>
            <a:ext cx="9144000" cy="6858000"/>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997527" y="4202668"/>
            <a:ext cx="2589170" cy="369332"/>
          </a:xfrm>
          <a:prstGeom prst="rect">
            <a:avLst/>
          </a:prstGeom>
          <a:solidFill>
            <a:schemeClr val="bg1"/>
          </a:solidFill>
        </p:spPr>
        <p:txBody>
          <a:bodyPr wrap="none" rtlCol="0">
            <a:spAutoFit/>
          </a:bodyPr>
          <a:lstStyle/>
          <a:p>
            <a:r>
              <a:rPr lang="en-US" b="1" dirty="0">
                <a:solidFill>
                  <a:schemeClr val="accent2"/>
                </a:solidFill>
                <a:effectLst>
                  <a:outerShdw blurRad="38100" dist="38100" dir="2700000" algn="tl">
                    <a:srgbClr val="000000">
                      <a:alpha val="43137"/>
                    </a:srgbClr>
                  </a:outerShdw>
                </a:effectLst>
              </a:rPr>
              <a:t>y. Vaginal opening</a:t>
            </a:r>
          </a:p>
        </p:txBody>
      </p:sp>
      <p:cxnSp>
        <p:nvCxnSpPr>
          <p:cNvPr id="7" name="Straight Connector 6"/>
          <p:cNvCxnSpPr/>
          <p:nvPr/>
        </p:nvCxnSpPr>
        <p:spPr>
          <a:xfrm>
            <a:off x="990600" y="4572000"/>
            <a:ext cx="2649003"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509" y="3921398"/>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04800" y="762000"/>
            <a:ext cx="8610600" cy="2129814"/>
          </a:xfrm>
          <a:prstGeom prst="rect">
            <a:avLst/>
          </a:prstGeom>
          <a:solidFill>
            <a:schemeClr val="bg1"/>
          </a:solidFill>
          <a:ln w="25400">
            <a:solidFill>
              <a:schemeClr val="accent1">
                <a:lumMod val="75000"/>
              </a:schemeClr>
            </a:solidFill>
          </a:ln>
        </p:spPr>
        <p:txBody>
          <a:bodyPr wrap="square">
            <a:spAutoFit/>
          </a:bodyPr>
          <a:lstStyle/>
          <a:p>
            <a:pPr eaLnBrk="1" fontAlgn="auto" hangingPunct="1">
              <a:lnSpc>
                <a:spcPct val="80000"/>
              </a:lnSpc>
              <a:spcBef>
                <a:spcPts val="600"/>
              </a:spcBef>
              <a:spcAft>
                <a:spcPts val="600"/>
              </a:spcAft>
              <a:defRPr/>
            </a:pPr>
            <a:endParaRPr lang="en-US" sz="900" dirty="0">
              <a:solidFill>
                <a:prstClr val="black"/>
              </a:solidFill>
              <a:latin typeface="Calibri"/>
            </a:endParaRPr>
          </a:p>
          <a:p>
            <a:pPr eaLnBrk="1" fontAlgn="auto" hangingPunct="1">
              <a:lnSpc>
                <a:spcPct val="80000"/>
              </a:lnSpc>
              <a:spcBef>
                <a:spcPts val="600"/>
              </a:spcBef>
              <a:spcAft>
                <a:spcPts val="600"/>
              </a:spcAft>
              <a:buFont typeface="Arial" pitchFamily="34" charset="0"/>
              <a:buChar char="•"/>
              <a:defRPr/>
            </a:pPr>
            <a:r>
              <a:rPr lang="en-US" sz="2800" dirty="0">
                <a:solidFill>
                  <a:prstClr val="black"/>
                </a:solidFill>
                <a:latin typeface="Calibri"/>
              </a:rPr>
              <a:t>The </a:t>
            </a:r>
            <a:r>
              <a:rPr lang="en-US" sz="2800" b="1" dirty="0">
                <a:solidFill>
                  <a:schemeClr val="accent6"/>
                </a:solidFill>
                <a:effectLst>
                  <a:outerShdw blurRad="38100" dist="38100" dir="2700000" algn="tl">
                    <a:srgbClr val="000000">
                      <a:alpha val="43137"/>
                    </a:srgbClr>
                  </a:outerShdw>
                </a:effectLst>
              </a:rPr>
              <a:t>(Y)</a:t>
            </a:r>
            <a:r>
              <a:rPr lang="en-US" sz="2800" b="1" dirty="0">
                <a:solidFill>
                  <a:schemeClr val="accent6"/>
                </a:solidFill>
              </a:rPr>
              <a:t> </a:t>
            </a:r>
            <a:r>
              <a:rPr lang="en-US" sz="2800" b="1" dirty="0">
                <a:solidFill>
                  <a:schemeClr val="accent6"/>
                </a:solidFill>
                <a:effectLst>
                  <a:outerShdw blurRad="38100" dist="38100" dir="2700000" algn="tl">
                    <a:srgbClr val="000000">
                      <a:alpha val="43137"/>
                    </a:srgbClr>
                  </a:outerShdw>
                </a:effectLst>
                <a:latin typeface="Calibri"/>
              </a:rPr>
              <a:t>vaginal opening </a:t>
            </a:r>
            <a:r>
              <a:rPr lang="en-US" sz="2800" dirty="0">
                <a:solidFill>
                  <a:prstClr val="black"/>
                </a:solidFill>
                <a:latin typeface="Calibri"/>
              </a:rPr>
              <a:t>is an external opening to the vagina. It leads to the vagina passageway running between the uterus and the vaginal opening.</a:t>
            </a:r>
          </a:p>
          <a:p>
            <a:pPr lvl="1" eaLnBrk="1" fontAlgn="auto" hangingPunct="1">
              <a:lnSpc>
                <a:spcPct val="80000"/>
              </a:lnSpc>
              <a:spcBef>
                <a:spcPts val="600"/>
              </a:spcBef>
              <a:spcAft>
                <a:spcPts val="600"/>
              </a:spcAft>
              <a:buFont typeface="Arial" pitchFamily="34" charset="0"/>
              <a:buChar char="•"/>
              <a:defRPr/>
            </a:pPr>
            <a:r>
              <a:rPr lang="en-US" sz="2400" b="1" dirty="0">
                <a:solidFill>
                  <a:prstClr val="black"/>
                </a:solidFill>
                <a:latin typeface="Calibri"/>
              </a:rPr>
              <a:t>Passageway</a:t>
            </a:r>
            <a:r>
              <a:rPr lang="en-US" sz="2400" dirty="0">
                <a:solidFill>
                  <a:prstClr val="black"/>
                </a:solidFill>
                <a:latin typeface="Calibri"/>
              </a:rPr>
              <a:t> for menstrual fluid, the birth of a baby, and sperm.</a:t>
            </a:r>
          </a:p>
          <a:p>
            <a:pPr eaLnBrk="1" fontAlgn="auto" hangingPunct="1">
              <a:lnSpc>
                <a:spcPct val="80000"/>
              </a:lnSpc>
              <a:spcBef>
                <a:spcPts val="600"/>
              </a:spcBef>
              <a:spcAft>
                <a:spcPts val="600"/>
              </a:spcAft>
              <a:defRPr/>
            </a:pPr>
            <a:endParaRPr lang="en-US" sz="1100" dirty="0">
              <a:solidFill>
                <a:prstClr val="black"/>
              </a:solidFill>
              <a:latin typeface="Calibri"/>
            </a:endParaRPr>
          </a:p>
        </p:txBody>
      </p:sp>
    </p:spTree>
    <p:extLst>
      <p:ext uri="{BB962C8B-B14F-4D97-AF65-F5344CB8AC3E}">
        <p14:creationId xmlns:p14="http://schemas.microsoft.com/office/powerpoint/2010/main" val="1465745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p:nvPr/>
        </p:nvPicPr>
        <p:blipFill rotWithShape="1">
          <a:blip r:embed="rId2" cstate="print"/>
          <a:srcRect l="11346" t="49172" r="49076" b="17679"/>
          <a:stretch/>
        </p:blipFill>
        <p:spPr bwMode="auto">
          <a:xfrm>
            <a:off x="0" y="0"/>
            <a:ext cx="9144000" cy="6858000"/>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5638800" y="3163669"/>
            <a:ext cx="2408032" cy="646331"/>
          </a:xfrm>
          <a:prstGeom prst="rect">
            <a:avLst/>
          </a:prstGeom>
          <a:solidFill>
            <a:schemeClr val="bg1"/>
          </a:solidFill>
        </p:spPr>
        <p:txBody>
          <a:bodyPr wrap="none" rtlCol="0">
            <a:spAutoFit/>
          </a:bodyPr>
          <a:lstStyle/>
          <a:p>
            <a:r>
              <a:rPr lang="en-US" b="1" dirty="0">
                <a:solidFill>
                  <a:schemeClr val="accent2"/>
                </a:solidFill>
                <a:effectLst>
                  <a:outerShdw blurRad="38100" dist="38100" dir="2700000" algn="tl">
                    <a:srgbClr val="000000">
                      <a:alpha val="43137"/>
                    </a:srgbClr>
                  </a:outerShdw>
                </a:effectLst>
              </a:rPr>
              <a:t>X. Labia </a:t>
            </a:r>
            <a:r>
              <a:rPr lang="en-US" b="1" dirty="0" err="1">
                <a:solidFill>
                  <a:schemeClr val="accent2"/>
                </a:solidFill>
                <a:effectLst>
                  <a:outerShdw blurRad="38100" dist="38100" dir="2700000" algn="tl">
                    <a:srgbClr val="000000">
                      <a:alpha val="43137"/>
                    </a:srgbClr>
                  </a:outerShdw>
                </a:effectLst>
              </a:rPr>
              <a:t>Majora</a:t>
            </a:r>
            <a:r>
              <a:rPr lang="en-US" b="1" dirty="0">
                <a:solidFill>
                  <a:schemeClr val="accent2"/>
                </a:solidFill>
                <a:effectLst>
                  <a:outerShdw blurRad="38100" dist="38100" dir="2700000" algn="tl">
                    <a:srgbClr val="000000">
                      <a:alpha val="43137"/>
                    </a:srgbClr>
                  </a:outerShdw>
                </a:effectLst>
              </a:rPr>
              <a:t> </a:t>
            </a:r>
          </a:p>
          <a:p>
            <a:r>
              <a:rPr lang="en-US" b="1" dirty="0">
                <a:solidFill>
                  <a:schemeClr val="accent2"/>
                </a:solidFill>
                <a:effectLst>
                  <a:outerShdw blurRad="38100" dist="38100" dir="2700000" algn="tl">
                    <a:srgbClr val="000000">
                      <a:alpha val="43137"/>
                    </a:srgbClr>
                  </a:outerShdw>
                </a:effectLst>
              </a:rPr>
              <a:t>and Labia </a:t>
            </a:r>
            <a:r>
              <a:rPr lang="en-US" b="1" dirty="0" err="1">
                <a:solidFill>
                  <a:schemeClr val="accent2"/>
                </a:solidFill>
                <a:effectLst>
                  <a:outerShdw blurRad="38100" dist="38100" dir="2700000" algn="tl">
                    <a:srgbClr val="000000">
                      <a:alpha val="43137"/>
                    </a:srgbClr>
                  </a:outerShdw>
                </a:effectLst>
              </a:rPr>
              <a:t>Minora</a:t>
            </a:r>
            <a:endParaRPr lang="en-US" b="1" dirty="0">
              <a:solidFill>
                <a:schemeClr val="accent2"/>
              </a:solidFill>
              <a:effectLst>
                <a:outerShdw blurRad="38100" dist="38100" dir="2700000" algn="tl">
                  <a:srgbClr val="000000">
                    <a:alpha val="43137"/>
                  </a:srgbClr>
                </a:outerShdw>
              </a:effectLst>
            </a:endParaRPr>
          </a:p>
        </p:txBody>
      </p:sp>
      <p:cxnSp>
        <p:nvCxnSpPr>
          <p:cNvPr id="7" name="Straight Connector 6"/>
          <p:cNvCxnSpPr/>
          <p:nvPr/>
        </p:nvCxnSpPr>
        <p:spPr>
          <a:xfrm>
            <a:off x="5336400" y="3810000"/>
            <a:ext cx="2649003"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6832" y="3557869"/>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66700" y="1447800"/>
            <a:ext cx="8610600" cy="1663212"/>
          </a:xfrm>
          <a:prstGeom prst="rect">
            <a:avLst/>
          </a:prstGeom>
          <a:solidFill>
            <a:schemeClr val="bg1"/>
          </a:solidFill>
          <a:ln w="25400">
            <a:solidFill>
              <a:schemeClr val="accent1">
                <a:lumMod val="75000"/>
              </a:schemeClr>
            </a:solidFill>
          </a:ln>
        </p:spPr>
        <p:txBody>
          <a:bodyPr wrap="square">
            <a:spAutoFit/>
          </a:bodyPr>
          <a:lstStyle/>
          <a:p>
            <a:pPr eaLnBrk="1" fontAlgn="auto" hangingPunct="1">
              <a:lnSpc>
                <a:spcPct val="80000"/>
              </a:lnSpc>
              <a:spcBef>
                <a:spcPts val="600"/>
              </a:spcBef>
              <a:spcAft>
                <a:spcPts val="600"/>
              </a:spcAft>
              <a:defRPr/>
            </a:pPr>
            <a:endParaRPr lang="en-US" sz="900" dirty="0">
              <a:solidFill>
                <a:prstClr val="black"/>
              </a:solidFill>
              <a:latin typeface="Calibri"/>
            </a:endParaRPr>
          </a:p>
          <a:p>
            <a:pPr eaLnBrk="1" fontAlgn="auto" hangingPunct="1">
              <a:lnSpc>
                <a:spcPct val="80000"/>
              </a:lnSpc>
              <a:spcAft>
                <a:spcPts val="0"/>
              </a:spcAft>
              <a:buFont typeface="Arial" pitchFamily="34" charset="0"/>
              <a:buChar char="•"/>
              <a:defRPr/>
            </a:pPr>
            <a:r>
              <a:rPr lang="en-US" sz="2800" b="1" dirty="0">
                <a:solidFill>
                  <a:schemeClr val="accent6"/>
                </a:solidFill>
                <a:effectLst>
                  <a:outerShdw blurRad="38100" dist="38100" dir="2700000" algn="tl">
                    <a:srgbClr val="000000">
                      <a:alpha val="43137"/>
                    </a:srgbClr>
                  </a:outerShdw>
                </a:effectLst>
              </a:rPr>
              <a:t> (X) Labia</a:t>
            </a:r>
            <a:r>
              <a:rPr lang="en-US" sz="2800" dirty="0"/>
              <a:t> are </a:t>
            </a:r>
            <a:r>
              <a:rPr lang="en-US" sz="2800" b="1" dirty="0"/>
              <a:t>protective</a:t>
            </a:r>
            <a:r>
              <a:rPr lang="en-US" sz="2800" dirty="0"/>
              <a:t> folds of tissue running from the </a:t>
            </a:r>
            <a:r>
              <a:rPr lang="en-US" sz="2800" dirty="0" err="1"/>
              <a:t>mons</a:t>
            </a:r>
            <a:r>
              <a:rPr lang="en-US" sz="2800" dirty="0"/>
              <a:t> pubis to below the vaginal opening to cover and guard the vaginal opening from germs.</a:t>
            </a:r>
            <a:endParaRPr lang="en-US" sz="1100" dirty="0">
              <a:solidFill>
                <a:prstClr val="black"/>
              </a:solidFill>
              <a:latin typeface="Calibri"/>
            </a:endParaRPr>
          </a:p>
        </p:txBody>
      </p:sp>
    </p:spTree>
    <p:extLst>
      <p:ext uri="{BB962C8B-B14F-4D97-AF65-F5344CB8AC3E}">
        <p14:creationId xmlns:p14="http://schemas.microsoft.com/office/powerpoint/2010/main" val="3659225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p:nvPr/>
        </p:nvPicPr>
        <p:blipFill rotWithShape="1">
          <a:blip r:embed="rId2">
            <a:extLst>
              <a:ext uri="{28A0092B-C50C-407E-A947-70E740481C1C}">
                <a14:useLocalDpi xmlns:a14="http://schemas.microsoft.com/office/drawing/2010/main" val="0"/>
              </a:ext>
            </a:extLst>
          </a:blip>
          <a:srcRect l="15230" t="2681" r="18025" b="2681"/>
          <a:stretch/>
        </p:blipFill>
        <p:spPr bwMode="auto">
          <a:xfrm>
            <a:off x="23092" y="0"/>
            <a:ext cx="4396508" cy="6858000"/>
          </a:xfrm>
          <a:prstGeom prst="rect">
            <a:avLst/>
          </a:prstGeom>
          <a:noFill/>
          <a:ln>
            <a:noFill/>
          </a:ln>
        </p:spPr>
      </p:pic>
      <p:pic>
        <p:nvPicPr>
          <p:cNvPr id="5" name="Picture 4"/>
          <p:cNvPicPr/>
          <p:nvPr/>
        </p:nvPicPr>
        <p:blipFill rotWithShape="1">
          <a:blip r:embed="rId2">
            <a:extLst>
              <a:ext uri="{28A0092B-C50C-407E-A947-70E740481C1C}">
                <a14:useLocalDpi xmlns:a14="http://schemas.microsoft.com/office/drawing/2010/main" val="0"/>
              </a:ext>
            </a:extLst>
          </a:blip>
          <a:srcRect l="15230" t="2681" r="18025" b="2681"/>
          <a:stretch/>
        </p:blipFill>
        <p:spPr bwMode="auto">
          <a:xfrm>
            <a:off x="4495800" y="0"/>
            <a:ext cx="4648200" cy="6858000"/>
          </a:xfrm>
          <a:prstGeom prst="rect">
            <a:avLst/>
          </a:prstGeom>
          <a:noFill/>
          <a:ln>
            <a:noFill/>
          </a:ln>
        </p:spPr>
      </p:pic>
    </p:spTree>
    <p:extLst>
      <p:ext uri="{BB962C8B-B14F-4D97-AF65-F5344CB8AC3E}">
        <p14:creationId xmlns:p14="http://schemas.microsoft.com/office/powerpoint/2010/main" val="4035528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p:nvPr/>
        </p:nvPicPr>
        <p:blipFill rotWithShape="1">
          <a:blip r:embed="rId2" cstate="print"/>
          <a:srcRect l="11346" t="49172" r="49076" b="17679"/>
          <a:stretch/>
        </p:blipFill>
        <p:spPr bwMode="auto">
          <a:xfrm>
            <a:off x="0" y="0"/>
            <a:ext cx="9144000" cy="6858000"/>
          </a:xfrm>
          <a:prstGeom prst="rect">
            <a:avLst/>
          </a:prstGeom>
          <a:noFill/>
          <a:ln>
            <a:noFill/>
          </a:ln>
          <a:extLst>
            <a:ext uri="{53640926-AAD7-44D8-BBD7-CCE9431645EC}">
              <a14:shadowObscured xmlns:a14="http://schemas.microsoft.com/office/drawing/2010/main"/>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4764349"/>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04800" y="335542"/>
            <a:ext cx="8610600" cy="2425279"/>
          </a:xfrm>
          <a:prstGeom prst="rect">
            <a:avLst/>
          </a:prstGeom>
          <a:solidFill>
            <a:schemeClr val="bg1"/>
          </a:solidFill>
          <a:ln w="25400">
            <a:solidFill>
              <a:schemeClr val="accent1">
                <a:lumMod val="75000"/>
              </a:schemeClr>
            </a:solidFill>
          </a:ln>
        </p:spPr>
        <p:txBody>
          <a:bodyPr wrap="square">
            <a:spAutoFit/>
          </a:bodyPr>
          <a:lstStyle/>
          <a:p>
            <a:pPr eaLnBrk="1" fontAlgn="auto" hangingPunct="1">
              <a:lnSpc>
                <a:spcPct val="80000"/>
              </a:lnSpc>
              <a:spcBef>
                <a:spcPts val="600"/>
              </a:spcBef>
              <a:spcAft>
                <a:spcPts val="600"/>
              </a:spcAft>
              <a:defRPr/>
            </a:pPr>
            <a:endParaRPr lang="en-US" sz="900" dirty="0">
              <a:solidFill>
                <a:prstClr val="black"/>
              </a:solidFill>
              <a:latin typeface="Calibri"/>
            </a:endParaRPr>
          </a:p>
          <a:p>
            <a:pPr eaLnBrk="1" fontAlgn="auto" hangingPunct="1">
              <a:lnSpc>
                <a:spcPct val="80000"/>
              </a:lnSpc>
              <a:spcBef>
                <a:spcPts val="600"/>
              </a:spcBef>
              <a:spcAft>
                <a:spcPts val="600"/>
              </a:spcAft>
              <a:buFont typeface="Arial" pitchFamily="34" charset="0"/>
              <a:buChar char="•"/>
              <a:defRPr/>
            </a:pPr>
            <a:r>
              <a:rPr lang="en-US" sz="2800" dirty="0"/>
              <a:t>The </a:t>
            </a:r>
            <a:r>
              <a:rPr lang="en-US" sz="2800" b="1" dirty="0">
                <a:solidFill>
                  <a:schemeClr val="accent6">
                    <a:lumMod val="75000"/>
                  </a:schemeClr>
                </a:solidFill>
                <a:effectLst>
                  <a:outerShdw blurRad="38100" dist="38100" dir="2700000" algn="tl">
                    <a:srgbClr val="000000">
                      <a:alpha val="43137"/>
                    </a:srgbClr>
                  </a:outerShdw>
                </a:effectLst>
              </a:rPr>
              <a:t>(W) perineum </a:t>
            </a:r>
            <a:r>
              <a:rPr lang="en-US" sz="2800" dirty="0"/>
              <a:t>is the external surface area between the anus and the vulva, labia opening to the vagina.</a:t>
            </a:r>
          </a:p>
          <a:p>
            <a:pPr lvl="1" eaLnBrk="1" fontAlgn="auto" hangingPunct="1">
              <a:lnSpc>
                <a:spcPct val="80000"/>
              </a:lnSpc>
              <a:spcBef>
                <a:spcPts val="600"/>
              </a:spcBef>
              <a:spcAft>
                <a:spcPts val="600"/>
              </a:spcAft>
              <a:buFont typeface="Arial" pitchFamily="34" charset="0"/>
              <a:buChar char="•"/>
              <a:defRPr/>
            </a:pPr>
            <a:r>
              <a:rPr lang="en-US" sz="2400" b="1" dirty="0">
                <a:latin typeface="Calibri"/>
              </a:rPr>
              <a:t>Episiotomy</a:t>
            </a:r>
            <a:r>
              <a:rPr lang="en-US" sz="2400" dirty="0">
                <a:solidFill>
                  <a:prstClr val="black"/>
                </a:solidFill>
                <a:latin typeface="Calibri"/>
              </a:rPr>
              <a:t> is where the doctor will cut the perineum during delivery to widen the opening for the baby to come out.</a:t>
            </a:r>
          </a:p>
          <a:p>
            <a:pPr eaLnBrk="1" fontAlgn="auto" hangingPunct="1">
              <a:lnSpc>
                <a:spcPct val="80000"/>
              </a:lnSpc>
              <a:spcBef>
                <a:spcPts val="600"/>
              </a:spcBef>
              <a:spcAft>
                <a:spcPts val="600"/>
              </a:spcAft>
              <a:defRPr/>
            </a:pPr>
            <a:endParaRPr lang="en-US" sz="1100" dirty="0">
              <a:solidFill>
                <a:prstClr val="black"/>
              </a:solidFill>
              <a:latin typeface="Calibri"/>
            </a:endParaRPr>
          </a:p>
        </p:txBody>
      </p:sp>
      <p:sp>
        <p:nvSpPr>
          <p:cNvPr id="10" name="TextBox 9"/>
          <p:cNvSpPr txBox="1"/>
          <p:nvPr/>
        </p:nvSpPr>
        <p:spPr>
          <a:xfrm>
            <a:off x="5562600" y="2602468"/>
            <a:ext cx="2590800" cy="369332"/>
          </a:xfrm>
          <a:prstGeom prst="rect">
            <a:avLst/>
          </a:prstGeom>
          <a:solidFill>
            <a:schemeClr val="bg1"/>
          </a:solidFill>
        </p:spPr>
        <p:txBody>
          <a:bodyPr wrap="square" rtlCol="0">
            <a:spAutoFit/>
          </a:bodyPr>
          <a:lstStyle/>
          <a:p>
            <a:endParaRPr lang="en-US" dirty="0"/>
          </a:p>
        </p:txBody>
      </p:sp>
      <p:cxnSp>
        <p:nvCxnSpPr>
          <p:cNvPr id="11" name="Straight Connector 10"/>
          <p:cNvCxnSpPr/>
          <p:nvPr/>
        </p:nvCxnSpPr>
        <p:spPr>
          <a:xfrm>
            <a:off x="1922997" y="5257800"/>
            <a:ext cx="2649003"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14600" y="4719935"/>
            <a:ext cx="2361544" cy="461665"/>
          </a:xfrm>
          <a:prstGeom prst="rect">
            <a:avLst/>
          </a:prstGeom>
          <a:solidFill>
            <a:schemeClr val="bg1"/>
          </a:solidFill>
        </p:spPr>
        <p:txBody>
          <a:bodyPr wrap="none" rtlCol="0">
            <a:spAutoFit/>
          </a:bodyPr>
          <a:lstStyle/>
          <a:p>
            <a:r>
              <a:rPr lang="en-US" sz="2400" b="1" dirty="0">
                <a:solidFill>
                  <a:schemeClr val="accent2"/>
                </a:solidFill>
                <a:effectLst>
                  <a:outerShdw blurRad="38100" dist="38100" dir="2700000" algn="tl">
                    <a:srgbClr val="000000">
                      <a:alpha val="43137"/>
                    </a:srgbClr>
                  </a:outerShdw>
                </a:effectLst>
              </a:rPr>
              <a:t>w. Perineum</a:t>
            </a:r>
          </a:p>
        </p:txBody>
      </p:sp>
    </p:spTree>
    <p:extLst>
      <p:ext uri="{BB962C8B-B14F-4D97-AF65-F5344CB8AC3E}">
        <p14:creationId xmlns:p14="http://schemas.microsoft.com/office/powerpoint/2010/main" val="3034463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3"/>
          <p:cNvPicPr>
            <a:picLocks noGrp="1"/>
          </p:cNvPicPr>
          <p:nvPr>
            <p:ph sz="half" idx="1"/>
          </p:nvPr>
        </p:nvPicPr>
        <p:blipFill rotWithShape="1">
          <a:blip r:embed="rId2" cstate="print">
            <a:extLst>
              <a:ext uri="{28A0092B-C50C-407E-A947-70E740481C1C}">
                <a14:useLocalDpi xmlns:a14="http://schemas.microsoft.com/office/drawing/2010/main" val="0"/>
              </a:ext>
            </a:extLst>
          </a:blip>
          <a:srcRect l="6695" t="32601" r="15040" b="8625"/>
          <a:stretch/>
        </p:blipFill>
        <p:spPr bwMode="auto">
          <a:xfrm>
            <a:off x="0" y="0"/>
            <a:ext cx="9144000" cy="6858000"/>
          </a:xfrm>
          <a:prstGeom prst="rect">
            <a:avLst/>
          </a:prstGeom>
          <a:noFill/>
          <a:ln>
            <a:noFill/>
          </a:ln>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133" y="4856396"/>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flipV="1">
            <a:off x="2590800" y="4648200"/>
            <a:ext cx="4267200" cy="743857"/>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76400" y="4953000"/>
            <a:ext cx="1386918" cy="369332"/>
          </a:xfrm>
          <a:prstGeom prst="rect">
            <a:avLst/>
          </a:prstGeom>
          <a:solidFill>
            <a:schemeClr val="bg1"/>
          </a:solidFill>
        </p:spPr>
        <p:txBody>
          <a:bodyPr wrap="none" rtlCol="0">
            <a:spAutoFit/>
          </a:bodyPr>
          <a:lstStyle/>
          <a:p>
            <a:r>
              <a:rPr lang="en-US" b="1" dirty="0">
                <a:solidFill>
                  <a:schemeClr val="accent2"/>
                </a:solidFill>
                <a:effectLst>
                  <a:outerShdw blurRad="38100" dist="38100" dir="2700000" algn="tl">
                    <a:srgbClr val="000000">
                      <a:alpha val="43137"/>
                    </a:srgbClr>
                  </a:outerShdw>
                </a:effectLst>
              </a:rPr>
              <a:t>v. Vagina</a:t>
            </a:r>
          </a:p>
        </p:txBody>
      </p:sp>
      <p:sp>
        <p:nvSpPr>
          <p:cNvPr id="10" name="Rectangle 9"/>
          <p:cNvSpPr/>
          <p:nvPr/>
        </p:nvSpPr>
        <p:spPr>
          <a:xfrm>
            <a:off x="275771" y="304800"/>
            <a:ext cx="8610600" cy="2474524"/>
          </a:xfrm>
          <a:prstGeom prst="rect">
            <a:avLst/>
          </a:prstGeom>
          <a:solidFill>
            <a:schemeClr val="bg1"/>
          </a:solidFill>
          <a:ln w="25400">
            <a:solidFill>
              <a:schemeClr val="accent1">
                <a:lumMod val="75000"/>
              </a:schemeClr>
            </a:solidFill>
          </a:ln>
        </p:spPr>
        <p:txBody>
          <a:bodyPr wrap="square">
            <a:spAutoFit/>
          </a:bodyPr>
          <a:lstStyle/>
          <a:p>
            <a:pPr eaLnBrk="1" fontAlgn="auto" hangingPunct="1">
              <a:lnSpc>
                <a:spcPct val="80000"/>
              </a:lnSpc>
              <a:spcBef>
                <a:spcPts val="600"/>
              </a:spcBef>
              <a:spcAft>
                <a:spcPts val="600"/>
              </a:spcAft>
              <a:defRPr/>
            </a:pPr>
            <a:endParaRPr lang="en-US" sz="900" dirty="0">
              <a:solidFill>
                <a:prstClr val="black"/>
              </a:solidFill>
              <a:latin typeface="Calibri"/>
            </a:endParaRPr>
          </a:p>
          <a:p>
            <a:pPr eaLnBrk="1" fontAlgn="auto" hangingPunct="1">
              <a:lnSpc>
                <a:spcPct val="80000"/>
              </a:lnSpc>
              <a:spcBef>
                <a:spcPts val="600"/>
              </a:spcBef>
              <a:spcAft>
                <a:spcPts val="600"/>
              </a:spcAft>
              <a:buFont typeface="Arial" pitchFamily="34" charset="0"/>
              <a:buChar char="•"/>
              <a:defRPr/>
            </a:pPr>
            <a:r>
              <a:rPr lang="en-US" sz="2800" dirty="0">
                <a:solidFill>
                  <a:prstClr val="black"/>
                </a:solidFill>
                <a:latin typeface="Calibri"/>
              </a:rPr>
              <a:t>The</a:t>
            </a:r>
            <a:r>
              <a:rPr lang="en-US" sz="2800" dirty="0">
                <a:solidFill>
                  <a:schemeClr val="accent6"/>
                </a:solidFill>
                <a:latin typeface="Calibri"/>
              </a:rPr>
              <a:t> </a:t>
            </a:r>
            <a:r>
              <a:rPr lang="en-US" sz="2800" b="1" dirty="0">
                <a:solidFill>
                  <a:schemeClr val="accent6"/>
                </a:solidFill>
                <a:effectLst>
                  <a:outerShdw blurRad="38100" dist="38100" dir="2700000" algn="tl">
                    <a:srgbClr val="000000">
                      <a:alpha val="43137"/>
                    </a:srgbClr>
                  </a:outerShdw>
                </a:effectLst>
                <a:latin typeface="Calibri"/>
              </a:rPr>
              <a:t>(V) vagina</a:t>
            </a:r>
            <a:r>
              <a:rPr lang="en-US" sz="2800" dirty="0">
                <a:solidFill>
                  <a:prstClr val="black"/>
                </a:solidFill>
                <a:latin typeface="Calibri"/>
              </a:rPr>
              <a:t> (vaginal canal) is the passage through which </a:t>
            </a:r>
            <a:r>
              <a:rPr lang="en-US" sz="2800" b="1" dirty="0">
                <a:solidFill>
                  <a:prstClr val="black"/>
                </a:solidFill>
                <a:latin typeface="Calibri"/>
              </a:rPr>
              <a:t>menstrual fluid </a:t>
            </a:r>
            <a:r>
              <a:rPr lang="en-US" sz="2800" dirty="0">
                <a:solidFill>
                  <a:prstClr val="black"/>
                </a:solidFill>
                <a:latin typeface="Calibri"/>
              </a:rPr>
              <a:t>leaves the body, the passageway for the birth of a </a:t>
            </a:r>
            <a:r>
              <a:rPr lang="en-US" sz="2800" b="1" dirty="0">
                <a:solidFill>
                  <a:prstClr val="black"/>
                </a:solidFill>
                <a:latin typeface="Calibri"/>
              </a:rPr>
              <a:t>baby</a:t>
            </a:r>
            <a:r>
              <a:rPr lang="en-US" sz="2800" dirty="0">
                <a:solidFill>
                  <a:prstClr val="black"/>
                </a:solidFill>
                <a:latin typeface="Calibri"/>
              </a:rPr>
              <a:t>, and the </a:t>
            </a:r>
            <a:r>
              <a:rPr lang="en-US" sz="2800" b="1" dirty="0">
                <a:solidFill>
                  <a:prstClr val="black"/>
                </a:solidFill>
                <a:latin typeface="Calibri"/>
              </a:rPr>
              <a:t>channel </a:t>
            </a:r>
            <a:r>
              <a:rPr lang="en-US" sz="2800" dirty="0">
                <a:solidFill>
                  <a:prstClr val="black"/>
                </a:solidFill>
                <a:latin typeface="Calibri"/>
              </a:rPr>
              <a:t>directing the sperm to the internal reproductive organs.</a:t>
            </a:r>
            <a:endParaRPr lang="en-US" sz="2400" dirty="0">
              <a:solidFill>
                <a:prstClr val="black"/>
              </a:solidFill>
              <a:latin typeface="Calibri"/>
            </a:endParaRPr>
          </a:p>
          <a:p>
            <a:pPr lvl="1" eaLnBrk="1" fontAlgn="auto" hangingPunct="1">
              <a:lnSpc>
                <a:spcPct val="80000"/>
              </a:lnSpc>
              <a:spcBef>
                <a:spcPts val="600"/>
              </a:spcBef>
              <a:spcAft>
                <a:spcPts val="600"/>
              </a:spcAft>
              <a:buFont typeface="Arial" pitchFamily="34" charset="0"/>
              <a:buChar char="•"/>
              <a:defRPr/>
            </a:pPr>
            <a:r>
              <a:rPr lang="en-US" sz="2400" dirty="0">
                <a:solidFill>
                  <a:prstClr val="black"/>
                </a:solidFill>
                <a:latin typeface="Calibri"/>
              </a:rPr>
              <a:t>During birth it is referred to as the </a:t>
            </a:r>
            <a:r>
              <a:rPr lang="en-US" sz="2400" b="1" dirty="0">
                <a:solidFill>
                  <a:prstClr val="black"/>
                </a:solidFill>
                <a:latin typeface="Calibri"/>
              </a:rPr>
              <a:t>birth canal</a:t>
            </a:r>
            <a:r>
              <a:rPr lang="en-US" sz="2400" dirty="0">
                <a:solidFill>
                  <a:prstClr val="black"/>
                </a:solidFill>
                <a:latin typeface="Calibri"/>
              </a:rPr>
              <a:t>.</a:t>
            </a:r>
          </a:p>
          <a:p>
            <a:pPr eaLnBrk="1" fontAlgn="auto" hangingPunct="1">
              <a:lnSpc>
                <a:spcPct val="80000"/>
              </a:lnSpc>
              <a:spcBef>
                <a:spcPts val="600"/>
              </a:spcBef>
              <a:spcAft>
                <a:spcPts val="600"/>
              </a:spcAft>
              <a:defRPr/>
            </a:pPr>
            <a:endParaRPr lang="en-US" sz="1100" dirty="0">
              <a:solidFill>
                <a:prstClr val="black"/>
              </a:solidFill>
              <a:latin typeface="Calibri"/>
            </a:endParaRPr>
          </a:p>
        </p:txBody>
      </p:sp>
    </p:spTree>
    <p:extLst>
      <p:ext uri="{BB962C8B-B14F-4D97-AF65-F5344CB8AC3E}">
        <p14:creationId xmlns:p14="http://schemas.microsoft.com/office/powerpoint/2010/main" val="2049147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p:cNvPicPr>
          <p:nvPr/>
        </p:nvPicPr>
        <p:blipFill rotWithShape="1">
          <a:blip r:embed="rId2" cstate="print">
            <a:extLst>
              <a:ext uri="{28A0092B-C50C-407E-A947-70E740481C1C}">
                <a14:useLocalDpi xmlns:a14="http://schemas.microsoft.com/office/drawing/2010/main" val="0"/>
              </a:ext>
            </a:extLst>
          </a:blip>
          <a:srcRect l="6695" t="32601" r="15040" b="8625"/>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0732" y="3810000"/>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2357035" y="4876800"/>
            <a:ext cx="2649003"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00901" y="4411257"/>
            <a:ext cx="1361270" cy="369332"/>
          </a:xfrm>
          <a:prstGeom prst="rect">
            <a:avLst/>
          </a:prstGeom>
          <a:solidFill>
            <a:schemeClr val="bg1"/>
          </a:solidFill>
        </p:spPr>
        <p:txBody>
          <a:bodyPr wrap="none" rtlCol="0">
            <a:spAutoFit/>
          </a:bodyPr>
          <a:lstStyle/>
          <a:p>
            <a:r>
              <a:rPr lang="en-US" b="1" dirty="0">
                <a:solidFill>
                  <a:schemeClr val="accent2"/>
                </a:solidFill>
                <a:effectLst>
                  <a:outerShdw blurRad="38100" dist="38100" dir="2700000" algn="tl">
                    <a:srgbClr val="000000">
                      <a:alpha val="43137"/>
                    </a:srgbClr>
                  </a:outerShdw>
                </a:effectLst>
              </a:rPr>
              <a:t>Q. Cervix</a:t>
            </a:r>
          </a:p>
        </p:txBody>
      </p:sp>
      <p:sp>
        <p:nvSpPr>
          <p:cNvPr id="9" name="Rectangle 8"/>
          <p:cNvSpPr/>
          <p:nvPr/>
        </p:nvSpPr>
        <p:spPr>
          <a:xfrm>
            <a:off x="304800" y="838200"/>
            <a:ext cx="8610600" cy="2911566"/>
          </a:xfrm>
          <a:prstGeom prst="rect">
            <a:avLst/>
          </a:prstGeom>
          <a:solidFill>
            <a:schemeClr val="bg1"/>
          </a:solidFill>
          <a:ln w="25400">
            <a:solidFill>
              <a:schemeClr val="accent1">
                <a:lumMod val="75000"/>
              </a:schemeClr>
            </a:solidFill>
          </a:ln>
        </p:spPr>
        <p:txBody>
          <a:bodyPr wrap="square">
            <a:spAutoFit/>
          </a:bodyPr>
          <a:lstStyle/>
          <a:p>
            <a:pPr eaLnBrk="1" fontAlgn="auto" hangingPunct="1">
              <a:lnSpc>
                <a:spcPct val="80000"/>
              </a:lnSpc>
              <a:spcBef>
                <a:spcPts val="600"/>
              </a:spcBef>
              <a:spcAft>
                <a:spcPts val="600"/>
              </a:spcAft>
              <a:buFont typeface="Arial" pitchFamily="34" charset="0"/>
              <a:buChar char="•"/>
              <a:defRPr/>
            </a:pPr>
            <a:r>
              <a:rPr lang="en-US" sz="2800" dirty="0">
                <a:solidFill>
                  <a:prstClr val="black"/>
                </a:solidFill>
                <a:latin typeface="Calibri"/>
              </a:rPr>
              <a:t>The </a:t>
            </a:r>
            <a:r>
              <a:rPr lang="en-US" sz="2800" b="1" dirty="0">
                <a:solidFill>
                  <a:schemeClr val="accent6"/>
                </a:solidFill>
                <a:effectLst>
                  <a:outerShdw blurRad="38100" dist="38100" dir="2700000" algn="tl">
                    <a:srgbClr val="000000">
                      <a:alpha val="43137"/>
                    </a:srgbClr>
                  </a:outerShdw>
                </a:effectLst>
                <a:latin typeface="Calibri"/>
              </a:rPr>
              <a:t>(Q)</a:t>
            </a:r>
            <a:r>
              <a:rPr lang="en-US" sz="2800" b="1" dirty="0">
                <a:solidFill>
                  <a:prstClr val="black"/>
                </a:solidFill>
                <a:effectLst>
                  <a:outerShdw blurRad="38100" dist="38100" dir="2700000" algn="tl">
                    <a:srgbClr val="000000">
                      <a:alpha val="43137"/>
                    </a:srgbClr>
                  </a:outerShdw>
                </a:effectLst>
                <a:latin typeface="Calibri"/>
              </a:rPr>
              <a:t> </a:t>
            </a:r>
            <a:r>
              <a:rPr lang="en-US" sz="2800" b="1" dirty="0">
                <a:solidFill>
                  <a:schemeClr val="accent6"/>
                </a:solidFill>
                <a:effectLst>
                  <a:outerShdw blurRad="38100" dist="38100" dir="2700000" algn="tl">
                    <a:srgbClr val="000000">
                      <a:alpha val="43137"/>
                    </a:srgbClr>
                  </a:outerShdw>
                </a:effectLst>
                <a:latin typeface="Calibri"/>
              </a:rPr>
              <a:t>cervix</a:t>
            </a:r>
            <a:r>
              <a:rPr lang="en-US" sz="2800" dirty="0">
                <a:solidFill>
                  <a:prstClr val="black"/>
                </a:solidFill>
                <a:latin typeface="Calibri"/>
              </a:rPr>
              <a:t> is the neck and opening into the uterus. If normal and healthy, it is the strongest muscle in the female body.</a:t>
            </a:r>
            <a:endParaRPr lang="en-US" sz="2400" dirty="0">
              <a:solidFill>
                <a:prstClr val="black"/>
              </a:solidFill>
              <a:latin typeface="Calibri"/>
            </a:endParaRPr>
          </a:p>
          <a:p>
            <a:pPr lvl="1" eaLnBrk="1" fontAlgn="auto" hangingPunct="1">
              <a:lnSpc>
                <a:spcPct val="80000"/>
              </a:lnSpc>
              <a:spcBef>
                <a:spcPts val="600"/>
              </a:spcBef>
              <a:spcAft>
                <a:spcPts val="600"/>
              </a:spcAft>
              <a:buFont typeface="Arial" pitchFamily="34" charset="0"/>
              <a:buChar char="•"/>
              <a:defRPr/>
            </a:pPr>
            <a:r>
              <a:rPr lang="en-US" sz="2400" dirty="0">
                <a:solidFill>
                  <a:prstClr val="black"/>
                </a:solidFill>
                <a:latin typeface="Calibri"/>
              </a:rPr>
              <a:t>It is normally the size of a </a:t>
            </a:r>
            <a:r>
              <a:rPr lang="en-US" sz="2400" b="1" dirty="0">
                <a:solidFill>
                  <a:prstClr val="black"/>
                </a:solidFill>
                <a:latin typeface="Calibri"/>
              </a:rPr>
              <a:t>dime</a:t>
            </a:r>
            <a:r>
              <a:rPr lang="en-US" sz="2400" dirty="0">
                <a:solidFill>
                  <a:prstClr val="black"/>
                </a:solidFill>
                <a:latin typeface="Calibri"/>
              </a:rPr>
              <a:t> and the thickness of 10 saltine crackers.  At birth it is the size of a grapefruit and thins (effacement) out to a single saltine cracker.</a:t>
            </a:r>
          </a:p>
          <a:p>
            <a:pPr lvl="1" eaLnBrk="1" fontAlgn="auto" hangingPunct="1">
              <a:lnSpc>
                <a:spcPct val="80000"/>
              </a:lnSpc>
              <a:spcBef>
                <a:spcPts val="600"/>
              </a:spcBef>
              <a:spcAft>
                <a:spcPts val="600"/>
              </a:spcAft>
              <a:buFont typeface="Arial" pitchFamily="34" charset="0"/>
              <a:buChar char="•"/>
              <a:defRPr/>
            </a:pPr>
            <a:r>
              <a:rPr lang="en-US" sz="2400" dirty="0">
                <a:solidFill>
                  <a:prstClr val="black"/>
                </a:solidFill>
                <a:latin typeface="Calibri"/>
              </a:rPr>
              <a:t>It helps </a:t>
            </a:r>
            <a:r>
              <a:rPr lang="en-US" sz="2400" b="1" dirty="0">
                <a:solidFill>
                  <a:prstClr val="black"/>
                </a:solidFill>
                <a:latin typeface="Calibri"/>
              </a:rPr>
              <a:t>hold the baby in the womb </a:t>
            </a:r>
            <a:r>
              <a:rPr lang="en-US" sz="2400" dirty="0">
                <a:solidFill>
                  <a:prstClr val="black"/>
                </a:solidFill>
                <a:latin typeface="Calibri"/>
              </a:rPr>
              <a:t>and must enlarge (dilate) to allow for birth to occur.</a:t>
            </a:r>
          </a:p>
        </p:txBody>
      </p:sp>
      <p:sp>
        <p:nvSpPr>
          <p:cNvPr id="5" name="Rectangle 4"/>
          <p:cNvSpPr/>
          <p:nvPr/>
        </p:nvSpPr>
        <p:spPr>
          <a:xfrm>
            <a:off x="3744735" y="5334000"/>
            <a:ext cx="1899879" cy="369332"/>
          </a:xfrm>
          <a:prstGeom prst="rect">
            <a:avLst/>
          </a:prstGeom>
        </p:spPr>
        <p:txBody>
          <a:bodyPr wrap="none">
            <a:spAutoFit/>
          </a:bodyPr>
          <a:lstStyle/>
          <a:p>
            <a:r>
              <a:rPr lang="en-US" b="1" dirty="0">
                <a:solidFill>
                  <a:schemeClr val="accent3"/>
                </a:solidFill>
                <a:effectLst>
                  <a:outerShdw blurRad="38100" dist="38100" dir="2700000" algn="tl">
                    <a:srgbClr val="000000">
                      <a:alpha val="43137"/>
                    </a:srgbClr>
                  </a:outerShdw>
                </a:effectLst>
              </a:rPr>
              <a:t>(CC) </a:t>
            </a:r>
            <a:r>
              <a:rPr lang="en-US" b="1" dirty="0">
                <a:effectLst>
                  <a:outerShdw blurRad="38100" dist="38100" dir="2700000" algn="tl">
                    <a:srgbClr val="000000">
                      <a:alpha val="43137"/>
                    </a:srgbClr>
                  </a:outerShdw>
                </a:effectLst>
              </a:rPr>
              <a:t>urethra</a:t>
            </a:r>
            <a:r>
              <a:rPr lang="en-US" b="1" dirty="0">
                <a:solidFill>
                  <a:schemeClr val="accent3"/>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079084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Grp="1"/>
          </p:cNvPicPr>
          <p:nvPr>
            <p:ph sz="half" idx="1"/>
          </p:nvPr>
        </p:nvPicPr>
        <p:blipFill rotWithShape="1">
          <a:blip r:embed="rId3" cstate="print">
            <a:extLst>
              <a:ext uri="{28A0092B-C50C-407E-A947-70E740481C1C}">
                <a14:useLocalDpi xmlns:a14="http://schemas.microsoft.com/office/drawing/2010/main" val="0"/>
              </a:ext>
            </a:extLst>
          </a:blip>
          <a:srcRect l="6695" t="32601" r="15040" b="8625"/>
          <a:stretch/>
        </p:blipFill>
        <p:spPr bwMode="auto">
          <a:xfrm>
            <a:off x="0" y="0"/>
            <a:ext cx="9144000" cy="6858000"/>
          </a:xfrm>
          <a:prstGeom prst="rect">
            <a:avLst/>
          </a:prstGeom>
          <a:noFill/>
          <a:ln>
            <a:noFill/>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8390" y="3994665"/>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flipV="1">
            <a:off x="2362200" y="3429000"/>
            <a:ext cx="4267200" cy="565665"/>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69386" y="4091268"/>
            <a:ext cx="1391728" cy="369332"/>
          </a:xfrm>
          <a:prstGeom prst="rect">
            <a:avLst/>
          </a:prstGeom>
          <a:solidFill>
            <a:schemeClr val="bg1"/>
          </a:solidFill>
        </p:spPr>
        <p:txBody>
          <a:bodyPr wrap="none" rtlCol="0">
            <a:spAutoFit/>
          </a:bodyPr>
          <a:lstStyle/>
          <a:p>
            <a:r>
              <a:rPr lang="en-US" b="1" dirty="0">
                <a:solidFill>
                  <a:schemeClr val="accent2"/>
                </a:solidFill>
                <a:effectLst>
                  <a:outerShdw blurRad="38100" dist="38100" dir="2700000" algn="tl">
                    <a:srgbClr val="000000">
                      <a:alpha val="43137"/>
                    </a:srgbClr>
                  </a:outerShdw>
                </a:effectLst>
              </a:rPr>
              <a:t>R. Uterus</a:t>
            </a:r>
          </a:p>
        </p:txBody>
      </p:sp>
      <p:sp>
        <p:nvSpPr>
          <p:cNvPr id="9" name="Rectangle 8"/>
          <p:cNvSpPr/>
          <p:nvPr/>
        </p:nvSpPr>
        <p:spPr>
          <a:xfrm>
            <a:off x="266700" y="228600"/>
            <a:ext cx="8610600" cy="2720745"/>
          </a:xfrm>
          <a:prstGeom prst="rect">
            <a:avLst/>
          </a:prstGeom>
          <a:solidFill>
            <a:schemeClr val="bg1"/>
          </a:solidFill>
          <a:ln w="25400">
            <a:solidFill>
              <a:schemeClr val="accent1">
                <a:lumMod val="75000"/>
              </a:schemeClr>
            </a:solidFill>
          </a:ln>
        </p:spPr>
        <p:txBody>
          <a:bodyPr wrap="square">
            <a:spAutoFit/>
          </a:bodyPr>
          <a:lstStyle/>
          <a:p>
            <a:pPr eaLnBrk="1" fontAlgn="auto" hangingPunct="1">
              <a:lnSpc>
                <a:spcPct val="80000"/>
              </a:lnSpc>
              <a:spcBef>
                <a:spcPts val="600"/>
              </a:spcBef>
              <a:spcAft>
                <a:spcPts val="600"/>
              </a:spcAft>
              <a:buFont typeface="Arial" pitchFamily="34" charset="0"/>
              <a:buChar char="•"/>
              <a:defRPr/>
            </a:pPr>
            <a:r>
              <a:rPr lang="en-US" sz="2800" dirty="0">
                <a:solidFill>
                  <a:prstClr val="black"/>
                </a:solidFill>
                <a:latin typeface="Calibri"/>
              </a:rPr>
              <a:t>The </a:t>
            </a:r>
            <a:r>
              <a:rPr lang="en-US" sz="2800" b="1" dirty="0">
                <a:solidFill>
                  <a:schemeClr val="accent6"/>
                </a:solidFill>
                <a:effectLst>
                  <a:outerShdw blurRad="38100" dist="38100" dir="2700000" algn="tl">
                    <a:srgbClr val="C0C0C0"/>
                  </a:outerShdw>
                </a:effectLst>
              </a:rPr>
              <a:t>(R)</a:t>
            </a:r>
            <a:r>
              <a:rPr lang="en-US" sz="2800" dirty="0">
                <a:solidFill>
                  <a:schemeClr val="accent6"/>
                </a:solidFill>
                <a:effectLst>
                  <a:outerShdw blurRad="38100" dist="38100" dir="2700000" algn="tl">
                    <a:srgbClr val="C0C0C0"/>
                  </a:outerShdw>
                </a:effectLst>
              </a:rPr>
              <a:t> </a:t>
            </a:r>
            <a:r>
              <a:rPr lang="en-US" sz="2800" b="1" dirty="0">
                <a:solidFill>
                  <a:schemeClr val="accent6"/>
                </a:solidFill>
                <a:effectLst>
                  <a:outerShdw blurRad="38100" dist="38100" dir="2700000" algn="tl">
                    <a:srgbClr val="000000">
                      <a:alpha val="43137"/>
                    </a:srgbClr>
                  </a:outerShdw>
                </a:effectLst>
                <a:latin typeface="Calibri"/>
              </a:rPr>
              <a:t>uterus</a:t>
            </a:r>
            <a:r>
              <a:rPr lang="en-US" sz="2800" dirty="0">
                <a:solidFill>
                  <a:prstClr val="black"/>
                </a:solidFill>
                <a:latin typeface="Calibri"/>
              </a:rPr>
              <a:t> is a hollow organ where an unfertilized ovum breaks down or a fertilized ovum develops. </a:t>
            </a:r>
          </a:p>
          <a:p>
            <a:pPr lvl="1" eaLnBrk="1" fontAlgn="auto" hangingPunct="1">
              <a:lnSpc>
                <a:spcPct val="80000"/>
              </a:lnSpc>
              <a:spcBef>
                <a:spcPts val="600"/>
              </a:spcBef>
              <a:spcAft>
                <a:spcPts val="600"/>
              </a:spcAft>
              <a:buFont typeface="Arial" pitchFamily="34" charset="0"/>
              <a:buChar char="•"/>
              <a:defRPr/>
            </a:pPr>
            <a:r>
              <a:rPr lang="en-US" sz="2400" dirty="0">
                <a:solidFill>
                  <a:prstClr val="black"/>
                </a:solidFill>
                <a:latin typeface="Calibri"/>
              </a:rPr>
              <a:t>It is shaped somewhat like an </a:t>
            </a:r>
            <a:r>
              <a:rPr lang="en-US" sz="2400" b="1" dirty="0">
                <a:solidFill>
                  <a:prstClr val="black"/>
                </a:solidFill>
                <a:latin typeface="Calibri"/>
              </a:rPr>
              <a:t>upside-down pear </a:t>
            </a:r>
            <a:r>
              <a:rPr lang="en-US" sz="2400" dirty="0">
                <a:solidFill>
                  <a:prstClr val="black"/>
                </a:solidFill>
                <a:latin typeface="Calibri"/>
              </a:rPr>
              <a:t>and about the size of a fist.  At birth it stretches to the size of a watermelon.</a:t>
            </a:r>
          </a:p>
          <a:p>
            <a:pPr lvl="1" eaLnBrk="1" fontAlgn="auto" hangingPunct="1">
              <a:lnSpc>
                <a:spcPct val="80000"/>
              </a:lnSpc>
              <a:spcBef>
                <a:spcPts val="600"/>
              </a:spcBef>
              <a:spcAft>
                <a:spcPts val="600"/>
              </a:spcAft>
              <a:buFont typeface="Arial" pitchFamily="34" charset="0"/>
              <a:buChar char="•"/>
              <a:defRPr/>
            </a:pPr>
            <a:r>
              <a:rPr lang="en-US" sz="2400" dirty="0">
                <a:solidFill>
                  <a:prstClr val="black"/>
                </a:solidFill>
                <a:latin typeface="Calibri"/>
              </a:rPr>
              <a:t>It provides protection, nutrients, and </a:t>
            </a:r>
            <a:r>
              <a:rPr lang="en-US" sz="2400" b="1" dirty="0">
                <a:solidFill>
                  <a:prstClr val="black"/>
                </a:solidFill>
                <a:latin typeface="Calibri"/>
              </a:rPr>
              <a:t>houses</a:t>
            </a:r>
            <a:r>
              <a:rPr lang="en-US" sz="2400" dirty="0">
                <a:solidFill>
                  <a:prstClr val="black"/>
                </a:solidFill>
                <a:latin typeface="Calibri"/>
              </a:rPr>
              <a:t> the unborn baby while it develops.  </a:t>
            </a:r>
          </a:p>
          <a:p>
            <a:pPr lvl="1" eaLnBrk="1" fontAlgn="auto" hangingPunct="1">
              <a:lnSpc>
                <a:spcPct val="80000"/>
              </a:lnSpc>
              <a:spcBef>
                <a:spcPts val="600"/>
              </a:spcBef>
              <a:spcAft>
                <a:spcPts val="600"/>
              </a:spcAft>
              <a:buFont typeface="Arial" pitchFamily="34" charset="0"/>
              <a:buChar char="•"/>
              <a:defRPr/>
            </a:pPr>
            <a:r>
              <a:rPr lang="en-US" sz="2400" dirty="0">
                <a:solidFill>
                  <a:prstClr val="black"/>
                </a:solidFill>
                <a:latin typeface="Calibri"/>
              </a:rPr>
              <a:t>It is called a </a:t>
            </a:r>
            <a:r>
              <a:rPr lang="en-US" sz="2400" b="1" dirty="0">
                <a:solidFill>
                  <a:prstClr val="black"/>
                </a:solidFill>
                <a:latin typeface="Calibri"/>
              </a:rPr>
              <a:t>womb</a:t>
            </a:r>
            <a:r>
              <a:rPr lang="en-US" sz="2400" dirty="0">
                <a:solidFill>
                  <a:prstClr val="black"/>
                </a:solidFill>
                <a:latin typeface="Calibri"/>
              </a:rPr>
              <a:t> when a baby is present.</a:t>
            </a:r>
            <a:endParaRPr lang="en-US" sz="2000" dirty="0">
              <a:solidFill>
                <a:prstClr val="black"/>
              </a:solidFill>
              <a:latin typeface="Calibri"/>
            </a:endParaRPr>
          </a:p>
        </p:txBody>
      </p:sp>
      <p:sp>
        <p:nvSpPr>
          <p:cNvPr id="3" name="SMARTInkShape-10"/>
          <p:cNvSpPr/>
          <p:nvPr>
            <p:custDataLst>
              <p:tags r:id="rId1"/>
            </p:custDataLst>
          </p:nvPr>
        </p:nvSpPr>
        <p:spPr>
          <a:xfrm>
            <a:off x="2240687" y="3262725"/>
            <a:ext cx="324659" cy="956838"/>
          </a:xfrm>
          <a:custGeom>
            <a:avLst/>
            <a:gdLst/>
            <a:ahLst/>
            <a:cxnLst/>
            <a:rect l="0" t="0" r="0" b="0"/>
            <a:pathLst>
              <a:path w="324659" h="956838">
                <a:moveTo>
                  <a:pt x="14833" y="135795"/>
                </a:moveTo>
                <a:lnTo>
                  <a:pt x="14833" y="143885"/>
                </a:lnTo>
                <a:lnTo>
                  <a:pt x="13986" y="146268"/>
                </a:lnTo>
                <a:lnTo>
                  <a:pt x="12575" y="147857"/>
                </a:lnTo>
                <a:lnTo>
                  <a:pt x="0" y="158286"/>
                </a:lnTo>
                <a:lnTo>
                  <a:pt x="3759" y="158546"/>
                </a:lnTo>
                <a:lnTo>
                  <a:pt x="7936" y="156348"/>
                </a:lnTo>
                <a:lnTo>
                  <a:pt x="13461" y="150857"/>
                </a:lnTo>
                <a:lnTo>
                  <a:pt x="35641" y="119528"/>
                </a:lnTo>
                <a:lnTo>
                  <a:pt x="54723" y="85482"/>
                </a:lnTo>
                <a:lnTo>
                  <a:pt x="65505" y="67171"/>
                </a:lnTo>
                <a:lnTo>
                  <a:pt x="99022" y="36864"/>
                </a:lnTo>
                <a:lnTo>
                  <a:pt x="132852" y="11922"/>
                </a:lnTo>
                <a:lnTo>
                  <a:pt x="145179" y="4540"/>
                </a:lnTo>
                <a:lnTo>
                  <a:pt x="161639" y="385"/>
                </a:lnTo>
                <a:lnTo>
                  <a:pt x="177241" y="0"/>
                </a:lnTo>
                <a:lnTo>
                  <a:pt x="187485" y="2911"/>
                </a:lnTo>
                <a:lnTo>
                  <a:pt x="190895" y="5719"/>
                </a:lnTo>
                <a:lnTo>
                  <a:pt x="194683" y="13354"/>
                </a:lnTo>
                <a:lnTo>
                  <a:pt x="191031" y="48611"/>
                </a:lnTo>
                <a:lnTo>
                  <a:pt x="182157" y="81790"/>
                </a:lnTo>
                <a:lnTo>
                  <a:pt x="172250" y="116849"/>
                </a:lnTo>
                <a:lnTo>
                  <a:pt x="164675" y="146362"/>
                </a:lnTo>
                <a:lnTo>
                  <a:pt x="153022" y="176555"/>
                </a:lnTo>
                <a:lnTo>
                  <a:pt x="139151" y="211862"/>
                </a:lnTo>
                <a:lnTo>
                  <a:pt x="126645" y="242342"/>
                </a:lnTo>
                <a:lnTo>
                  <a:pt x="117201" y="280253"/>
                </a:lnTo>
                <a:lnTo>
                  <a:pt x="108682" y="314848"/>
                </a:lnTo>
                <a:lnTo>
                  <a:pt x="106749" y="346330"/>
                </a:lnTo>
                <a:lnTo>
                  <a:pt x="106414" y="363087"/>
                </a:lnTo>
                <a:lnTo>
                  <a:pt x="108593" y="370305"/>
                </a:lnTo>
                <a:lnTo>
                  <a:pt x="110360" y="373415"/>
                </a:lnTo>
                <a:lnTo>
                  <a:pt x="113231" y="375489"/>
                </a:lnTo>
                <a:lnTo>
                  <a:pt x="120936" y="377792"/>
                </a:lnTo>
                <a:lnTo>
                  <a:pt x="125362" y="376713"/>
                </a:lnTo>
                <a:lnTo>
                  <a:pt x="134795" y="370999"/>
                </a:lnTo>
                <a:lnTo>
                  <a:pt x="162046" y="337940"/>
                </a:lnTo>
                <a:lnTo>
                  <a:pt x="176588" y="305830"/>
                </a:lnTo>
                <a:lnTo>
                  <a:pt x="190607" y="278180"/>
                </a:lnTo>
                <a:lnTo>
                  <a:pt x="215561" y="243006"/>
                </a:lnTo>
                <a:lnTo>
                  <a:pt x="240902" y="206849"/>
                </a:lnTo>
                <a:lnTo>
                  <a:pt x="252090" y="190338"/>
                </a:lnTo>
                <a:lnTo>
                  <a:pt x="273930" y="172784"/>
                </a:lnTo>
                <a:lnTo>
                  <a:pt x="281823" y="169168"/>
                </a:lnTo>
                <a:lnTo>
                  <a:pt x="285113" y="169050"/>
                </a:lnTo>
                <a:lnTo>
                  <a:pt x="291026" y="171177"/>
                </a:lnTo>
                <a:lnTo>
                  <a:pt x="294219" y="183976"/>
                </a:lnTo>
                <a:lnTo>
                  <a:pt x="293758" y="214982"/>
                </a:lnTo>
                <a:lnTo>
                  <a:pt x="288259" y="246464"/>
                </a:lnTo>
                <a:lnTo>
                  <a:pt x="282862" y="279858"/>
                </a:lnTo>
                <a:lnTo>
                  <a:pt x="275712" y="316150"/>
                </a:lnTo>
                <a:lnTo>
                  <a:pt x="266147" y="350914"/>
                </a:lnTo>
                <a:lnTo>
                  <a:pt x="256104" y="386097"/>
                </a:lnTo>
                <a:lnTo>
                  <a:pt x="245967" y="423590"/>
                </a:lnTo>
                <a:lnTo>
                  <a:pt x="238351" y="453525"/>
                </a:lnTo>
                <a:lnTo>
                  <a:pt x="230732" y="482996"/>
                </a:lnTo>
                <a:lnTo>
                  <a:pt x="220573" y="516139"/>
                </a:lnTo>
                <a:lnTo>
                  <a:pt x="208720" y="553962"/>
                </a:lnTo>
                <a:lnTo>
                  <a:pt x="205779" y="590468"/>
                </a:lnTo>
                <a:lnTo>
                  <a:pt x="205465" y="607016"/>
                </a:lnTo>
                <a:lnTo>
                  <a:pt x="206268" y="609963"/>
                </a:lnTo>
                <a:lnTo>
                  <a:pt x="207649" y="611926"/>
                </a:lnTo>
                <a:lnTo>
                  <a:pt x="209417" y="613236"/>
                </a:lnTo>
                <a:lnTo>
                  <a:pt x="213639" y="614691"/>
                </a:lnTo>
                <a:lnTo>
                  <a:pt x="215951" y="615079"/>
                </a:lnTo>
                <a:lnTo>
                  <a:pt x="223034" y="610995"/>
                </a:lnTo>
                <a:lnTo>
                  <a:pt x="237334" y="598620"/>
                </a:lnTo>
                <a:lnTo>
                  <a:pt x="259208" y="562838"/>
                </a:lnTo>
                <a:lnTo>
                  <a:pt x="278906" y="528847"/>
                </a:lnTo>
                <a:lnTo>
                  <a:pt x="298131" y="491111"/>
                </a:lnTo>
                <a:lnTo>
                  <a:pt x="310086" y="458507"/>
                </a:lnTo>
                <a:lnTo>
                  <a:pt x="321414" y="442139"/>
                </a:lnTo>
                <a:lnTo>
                  <a:pt x="323360" y="440778"/>
                </a:lnTo>
                <a:lnTo>
                  <a:pt x="324658" y="440717"/>
                </a:lnTo>
                <a:lnTo>
                  <a:pt x="310333" y="476025"/>
                </a:lnTo>
                <a:lnTo>
                  <a:pt x="298533" y="506126"/>
                </a:lnTo>
                <a:lnTo>
                  <a:pt x="286960" y="539053"/>
                </a:lnTo>
                <a:lnTo>
                  <a:pt x="275675" y="570863"/>
                </a:lnTo>
                <a:lnTo>
                  <a:pt x="258018" y="608880"/>
                </a:lnTo>
                <a:lnTo>
                  <a:pt x="245497" y="638906"/>
                </a:lnTo>
                <a:lnTo>
                  <a:pt x="236424" y="669252"/>
                </a:lnTo>
                <a:lnTo>
                  <a:pt x="225774" y="705801"/>
                </a:lnTo>
                <a:lnTo>
                  <a:pt x="215517" y="742717"/>
                </a:lnTo>
                <a:lnTo>
                  <a:pt x="207596" y="777604"/>
                </a:lnTo>
                <a:lnTo>
                  <a:pt x="201734" y="812812"/>
                </a:lnTo>
                <a:lnTo>
                  <a:pt x="197661" y="844225"/>
                </a:lnTo>
                <a:lnTo>
                  <a:pt x="191839" y="879405"/>
                </a:lnTo>
                <a:lnTo>
                  <a:pt x="192868" y="912102"/>
                </a:lnTo>
                <a:lnTo>
                  <a:pt x="197922" y="945462"/>
                </a:lnTo>
                <a:lnTo>
                  <a:pt x="204190" y="956837"/>
                </a:lnTo>
                <a:lnTo>
                  <a:pt x="209341" y="955645"/>
                </a:lnTo>
                <a:lnTo>
                  <a:pt x="213085" y="954142"/>
                </a:lnTo>
                <a:lnTo>
                  <a:pt x="215581" y="950600"/>
                </a:lnTo>
                <a:lnTo>
                  <a:pt x="223961" y="919581"/>
                </a:lnTo>
                <a:lnTo>
                  <a:pt x="226939" y="885341"/>
                </a:lnTo>
                <a:lnTo>
                  <a:pt x="227821" y="851113"/>
                </a:lnTo>
                <a:lnTo>
                  <a:pt x="232128" y="819523"/>
                </a:lnTo>
                <a:lnTo>
                  <a:pt x="234721" y="788714"/>
                </a:lnTo>
                <a:lnTo>
                  <a:pt x="233070" y="761543"/>
                </a:lnTo>
                <a:lnTo>
                  <a:pt x="230360" y="732252"/>
                </a:lnTo>
                <a:lnTo>
                  <a:pt x="228835" y="696722"/>
                </a:lnTo>
                <a:lnTo>
                  <a:pt x="227537" y="664745"/>
                </a:lnTo>
                <a:lnTo>
                  <a:pt x="223013" y="633822"/>
                </a:lnTo>
                <a:lnTo>
                  <a:pt x="221296" y="603210"/>
                </a:lnTo>
                <a:lnTo>
                  <a:pt x="219941" y="572691"/>
                </a:lnTo>
                <a:lnTo>
                  <a:pt x="214553" y="543047"/>
                </a:lnTo>
                <a:lnTo>
                  <a:pt x="207405" y="505329"/>
                </a:lnTo>
                <a:lnTo>
                  <a:pt x="205407" y="480372"/>
                </a:lnTo>
                <a:lnTo>
                  <a:pt x="201697" y="449525"/>
                </a:lnTo>
                <a:lnTo>
                  <a:pt x="199483" y="422833"/>
                </a:lnTo>
                <a:lnTo>
                  <a:pt x="195980" y="391023"/>
                </a:lnTo>
                <a:lnTo>
                  <a:pt x="191256" y="357520"/>
                </a:lnTo>
                <a:lnTo>
                  <a:pt x="186392" y="326045"/>
                </a:lnTo>
                <a:lnTo>
                  <a:pt x="183634" y="293954"/>
                </a:lnTo>
                <a:lnTo>
                  <a:pt x="180731" y="280030"/>
                </a:lnTo>
                <a:lnTo>
                  <a:pt x="176014" y="264193"/>
                </a:lnTo>
                <a:lnTo>
                  <a:pt x="174780" y="262880"/>
                </a:lnTo>
                <a:lnTo>
                  <a:pt x="173111" y="262852"/>
                </a:lnTo>
                <a:lnTo>
                  <a:pt x="171152" y="263680"/>
                </a:lnTo>
                <a:lnTo>
                  <a:pt x="168975" y="271372"/>
                </a:lnTo>
                <a:lnTo>
                  <a:pt x="163532" y="305098"/>
                </a:lnTo>
                <a:lnTo>
                  <a:pt x="160774" y="336195"/>
                </a:lnTo>
                <a:lnTo>
                  <a:pt x="154606" y="371807"/>
                </a:lnTo>
                <a:lnTo>
                  <a:pt x="152767" y="400646"/>
                </a:lnTo>
                <a:lnTo>
                  <a:pt x="152222" y="430639"/>
                </a:lnTo>
                <a:lnTo>
                  <a:pt x="152061" y="460976"/>
                </a:lnTo>
                <a:lnTo>
                  <a:pt x="152013" y="491413"/>
                </a:lnTo>
                <a:lnTo>
                  <a:pt x="151999" y="522727"/>
                </a:lnTo>
                <a:lnTo>
                  <a:pt x="152842" y="558440"/>
                </a:lnTo>
                <a:lnTo>
                  <a:pt x="157230" y="594986"/>
                </a:lnTo>
                <a:lnTo>
                  <a:pt x="159754" y="628486"/>
                </a:lnTo>
                <a:lnTo>
                  <a:pt x="164641" y="664847"/>
                </a:lnTo>
                <a:lnTo>
                  <a:pt x="167312" y="701585"/>
                </a:lnTo>
                <a:lnTo>
                  <a:pt x="173089" y="734296"/>
                </a:lnTo>
                <a:lnTo>
                  <a:pt x="179316" y="766283"/>
                </a:lnTo>
                <a:lnTo>
                  <a:pt x="182384" y="800503"/>
                </a:lnTo>
                <a:lnTo>
                  <a:pt x="188279" y="829174"/>
                </a:lnTo>
                <a:lnTo>
                  <a:pt x="194541" y="862035"/>
                </a:lnTo>
                <a:lnTo>
                  <a:pt x="199344" y="896752"/>
                </a:lnTo>
                <a:lnTo>
                  <a:pt x="210628" y="933217"/>
                </a:lnTo>
                <a:lnTo>
                  <a:pt x="215588" y="938938"/>
                </a:lnTo>
                <a:lnTo>
                  <a:pt x="217250" y="939617"/>
                </a:lnTo>
                <a:lnTo>
                  <a:pt x="218358" y="939223"/>
                </a:lnTo>
                <a:lnTo>
                  <a:pt x="219096" y="938114"/>
                </a:lnTo>
                <a:lnTo>
                  <a:pt x="217659" y="932366"/>
                </a:lnTo>
                <a:lnTo>
                  <a:pt x="209837" y="898697"/>
                </a:lnTo>
                <a:lnTo>
                  <a:pt x="206667" y="869840"/>
                </a:lnTo>
                <a:lnTo>
                  <a:pt x="201683" y="841158"/>
                </a:lnTo>
                <a:lnTo>
                  <a:pt x="198889" y="811211"/>
                </a:lnTo>
                <a:lnTo>
                  <a:pt x="194016" y="780889"/>
                </a:lnTo>
                <a:lnTo>
                  <a:pt x="191256" y="750455"/>
                </a:lnTo>
                <a:lnTo>
                  <a:pt x="186392" y="719989"/>
                </a:lnTo>
                <a:lnTo>
                  <a:pt x="179589" y="685468"/>
                </a:lnTo>
                <a:lnTo>
                  <a:pt x="176257" y="652474"/>
                </a:lnTo>
                <a:lnTo>
                  <a:pt x="175269" y="617204"/>
                </a:lnTo>
                <a:lnTo>
                  <a:pt x="170931" y="579942"/>
                </a:lnTo>
                <a:lnTo>
                  <a:pt x="168329" y="542090"/>
                </a:lnTo>
                <a:lnTo>
                  <a:pt x="167558" y="508109"/>
                </a:lnTo>
                <a:lnTo>
                  <a:pt x="167329" y="476592"/>
                </a:lnTo>
                <a:lnTo>
                  <a:pt x="167261" y="445804"/>
                </a:lnTo>
                <a:lnTo>
                  <a:pt x="167246" y="420897"/>
                </a:lnTo>
                <a:lnTo>
                  <a:pt x="167237" y="385088"/>
                </a:lnTo>
                <a:lnTo>
                  <a:pt x="164976" y="351617"/>
                </a:lnTo>
                <a:lnTo>
                  <a:pt x="161202" y="314042"/>
                </a:lnTo>
                <a:lnTo>
                  <a:pt x="159706" y="275973"/>
                </a:lnTo>
                <a:lnTo>
                  <a:pt x="159621" y="307553"/>
                </a:lnTo>
                <a:lnTo>
                  <a:pt x="155570" y="339651"/>
                </a:lnTo>
                <a:lnTo>
                  <a:pt x="153053" y="373245"/>
                </a:lnTo>
                <a:lnTo>
                  <a:pt x="152307" y="404647"/>
                </a:lnTo>
                <a:lnTo>
                  <a:pt x="152086" y="435400"/>
                </a:lnTo>
                <a:lnTo>
                  <a:pt x="147976" y="465961"/>
                </a:lnTo>
                <a:lnTo>
                  <a:pt x="145440" y="500510"/>
                </a:lnTo>
                <a:lnTo>
                  <a:pt x="144689" y="533513"/>
                </a:lnTo>
                <a:lnTo>
                  <a:pt x="144467" y="568785"/>
                </a:lnTo>
                <a:lnTo>
                  <a:pt x="144401" y="602003"/>
                </a:lnTo>
                <a:lnTo>
                  <a:pt x="148426" y="633294"/>
                </a:lnTo>
                <a:lnTo>
                  <a:pt x="150936" y="668059"/>
                </a:lnTo>
                <a:lnTo>
                  <a:pt x="151680" y="701126"/>
                </a:lnTo>
                <a:lnTo>
                  <a:pt x="151900" y="732372"/>
                </a:lnTo>
                <a:lnTo>
                  <a:pt x="156011" y="763079"/>
                </a:lnTo>
                <a:lnTo>
                  <a:pt x="153665" y="800253"/>
                </a:lnTo>
                <a:lnTo>
                  <a:pt x="152488" y="837849"/>
                </a:lnTo>
                <a:lnTo>
                  <a:pt x="152091" y="874979"/>
                </a:lnTo>
                <a:lnTo>
                  <a:pt x="152012" y="887173"/>
                </a:lnTo>
                <a:lnTo>
                  <a:pt x="151159" y="887327"/>
                </a:lnTo>
                <a:lnTo>
                  <a:pt x="144373" y="88255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8977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3"/>
          <p:cNvPicPr>
            <a:picLocks noGrp="1"/>
          </p:cNvPicPr>
          <p:nvPr>
            <p:ph sz="half" idx="1"/>
          </p:nvPr>
        </p:nvPicPr>
        <p:blipFill rotWithShape="1">
          <a:blip r:embed="rId3" cstate="print">
            <a:extLst>
              <a:ext uri="{28A0092B-C50C-407E-A947-70E740481C1C}">
                <a14:useLocalDpi xmlns:a14="http://schemas.microsoft.com/office/drawing/2010/main" val="0"/>
              </a:ext>
            </a:extLst>
          </a:blip>
          <a:srcRect l="6695" t="32601" r="15040" b="8625"/>
          <a:stretch/>
        </p:blipFill>
        <p:spPr bwMode="auto">
          <a:xfrm>
            <a:off x="0" y="0"/>
            <a:ext cx="9144000" cy="6858000"/>
          </a:xfrm>
          <a:prstGeom prst="rect">
            <a:avLst/>
          </a:prstGeom>
          <a:noFill/>
          <a:ln>
            <a:noFill/>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9203" y="4495800"/>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2438400" y="3962400"/>
            <a:ext cx="2649003"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90800" y="3978172"/>
            <a:ext cx="3127779" cy="369332"/>
          </a:xfrm>
          <a:prstGeom prst="rect">
            <a:avLst/>
          </a:prstGeom>
          <a:solidFill>
            <a:schemeClr val="bg1"/>
          </a:solidFill>
        </p:spPr>
        <p:txBody>
          <a:bodyPr wrap="none" rtlCol="0">
            <a:spAutoFit/>
          </a:bodyPr>
          <a:lstStyle/>
          <a:p>
            <a:r>
              <a:rPr lang="en-US" b="1" dirty="0">
                <a:solidFill>
                  <a:schemeClr val="accent2"/>
                </a:solidFill>
                <a:effectLst>
                  <a:outerShdw blurRad="38100" dist="38100" dir="2700000" algn="tl">
                    <a:srgbClr val="000000">
                      <a:alpha val="43137"/>
                    </a:srgbClr>
                  </a:outerShdw>
                </a:effectLst>
              </a:rPr>
              <a:t>T. Endometrium Lining</a:t>
            </a:r>
          </a:p>
        </p:txBody>
      </p:sp>
      <p:sp>
        <p:nvSpPr>
          <p:cNvPr id="9" name="Rectangle 8"/>
          <p:cNvSpPr/>
          <p:nvPr/>
        </p:nvSpPr>
        <p:spPr>
          <a:xfrm>
            <a:off x="76200" y="133457"/>
            <a:ext cx="8991600" cy="3176254"/>
          </a:xfrm>
          <a:prstGeom prst="rect">
            <a:avLst/>
          </a:prstGeom>
          <a:solidFill>
            <a:schemeClr val="bg1"/>
          </a:solidFill>
          <a:ln w="25400">
            <a:solidFill>
              <a:schemeClr val="accent1">
                <a:lumMod val="75000"/>
              </a:schemeClr>
            </a:solidFill>
          </a:ln>
        </p:spPr>
        <p:txBody>
          <a:bodyPr wrap="square">
            <a:spAutoFit/>
          </a:bodyPr>
          <a:lstStyle/>
          <a:p>
            <a:pPr eaLnBrk="1" fontAlgn="auto" hangingPunct="1">
              <a:lnSpc>
                <a:spcPct val="80000"/>
              </a:lnSpc>
              <a:spcBef>
                <a:spcPts val="600"/>
              </a:spcBef>
              <a:spcAft>
                <a:spcPts val="600"/>
              </a:spcAft>
              <a:buFont typeface="Arial" pitchFamily="34" charset="0"/>
              <a:buChar char="•"/>
              <a:defRPr/>
            </a:pPr>
            <a:r>
              <a:rPr lang="en-US" sz="2400" dirty="0">
                <a:solidFill>
                  <a:prstClr val="black"/>
                </a:solidFill>
                <a:latin typeface="Calibri"/>
              </a:rPr>
              <a:t>The </a:t>
            </a:r>
            <a:r>
              <a:rPr lang="en-US" sz="2400" b="1" dirty="0">
                <a:solidFill>
                  <a:schemeClr val="accent6"/>
                </a:solidFill>
                <a:effectLst>
                  <a:outerShdw blurRad="38100" dist="38100" dir="2700000" algn="tl">
                    <a:srgbClr val="C0C0C0"/>
                  </a:outerShdw>
                </a:effectLst>
              </a:rPr>
              <a:t>(T) </a:t>
            </a:r>
            <a:r>
              <a:rPr lang="en-US" sz="2400" b="1" dirty="0">
                <a:solidFill>
                  <a:schemeClr val="accent6"/>
                </a:solidFill>
                <a:effectLst>
                  <a:outerShdw blurRad="38100" dist="38100" dir="2700000" algn="tl">
                    <a:srgbClr val="000000">
                      <a:alpha val="43137"/>
                    </a:srgbClr>
                  </a:outerShdw>
                </a:effectLst>
                <a:latin typeface="Calibri"/>
              </a:rPr>
              <a:t>endometrium lining </a:t>
            </a:r>
            <a:r>
              <a:rPr lang="en-US" sz="2400" dirty="0">
                <a:solidFill>
                  <a:prstClr val="black"/>
                </a:solidFill>
                <a:latin typeface="Calibri"/>
              </a:rPr>
              <a:t>is vascular tissue lining of the uterus.</a:t>
            </a:r>
          </a:p>
          <a:p>
            <a:pPr lvl="1" eaLnBrk="1" fontAlgn="auto" hangingPunct="1">
              <a:lnSpc>
                <a:spcPct val="80000"/>
              </a:lnSpc>
              <a:spcBef>
                <a:spcPts val="600"/>
              </a:spcBef>
              <a:spcAft>
                <a:spcPts val="600"/>
              </a:spcAft>
              <a:buFont typeface="Arial" pitchFamily="34" charset="0"/>
              <a:buChar char="•"/>
              <a:defRPr/>
            </a:pPr>
            <a:r>
              <a:rPr lang="en-US" sz="2000" dirty="0">
                <a:solidFill>
                  <a:prstClr val="black"/>
                </a:solidFill>
                <a:latin typeface="Calibri"/>
              </a:rPr>
              <a:t>It provides a place for </a:t>
            </a:r>
            <a:r>
              <a:rPr lang="en-US" sz="2000" b="1" dirty="0">
                <a:solidFill>
                  <a:prstClr val="black"/>
                </a:solidFill>
                <a:latin typeface="Calibri"/>
              </a:rPr>
              <a:t>implantation and nutrients </a:t>
            </a:r>
            <a:r>
              <a:rPr lang="en-US" sz="2000" dirty="0">
                <a:solidFill>
                  <a:prstClr val="black"/>
                </a:solidFill>
                <a:latin typeface="Calibri"/>
              </a:rPr>
              <a:t>for the fertilized egg.</a:t>
            </a:r>
          </a:p>
          <a:p>
            <a:pPr lvl="1" eaLnBrk="1" fontAlgn="auto" hangingPunct="1">
              <a:lnSpc>
                <a:spcPct val="80000"/>
              </a:lnSpc>
              <a:spcBef>
                <a:spcPts val="600"/>
              </a:spcBef>
              <a:spcAft>
                <a:spcPts val="600"/>
              </a:spcAft>
              <a:buFont typeface="Arial" pitchFamily="34" charset="0"/>
              <a:buChar char="•"/>
              <a:defRPr/>
            </a:pPr>
            <a:r>
              <a:rPr lang="en-US" sz="2000" dirty="0">
                <a:solidFill>
                  <a:prstClr val="black"/>
                </a:solidFill>
                <a:latin typeface="Calibri"/>
              </a:rPr>
              <a:t>On the </a:t>
            </a:r>
            <a:r>
              <a:rPr lang="en-US" sz="2000" b="1" dirty="0">
                <a:solidFill>
                  <a:prstClr val="black"/>
                </a:solidFill>
                <a:latin typeface="Calibri"/>
              </a:rPr>
              <a:t>7</a:t>
            </a:r>
            <a:r>
              <a:rPr lang="en-US" sz="2000" b="1" baseline="30000" dirty="0">
                <a:solidFill>
                  <a:prstClr val="black"/>
                </a:solidFill>
                <a:latin typeface="Calibri"/>
              </a:rPr>
              <a:t>th</a:t>
            </a:r>
            <a:r>
              <a:rPr lang="en-US" sz="2000" b="1" dirty="0">
                <a:solidFill>
                  <a:prstClr val="black"/>
                </a:solidFill>
                <a:latin typeface="Calibri"/>
              </a:rPr>
              <a:t> day </a:t>
            </a:r>
            <a:r>
              <a:rPr lang="en-US" sz="2000" dirty="0">
                <a:solidFill>
                  <a:prstClr val="black"/>
                </a:solidFill>
                <a:latin typeface="Calibri"/>
              </a:rPr>
              <a:t>after conception, it implants itself into the endometrium lining and it will be 3-4 weeks before a woman realizes that she missed her period</a:t>
            </a:r>
          </a:p>
          <a:p>
            <a:pPr lvl="1" eaLnBrk="1" fontAlgn="auto" hangingPunct="1">
              <a:lnSpc>
                <a:spcPct val="80000"/>
              </a:lnSpc>
              <a:spcBef>
                <a:spcPts val="600"/>
              </a:spcBef>
              <a:spcAft>
                <a:spcPts val="600"/>
              </a:spcAft>
              <a:buFont typeface="Arial" pitchFamily="34" charset="0"/>
              <a:buChar char="•"/>
              <a:defRPr/>
            </a:pPr>
            <a:r>
              <a:rPr lang="en-US" sz="2000" dirty="0">
                <a:solidFill>
                  <a:prstClr val="black"/>
                </a:solidFill>
                <a:latin typeface="Calibri"/>
              </a:rPr>
              <a:t>If there is not a fertilized egg, it is sloughed off during  </a:t>
            </a:r>
            <a:r>
              <a:rPr lang="en-US" sz="2400" b="1" dirty="0">
                <a:solidFill>
                  <a:schemeClr val="accent3"/>
                </a:solidFill>
                <a:effectLst>
                  <a:outerShdw blurRad="38100" dist="38100" dir="2700000" algn="tl">
                    <a:srgbClr val="000000">
                      <a:alpha val="43137"/>
                    </a:srgbClr>
                  </a:outerShdw>
                </a:effectLst>
                <a:latin typeface="Calibri"/>
              </a:rPr>
              <a:t>(Z) </a:t>
            </a:r>
            <a:r>
              <a:rPr lang="en-US" sz="2400" b="1" dirty="0">
                <a:effectLst>
                  <a:outerShdw blurRad="38100" dist="38100" dir="2700000" algn="tl">
                    <a:srgbClr val="000000">
                      <a:alpha val="43137"/>
                    </a:srgbClr>
                  </a:outerShdw>
                </a:effectLst>
                <a:latin typeface="Calibri"/>
              </a:rPr>
              <a:t>menstruation</a:t>
            </a:r>
            <a:r>
              <a:rPr lang="en-US" sz="2400" dirty="0">
                <a:solidFill>
                  <a:prstClr val="black"/>
                </a:solidFill>
                <a:latin typeface="Calibri"/>
              </a:rPr>
              <a:t>. </a:t>
            </a:r>
          </a:p>
          <a:p>
            <a:pPr lvl="1" eaLnBrk="1" fontAlgn="auto" hangingPunct="1">
              <a:lnSpc>
                <a:spcPct val="80000"/>
              </a:lnSpc>
              <a:spcBef>
                <a:spcPts val="600"/>
              </a:spcBef>
              <a:spcAft>
                <a:spcPts val="600"/>
              </a:spcAft>
              <a:buFont typeface="Arial" pitchFamily="34" charset="0"/>
              <a:buChar char="•"/>
              <a:defRPr/>
            </a:pPr>
            <a:r>
              <a:rPr lang="en-US" sz="2000" dirty="0">
                <a:solidFill>
                  <a:prstClr val="black"/>
                </a:solidFill>
                <a:latin typeface="Calibri"/>
              </a:rPr>
              <a:t>It rebuilds itself and </a:t>
            </a:r>
            <a:r>
              <a:rPr lang="en-US" sz="2000" b="1" dirty="0">
                <a:solidFill>
                  <a:prstClr val="black"/>
                </a:solidFill>
                <a:latin typeface="Calibri"/>
              </a:rPr>
              <a:t>thickens each month </a:t>
            </a:r>
            <a:r>
              <a:rPr lang="en-US" sz="2000" dirty="0">
                <a:solidFill>
                  <a:prstClr val="black"/>
                </a:solidFill>
                <a:latin typeface="Calibri"/>
              </a:rPr>
              <a:t>in preparation for a fertilized egg.</a:t>
            </a:r>
          </a:p>
          <a:p>
            <a:pPr lvl="1" eaLnBrk="1" fontAlgn="auto" hangingPunct="1">
              <a:lnSpc>
                <a:spcPct val="80000"/>
              </a:lnSpc>
              <a:spcBef>
                <a:spcPts val="600"/>
              </a:spcBef>
              <a:spcAft>
                <a:spcPts val="600"/>
              </a:spcAft>
              <a:buFont typeface="Arial" pitchFamily="34" charset="0"/>
              <a:buChar char="•"/>
              <a:defRPr/>
            </a:pPr>
            <a:r>
              <a:rPr lang="en-US" sz="2000" b="1" dirty="0">
                <a:effectLst>
                  <a:outerShdw blurRad="38100" dist="38100" dir="2700000" algn="tl">
                    <a:srgbClr val="000000">
                      <a:alpha val="43137"/>
                    </a:srgbClr>
                  </a:outerShdw>
                </a:effectLst>
                <a:latin typeface="Calibri"/>
              </a:rPr>
              <a:t>Endometriosis</a:t>
            </a:r>
            <a:r>
              <a:rPr lang="en-US" sz="2000" dirty="0">
                <a:latin typeface="Calibri"/>
              </a:rPr>
              <a:t> i</a:t>
            </a:r>
            <a:r>
              <a:rPr lang="en-US" sz="2000" dirty="0">
                <a:solidFill>
                  <a:prstClr val="black"/>
                </a:solidFill>
                <a:latin typeface="Calibri"/>
              </a:rPr>
              <a:t>s when the lining does not completely leave the uterus and becomes built up scar tissue. Could build up into the fallopian tubes.  May be a reason for infertility.</a:t>
            </a:r>
          </a:p>
        </p:txBody>
      </p:sp>
      <p:sp>
        <p:nvSpPr>
          <p:cNvPr id="3" name="SMARTInkShape-11"/>
          <p:cNvSpPr/>
          <p:nvPr>
            <p:custDataLst>
              <p:tags r:id="rId1"/>
            </p:custDataLst>
          </p:nvPr>
        </p:nvSpPr>
        <p:spPr>
          <a:xfrm>
            <a:off x="1792811" y="3810191"/>
            <a:ext cx="529438" cy="399610"/>
          </a:xfrm>
          <a:custGeom>
            <a:avLst/>
            <a:gdLst/>
            <a:ahLst/>
            <a:cxnLst/>
            <a:rect l="0" t="0" r="0" b="0"/>
            <a:pathLst>
              <a:path w="529438" h="399610">
                <a:moveTo>
                  <a:pt x="470329" y="45529"/>
                </a:moveTo>
                <a:lnTo>
                  <a:pt x="458193" y="49574"/>
                </a:lnTo>
                <a:lnTo>
                  <a:pt x="434466" y="48044"/>
                </a:lnTo>
                <a:lnTo>
                  <a:pt x="402191" y="39942"/>
                </a:lnTo>
                <a:lnTo>
                  <a:pt x="371356" y="30189"/>
                </a:lnTo>
                <a:lnTo>
                  <a:pt x="336761" y="20109"/>
                </a:lnTo>
                <a:lnTo>
                  <a:pt x="307328" y="16548"/>
                </a:lnTo>
                <a:lnTo>
                  <a:pt x="277158" y="19538"/>
                </a:lnTo>
                <a:lnTo>
                  <a:pt x="246771" y="25787"/>
                </a:lnTo>
                <a:lnTo>
                  <a:pt x="211398" y="35483"/>
                </a:lnTo>
                <a:lnTo>
                  <a:pt x="174935" y="43294"/>
                </a:lnTo>
                <a:lnTo>
                  <a:pt x="157856" y="46229"/>
                </a:lnTo>
                <a:lnTo>
                  <a:pt x="129201" y="57402"/>
                </a:lnTo>
                <a:lnTo>
                  <a:pt x="93693" y="74090"/>
                </a:lnTo>
                <a:lnTo>
                  <a:pt x="58420" y="94540"/>
                </a:lnTo>
                <a:lnTo>
                  <a:pt x="24412" y="119098"/>
                </a:lnTo>
                <a:lnTo>
                  <a:pt x="11016" y="133461"/>
                </a:lnTo>
                <a:lnTo>
                  <a:pt x="2155" y="153427"/>
                </a:lnTo>
                <a:lnTo>
                  <a:pt x="0" y="175430"/>
                </a:lnTo>
                <a:lnTo>
                  <a:pt x="2496" y="190469"/>
                </a:lnTo>
                <a:lnTo>
                  <a:pt x="12707" y="209171"/>
                </a:lnTo>
                <a:lnTo>
                  <a:pt x="44162" y="244063"/>
                </a:lnTo>
                <a:lnTo>
                  <a:pt x="79936" y="279973"/>
                </a:lnTo>
                <a:lnTo>
                  <a:pt x="112507" y="305986"/>
                </a:lnTo>
                <a:lnTo>
                  <a:pt x="134924" y="316233"/>
                </a:lnTo>
                <a:lnTo>
                  <a:pt x="172667" y="327926"/>
                </a:lnTo>
                <a:lnTo>
                  <a:pt x="209649" y="337719"/>
                </a:lnTo>
                <a:lnTo>
                  <a:pt x="245365" y="344310"/>
                </a:lnTo>
                <a:lnTo>
                  <a:pt x="263665" y="346807"/>
                </a:lnTo>
                <a:lnTo>
                  <a:pt x="298492" y="343769"/>
                </a:lnTo>
                <a:lnTo>
                  <a:pt x="334316" y="338874"/>
                </a:lnTo>
                <a:lnTo>
                  <a:pt x="369144" y="324516"/>
                </a:lnTo>
                <a:lnTo>
                  <a:pt x="393208" y="310392"/>
                </a:lnTo>
                <a:lnTo>
                  <a:pt x="429496" y="283668"/>
                </a:lnTo>
                <a:lnTo>
                  <a:pt x="462846" y="254857"/>
                </a:lnTo>
                <a:lnTo>
                  <a:pt x="482044" y="225495"/>
                </a:lnTo>
                <a:lnTo>
                  <a:pt x="495599" y="189925"/>
                </a:lnTo>
                <a:lnTo>
                  <a:pt x="506154" y="152159"/>
                </a:lnTo>
                <a:lnTo>
                  <a:pt x="507980" y="117674"/>
                </a:lnTo>
                <a:lnTo>
                  <a:pt x="508296" y="100395"/>
                </a:lnTo>
                <a:lnTo>
                  <a:pt x="500299" y="81823"/>
                </a:lnTo>
                <a:lnTo>
                  <a:pt x="476647" y="52402"/>
                </a:lnTo>
                <a:lnTo>
                  <a:pt x="439066" y="24921"/>
                </a:lnTo>
                <a:lnTo>
                  <a:pt x="405419" y="14091"/>
                </a:lnTo>
                <a:lnTo>
                  <a:pt x="371994" y="4700"/>
                </a:lnTo>
                <a:lnTo>
                  <a:pt x="340086" y="775"/>
                </a:lnTo>
                <a:lnTo>
                  <a:pt x="306564" y="0"/>
                </a:lnTo>
                <a:lnTo>
                  <a:pt x="275044" y="3892"/>
                </a:lnTo>
                <a:lnTo>
                  <a:pt x="237052" y="12814"/>
                </a:lnTo>
                <a:lnTo>
                  <a:pt x="200442" y="25249"/>
                </a:lnTo>
                <a:lnTo>
                  <a:pt x="164190" y="44498"/>
                </a:lnTo>
                <a:lnTo>
                  <a:pt x="126252" y="67041"/>
                </a:lnTo>
                <a:lnTo>
                  <a:pt x="89696" y="98949"/>
                </a:lnTo>
                <a:lnTo>
                  <a:pt x="62265" y="133719"/>
                </a:lnTo>
                <a:lnTo>
                  <a:pt x="48804" y="161575"/>
                </a:lnTo>
                <a:lnTo>
                  <a:pt x="44293" y="198159"/>
                </a:lnTo>
                <a:lnTo>
                  <a:pt x="46069" y="220857"/>
                </a:lnTo>
                <a:lnTo>
                  <a:pt x="52243" y="253661"/>
                </a:lnTo>
                <a:lnTo>
                  <a:pt x="72352" y="289684"/>
                </a:lnTo>
                <a:lnTo>
                  <a:pt x="102099" y="324511"/>
                </a:lnTo>
                <a:lnTo>
                  <a:pt x="124056" y="345166"/>
                </a:lnTo>
                <a:lnTo>
                  <a:pt x="156992" y="365553"/>
                </a:lnTo>
                <a:lnTo>
                  <a:pt x="188208" y="381841"/>
                </a:lnTo>
                <a:lnTo>
                  <a:pt x="219680" y="392364"/>
                </a:lnTo>
                <a:lnTo>
                  <a:pt x="250858" y="397579"/>
                </a:lnTo>
                <a:lnTo>
                  <a:pt x="255435" y="399609"/>
                </a:lnTo>
                <a:lnTo>
                  <a:pt x="293198" y="396784"/>
                </a:lnTo>
                <a:lnTo>
                  <a:pt x="328193" y="389588"/>
                </a:lnTo>
                <a:lnTo>
                  <a:pt x="360387" y="377107"/>
                </a:lnTo>
                <a:lnTo>
                  <a:pt x="397091" y="359977"/>
                </a:lnTo>
                <a:lnTo>
                  <a:pt x="429239" y="340099"/>
                </a:lnTo>
                <a:lnTo>
                  <a:pt x="465420" y="308781"/>
                </a:lnTo>
                <a:lnTo>
                  <a:pt x="491169" y="281446"/>
                </a:lnTo>
                <a:lnTo>
                  <a:pt x="508252" y="245211"/>
                </a:lnTo>
                <a:lnTo>
                  <a:pt x="521106" y="207981"/>
                </a:lnTo>
                <a:lnTo>
                  <a:pt x="529026" y="181413"/>
                </a:lnTo>
                <a:lnTo>
                  <a:pt x="529437" y="166035"/>
                </a:lnTo>
                <a:lnTo>
                  <a:pt x="522801" y="133083"/>
                </a:lnTo>
                <a:lnTo>
                  <a:pt x="509292" y="105722"/>
                </a:lnTo>
                <a:lnTo>
                  <a:pt x="484387" y="75352"/>
                </a:lnTo>
                <a:lnTo>
                  <a:pt x="447899" y="54986"/>
                </a:lnTo>
                <a:lnTo>
                  <a:pt x="413816" y="41537"/>
                </a:lnTo>
                <a:lnTo>
                  <a:pt x="376067" y="38387"/>
                </a:lnTo>
                <a:lnTo>
                  <a:pt x="341768" y="38850"/>
                </a:lnTo>
                <a:lnTo>
                  <a:pt x="306896" y="43959"/>
                </a:lnTo>
                <a:lnTo>
                  <a:pt x="292706" y="46524"/>
                </a:lnTo>
                <a:lnTo>
                  <a:pt x="256000" y="61969"/>
                </a:lnTo>
                <a:lnTo>
                  <a:pt x="220183" y="77281"/>
                </a:lnTo>
                <a:lnTo>
                  <a:pt x="196398" y="93883"/>
                </a:lnTo>
                <a:lnTo>
                  <a:pt x="162476" y="131211"/>
                </a:lnTo>
                <a:lnTo>
                  <a:pt x="149384" y="149656"/>
                </a:lnTo>
                <a:lnTo>
                  <a:pt x="127429" y="19030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1433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p:cNvPicPr>
            <a:picLocks noGrp="1"/>
          </p:cNvPicPr>
          <p:nvPr>
            <p:ph sz="half" idx="1"/>
          </p:nvPr>
        </p:nvPicPr>
        <p:blipFill rotWithShape="1">
          <a:blip r:embed="rId2" cstate="print">
            <a:extLst>
              <a:ext uri="{28A0092B-C50C-407E-A947-70E740481C1C}">
                <a14:useLocalDpi xmlns:a14="http://schemas.microsoft.com/office/drawing/2010/main" val="0"/>
              </a:ext>
            </a:extLst>
          </a:blip>
          <a:srcRect l="6695" t="32601" r="15040" b="8625"/>
          <a:stretch/>
        </p:blipFill>
        <p:spPr bwMode="auto">
          <a:xfrm>
            <a:off x="0" y="0"/>
            <a:ext cx="9144000" cy="6858000"/>
          </a:xfrm>
          <a:prstGeom prst="rect">
            <a:avLst/>
          </a:prstGeom>
          <a:noFill/>
          <a:ln>
            <a:noFill/>
          </a:ln>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004730"/>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685800" y="2666442"/>
            <a:ext cx="3200400"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60218" y="2057400"/>
            <a:ext cx="2491388" cy="369332"/>
          </a:xfrm>
          <a:prstGeom prst="rect">
            <a:avLst/>
          </a:prstGeom>
          <a:solidFill>
            <a:schemeClr val="bg1"/>
          </a:solidFill>
        </p:spPr>
        <p:txBody>
          <a:bodyPr wrap="none" rtlCol="0">
            <a:spAutoFit/>
          </a:bodyPr>
          <a:lstStyle/>
          <a:p>
            <a:r>
              <a:rPr lang="en-US" b="1" dirty="0">
                <a:solidFill>
                  <a:schemeClr val="accent2"/>
                </a:solidFill>
                <a:effectLst>
                  <a:outerShdw blurRad="38100" dist="38100" dir="2700000" algn="tl">
                    <a:srgbClr val="000000">
                      <a:alpha val="43137"/>
                    </a:srgbClr>
                  </a:outerShdw>
                </a:effectLst>
              </a:rPr>
              <a:t>S. Fallopian tubes</a:t>
            </a:r>
          </a:p>
        </p:txBody>
      </p:sp>
      <p:sp>
        <p:nvSpPr>
          <p:cNvPr id="9" name="Rectangle 8"/>
          <p:cNvSpPr/>
          <p:nvPr/>
        </p:nvSpPr>
        <p:spPr>
          <a:xfrm>
            <a:off x="190500" y="3200400"/>
            <a:ext cx="8763000" cy="3096232"/>
          </a:xfrm>
          <a:prstGeom prst="rect">
            <a:avLst/>
          </a:prstGeom>
          <a:solidFill>
            <a:schemeClr val="bg1"/>
          </a:solidFill>
          <a:ln w="25400">
            <a:solidFill>
              <a:schemeClr val="accent1">
                <a:lumMod val="75000"/>
              </a:schemeClr>
            </a:solidFill>
          </a:ln>
        </p:spPr>
        <p:txBody>
          <a:bodyPr wrap="square">
            <a:spAutoFit/>
          </a:bodyPr>
          <a:lstStyle/>
          <a:p>
            <a:pPr eaLnBrk="1" fontAlgn="auto" hangingPunct="1">
              <a:lnSpc>
                <a:spcPct val="80000"/>
              </a:lnSpc>
              <a:spcBef>
                <a:spcPts val="600"/>
              </a:spcBef>
              <a:spcAft>
                <a:spcPts val="600"/>
              </a:spcAft>
              <a:buFont typeface="Arial" pitchFamily="34" charset="0"/>
              <a:buChar char="•"/>
              <a:defRPr/>
            </a:pPr>
            <a:r>
              <a:rPr lang="en-US" sz="2800" b="1" dirty="0">
                <a:solidFill>
                  <a:schemeClr val="accent6"/>
                </a:solidFill>
                <a:effectLst>
                  <a:outerShdw blurRad="38100" dist="38100" dir="2700000" algn="tl">
                    <a:srgbClr val="000000">
                      <a:alpha val="43137"/>
                    </a:srgbClr>
                  </a:outerShdw>
                </a:effectLst>
                <a:latin typeface="Calibri"/>
              </a:rPr>
              <a:t>(S) Fallopian tube </a:t>
            </a:r>
            <a:r>
              <a:rPr lang="en-US" sz="2800" dirty="0">
                <a:solidFill>
                  <a:prstClr val="black"/>
                </a:solidFill>
                <a:latin typeface="Calibri"/>
              </a:rPr>
              <a:t>is a narrow passageway transporting the egg/ovum from the ovary to the uterus and sperm cells towards the egg cell.  </a:t>
            </a:r>
            <a:r>
              <a:rPr lang="en-US" sz="2800" b="1" dirty="0">
                <a:solidFill>
                  <a:schemeClr val="accent3"/>
                </a:solidFill>
                <a:effectLst>
                  <a:outerShdw blurRad="38100" dist="38100" dir="2700000" algn="tl">
                    <a:srgbClr val="C0C0C0"/>
                  </a:outerShdw>
                </a:effectLst>
                <a:latin typeface="+mj-lt"/>
              </a:rPr>
              <a:t>(AA) </a:t>
            </a:r>
            <a:r>
              <a:rPr lang="en-US" sz="2800" b="1" dirty="0" err="1">
                <a:effectLst>
                  <a:outerShdw blurRad="38100" dist="38100" dir="2700000" algn="tl">
                    <a:srgbClr val="000000">
                      <a:alpha val="43137"/>
                    </a:srgbClr>
                  </a:outerShdw>
                </a:effectLst>
                <a:latin typeface="+mj-lt"/>
              </a:rPr>
              <a:t>Fimbrae</a:t>
            </a:r>
            <a:r>
              <a:rPr lang="en-US" sz="2800" dirty="0">
                <a:solidFill>
                  <a:schemeClr val="accent3"/>
                </a:solidFill>
                <a:latin typeface="+mj-lt"/>
              </a:rPr>
              <a:t> </a:t>
            </a:r>
            <a:r>
              <a:rPr lang="en-US" sz="2800" dirty="0">
                <a:solidFill>
                  <a:prstClr val="black"/>
                </a:solidFill>
                <a:latin typeface="Calibri"/>
              </a:rPr>
              <a:t>are on the end.</a:t>
            </a:r>
          </a:p>
          <a:p>
            <a:pPr lvl="1" eaLnBrk="1" fontAlgn="auto" hangingPunct="1">
              <a:lnSpc>
                <a:spcPct val="80000"/>
              </a:lnSpc>
              <a:spcBef>
                <a:spcPts val="600"/>
              </a:spcBef>
              <a:spcAft>
                <a:spcPts val="600"/>
              </a:spcAft>
              <a:buFont typeface="Arial" pitchFamily="34" charset="0"/>
              <a:buChar char="•"/>
              <a:defRPr/>
            </a:pPr>
            <a:r>
              <a:rPr lang="en-US" sz="2200" dirty="0">
                <a:solidFill>
                  <a:prstClr val="black"/>
                </a:solidFill>
                <a:latin typeface="Calibri"/>
              </a:rPr>
              <a:t>They are </a:t>
            </a:r>
            <a:r>
              <a:rPr lang="en-US" sz="2200" b="1" dirty="0">
                <a:solidFill>
                  <a:prstClr val="black"/>
                </a:solidFill>
                <a:latin typeface="Calibri"/>
              </a:rPr>
              <a:t>attached to the uterus </a:t>
            </a:r>
            <a:r>
              <a:rPr lang="en-US" sz="2200" dirty="0">
                <a:solidFill>
                  <a:prstClr val="black"/>
                </a:solidFill>
                <a:latin typeface="Calibri"/>
              </a:rPr>
              <a:t>and hover over the ovaries.</a:t>
            </a:r>
          </a:p>
          <a:p>
            <a:pPr lvl="1" eaLnBrk="1" fontAlgn="auto" hangingPunct="1">
              <a:lnSpc>
                <a:spcPct val="80000"/>
              </a:lnSpc>
              <a:spcBef>
                <a:spcPts val="600"/>
              </a:spcBef>
              <a:spcAft>
                <a:spcPts val="600"/>
              </a:spcAft>
              <a:buFont typeface="Arial" pitchFamily="34" charset="0"/>
              <a:buChar char="•"/>
              <a:defRPr/>
            </a:pPr>
            <a:r>
              <a:rPr lang="en-US" sz="2200" dirty="0">
                <a:solidFill>
                  <a:prstClr val="black"/>
                </a:solidFill>
                <a:latin typeface="Calibri"/>
              </a:rPr>
              <a:t>They are about 4” long and 3/16 inch in diameter (the size of a cooked spaghetti noodle). </a:t>
            </a:r>
          </a:p>
          <a:p>
            <a:pPr lvl="1" eaLnBrk="1" fontAlgn="auto" hangingPunct="1">
              <a:lnSpc>
                <a:spcPct val="80000"/>
              </a:lnSpc>
              <a:spcBef>
                <a:spcPts val="600"/>
              </a:spcBef>
              <a:spcAft>
                <a:spcPts val="600"/>
              </a:spcAft>
              <a:buFont typeface="Arial" pitchFamily="34" charset="0"/>
              <a:buChar char="•"/>
              <a:defRPr/>
            </a:pPr>
            <a:r>
              <a:rPr lang="en-US" sz="2200" dirty="0">
                <a:solidFill>
                  <a:prstClr val="black"/>
                </a:solidFill>
                <a:latin typeface="Calibri"/>
              </a:rPr>
              <a:t>The </a:t>
            </a:r>
            <a:r>
              <a:rPr lang="en-US" sz="2200" b="1" dirty="0">
                <a:solidFill>
                  <a:prstClr val="black"/>
                </a:solidFill>
                <a:latin typeface="Calibri"/>
              </a:rPr>
              <a:t>place where conception occurs</a:t>
            </a:r>
            <a:r>
              <a:rPr lang="en-US" sz="2200" dirty="0">
                <a:solidFill>
                  <a:prstClr val="black"/>
                </a:solidFill>
                <a:latin typeface="Calibri"/>
              </a:rPr>
              <a:t>. Usually in the upper third region.</a:t>
            </a:r>
          </a:p>
          <a:p>
            <a:pPr lvl="1" eaLnBrk="1" fontAlgn="auto" hangingPunct="1">
              <a:lnSpc>
                <a:spcPct val="80000"/>
              </a:lnSpc>
              <a:spcBef>
                <a:spcPts val="600"/>
              </a:spcBef>
              <a:spcAft>
                <a:spcPts val="600"/>
              </a:spcAft>
              <a:buFont typeface="Arial" pitchFamily="34" charset="0"/>
              <a:buChar char="•"/>
              <a:defRPr/>
            </a:pPr>
            <a:r>
              <a:rPr lang="en-US" sz="2200" dirty="0">
                <a:solidFill>
                  <a:prstClr val="black"/>
                </a:solidFill>
                <a:latin typeface="Calibri"/>
              </a:rPr>
              <a:t>It is a </a:t>
            </a:r>
            <a:r>
              <a:rPr lang="en-US" sz="2200" b="1" dirty="0">
                <a:solidFill>
                  <a:prstClr val="black"/>
                </a:solidFill>
                <a:latin typeface="Calibri"/>
              </a:rPr>
              <a:t>3-4 day journey for the egg to get to the uterus</a:t>
            </a:r>
            <a:r>
              <a:rPr lang="en-US" sz="2200" dirty="0">
                <a:solidFill>
                  <a:prstClr val="black"/>
                </a:solidFill>
                <a:latin typeface="Calibri"/>
              </a:rPr>
              <a:t>. </a:t>
            </a:r>
          </a:p>
        </p:txBody>
      </p:sp>
      <p:cxnSp>
        <p:nvCxnSpPr>
          <p:cNvPr id="13" name="Straight Connector 12"/>
          <p:cNvCxnSpPr/>
          <p:nvPr/>
        </p:nvCxnSpPr>
        <p:spPr>
          <a:xfrm flipV="1">
            <a:off x="4038600" y="2680880"/>
            <a:ext cx="2865819" cy="44332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18330" y="1981200"/>
            <a:ext cx="2217274" cy="461665"/>
          </a:xfrm>
          <a:prstGeom prst="rect">
            <a:avLst/>
          </a:prstGeom>
          <a:solidFill>
            <a:schemeClr val="bg1"/>
          </a:solidFill>
        </p:spPr>
        <p:txBody>
          <a:bodyPr wrap="none" rtlCol="0">
            <a:spAutoFit/>
          </a:bodyPr>
          <a:lstStyle/>
          <a:p>
            <a:r>
              <a:rPr lang="en-US" sz="2400" b="1" dirty="0">
                <a:solidFill>
                  <a:schemeClr val="accent3"/>
                </a:solidFill>
                <a:effectLst>
                  <a:outerShdw blurRad="38100" dist="38100" dir="2700000" algn="tl">
                    <a:srgbClr val="000000">
                      <a:alpha val="43137"/>
                    </a:srgbClr>
                  </a:outerShdw>
                </a:effectLst>
              </a:rPr>
              <a:t>AA. </a:t>
            </a:r>
            <a:r>
              <a:rPr lang="en-US" sz="2400" b="1" dirty="0" err="1">
                <a:effectLst>
                  <a:outerShdw blurRad="38100" dist="38100" dir="2700000" algn="tl">
                    <a:srgbClr val="000000">
                      <a:alpha val="43137"/>
                    </a:srgbClr>
                  </a:outerShdw>
                </a:effectLst>
              </a:rPr>
              <a:t>fimbrae</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0261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artoo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199448"/>
            <a:ext cx="4267200" cy="542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hidd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60596"/>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33400" y="180200"/>
            <a:ext cx="5248553" cy="769441"/>
          </a:xfrm>
          <a:prstGeom prst="rect">
            <a:avLst/>
          </a:prstGeom>
          <a:solidFill>
            <a:schemeClr val="bg1"/>
          </a:solidFill>
        </p:spPr>
        <p:txBody>
          <a:bodyPr wrap="none" rtlCol="0">
            <a:spAutoFit/>
          </a:bodyPr>
          <a:lstStyle/>
          <a:p>
            <a:r>
              <a:rPr lang="en-US" sz="4400" b="1" dirty="0">
                <a:solidFill>
                  <a:schemeClr val="accent6"/>
                </a:solidFill>
                <a:effectLst>
                  <a:outerShdw blurRad="38100" dist="38100" dir="2700000" algn="tl">
                    <a:srgbClr val="000000">
                      <a:alpha val="43137"/>
                    </a:srgbClr>
                  </a:outerShdw>
                </a:effectLst>
              </a:rPr>
              <a:t>P. Ovum or egg</a:t>
            </a:r>
          </a:p>
        </p:txBody>
      </p:sp>
      <p:sp>
        <p:nvSpPr>
          <p:cNvPr id="9" name="Rectangle 8"/>
          <p:cNvSpPr/>
          <p:nvPr/>
        </p:nvSpPr>
        <p:spPr>
          <a:xfrm>
            <a:off x="152400" y="1224501"/>
            <a:ext cx="4419600" cy="5299912"/>
          </a:xfrm>
          <a:prstGeom prst="rect">
            <a:avLst/>
          </a:prstGeom>
          <a:solidFill>
            <a:schemeClr val="bg1"/>
          </a:solidFill>
          <a:ln w="25400">
            <a:solidFill>
              <a:schemeClr val="accent1">
                <a:lumMod val="75000"/>
              </a:schemeClr>
            </a:solidFill>
          </a:ln>
        </p:spPr>
        <p:txBody>
          <a:bodyPr wrap="square">
            <a:spAutoFit/>
          </a:bodyPr>
          <a:lstStyle/>
          <a:p>
            <a:pPr eaLnBrk="1" fontAlgn="auto" hangingPunct="1">
              <a:lnSpc>
                <a:spcPct val="80000"/>
              </a:lnSpc>
              <a:spcBef>
                <a:spcPts val="600"/>
              </a:spcBef>
              <a:spcAft>
                <a:spcPts val="600"/>
              </a:spcAft>
              <a:buFont typeface="Arial" pitchFamily="34" charset="0"/>
              <a:buChar char="•"/>
              <a:defRPr/>
            </a:pPr>
            <a:r>
              <a:rPr lang="en-US" sz="3600" dirty="0">
                <a:solidFill>
                  <a:prstClr val="black"/>
                </a:solidFill>
                <a:latin typeface="Calibri"/>
              </a:rPr>
              <a:t>Female sex cell</a:t>
            </a:r>
          </a:p>
          <a:p>
            <a:pPr lvl="1" eaLnBrk="1" fontAlgn="auto" hangingPunct="1">
              <a:lnSpc>
                <a:spcPct val="80000"/>
              </a:lnSpc>
              <a:spcBef>
                <a:spcPts val="600"/>
              </a:spcBef>
              <a:spcAft>
                <a:spcPts val="600"/>
              </a:spcAft>
              <a:buFont typeface="Arial" pitchFamily="34" charset="0"/>
              <a:buChar char="•"/>
              <a:defRPr/>
            </a:pPr>
            <a:r>
              <a:rPr lang="en-US" sz="2400" dirty="0">
                <a:solidFill>
                  <a:prstClr val="black"/>
                </a:solidFill>
                <a:latin typeface="Calibri"/>
              </a:rPr>
              <a:t>The female reproductive cell.   </a:t>
            </a:r>
          </a:p>
          <a:p>
            <a:pPr lvl="1" eaLnBrk="1" fontAlgn="auto" hangingPunct="1">
              <a:lnSpc>
                <a:spcPct val="80000"/>
              </a:lnSpc>
              <a:spcBef>
                <a:spcPts val="600"/>
              </a:spcBef>
              <a:spcAft>
                <a:spcPts val="600"/>
              </a:spcAft>
              <a:buFont typeface="Arial" pitchFamily="34" charset="0"/>
              <a:buChar char="•"/>
              <a:defRPr/>
            </a:pPr>
            <a:r>
              <a:rPr lang="en-US" sz="2400" dirty="0">
                <a:solidFill>
                  <a:prstClr val="black"/>
                </a:solidFill>
                <a:latin typeface="Calibri"/>
              </a:rPr>
              <a:t>The </a:t>
            </a:r>
            <a:r>
              <a:rPr lang="en-US" sz="2400" b="1" dirty="0">
                <a:solidFill>
                  <a:prstClr val="black"/>
                </a:solidFill>
                <a:latin typeface="Calibri"/>
              </a:rPr>
              <a:t>size of a pencil dot </a:t>
            </a:r>
            <a:r>
              <a:rPr lang="en-US" sz="2400" dirty="0">
                <a:solidFill>
                  <a:prstClr val="black"/>
                </a:solidFill>
                <a:latin typeface="Calibri"/>
              </a:rPr>
              <a:t>or a grain of sand.</a:t>
            </a:r>
          </a:p>
          <a:p>
            <a:pPr lvl="1" eaLnBrk="1" fontAlgn="auto" hangingPunct="1">
              <a:lnSpc>
                <a:spcPct val="80000"/>
              </a:lnSpc>
              <a:spcBef>
                <a:spcPts val="600"/>
              </a:spcBef>
              <a:spcAft>
                <a:spcPts val="600"/>
              </a:spcAft>
              <a:buFont typeface="Arial" pitchFamily="34" charset="0"/>
              <a:buChar char="•"/>
              <a:defRPr/>
            </a:pPr>
            <a:r>
              <a:rPr lang="en-US" sz="2400" dirty="0">
                <a:solidFill>
                  <a:prstClr val="black"/>
                </a:solidFill>
                <a:latin typeface="Calibri"/>
              </a:rPr>
              <a:t>The female baby is born with all the ova she will ever have (about </a:t>
            </a:r>
            <a:r>
              <a:rPr lang="en-US" sz="2400" b="1" dirty="0">
                <a:solidFill>
                  <a:prstClr val="black"/>
                </a:solidFill>
                <a:latin typeface="Calibri"/>
              </a:rPr>
              <a:t>200,000</a:t>
            </a:r>
            <a:r>
              <a:rPr lang="en-US" sz="2400" dirty="0">
                <a:solidFill>
                  <a:prstClr val="black"/>
                </a:solidFill>
                <a:latin typeface="Calibri"/>
              </a:rPr>
              <a:t> in each ovary). </a:t>
            </a:r>
          </a:p>
          <a:p>
            <a:pPr lvl="1" eaLnBrk="1" fontAlgn="auto" hangingPunct="1">
              <a:lnSpc>
                <a:spcPct val="80000"/>
              </a:lnSpc>
              <a:spcBef>
                <a:spcPts val="600"/>
              </a:spcBef>
              <a:spcAft>
                <a:spcPts val="600"/>
              </a:spcAft>
              <a:buFont typeface="Arial" pitchFamily="34" charset="0"/>
              <a:buChar char="•"/>
              <a:defRPr/>
            </a:pPr>
            <a:r>
              <a:rPr lang="en-US" sz="2400" dirty="0">
                <a:solidFill>
                  <a:prstClr val="black"/>
                </a:solidFill>
                <a:latin typeface="Calibri"/>
              </a:rPr>
              <a:t>About </a:t>
            </a:r>
            <a:r>
              <a:rPr lang="en-US" sz="2400" b="1" dirty="0">
                <a:solidFill>
                  <a:prstClr val="black"/>
                </a:solidFill>
                <a:latin typeface="Calibri"/>
              </a:rPr>
              <a:t>400-500 ova </a:t>
            </a:r>
            <a:r>
              <a:rPr lang="en-US" sz="2400" dirty="0">
                <a:solidFill>
                  <a:prstClr val="black"/>
                </a:solidFill>
                <a:latin typeface="Calibri"/>
              </a:rPr>
              <a:t>mature and are released over a lifetime. </a:t>
            </a:r>
          </a:p>
          <a:p>
            <a:pPr lvl="1" eaLnBrk="1" fontAlgn="auto" hangingPunct="1">
              <a:lnSpc>
                <a:spcPct val="80000"/>
              </a:lnSpc>
              <a:spcBef>
                <a:spcPts val="600"/>
              </a:spcBef>
              <a:spcAft>
                <a:spcPts val="600"/>
              </a:spcAft>
              <a:buFont typeface="Arial" pitchFamily="34" charset="0"/>
              <a:buChar char="•"/>
              <a:defRPr/>
            </a:pPr>
            <a:r>
              <a:rPr lang="en-US" sz="2400" dirty="0">
                <a:solidFill>
                  <a:prstClr val="black"/>
                </a:solidFill>
                <a:latin typeface="Calibri"/>
              </a:rPr>
              <a:t>Lives for </a:t>
            </a:r>
            <a:r>
              <a:rPr lang="en-US" sz="2400" b="1" dirty="0">
                <a:solidFill>
                  <a:prstClr val="black"/>
                </a:solidFill>
                <a:latin typeface="Calibri"/>
              </a:rPr>
              <a:t>8-12 hours after ovulation.</a:t>
            </a:r>
          </a:p>
          <a:p>
            <a:pPr lvl="1" eaLnBrk="1" fontAlgn="auto" hangingPunct="1">
              <a:lnSpc>
                <a:spcPct val="80000"/>
              </a:lnSpc>
              <a:spcBef>
                <a:spcPts val="600"/>
              </a:spcBef>
              <a:spcAft>
                <a:spcPts val="600"/>
              </a:spcAft>
              <a:buFont typeface="Arial" pitchFamily="34" charset="0"/>
              <a:buChar char="•"/>
              <a:defRPr/>
            </a:pPr>
            <a:r>
              <a:rPr lang="en-US" sz="2400" b="1" dirty="0">
                <a:solidFill>
                  <a:prstClr val="black"/>
                </a:solidFill>
                <a:latin typeface="Calibri"/>
              </a:rPr>
              <a:t>Once it is fertilized it is called </a:t>
            </a:r>
            <a:r>
              <a:rPr lang="en-US" sz="2400" b="1">
                <a:solidFill>
                  <a:prstClr val="black"/>
                </a:solidFill>
                <a:latin typeface="Calibri"/>
              </a:rPr>
              <a:t>a zygote.</a:t>
            </a:r>
            <a:endParaRPr lang="en-US" sz="2400" b="1" dirty="0">
              <a:solidFill>
                <a:prstClr val="black"/>
              </a:solidFill>
              <a:latin typeface="Calibri"/>
            </a:endParaRPr>
          </a:p>
        </p:txBody>
      </p:sp>
      <p:pic>
        <p:nvPicPr>
          <p:cNvPr id="4813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7" t="24148" r="40790" b="-22948"/>
          <a:stretch/>
        </p:blipFill>
        <p:spPr bwMode="auto">
          <a:xfrm>
            <a:off x="5970595" y="284733"/>
            <a:ext cx="68580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87102"/>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132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3"/>
          <p:cNvPicPr>
            <a:picLocks noGrp="1"/>
          </p:cNvPicPr>
          <p:nvPr>
            <p:ph sz="half" idx="1"/>
          </p:nvPr>
        </p:nvPicPr>
        <p:blipFill rotWithShape="1">
          <a:blip r:embed="rId2" cstate="print">
            <a:extLst>
              <a:ext uri="{28A0092B-C50C-407E-A947-70E740481C1C}">
                <a14:useLocalDpi xmlns:a14="http://schemas.microsoft.com/office/drawing/2010/main" val="0"/>
              </a:ext>
            </a:extLst>
          </a:blip>
          <a:srcRect l="6695" t="32601" r="15040" b="8625"/>
          <a:stretch/>
        </p:blipFill>
        <p:spPr bwMode="auto">
          <a:xfrm>
            <a:off x="0" y="0"/>
            <a:ext cx="9144000" cy="6858000"/>
          </a:xfrm>
          <a:prstGeom prst="rect">
            <a:avLst/>
          </a:prstGeom>
          <a:noFill/>
          <a:ln>
            <a:noFill/>
          </a:ln>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7090" y="3832007"/>
            <a:ext cx="475197" cy="56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3744689" y="3581400"/>
            <a:ext cx="1208311"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38600" y="3647341"/>
            <a:ext cx="1481496" cy="369332"/>
          </a:xfrm>
          <a:prstGeom prst="rect">
            <a:avLst/>
          </a:prstGeom>
          <a:solidFill>
            <a:schemeClr val="bg1"/>
          </a:solidFill>
        </p:spPr>
        <p:txBody>
          <a:bodyPr wrap="none" rtlCol="0">
            <a:spAutoFit/>
          </a:bodyPr>
          <a:lstStyle/>
          <a:p>
            <a:r>
              <a:rPr lang="en-US" b="1" dirty="0">
                <a:solidFill>
                  <a:schemeClr val="accent2"/>
                </a:solidFill>
                <a:effectLst>
                  <a:outerShdw blurRad="38100" dist="38100" dir="2700000" algn="tl">
                    <a:srgbClr val="000000">
                      <a:alpha val="43137"/>
                    </a:srgbClr>
                  </a:outerShdw>
                </a:effectLst>
              </a:rPr>
              <a:t>U. ovaries</a:t>
            </a:r>
          </a:p>
        </p:txBody>
      </p:sp>
      <p:sp>
        <p:nvSpPr>
          <p:cNvPr id="9" name="Rectangle 8"/>
          <p:cNvSpPr/>
          <p:nvPr/>
        </p:nvSpPr>
        <p:spPr>
          <a:xfrm>
            <a:off x="228600" y="152400"/>
            <a:ext cx="8763000" cy="3096232"/>
          </a:xfrm>
          <a:prstGeom prst="rect">
            <a:avLst/>
          </a:prstGeom>
          <a:solidFill>
            <a:schemeClr val="bg1"/>
          </a:solidFill>
          <a:ln w="25400">
            <a:solidFill>
              <a:schemeClr val="accent1">
                <a:lumMod val="75000"/>
              </a:schemeClr>
            </a:solidFill>
          </a:ln>
        </p:spPr>
        <p:txBody>
          <a:bodyPr wrap="square">
            <a:spAutoFit/>
          </a:bodyPr>
          <a:lstStyle/>
          <a:p>
            <a:pPr eaLnBrk="1" fontAlgn="auto" hangingPunct="1">
              <a:lnSpc>
                <a:spcPct val="80000"/>
              </a:lnSpc>
              <a:spcBef>
                <a:spcPts val="600"/>
              </a:spcBef>
              <a:spcAft>
                <a:spcPts val="600"/>
              </a:spcAft>
              <a:buFont typeface="Arial" pitchFamily="34" charset="0"/>
              <a:buChar char="•"/>
              <a:defRPr/>
            </a:pPr>
            <a:r>
              <a:rPr lang="en-US" sz="2800" dirty="0">
                <a:solidFill>
                  <a:prstClr val="black"/>
                </a:solidFill>
                <a:latin typeface="Calibri"/>
              </a:rPr>
              <a:t>The </a:t>
            </a:r>
            <a:r>
              <a:rPr lang="en-US" sz="2800" b="1" dirty="0">
                <a:solidFill>
                  <a:schemeClr val="accent6"/>
                </a:solidFill>
                <a:effectLst>
                  <a:outerShdw blurRad="38100" dist="38100" dir="2700000" algn="tl">
                    <a:srgbClr val="C0C0C0"/>
                  </a:outerShdw>
                </a:effectLst>
              </a:rPr>
              <a:t>(U) </a:t>
            </a:r>
            <a:r>
              <a:rPr lang="en-US" sz="2800" b="1" dirty="0">
                <a:solidFill>
                  <a:schemeClr val="accent6"/>
                </a:solidFill>
                <a:effectLst>
                  <a:outerShdw blurRad="38100" dist="38100" dir="2700000" algn="tl">
                    <a:srgbClr val="000000">
                      <a:alpha val="43137"/>
                    </a:srgbClr>
                  </a:outerShdw>
                </a:effectLst>
                <a:latin typeface="Calibri"/>
              </a:rPr>
              <a:t>ovaries</a:t>
            </a:r>
            <a:r>
              <a:rPr lang="en-US" sz="2800" dirty="0">
                <a:solidFill>
                  <a:prstClr val="black"/>
                </a:solidFill>
                <a:latin typeface="Calibri"/>
              </a:rPr>
              <a:t> are two almond shaped glands which produce, store, and release the female’s eggs/ovum/zygote and produces hormones.</a:t>
            </a:r>
          </a:p>
          <a:p>
            <a:pPr lvl="1" eaLnBrk="1" fontAlgn="auto" hangingPunct="1">
              <a:lnSpc>
                <a:spcPct val="80000"/>
              </a:lnSpc>
              <a:spcBef>
                <a:spcPts val="600"/>
              </a:spcBef>
              <a:spcAft>
                <a:spcPts val="600"/>
              </a:spcAft>
              <a:buFont typeface="Arial" pitchFamily="34" charset="0"/>
              <a:buChar char="•"/>
              <a:defRPr/>
            </a:pPr>
            <a:r>
              <a:rPr lang="en-US" sz="2200" dirty="0">
                <a:solidFill>
                  <a:prstClr val="black"/>
                </a:solidFill>
                <a:latin typeface="Calibri"/>
              </a:rPr>
              <a:t>The female </a:t>
            </a:r>
            <a:r>
              <a:rPr lang="en-US" sz="2200" b="1" dirty="0">
                <a:solidFill>
                  <a:prstClr val="black"/>
                </a:solidFill>
                <a:latin typeface="Calibri"/>
              </a:rPr>
              <a:t>hormones</a:t>
            </a:r>
            <a:r>
              <a:rPr lang="en-US" sz="2200" dirty="0">
                <a:solidFill>
                  <a:prstClr val="black"/>
                </a:solidFill>
                <a:latin typeface="Calibri"/>
              </a:rPr>
              <a:t> are progesterone and estrogen.</a:t>
            </a:r>
          </a:p>
          <a:p>
            <a:pPr lvl="2" eaLnBrk="1" fontAlgn="auto" hangingPunct="1">
              <a:lnSpc>
                <a:spcPct val="80000"/>
              </a:lnSpc>
              <a:spcBef>
                <a:spcPts val="600"/>
              </a:spcBef>
              <a:spcAft>
                <a:spcPts val="600"/>
              </a:spcAft>
              <a:buFont typeface="Arial" pitchFamily="34" charset="0"/>
              <a:buChar char="•"/>
              <a:defRPr/>
            </a:pPr>
            <a:r>
              <a:rPr lang="en-US" sz="2000" dirty="0">
                <a:solidFill>
                  <a:prstClr val="black"/>
                </a:solidFill>
                <a:latin typeface="Calibri"/>
              </a:rPr>
              <a:t>Progesterone builds up the lining of the uterus called the endometrium (uterine) lining in preparation for the fertilized ovum.</a:t>
            </a:r>
          </a:p>
          <a:p>
            <a:pPr lvl="2" eaLnBrk="1" fontAlgn="auto" hangingPunct="1">
              <a:lnSpc>
                <a:spcPct val="80000"/>
              </a:lnSpc>
              <a:spcBef>
                <a:spcPts val="600"/>
              </a:spcBef>
              <a:spcAft>
                <a:spcPts val="600"/>
              </a:spcAft>
              <a:buFont typeface="Arial" pitchFamily="34" charset="0"/>
              <a:buChar char="•"/>
              <a:defRPr/>
            </a:pPr>
            <a:r>
              <a:rPr lang="en-US" sz="2000" dirty="0">
                <a:solidFill>
                  <a:prstClr val="black"/>
                </a:solidFill>
                <a:latin typeface="Calibri"/>
              </a:rPr>
              <a:t>Estrogen is responsible for the secondary sex characteristics and the sex drive in females.  It spurs the onset of puberty and is responsible for ovulation. </a:t>
            </a:r>
          </a:p>
        </p:txBody>
      </p:sp>
    </p:spTree>
    <p:extLst>
      <p:ext uri="{BB962C8B-B14F-4D97-AF65-F5344CB8AC3E}">
        <p14:creationId xmlns:p14="http://schemas.microsoft.com/office/powerpoint/2010/main" val="2297055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endParaRPr lang="en-US"/>
          </a:p>
        </p:txBody>
      </p:sp>
      <p:sp>
        <p:nvSpPr>
          <p:cNvPr id="6" name="Content Placeholder 5"/>
          <p:cNvSpPr txBox="1">
            <a:spLocks noGrp="1"/>
          </p:cNvSpPr>
          <p:nvPr>
            <p:ph sz="half" idx="1"/>
          </p:nvPr>
        </p:nvSpPr>
        <p:spPr>
          <a:xfrm>
            <a:off x="381000" y="228600"/>
            <a:ext cx="1295400" cy="6555641"/>
          </a:xfrm>
          <a:prstGeom prst="rect">
            <a:avLst/>
          </a:prstGeom>
          <a:solidFill>
            <a:schemeClr val="bg1"/>
          </a:solidFill>
        </p:spPr>
        <p:txBody>
          <a:bodyPr wrap="square" rtlCol="0">
            <a:spAutoFit/>
          </a:bodyPr>
          <a:lstStyle/>
          <a:p>
            <a:pPr marL="0" indent="0">
              <a:spcBef>
                <a:spcPts val="0"/>
              </a:spcBef>
              <a:buNone/>
            </a:pPr>
            <a:r>
              <a:rPr lang="en-US" b="1" dirty="0">
                <a:solidFill>
                  <a:srgbClr val="FF0000"/>
                </a:solidFill>
              </a:rPr>
              <a:t>1. X</a:t>
            </a:r>
          </a:p>
          <a:p>
            <a:pPr marL="0" indent="0">
              <a:spcBef>
                <a:spcPts val="0"/>
              </a:spcBef>
              <a:buNone/>
            </a:pPr>
            <a:r>
              <a:rPr lang="en-US" b="1" dirty="0">
                <a:solidFill>
                  <a:srgbClr val="FF0000"/>
                </a:solidFill>
              </a:rPr>
              <a:t>2. U</a:t>
            </a:r>
          </a:p>
          <a:p>
            <a:pPr marL="0" indent="0">
              <a:spcBef>
                <a:spcPts val="0"/>
              </a:spcBef>
              <a:buNone/>
            </a:pPr>
            <a:r>
              <a:rPr lang="en-US" b="1" dirty="0">
                <a:solidFill>
                  <a:srgbClr val="FF0000"/>
                </a:solidFill>
              </a:rPr>
              <a:t>3. S</a:t>
            </a:r>
          </a:p>
          <a:p>
            <a:pPr marL="0" indent="0">
              <a:spcBef>
                <a:spcPts val="0"/>
              </a:spcBef>
              <a:buNone/>
            </a:pPr>
            <a:r>
              <a:rPr lang="en-US" b="1" dirty="0">
                <a:solidFill>
                  <a:srgbClr val="FF0000"/>
                </a:solidFill>
              </a:rPr>
              <a:t>4. R</a:t>
            </a:r>
          </a:p>
          <a:p>
            <a:pPr marL="0" indent="0">
              <a:spcBef>
                <a:spcPts val="0"/>
              </a:spcBef>
              <a:buNone/>
            </a:pPr>
            <a:r>
              <a:rPr lang="en-US" b="1" dirty="0">
                <a:solidFill>
                  <a:srgbClr val="FF0000"/>
                </a:solidFill>
              </a:rPr>
              <a:t>5. Q</a:t>
            </a:r>
          </a:p>
          <a:p>
            <a:pPr marL="0" indent="0">
              <a:spcBef>
                <a:spcPts val="0"/>
              </a:spcBef>
              <a:buNone/>
            </a:pPr>
            <a:r>
              <a:rPr lang="en-US" b="1" dirty="0">
                <a:solidFill>
                  <a:srgbClr val="FF0000"/>
                </a:solidFill>
              </a:rPr>
              <a:t>6. Y</a:t>
            </a:r>
          </a:p>
          <a:p>
            <a:pPr marL="0" indent="0">
              <a:spcBef>
                <a:spcPts val="0"/>
              </a:spcBef>
              <a:buNone/>
            </a:pPr>
            <a:r>
              <a:rPr lang="en-US" b="1" dirty="0">
                <a:solidFill>
                  <a:srgbClr val="FF0000"/>
                </a:solidFill>
              </a:rPr>
              <a:t>7. BB</a:t>
            </a:r>
          </a:p>
          <a:p>
            <a:pPr marL="0" indent="0">
              <a:spcBef>
                <a:spcPts val="0"/>
              </a:spcBef>
              <a:buNone/>
            </a:pPr>
            <a:r>
              <a:rPr lang="en-US" b="1" dirty="0">
                <a:solidFill>
                  <a:srgbClr val="FF0000"/>
                </a:solidFill>
              </a:rPr>
              <a:t>8. V</a:t>
            </a:r>
          </a:p>
          <a:p>
            <a:pPr marL="0" indent="0">
              <a:spcBef>
                <a:spcPts val="0"/>
              </a:spcBef>
              <a:buNone/>
            </a:pPr>
            <a:r>
              <a:rPr lang="en-US" b="1" dirty="0">
                <a:solidFill>
                  <a:srgbClr val="FF0000"/>
                </a:solidFill>
              </a:rPr>
              <a:t>9. O</a:t>
            </a:r>
          </a:p>
          <a:p>
            <a:pPr marL="0" indent="0">
              <a:spcBef>
                <a:spcPts val="0"/>
              </a:spcBef>
              <a:buNone/>
            </a:pPr>
            <a:r>
              <a:rPr lang="en-US" b="1" dirty="0">
                <a:solidFill>
                  <a:srgbClr val="FF0000"/>
                </a:solidFill>
              </a:rPr>
              <a:t>10. T</a:t>
            </a:r>
            <a:endParaRPr lang="en-US" sz="2000" b="1" dirty="0">
              <a:solidFill>
                <a:srgbClr val="FF0000"/>
              </a:solidFill>
            </a:endParaRPr>
          </a:p>
          <a:p>
            <a:pPr marL="0" indent="0">
              <a:spcBef>
                <a:spcPts val="0"/>
              </a:spcBef>
              <a:buNone/>
            </a:pPr>
            <a:r>
              <a:rPr lang="en-US" b="1" dirty="0">
                <a:solidFill>
                  <a:srgbClr val="FF0000"/>
                </a:solidFill>
              </a:rPr>
              <a:t>11. P</a:t>
            </a:r>
          </a:p>
          <a:p>
            <a:pPr marL="0" indent="0">
              <a:spcBef>
                <a:spcPts val="0"/>
              </a:spcBef>
              <a:buNone/>
            </a:pPr>
            <a:r>
              <a:rPr lang="en-US" b="1" dirty="0">
                <a:solidFill>
                  <a:srgbClr val="FF0000"/>
                </a:solidFill>
              </a:rPr>
              <a:t>12. W</a:t>
            </a:r>
          </a:p>
          <a:p>
            <a:pPr marL="0" indent="0">
              <a:spcBef>
                <a:spcPts val="0"/>
              </a:spcBef>
              <a:buNone/>
            </a:pPr>
            <a:r>
              <a:rPr lang="en-US" b="1" dirty="0">
                <a:solidFill>
                  <a:schemeClr val="accent3"/>
                </a:solidFill>
                <a:effectLst>
                  <a:outerShdw blurRad="38100" dist="38100" dir="2700000" algn="tl">
                    <a:srgbClr val="000000">
                      <a:alpha val="43137"/>
                    </a:srgbClr>
                  </a:outerShdw>
                </a:effectLst>
              </a:rPr>
              <a:t>Extra: </a:t>
            </a:r>
          </a:p>
          <a:p>
            <a:pPr marL="0" indent="0">
              <a:spcBef>
                <a:spcPts val="0"/>
              </a:spcBef>
              <a:buNone/>
            </a:pPr>
            <a:r>
              <a:rPr lang="en-US" b="1" dirty="0">
                <a:solidFill>
                  <a:schemeClr val="accent3"/>
                </a:solidFill>
                <a:effectLst>
                  <a:outerShdw blurRad="38100" dist="38100" dir="2700000" algn="tl">
                    <a:srgbClr val="000000">
                      <a:alpha val="43137"/>
                    </a:srgbClr>
                  </a:outerShdw>
                </a:effectLst>
              </a:rPr>
              <a:t>Z, AA, CC</a:t>
            </a:r>
          </a:p>
        </p:txBody>
      </p:sp>
      <p:pic>
        <p:nvPicPr>
          <p:cNvPr id="8" name="Content Placeholder 7"/>
          <p:cNvPicPr>
            <a:picLocks noGrp="1"/>
          </p:cNvPicPr>
          <p:nvPr>
            <p:ph sz="half" idx="2"/>
          </p:nvPr>
        </p:nvPicPr>
        <p:blipFill rotWithShape="1">
          <a:blip r:embed="rId3">
            <a:extLst>
              <a:ext uri="{28A0092B-C50C-407E-A947-70E740481C1C}">
                <a14:useLocalDpi xmlns:a14="http://schemas.microsoft.com/office/drawing/2010/main" val="0"/>
              </a:ext>
            </a:extLst>
          </a:blip>
          <a:srcRect l="5842" t="1408" r="53472" b="59926"/>
          <a:stretch/>
        </p:blipFill>
        <p:spPr bwMode="auto">
          <a:xfrm rot="16200000">
            <a:off x="6636892" y="464222"/>
            <a:ext cx="1309702" cy="1752859"/>
          </a:xfrm>
          <a:prstGeom prst="rect">
            <a:avLst/>
          </a:prstGeom>
          <a:noFill/>
          <a:ln>
            <a:noFill/>
          </a:ln>
          <a:extLst>
            <a:ext uri="{53640926-AAD7-44D8-BBD7-CCE9431645EC}">
              <a14:shadowObscured xmlns:a14="http://schemas.microsoft.com/office/drawing/2010/main"/>
            </a:ext>
          </a:extLst>
        </p:spPr>
      </p:pic>
      <p:pic>
        <p:nvPicPr>
          <p:cNvPr id="7" name="Content Placeholder 3"/>
          <p:cNvPicPr>
            <a:picLocks/>
          </p:cNvPicPr>
          <p:nvPr/>
        </p:nvPicPr>
        <p:blipFill rotWithShape="1">
          <a:blip r:embed="rId4" cstate="print">
            <a:extLst>
              <a:ext uri="{28A0092B-C50C-407E-A947-70E740481C1C}">
                <a14:useLocalDpi xmlns:a14="http://schemas.microsoft.com/office/drawing/2010/main" val="0"/>
              </a:ext>
            </a:extLst>
          </a:blip>
          <a:srcRect l="6695" t="32601" r="15040" b="8625"/>
          <a:stretch/>
        </p:blipFill>
        <p:spPr bwMode="auto">
          <a:xfrm>
            <a:off x="1752600" y="519545"/>
            <a:ext cx="4648200" cy="383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1846" y="4495800"/>
            <a:ext cx="2520553" cy="214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79252" y="5028517"/>
            <a:ext cx="2465740" cy="1077218"/>
          </a:xfrm>
          <a:prstGeom prst="rect">
            <a:avLst/>
          </a:prstGeom>
          <a:noFill/>
        </p:spPr>
        <p:txBody>
          <a:bodyPr wrap="none" rtlCol="0">
            <a:spAutoFit/>
          </a:bodyPr>
          <a:lstStyle/>
          <a:p>
            <a:pPr algn="ctr"/>
            <a:r>
              <a:rPr lang="en-US" sz="2000" b="1" dirty="0"/>
              <a:t>Winners </a:t>
            </a:r>
          </a:p>
          <a:p>
            <a:pPr algn="ctr"/>
            <a:r>
              <a:rPr lang="en-US" sz="2000" b="1" dirty="0"/>
              <a:t>on the top row?</a:t>
            </a:r>
          </a:p>
          <a:p>
            <a:endParaRPr lang="en-US" sz="24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0" y="743396"/>
            <a:ext cx="7122414" cy="944880"/>
          </a:xfrm>
        </p:spPr>
        <p:txBody>
          <a:bodyPr>
            <a:normAutofit/>
          </a:bodyPr>
          <a:lstStyle/>
          <a:p>
            <a:pPr eaLnBrk="1" hangingPunct="1"/>
            <a:r>
              <a:rPr lang="en-US" sz="4400" dirty="0"/>
              <a:t>FERTILIZATION/ Conception</a:t>
            </a:r>
          </a:p>
        </p:txBody>
      </p:sp>
      <p:sp>
        <p:nvSpPr>
          <p:cNvPr id="39939" name="Rectangle 3"/>
          <p:cNvSpPr>
            <a:spLocks noGrp="1" noChangeArrowheads="1"/>
          </p:cNvSpPr>
          <p:nvPr>
            <p:ph type="subTitle" idx="1"/>
          </p:nvPr>
        </p:nvSpPr>
        <p:spPr>
          <a:xfrm>
            <a:off x="228600" y="1798320"/>
            <a:ext cx="5105400" cy="3992880"/>
          </a:xfrm>
        </p:spPr>
        <p:txBody>
          <a:bodyPr>
            <a:normAutofit/>
          </a:bodyPr>
          <a:lstStyle/>
          <a:p>
            <a:pPr eaLnBrk="1" hangingPunct="1"/>
            <a:r>
              <a:rPr lang="en-US" sz="2400" dirty="0"/>
              <a:t>When the sperm penetrates the surface of the female sex cell, ovum, and enters inside  to the </a:t>
            </a:r>
            <a:r>
              <a:rPr lang="en-US" sz="2400" b="1" dirty="0"/>
              <a:t>nucleus </a:t>
            </a:r>
            <a:r>
              <a:rPr lang="en-US" sz="2400" dirty="0"/>
              <a:t>. </a:t>
            </a:r>
          </a:p>
          <a:p>
            <a:pPr marL="0" indent="0" eaLnBrk="1" hangingPunct="1">
              <a:buNone/>
            </a:pPr>
            <a:endParaRPr lang="en-US" sz="2000" dirty="0"/>
          </a:p>
          <a:p>
            <a:pPr eaLnBrk="1" hangingPunct="1"/>
            <a:r>
              <a:rPr lang="en-US" sz="2400" dirty="0"/>
              <a:t>The </a:t>
            </a:r>
            <a:r>
              <a:rPr lang="en-US" sz="2400" b="1" dirty="0"/>
              <a:t>23 chromosomes </a:t>
            </a:r>
            <a:r>
              <a:rPr lang="en-US" sz="2400" dirty="0"/>
              <a:t>from each sex cell combine and begin to multiply to begin to form a new </a:t>
            </a:r>
            <a:r>
              <a:rPr lang="en-US" sz="2400" b="1" dirty="0"/>
              <a:t>46 chromosome</a:t>
            </a:r>
            <a:r>
              <a:rPr lang="en-US" sz="2400" dirty="0"/>
              <a:t> human being.</a:t>
            </a:r>
          </a:p>
        </p:txBody>
      </p:sp>
      <p:pic>
        <p:nvPicPr>
          <p:cNvPr id="13316" name="Picture 8" descr="FGTFERT"/>
          <p:cNvPicPr>
            <a:picLocks noGrp="1" noChangeAspect="1" noChangeArrowheads="1" noCrop="1"/>
          </p:cNvPicPr>
          <p:nvPr>
            <p:ph sz="half" idx="4294967295"/>
          </p:nvPr>
        </p:nvPicPr>
        <p:blipFill>
          <a:blip r:embed="rId7">
            <a:extLst>
              <a:ext uri="{28A0092B-C50C-407E-A947-70E740481C1C}">
                <a14:useLocalDpi xmlns:a14="http://schemas.microsoft.com/office/drawing/2010/main" val="0"/>
              </a:ext>
            </a:extLst>
          </a:blip>
          <a:srcRect/>
          <a:stretch>
            <a:fillRect/>
          </a:stretch>
        </p:blipFill>
        <p:spPr>
          <a:xfrm>
            <a:off x="5059680" y="3886200"/>
            <a:ext cx="4038600" cy="2655887"/>
          </a:xfrm>
          <a:noFill/>
        </p:spPr>
      </p:pic>
      <p:sp>
        <p:nvSpPr>
          <p:cNvPr id="2" name="SMARTInkShape-12"/>
          <p:cNvSpPr/>
          <p:nvPr>
            <p:custDataLst>
              <p:tags r:id="rId1"/>
            </p:custDataLst>
          </p:nvPr>
        </p:nvSpPr>
        <p:spPr>
          <a:xfrm>
            <a:off x="5075234" y="2103120"/>
            <a:ext cx="7307" cy="7621"/>
          </a:xfrm>
          <a:custGeom>
            <a:avLst/>
            <a:gdLst/>
            <a:ahLst/>
            <a:cxnLst/>
            <a:rect l="0" t="0" r="0" b="0"/>
            <a:pathLst>
              <a:path w="7307" h="7621">
                <a:moveTo>
                  <a:pt x="7306" y="7620"/>
                </a:moveTo>
                <a:lnTo>
                  <a:pt x="0" y="7620"/>
                </a:lnTo>
                <a:lnTo>
                  <a:pt x="7001" y="7620"/>
                </a:lnTo>
                <a:lnTo>
                  <a:pt x="7306"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MARTInkShape-13"/>
          <p:cNvSpPr/>
          <p:nvPr>
            <p:custDataLst>
              <p:tags r:id="rId2"/>
            </p:custDataLst>
          </p:nvPr>
        </p:nvSpPr>
        <p:spPr>
          <a:xfrm>
            <a:off x="5059680" y="2255520"/>
            <a:ext cx="7307" cy="22861"/>
          </a:xfrm>
          <a:custGeom>
            <a:avLst/>
            <a:gdLst/>
            <a:ahLst/>
            <a:cxnLst/>
            <a:rect l="0" t="0" r="0" b="0"/>
            <a:pathLst>
              <a:path w="7307" h="22861">
                <a:moveTo>
                  <a:pt x="0" y="22860"/>
                </a:moveTo>
                <a:lnTo>
                  <a:pt x="0" y="18815"/>
                </a:lnTo>
                <a:lnTo>
                  <a:pt x="847" y="17623"/>
                </a:lnTo>
                <a:lnTo>
                  <a:pt x="2258" y="16829"/>
                </a:lnTo>
                <a:lnTo>
                  <a:pt x="7306" y="15333"/>
                </a:lnTo>
                <a:lnTo>
                  <a:pt x="1031" y="15248"/>
                </a:lnTo>
                <a:lnTo>
                  <a:pt x="458" y="12986"/>
                </a:lnTo>
                <a:lnTo>
                  <a:pt x="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14"/>
          <p:cNvSpPr/>
          <p:nvPr>
            <p:custDataLst>
              <p:tags r:id="rId3"/>
            </p:custDataLst>
          </p:nvPr>
        </p:nvSpPr>
        <p:spPr>
          <a:xfrm>
            <a:off x="5120640" y="2362200"/>
            <a:ext cx="7620" cy="30481"/>
          </a:xfrm>
          <a:custGeom>
            <a:avLst/>
            <a:gdLst/>
            <a:ahLst/>
            <a:cxnLst/>
            <a:rect l="0" t="0" r="0" b="0"/>
            <a:pathLst>
              <a:path w="7620" h="30481">
                <a:moveTo>
                  <a:pt x="0" y="30480"/>
                </a:moveTo>
                <a:lnTo>
                  <a:pt x="7306" y="30480"/>
                </a:lnTo>
                <a:lnTo>
                  <a:pt x="7619" y="8800"/>
                </a:lnTo>
                <a:lnTo>
                  <a:pt x="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5"/>
          <p:cNvSpPr/>
          <p:nvPr>
            <p:custDataLst>
              <p:tags r:id="rId4"/>
            </p:custDataLst>
          </p:nvPr>
        </p:nvSpPr>
        <p:spPr>
          <a:xfrm>
            <a:off x="5189220" y="2514600"/>
            <a:ext cx="15241" cy="15241"/>
          </a:xfrm>
          <a:custGeom>
            <a:avLst/>
            <a:gdLst/>
            <a:ahLst/>
            <a:cxnLst/>
            <a:rect l="0" t="0" r="0" b="0"/>
            <a:pathLst>
              <a:path w="15241" h="15241">
                <a:moveTo>
                  <a:pt x="15240" y="15240"/>
                </a:moveTo>
                <a:lnTo>
                  <a:pt x="15240" y="11195"/>
                </a:lnTo>
                <a:lnTo>
                  <a:pt x="14393" y="10003"/>
                </a:lnTo>
                <a:lnTo>
                  <a:pt x="12982" y="9209"/>
                </a:lnTo>
                <a:lnTo>
                  <a:pt x="8679" y="7934"/>
                </a:lnTo>
                <a:lnTo>
                  <a:pt x="8091" y="5502"/>
                </a:lnTo>
                <a:lnTo>
                  <a:pt x="7713" y="1087"/>
                </a:lnTo>
                <a:lnTo>
                  <a:pt x="6836" y="724"/>
                </a:lnTo>
                <a:lnTo>
                  <a:pt x="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box(in)">
                                      <p:cBhvr>
                                        <p:cTn id="7" dur="500"/>
                                        <p:tgtEl>
                                          <p:spTgt spid="39938"/>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animEffect transition="in" filter="box(in)">
                                      <p:cBhvr>
                                        <p:cTn id="11" dur="500"/>
                                        <p:tgtEl>
                                          <p:spTgt spid="39939">
                                            <p:txEl>
                                              <p:pRg st="0" end="0"/>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39939">
                                            <p:txEl>
                                              <p:pRg st="2" end="2"/>
                                            </p:txEl>
                                          </p:spTgt>
                                        </p:tgtEl>
                                        <p:attrNameLst>
                                          <p:attrName>style.visibility</p:attrName>
                                        </p:attrNameLst>
                                      </p:cBhvr>
                                      <p:to>
                                        <p:strVal val="visible"/>
                                      </p:to>
                                    </p:set>
                                    <p:animEffect transition="in" filter="box(in)">
                                      <p:cBhvr>
                                        <p:cTn id="15" dur="500"/>
                                        <p:tgtEl>
                                          <p:spTgt spid="39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470025"/>
          </a:xfrm>
        </p:spPr>
        <p:txBody>
          <a:bodyPr/>
          <a:lstStyle/>
          <a:p>
            <a:r>
              <a:rPr lang="en-US" dirty="0"/>
              <a:t>Bell Quiz # 5 </a:t>
            </a:r>
          </a:p>
        </p:txBody>
      </p:sp>
      <p:sp>
        <p:nvSpPr>
          <p:cNvPr id="3" name="Subtitle 2"/>
          <p:cNvSpPr>
            <a:spLocks noGrp="1"/>
          </p:cNvSpPr>
          <p:nvPr>
            <p:ph type="subTitle" idx="1"/>
          </p:nvPr>
        </p:nvSpPr>
        <p:spPr>
          <a:xfrm>
            <a:off x="1295400" y="1676400"/>
            <a:ext cx="6400800" cy="1752600"/>
          </a:xfrm>
        </p:spPr>
        <p:txBody>
          <a:bodyPr/>
          <a:lstStyle/>
          <a:p>
            <a:r>
              <a:rPr lang="en-US" b="1" dirty="0">
                <a:solidFill>
                  <a:schemeClr val="accent6">
                    <a:lumMod val="75000"/>
                  </a:schemeClr>
                </a:solidFill>
                <a:effectLst>
                  <a:outerShdw blurRad="38100" dist="38100" dir="2700000" algn="tl">
                    <a:srgbClr val="000000">
                      <a:alpha val="43137"/>
                    </a:srgbClr>
                  </a:outerShdw>
                </a:effectLst>
              </a:rPr>
              <a:t>Story #7, unit 2 outline</a:t>
            </a:r>
          </a:p>
          <a:p>
            <a:r>
              <a:rPr lang="en-US" b="1" dirty="0">
                <a:solidFill>
                  <a:schemeClr val="accent3">
                    <a:lumMod val="75000"/>
                  </a:schemeClr>
                </a:solidFill>
                <a:effectLst>
                  <a:outerShdw blurRad="38100" dist="38100" dir="2700000" algn="tl">
                    <a:srgbClr val="000000">
                      <a:alpha val="43137"/>
                    </a:srgbClr>
                  </a:outerShdw>
                </a:effectLst>
              </a:rPr>
              <a:t>Library passes</a:t>
            </a:r>
          </a:p>
        </p:txBody>
      </p:sp>
      <p:sp>
        <p:nvSpPr>
          <p:cNvPr id="5" name="AutoShape 2" descr="data:image/jpeg;base64,/9j/4AAQSkZJRgABAQAAAQABAAD/2wCEAAkGBxISEhMTExQWFhUXGRwbGRgYGR4eIBkZHiIdHR0aHx4iICggIhsnHh0eJDIjJSksLjIuICA0ODMsNygtLiwBCgoKDg0OGxAQGy8kICYyNC82NTQtLzQ4MTQsLyw0LTc0Ny0wLSw0NCwvLDQuLDQsLCw0NCwsLCwsLCwsLzQsLP/AABEIAH8AswMBEQACEQEDEQH/xAAcAAACAwEBAQEAAAAAAAAAAAAABgQFBwMCAQj/xAA/EAACAgAEBAUBBAgFAgcAAAABAgMRAAQSIQUxQVEGEyJhcTJCgZGhBxQjUmJyscEzgpKi0fDxJENTY3PC4f/EABsBAAIDAQEBAAAAAAAAAAAAAAAEAwUGAgEH/8QAPREAAQMCAwQJBAEDAgUFAAAAAQACAwQRBSExEkFRYRMicYGRobHR8AYUMsHhI0LxUmIVFjNykiSCotLy/9oADAMBAAIRAxEAPwDccCEYEIwIRgQjAhGBCMCEYEIwIRgQuWZzKRrqkdUUfaYgD8TtgQqrM+JoFHoDynoEU7/BNCve6wjLiVLFk6QevopBE86BUHiPxjm4Y/Mjyqhepke2X3ZEFV768c4ditJW1HQNdsncSNTwCjqmyQR7ezf9JWy/6Qs9K6prjRnYKoCAjUSANydxZ/ri4rYBBE+RpvsC7hxFicjxy3gpKmqnPcBI2wfcNI4jiOG7Ip4/XM4psTRsO0kX91Za+aPxjCxfVEn98YPYbet1dmkG4r3kvGcNhZyiMeRRxIp+8AMPvUfONDS4nFOMwWn/AHC3nolnQubzTMrAgEbg8jixUS+4EIwIRgQjAhGBCMCEYEIwIRgQjAhGBCMCEYELlmcwkal5GVFHNmIAHyTtgQqPN+Klr9hG0pPIn0If8xFke6qcVlTi9LBcF1zwGf8ACmbA9yp+IzcRlAIzMcA6qkZO385a/wAh92KR/wBT3JDY8u3P0TLKUA3dmqZhNHLl/wBmJg/pefSxdeXqDMzUpsnoNtumK6SYVTJHSyEEZgE5HXK1h2JqGBmyTcCw4aqy4lxmLLkqo1yHmq87/iPT/rbHuF4DV4l1m9Vn+o6dw3/M1X1mJQ0uTs3cBr/CXuI8bmI1TSrAhvYbWOos7nbtjcUv0zhtIAZBtu4u08B/KoX4nW1JtH1RyzPiVTxHKq0kSwB3SMyEOAupaDbahZtST9xxcOnYDZoXEdNJYFzj4pnn4d5LLl420w5mN1AG4U6T6lHKtwdvfGN+oqeOORtS0ZjPtsR63V7h73FhY5V0fC8w0kcTRlVV7YqKBUkarbqaBAIrauRxTGpp2xueHXJGXbuy3cTzViALWtn+k88IzP6tJHEKEDnSo/8ATfoB/A3KuhqueLHAMUdL/wCnlNzqD6j2StTCB1gmrGoSaMCEYEIwIRgQjAhGBCMCEYEIwIRgQqvjPiDLZUftpVU1YXmxHso3r3x6Gk5BegXSjN+kBppNEK+THW80g1G7+lUBoH3JPxhGoqJhFtwR7R8O/wCWTzcOlNiRlyUDifH8tHUja8xKL0l96I5kWKQdyo/HGdfQYrWutOdlvbl4DXvTTaQstZqzjO+JM1NIZDM6k8ghKhR0AAPL5vGgp8KpYY9gMB7Re6uqaija3r5u+aLQeCeIvMykUkwJOoppUWZXBobcq5fJPtvkK7DxFVvji01/7R88vKoqWiOQtGgUs8fkllly6xFGVGJOsFl22OkCt7oern0xFDQwx9HLK67C4XyyIvnnrkNckrI9xa4M1sf4VFx7gObCxfqlnUTqArfbUGLE3uRX33j6pK8gBseQG4LLU8LLkyZnih/A8NypmZ40EhVwieqUnUzE1udVME1KDsAcJyvYwF0jgBzPun2bRtshMEeWyuXVZPLFoqKJsyarSCqkLzLUTsALs7jFLNj9OHbEAMjuXv8A5TLKOQ/lkFV8R8WRRyBgjzS6aUsPLRV32UUSB9xPvivNBW4udqV7Y2A2trr6+IU0srKGzdkkkE+GqqZvGWakaleNBV0guh7lr/ti5pvo6gaP6jy/new+d6pp8eqB+LNnO1je/wCkwcC428qlcxRMbxOWArVGHWyR0K1ZrpXLFNWYNHheJQlhJY45X3H4QrKhxA1lO4kWcNVqeNKhGBCMCEYEIwIRgQjAhGBCMCFA4hxeKE6SS0hFiNd2I710HuaGIKipip2bcrrBdNYXGwVJmc7mJubeSn7qG2P8z9PhRt+8cZWs+pXHq07bcz+h737E4ykGrkicR8KvK7SQUY3N+o+pvck7lexO5+Odnh/1NFDEIqu+0N4F79vPiujD/p0VrlvC6pETJIQwFkj6VAHKuoxWP+pJOnAp2dTQA6nv3eafjqZWDM3Sb4nykkKkyKQXGx/hsAD5F7jv92NPRYhDWMLozmNRw/jgU7BK2RwcdflkpluvbDitC4fkNAtU4J4eY8PgQHRKCZAT3azR6jYjfoQDvjA19e37+R1rt/HwWbqOu8kKTwjgzwStmczKt6aLE8/dmpQK/wCOVYXqatk0YghaddLegzKhtnc2FlG4p4hyq2IkeYnprZY/+3wpxo8PwfG6hgEkhjZz18NfEhU1VidDATYBx5e+irct4jzKH9mkCLz0LGQD8nVd+/5YtX/RdO9vXlcXcTb55qtH1I/ayjFu1HiTO+bNl56pfJtQfsvbhxfQ/QCfjFThdIYaSpgcOu14v2bu7Uq/iqR95DJfqlrrcL5WXng7xGRvNYMBGmlSLZmfUTSiyTVChfTvjwxuLbNGp9FdSzBr8zu9Vf5jh4aBpZ4kQamoEgMFHKz+8SCdI35DnhmKGaEh0TrH58zVfPJHOC2ZtwoXDMtRiLA1IGia9r1KfysbYsPqZpfQiUfkwhyz+FgMqHN3OWn8FzBkgiZvqKjV/MNj+YOJ45BIwPGhF/FOkWNlNx2vEYEIwIRgQjAhGBC5zzKilnIVRzJ5DHhNsyhLPFfEq6hGHEWoWNRAdh3AP0r7nc78qxnK3GnkEUjdoDV1rgdnH0TkVKSNp3ztVFwvhEiSNMsukSnU6lLLDpqYtzrrV9MZyrrhMNmRu04b7+O79pxoAaABZWeYHmN5f2QLf3vkn38z7V+9hFnUbt793v3bufYg55Ku4vnc2spGXRHVUUsDz1Ety9Q6AYbpYaV0d53FpJNuwW5HilqiSdp/pNDu+yjZXjGYlkjhlypQM27W1Uvq6rXMDbViaWjgijdJHKHW3W45cf0uIamWR2zJGW96keJsmmcgeFWtwbUqLAYdCRsO3O98R4bUPo5xKRlv3XBVhFL0bw4bkl8N/R5mHJ85ljUDajqLHt7D3xpKr6lga20IJPhZP1GIF7C1gtfitFzOdEcLykH9mrErtdqOXbGQigMszYh/cQPEqrc8NYXHcs3zUkuYfXKdTdB9lf5R0+eePtGG4TS4fHsxNz3neV89rMQnq3ZnLhuXKWeCKvNlRT2J/sMOSVLGalRxUMsmYBVzwlYphcTq4HPSbr57YjEzXaFMfamM2cLKVnsoqp6hYRvM+Ealk+4HS/49sZmscKXFGTf2yjYPaNPZXdM0y0hj3sNwvPB8g6ZiOSgrow+o6bRwFfUOvz0IHMYU6B1M4tcctBffwt7K/kqo6lrXt13+V7+6uOIzRxKmW/WAzNMbSMKp0saKFbZrXVqut9PveGRnnZLaZXRNF/4MyDcRVIp7rEwb81UjDlTapontGjmn0VXG3o5weaZ+B59YoZ9XKOUgV9rXpdQPln0j4xS4RUt/4e17zk0G/d/CsZm/1LDepGR407SBJY1QOaUq5berpgVWiQDyvBQY1DWSmNoIO6+9EkDmC6usXKgRgQjAhGBC55idY1LsaUCyf+uvtjxzg0XOQQlXP5zXc0x0ou6oeSAfaPd/6ch3OGxLFJa+QU9OOqTYcXH25d55WEcTYm7b/wDCV80eH5ms1I2oAhQLO9bgFevf4x1BSYpE/wCzhYdoi+7xB0tu11UgxKOOFx2wGnI+3FW6eJcqecoHyD/xhObAcQheI3RG53DP0UcdbBJGZGuGyN+7zUbh3HIpY5GgcSSFm2AJ35LfYUBRO34Y4qKCWCRrZ27IsOGm9dtla9pLDcrvwuPNU5k0KWINnchQAACooXzN315YiqXU1wI7kD34nPy70RdJs9e11xGVaPXJmm80L9A9zzNbLvsADy3x2ZWSbLKcbJOvzX4EMa8XMhvwUbiHiUoiFUoMDQFGtJoi+QI7ANzGLPC/p59e94Dh1bXvffplqR3hJ12JR0YG2Dnw5Kv4xxacFPLc0wDBzzJ7V9PKrFdcW+B4BTVXStqLhzDslo3c75nW9uxIYnistPsGIAhwvdMeUmXMRWR6ZVKSL2aqI/qP9OMpV00tDUOiP5MNwfMH9+KuoZWzxB40cFmXjiaTLwrGLDF2jZuX0j/7DfH1KPEfuqVkrP7hny4hZqGgbFUOa7dp+kq+HPDc2aeNVVljZgC+k1QNNpNUSu/x1wlJI1gVwyNzymnJ8JHC89lgZdWuo5iLoF/pJ22Baqs9ztjukn2nXUVZT2ZbVajnsqAmphajZx/A3pa/YA2fYHHGNwGejds/k3rDtbmlaF2xKL6HJROAcFjNrqPn+YdTaqZjHpIHspTT7DVeOIJ462lZKQCTn2EeyYDHRSkDQKRxeCDzo3m3kSwG0HXy+lhWlrBIuxQbbnj2Jp2s0xI4bOSjZ3xPF5UsboFNGMxCy3qFDYLW5IAHfrhh1QBe+g1z0UH2jg0PN89MtV6KmMKHPq8uFiv7zRNTKO7ESbAc9Ixi8PeJaGpiBsMyO/8A/Pmn5BaRpXThuW8zMpo1sVkBc16UVDr3PIuT6RuTXsMd4LSzulZIW2YM78bi2XLeid7QCL5rQMbBIowIRgQjAhJmemkeYrOSPK9em6QKSwjPPfkxJPIjkNsZDHqmra4xHJjshbfxvv4ZeqdpmMOY1XDN5mOSBr+mQFQGG7dLC8z3rnjPRMkhnBbq0g5bu9NPAILXDklfjfhzSqvlomoAhtRJYjbTQNsQKO3vjb/T31LsTuZWPADrWyAAOd72Fs/0s/i2FdJGHQgkjvJ8TuSdm31LQYt7Ldb8zt7ADc98auBrpZZpibEnZBsfxG/sPakp5GQxQQD8QNtwuB1ju7R2Jo8HGTL5afMKvoI2BIospoEUAdPqN37YxmPtFZiMVG94uCBcC1g7vOfBXNI6OGkdPG128kE3003D0S34g8Yyairu7MPsKdCj2Nf/ALjQw4VhlB1WR7buJz9cvAKoE1fWDaLthvL5+1P/AEf+K/OkbKTWEkFLbE6W7AkWL+edVXXPfUFEwt+7gYGubqBoRx7t/JXNCXx/03vLhxOqvHgPrifdlN7fvKPVX8yb1/CML4VXilqWTD8Tkew6f+J/a6xClFTCWbxmO0e6nDK3GBV6fUvx1A/Gx3v4xoK9/wBhiDKsfhJ1X9u4/OHNVNNH9xSmA6tzHt84qdw2Ly20/Yl6jo4HpYfIH5LhD6tottjatgzbkez+P2mcIl2bxHfmFQ/pJ4T52WeQD1CiwHR0uj96lh/pxWfTdYG7VK7Q9Zv7HzgVYVcWYkHYUu/o2z0DwS5XMGgjedGC5QEGgQSCPSG3N7er2xf1DXBwc1e07mlpaVN8Q5s5iOXLTyJCGdAhZxIAFtywEaih9kWLO9n049porvBHoupi9zS1oJPAZprl8VxOogia7XQZGH17UdIO2/c/hiyL9yqhHbVV3E8hM6ZbOwyLHKqKGZn0XXJ9R2vnYPMH2xhKOrbS1ElPYkBxtYX8lpqWpbGwiRt2uGY+dqi8XzseY0HM5kADdlhGtmbuXKqoHKhpNd8XEk1bMLRQ25uNvLVJwVLKd5cwjgMr2XzJ+IMnAbiy5Z/3pHtj736jhSTB6uoH9ecAcB/kLmSuc/UEru/jIObK6SLrQQSLFHcg/wBBgb9MtA6sl+0ex/ahNZxClv4ml8pf1eaRdOxB0nav5R2J3Hfti9ozJTuP3lnMtlsi1juFueg52SdQHyBopzY3zvwO/u1XGD9JGcjOjSk5/iGluV7adia3qvvxaOpHxxtdJqdbf28N9zzS7Ktksj2xaDS/91tTpYck95DxLIVVpYPSwB1RPrqxe6lVP4XjMx4/SukMbrtztc6fwrI0zwLq/wApmklUPGwZTyI/Aj5B2rF2CHC40S67Y9QkzxDw8TzyqzMqjy9lNE0CRZ7WTtXMYyX1BUuhqWFoz2d/M/wn6O4FxxSbxzxYnD5BCgEmkAMzLuP4bXma9tux6cUODx1sXTVEmxtZgDPvPDxz5KKeolY60TNq2pJt3c1ZeJs55+Vhkhb9lJuSOoI2B9ud/dif6VpYo8SfHUAFzQbcLg5nw0SeNySmlBi3kX7P8qLwLIwxwHMSBZCb0CxVC+V0LPUnYDFrjGKzVExgjJa0cN/hu4LnC8Ljgj6V/WcfJWnDczrLRurNFKuzhajZtwyxkbla5E8+Yves5iFJKyNtS0Wc099txPMHy7M7VrgXFp0KyHNeHDHxNcpKSyvKPUTRZGPO+9fnjV09aKmnE41Ovbv+cEk2EMeI9y0bL5OIZQpDEiyahCTbRciPpcgtJpYj1faYdMQOJLutmPH5dPBo2LAclI4gzOqTihIraJKHKVD6Wrsa/ArjL9D0Ejqd2mo5tPzxuugbi/y6ueEASR+kUR6lF8hv6b9iCv3XjV0rhiNA6nlPWHVJ7PxPf7qnlZ9vUB7dDn7hfcuA8RUq4U/S4AscirAc9jy+MKUuNUxp/tat1nZtO8cNfVSyUbxJ0kWmq6MolT1AU40SV0bowPzyP8vbGQljko6gsB6zDcHiNfMZ+Ks2kSMvuKzjj3h2aE6oFSMRA+mG1cA85K5sp9rA5VscfRaKrgrYQ8aeh5rijp4WFwmJvxvoFI8P8JOZyssbxP5t2khB0k9CeQBFUR2I74jqsQpaI9Z4vwGZ8AmS0QSf0ze2/wB93arrhXg5Ni7+bv8ACCvjd/gUP64zFd9RSvuIxsD/AOXsPMpd0LXyGQjXw/lV3jziHk5iNPLVyqA3ICQAbACoCFA258zy6YnwGmM1O54eWgm3V13anX5zVlTYfHUAuedMl28MeNINQSaGOI8hIi0PvHMfN/hiLE8Bm2S+J5fyJz7lJLh2wNqPMJ4fIRs/mV6z9tSQeVf0xmBPI1vR7uCR3WVRwvPDMnMLPENETaQ0gG43u7AAIq9uhH3uzwGm6N0L+s4XsD6Wz/ldywta1uYNxfsVDxzh65aeJokkSOSt2BCagQV0k9yPpPTltjY4aKuamcysGuQ42PHs3b1TzbDXgsVr4u4Tw/KwQvDYm1BlNkl1PqIfoNuXLF2ZHusHG9kq2JkY6osvUHFZDHGvmwZcM/kxNLqJlcUPTQoDcDe+vbGZ/wCXIHSufI42JJsMtfH9J77p2yAArXwZxRxMUkADs7xSgcvOQalcD+JLBPXSO2GaFv2lQ6kBu2202/gR4rl522B+/Qp8xcqBL3HYtM6SdJF0H+ZCWX8Qz/gMZj6npy6Fko/tJHj/ACPNN0jrEhYJxzKs2ezAPp/aPRIJrfY0O9isPQ7JhZbTZb6Bdsv5n1Tx4Vyitl5cixJVlJVm7m75e9Gq74p8Qe6CaOtYM2mx7P5Fx4KQxAtLDv8AVesxxR5zDl/JLMdShGqw8QYM7HlR1IVHWjyvFnRU4bIXg3Fr35O0/YPNRvk2m2t8CkpBmT5UId1GvUiV5WrSWNetdfpXQTS6ST0uhayNjcC0i4Ise9LjbK4eLoGlgh4hBSyxqG3XUCppqob7Ny36nGZwomkq30MpyOnbu/8AIeaYlddglbu+eS+8dzGtIszI0kSppb9mUdGWwSt0JLIoEAr74vI257AzJ+dikkdltHKyj+FOLR5tpIh6RIgLrVMsxaQludHlse2jthD6ipzEyOYDNmXaD88ylqSTbLjxzU7hLurSxcmZXAA6ORTAex9LD+U98KUVY2nkEl7NcLE8v7T3HI8jyUs8XSN5/LpgzQeRAYXCbddtJscx7URpNYzUWzG60gv+/wDPFMm5GSieaw17oFk331DvZBrc1W422vreHJZOm2ARmwbO7PhfPdouGt2b81Y5ciRFLqCRzBHJv7Yr3gscdk5KQZjNLnDOMyTmfzNJhiN0oILAltKnejsOW1k74t6ihZB0fR323eWlz5qvp6wydIX2AaU05eVWRWXkRt/ximkY5ji12oVi1wcARok39JGQjlER1AONQ57kHfl1Fj88ar6Wc7akZusD3pujkLXlZucs+rSqljdenf8ALn+IxrXyMjF3kAc1YmuiB1Wu+GMrm1ysSSMqEA9NTVfpF/SCBQ5Nj51iU1M+qe+MEgnsHPnn3KmmdtvJbkE08KGX0q1GSYcx9bKw57ckF8iaxtsOhpWxNkp2gAjv8dVUSufezio3jrJST5OYs6xKg10d7077t9n7vx3rFiFCVQJmJM1wd1jRCU+vVzpaclRX1V3re+eDejcqrhGXhn8l3ynnyZc3E5dlVSwV6YVTUx1defIc8KVdfT0v/VeAdbb/AAXccbn/AIhWuWgWKUsZVM75mGR1BHpBdVba7A0u256fjjOMxB1TiMUrWEMzaCd9793cmuiDIyCc9VpIONak1B43lDLCyrWsepL/AH13APseR9jiGpgbPE6J2hFvnYumuLSCFjHjLKIMzHmdflx5iMrdUVk22s2A1d+oOM3hUj+idA4daM6cs/3+k+bbV75FVvDM48ebT9mWaMUhYUW1MFC6rNlj8de21hJTieLo7/ll87F45+ySSNAnfj+QKzw5uLYqSHKg6mDDTpJWzV/wkhgD7Yr8DrNnaop8iDl+x46KOZmfSt3qtlzcubnjAoGJWUyzIUdAxUSRWkmkuUrdQD2AN1obsjvtkAczkoXOJ/FNMGYBjYzIkKEadBb06QK6gUCtbEbb4x2O1EdTVNfT5kDUcQcvBM0sZYwhyQJvDGTSUmOW71AKqFiQw0kUKJ+Qeg253cjHaiWANliFxbrXtp3eSXFG1r7tcbcF28OxtDmvKy+X3APqmsMOpYgUKN9bPvj3FZHVVA2epkyvcBoyOZFrm5JFrndyUdNsxzmNjfHsHlnYd6uuJZTMRsJnZCxYEaRsGHQ7DYjb+++M9BLDI0xNBtz5+ysrEaqJxrj0jSMEii0EA0wJLggc6IA7cjXfGjwX6aiqqXpTK4OuRYWsCPE8DuyVHiOMPppxHsXGR7QunE89OWhlR2KEAhTy1LzDfIP5muWO8CwuknhnpZmASi4vvAOlv+0j0XGJ1lRDJFLEbsO75xCaMrpVQ0Y9LjlfXmP7j8O2MVPHI2R0cv5NNj+/daBjmuaHN0KTvDeTjjjkTNo6O2lhepbVVFtqBoU2qyaoV3xeYhO+SVr6ZwIFxuOZOljrcWtbVVlDTlkTmzDMm6YOJKmXg1lRpFBEU7b8rY3ffYD78JYfBJX1QhabE3JJHDXL38lYkBjUsfrqzNGrrHGurT6V5aiLJsnsMa6OjGHCXo9p77XF99hfKw+WTlNIyOIyG1+CdczNBlIhqoLyC1Zc9gOpxhmtqsRnuLucfIfoKCWUDrPKXOIcbmgZGbJNBESPUdSNXU0F06gLOk86xov+XX9ES6W7raWuOy5N+/JI/dDayGSbclxBopCfSAa1k3p08hKAOdcm5bVZoDCuBV/QO6F34uOXJ3Dv+b1JUR7Q2hqFdzQqwbb9YeiKYjQD2/dH4E1jaJBZvwuAQrnsnmpf1fYkaX9O9sqjqym29PMisdLlHB4pjw6XybEjkEUaI9Eanc+wxkcXfCMUjM34hvbvdbzT1OD0Rtx9lZ+GvB5KvJLpRHWmIH2b1GifqJP2zt84sYKaSd7Huu1rTcX1JGmX9o5a9i9qJ2nIADdl77yqHjMTpNIsGYbLRA0kVuNK0KIA6N9X+bF4kVtGPF6kLxjwaGTzcvOQkcv7VGJA0tfrq9rDEH/P7HGYxMS0NY2sgF9rIjj4cR5hOwODm7J3LMMnwGAZho3ebMxx6iI1s6iAK9IHLph2bEZOgbLG1rHO47vRQMlc6d0ZGQCf+EZvNNEFSAKosBpLX09Bo2PtZ54ytZHT9MXOkuTmbcd+eibp3SOjG02y9ZzLyRRl5ZiiCgVgQddufa+4+/EcT45HhsbLn/cfnqpdkrxwDIwTB5DExpyqtI2osABZ7D1WK9sdVss0JDNoaXIAtb4M+9ddHYkFefFXFFy6iGHSjvuQulaX8tzy/HFj9O0UVRP09YCY28iQTwPIalJV5mMfR01ts8wMuIuqbwtmJFzSizb7OGuyACQd+dHr7nGs+p48PqMLMsGzdhFrZWucxbn+lR4Wyup6zoqgHrDfy4FPGfywkjZO42PY9D+OPmMMnRvDlqiLhJSQ24BFEHSfgnl9zX/rPbG++n63opjET1X+o08R6DiqTFqUSsEg1b6FW0GUq4yPS3qX2Ycx/wAfJ7DDOKO+wr465v4u6rvf993NQUrPuKZ0B1GY+fNVbcOipSnQ7g9j/wB98U/1ZR7Ezatmjsj27vEZdybwqXqGJ27T5yXE5U5hWYkqdWkbclU0RXYsCf8AT2xm2zfbPAAvlfvPsMvHirCWLpmFpNlx4k2WeEwa7oCtI1URyJrbpy2w/hTK9tSKmGO+ed8gb6jND3Rtbskpc4f4eMkgUuoW9+YYjrQI/wCca/EcfdTQE9C4OIyvawPaD/lRRhrzkVf+KkcNDJGVV11qjuNkdhsxPTlz6c+mM39LygSSR7yAfD/K9rBkCuXFXccMhyuczCzZksCzx0xAslQKG7kEKNt+2NkXBg2nGwCQIvkFY5XLyLl4SwuWNBY7iqZfkj8wMfMZXxuneG/i4m3jkfm5W7QQ0X1VpkOINGEhVo0iI9ErclHMJWwur0kmuQo1vr8FxTp29DKeu3zHuN/ikp4tk7Q0S3nFDZ+8iWzbtGyzazcd7KpL1pAqzQ29IAxoNyV3qy4flIeHxxwSMczmSLWCMXewFkdF23d6HxhZ1JC6fp3Nu61uzs8V2HkN2Qvq5nMZiatSyTLR8tD+wy13TO3OSTnXTbYbXhlcK2HgnKP6p186U7vI2xY/AOw6AdgMeL1MuBCqvEXDFni+gM8Z1oDW5HNd+4sYWq6f7iF0d7E6Hgdy7Y7ZddJGR4WIGkzMcq6HBbSYzsCboEMKPTl92MHNUuna2mew7TTbXfpncftNMgbE98wOv64K44ZnDLGHK6TZBF3y259sIVMHQyFl7piCUSsDwpEyqVYPRUg6r5V1v2rETS4OBbqpTa2aX/B/FI5BJBGSVhry2I+qI3p+8EEb86B64ssTpZIy2V+RdryI18dfJemKSKweLXzHYkzxDwrOROzyF5AT/iKLB6CxR09BX3C8fScCxnDXU7YondGQPxJ8dcj6rIYhh1S6Yuc3bvvHlpmFI8D5hhm40ZeQcbDka3sdPkYrPqeNk2GNqbNDiRe2Vxw5qwoDJDVPpdpxY3QHOx5HhyT/AMQ4tHC8UbWTISBQuqrcjnzIx8+gpHzMc9ujVcSTsjc1rtXaKl8QQBXEi7q93R68mF9CRy9x7YfopXW2b2c3T9HuPkvXtBFlb5eHz4NQouu/a2G/3ah+FjtjfPLMSoiP9Q8CPYqia0083Z6Kbw6pUsc+eKuhd9/QPpJfyb1f/qe7TuTEzehnErdDn7qq4lmCkDqNjr0H4Jv+h/PGPZARUbLxmPUZeqtg67clRcPP1+zAf7V/5xusIA+3vxJVbVf9Rd55QmktYBJo/HNttwB3xK6tpnyOp3HPQ30z3cFwI3gB4V9kyMxEVk3INGtjY3DDseXLreMNiED8Nrf6RtvHYfllZROE0fWVNxSaPJFViXXOwJ1yG9C8tRJ5A9hXI4ahM+J3kqXnYBtYbzwHubrqOGztiMZ89y6+DeJySrL5jFwH9D1s181XvVch3+BiPFaFoljbTss4jNozItoT2jjwQ1waXDauBvV7msnHHA3646RQG10sRqdTySu5uqFntWLWgwAh4mnOeRsOPM+3ilZKnLZauZ4zHBl/QgyeXHLWKkcdwnMX3bfGqSaRMz4paZniycZQSEBmAuWZjtRPP7v6YF4VpPgDw2clA3mG5ZSGf+GhSoD1rck92PSseEr0Jox4vUYEIwIStxCARSupry3BdSeX/uKemxN/DexxivqKiMczZ2D8te3+fUJ+lku3ZKx/xR4ofMOVjYpAuyqvp1DuQO/bF9hmER07NqUbTzqTnbkFpKajZGy7xn6Jp/Rrxhpo5IZW1FKKljZKm7XfnVf7sUP1FQthkbNGLA624j3/AEkKyNrJOroR7pp4VweHLBhCmnUbO5PwN+gvYYoairlqCDIb2S7nucbuN1LmiVgVYAg8wcQtcWnaabFcrxl8qkYpFVfgVj18j3m7jdCW8l+3z8srbLANIB27i6O9fUb9xi4lPQULY25l+Z+eCrWMdLVmRwsG5Dv1K6Z4QgTs+YVi3qAG9VuLAJ3ra9tu/SOMyO2GtjtbLtv227U01uyXOLr38l98NcUERYErRHVgtjoQTtYsg9wV/dxe0OI/Z7Qc0lp4DQ/yPMc1BUU/SEEaqWnFEjYkSKNRJ9HrC371RB/sPfCX38zat9TAzZvudv8ATfn4rvoAYwxxuoWZn85pQHLBlBoqBTKSQwroNrHOiewwvPM+STppGgOJ3aZi2/j269qkYzYGyNFV5E1Iw/eAP+YbH8tP4Y02Cygsczgb+KUq25hy75pFuEsTRBRq5hUa7+SH5Ypa5j2VMwtv2h/7h7hMQkFg+aJh4Bw+ELcWbXX9LJJoI2JqgNLcjzJP5YtH0MWKU8b5CQ4Ddx33uoOkMLyAvfGOC5Z/XmnywCj671NpG+wNVzJ6gdjjmjwSSmJDJ3bJ3AAe/oh9QHatC68N4ioA/VIgsK7Nmp/Sunr5Y2LHtVLi4gpooRZg114ntOpUDnl2qkPm3zbKctEraNhmpV2HcxivUfddul4nXKpeM/ovbMy+ZJnpGvo0YNd6pgAPkE+5x4vUzeFvB+VyC/slLOecjm2PfsAPZQBgQmDAhGBCMCEYEKh8b5Hz8pJGpqRtoz/EenwRd+144fG2QAOF87940UsEnRyB/BfnjPZGWGjNG8Ya9JdSoauekkUeY5X0xLdbRlXA83DxpxV74cfygHBpuYrnvQ+/YD8TjiWBk8ZjkFwUvIY5XG+YThJ4wkCbQFn5XdL7Eg0fuH44yj/pdrZNoyf09dM/bv8AJV0tPI38BdQeHeKs07orGMByBq0mxew61XyMPV/0vTRQOmiLjsi9rjMDuCQbK4mxTSeGyt/iZh6/gAX89x+WMb9xE38Ix35/PFTbJ4qHnuF5NRcrozAekzSdenUbXXLDENRVvNomm3+1v+Vy4MGpXnw5CqRgGN5WvYrE70NtvMC6ednn/TD1VQ1lRJeKMgc8vIlQQybLP6hBPJSpfDckrlhFMt70WiUX/uOHIMJrtkB2wO0n9L01DN11Ig8GP1CD+aRm/wBqqoP44dbgkp/KUDsb+ySozUjcPNWmT8KlP/NC/wDxRKp/FzJiX/gFO7/qOc7tPsAuPuX7rKHn/AsQ1ywtJ53P1MNLt2KhQBY2sAdDvWLSnpIoLbA0y1Khe9ztUsAgjdbBPqU7EEbc+jjcfiMQ4jh/3TQ5hs8aH9Hl6L2GXozY6L7lpWjkd40QowA0yp2JNWCaAv7/AGrHGFUk1PERNqTuPn3r2eVryLKNxbxCsbD/AMHlxIRYbQD+Zs/li0soLr34QefP55DOxeOIF2Uj0dlFfJvf93HhXoWuAVjldL7gQjAhGBCMCEYEIwIULi0TGO0vUjKwrnsdwL5nTYrAhLnizIx8Qjhj0SvokDsBG0diiKLOBpG4sXfLC9UJzGegIDuaYppzC644WUHO8KOUi1jKxBAab1XpB+0fSdr5nFF/watlN5qg91/cKZ1bwCWs7kPMfX9AK0ViAG45EFtQ69u2LRtDPFD0bJNo3v1r6cMiMl4zEZG3G5cstwSNQtlyRX2q3HwBi3c9z27LtCLFJGVyXsznHcsWkcizzc1VmutcsKR0dPH+EbR3BeOkedSta/RlwYQZNWZArysZD6QDRoL0v6QMTEoCb8eL1GBCMCEYEIwISn4n8OszGeAWx/xI9vV/Gv8AH0IOx25Hn6CvCEpNmFFhjpI5hvSR8g0R9+O7riyj5Dwjm89KZCpgh2AaQEMVHVUNHfc21c+uObrrZWmeHuAQ5KPy4gd92ZjbOe5P9hQGOV0rXAhGBCMCEYEIwIRgQjAhGBCMCF8dQQQRYOxB6jAhZ74g4I2Ut13y/Q3vH/CRzK9iLPQ98dArkhUKZhpz5WWGuVht9kLf2iWrYe1n2x6SvAEy+Gf0cRRFZMyRK4qox9Cn3vdj87e3XHJK6AT5jxeowIRgQjAhGBCMCEYELyUB3oXgQvWBCMCEYEIwIRgQjAhGBC//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081759"/>
            <a:ext cx="4198800" cy="2979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p:nvPr/>
        </p:nvPicPr>
        <p:blipFill rotWithShape="1">
          <a:blip r:embed="rId4" cstate="print">
            <a:extLst>
              <a:ext uri="{28A0092B-C50C-407E-A947-70E740481C1C}">
                <a14:useLocalDpi xmlns:a14="http://schemas.microsoft.com/office/drawing/2010/main" val="0"/>
              </a:ext>
            </a:extLst>
          </a:blip>
          <a:srcRect l="15230" t="2681" r="18025" b="2681"/>
          <a:stretch/>
        </p:blipFill>
        <p:spPr bwMode="auto">
          <a:xfrm>
            <a:off x="5181600" y="3200400"/>
            <a:ext cx="3062438" cy="2560368"/>
          </a:xfrm>
          <a:prstGeom prst="rect">
            <a:avLst/>
          </a:prstGeom>
          <a:noFill/>
          <a:ln>
            <a:noFill/>
          </a:ln>
        </p:spPr>
      </p:pic>
      <p:sp>
        <p:nvSpPr>
          <p:cNvPr id="7" name="TextBox 6"/>
          <p:cNvSpPr txBox="1"/>
          <p:nvPr/>
        </p:nvSpPr>
        <p:spPr>
          <a:xfrm>
            <a:off x="6096000" y="4157418"/>
            <a:ext cx="1431802" cy="646331"/>
          </a:xfrm>
          <a:prstGeom prst="rect">
            <a:avLst/>
          </a:prstGeom>
          <a:noFill/>
        </p:spPr>
        <p:txBody>
          <a:bodyPr wrap="none" rtlCol="0">
            <a:spAutoFit/>
          </a:bodyPr>
          <a:lstStyle/>
          <a:p>
            <a:r>
              <a:rPr lang="en-US" sz="3600" b="1" dirty="0">
                <a:effectLst>
                  <a:outerShdw blurRad="38100" dist="38100" dir="2700000" algn="tl">
                    <a:srgbClr val="000000">
                      <a:alpha val="43137"/>
                    </a:srgbClr>
                  </a:outerShdw>
                </a:effectLst>
              </a:rPr>
              <a:t>A-CC</a:t>
            </a:r>
          </a:p>
        </p:txBody>
      </p:sp>
    </p:spTree>
    <p:extLst>
      <p:ext uri="{BB962C8B-B14F-4D97-AF65-F5344CB8AC3E}">
        <p14:creationId xmlns:p14="http://schemas.microsoft.com/office/powerpoint/2010/main" val="3824137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a:p>
        </p:txBody>
      </p:sp>
      <p:pic>
        <p:nvPicPr>
          <p:cNvPr id="7" name="Content Placeholder 6"/>
          <p:cNvPicPr>
            <a:picLocks noGrp="1"/>
          </p:cNvPicPr>
          <p:nvPr>
            <p:ph sz="half" idx="1"/>
          </p:nvPr>
        </p:nvPicPr>
        <p:blipFill rotWithShape="1">
          <a:blip r:embed="rId2" cstate="print">
            <a:extLst>
              <a:ext uri="{28A0092B-C50C-407E-A947-70E740481C1C}">
                <a14:useLocalDpi xmlns:a14="http://schemas.microsoft.com/office/drawing/2010/main" val="0"/>
              </a:ext>
            </a:extLst>
          </a:blip>
          <a:srcRect l="7210" t="8592" r="14417" b="11217"/>
          <a:stretch/>
        </p:blipFill>
        <p:spPr bwMode="auto">
          <a:xfrm>
            <a:off x="0" y="0"/>
            <a:ext cx="9144000" cy="6858000"/>
          </a:xfrm>
          <a:prstGeom prst="rect">
            <a:avLst/>
          </a:prstGeom>
          <a:noFill/>
          <a:ln>
            <a:noFill/>
          </a:ln>
          <a:extLst>
            <a:ext uri="{53640926-AAD7-44D8-BBD7-CCE9431645EC}">
              <a14:shadowObscured xmlns:a14="http://schemas.microsoft.com/office/drawing/2010/main"/>
            </a:ext>
          </a:extLst>
        </p:spPr>
      </p:pic>
      <p:sp>
        <p:nvSpPr>
          <p:cNvPr id="14339" name="Content Placeholder 3"/>
          <p:cNvSpPr>
            <a:spLocks noGrp="1"/>
          </p:cNvSpPr>
          <p:nvPr>
            <p:ph sz="half" idx="2"/>
          </p:nvPr>
        </p:nvSpPr>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a:p>
        </p:txBody>
      </p:sp>
      <p:pic>
        <p:nvPicPr>
          <p:cNvPr id="15363" name="Content Placeholder 3" descr="cycle.jpg"/>
          <p:cNvPicPr>
            <a:picLocks noGrp="1" noChangeAspect="1"/>
          </p:cNvPicPr>
          <p:nvPr>
            <p:ph idx="1"/>
          </p:nvPr>
        </p:nvPicPr>
        <p:blipFill>
          <a:blip r:embed="rId2">
            <a:extLst>
              <a:ext uri="{28A0092B-C50C-407E-A947-70E740481C1C}">
                <a14:useLocalDpi xmlns:a14="http://schemas.microsoft.com/office/drawing/2010/main" val="0"/>
              </a:ext>
            </a:extLst>
          </a:blip>
          <a:srcRect t="2985" b="4974"/>
          <a:stretch>
            <a:fillRect/>
          </a:stretch>
        </p:blipFill>
        <p:spPr>
          <a:xfrm>
            <a:off x="685800" y="0"/>
            <a:ext cx="7696200" cy="6858000"/>
          </a:xfrm>
        </p:spPr>
      </p:pic>
      <p:sp>
        <p:nvSpPr>
          <p:cNvPr id="2" name="Arc 1"/>
          <p:cNvSpPr/>
          <p:nvPr/>
        </p:nvSpPr>
        <p:spPr>
          <a:xfrm>
            <a:off x="6248400" y="-27709"/>
            <a:ext cx="990600" cy="484909"/>
          </a:xfrm>
          <a:prstGeom prst="arc">
            <a:avLst>
              <a:gd name="adj1" fmla="val 16200000"/>
              <a:gd name="adj2" fmla="val 15763431"/>
            </a:avLst>
          </a:prstGeom>
          <a:noFill/>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6"/>
          <p:cNvSpPr txBox="1">
            <a:spLocks noChangeArrowheads="1"/>
          </p:cNvSpPr>
          <p:nvPr/>
        </p:nvSpPr>
        <p:spPr bwMode="auto">
          <a:xfrm>
            <a:off x="27709" y="76200"/>
            <a:ext cx="9144000" cy="2246769"/>
          </a:xfrm>
          <a:prstGeom prst="rect">
            <a:avLst/>
          </a:prstGeom>
          <a:noFill/>
          <a:ln>
            <a:noFill/>
          </a:ln>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2400" b="1" dirty="0"/>
              <a:t>During Menstruation  Days 1-5</a:t>
            </a:r>
          </a:p>
          <a:p>
            <a:endParaRPr lang="en-US" b="1" dirty="0"/>
          </a:p>
          <a:p>
            <a:pPr marL="342900" indent="-342900">
              <a:spcBef>
                <a:spcPts val="600"/>
              </a:spcBef>
              <a:spcAft>
                <a:spcPts val="600"/>
              </a:spcAft>
              <a:buFont typeface="Arial" panose="020B0604020202020204" pitchFamily="34" charset="0"/>
              <a:buChar char="•"/>
            </a:pPr>
            <a:r>
              <a:rPr lang="en-US" sz="2000" b="1" dirty="0">
                <a:solidFill>
                  <a:schemeClr val="accent6">
                    <a:lumMod val="50000"/>
                  </a:schemeClr>
                </a:solidFill>
                <a:effectLst>
                  <a:outerShdw blurRad="38100" dist="38100" dir="2700000" algn="tl">
                    <a:srgbClr val="000000">
                      <a:alpha val="43137"/>
                    </a:srgbClr>
                  </a:outerShdw>
                </a:effectLst>
              </a:rPr>
              <a:t>Menstruation </a:t>
            </a:r>
            <a:r>
              <a:rPr lang="en-US" sz="2000" b="1" dirty="0"/>
              <a:t>occurs and the endometrium lining of the uterus, with a small amount of blood, leaves the body.  </a:t>
            </a:r>
          </a:p>
          <a:p>
            <a:pPr marL="342900" indent="-342900">
              <a:spcBef>
                <a:spcPts val="600"/>
              </a:spcBef>
              <a:spcAft>
                <a:spcPts val="600"/>
              </a:spcAft>
              <a:buFont typeface="Arial" panose="020B0604020202020204" pitchFamily="34" charset="0"/>
              <a:buChar char="•"/>
            </a:pPr>
            <a:r>
              <a:rPr lang="en-US" sz="2000" b="1" dirty="0"/>
              <a:t>At this time, </a:t>
            </a:r>
            <a:r>
              <a:rPr lang="en-US" sz="2000" b="1" dirty="0">
                <a:solidFill>
                  <a:schemeClr val="accent6">
                    <a:lumMod val="50000"/>
                  </a:schemeClr>
                </a:solidFill>
                <a:effectLst>
                  <a:outerShdw blurRad="38100" dist="38100" dir="2700000" algn="tl">
                    <a:srgbClr val="000000">
                      <a:alpha val="43137"/>
                    </a:srgbClr>
                  </a:outerShdw>
                </a:effectLst>
              </a:rPr>
              <a:t>another egg is maturing </a:t>
            </a:r>
            <a:r>
              <a:rPr lang="en-US" sz="2000" b="1" dirty="0"/>
              <a:t>in the ovary.</a:t>
            </a:r>
          </a:p>
          <a:p>
            <a:endParaRPr lang="en-US" dirty="0">
              <a:solidFill>
                <a:schemeClr val="bg1"/>
              </a:solidFill>
            </a:endParaRPr>
          </a:p>
        </p:txBody>
      </p:sp>
      <p:pic>
        <p:nvPicPr>
          <p:cNvPr id="16388" name="Content Placeholder 4" descr="menstrual1.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l="1350" t="10121" r="44595" b="58704"/>
          <a:stretch>
            <a:fillRect/>
          </a:stretch>
        </p:blipFill>
        <p:spPr>
          <a:xfrm>
            <a:off x="4735513" y="2168525"/>
            <a:ext cx="4408487" cy="3394075"/>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6"/>
          <p:cNvSpPr txBox="1">
            <a:spLocks noChangeArrowheads="1"/>
          </p:cNvSpPr>
          <p:nvPr/>
        </p:nvSpPr>
        <p:spPr bwMode="auto">
          <a:xfrm>
            <a:off x="-7257" y="152400"/>
            <a:ext cx="9144000" cy="5486117"/>
          </a:xfrm>
          <a:prstGeom prst="rect">
            <a:avLst/>
          </a:prstGeom>
          <a:noFill/>
          <a:ln>
            <a:noFill/>
          </a:ln>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2400" b="1" dirty="0"/>
              <a:t>After Menstruation  Days 6-15</a:t>
            </a:r>
          </a:p>
          <a:p>
            <a:endParaRPr lang="en-US" b="1" dirty="0"/>
          </a:p>
          <a:p>
            <a:pPr marL="342900" indent="-342900">
              <a:buFont typeface="Arial" panose="020B0604020202020204" pitchFamily="34" charset="0"/>
              <a:buChar char="•"/>
            </a:pPr>
            <a:r>
              <a:rPr lang="en-US" sz="2000" b="1" dirty="0"/>
              <a:t>The endometrium lining has thinned, the </a:t>
            </a:r>
            <a:r>
              <a:rPr lang="en-US" sz="2000" b="1" dirty="0">
                <a:solidFill>
                  <a:schemeClr val="accent6">
                    <a:lumMod val="50000"/>
                  </a:schemeClr>
                </a:solidFill>
                <a:effectLst>
                  <a:outerShdw blurRad="38100" dist="38100" dir="2700000" algn="tl">
                    <a:srgbClr val="000000">
                      <a:alpha val="43137"/>
                    </a:srgbClr>
                  </a:outerShdw>
                </a:effectLst>
              </a:rPr>
              <a:t>uterus begins to repairs itself</a:t>
            </a:r>
            <a:r>
              <a:rPr lang="en-US" sz="2000" b="1" dirty="0"/>
              <a:t> to prepare for a fertilized egg, and the ovum is maturing.  </a:t>
            </a:r>
          </a:p>
          <a:p>
            <a:pPr marL="342900" indent="-342900">
              <a:buFont typeface="Arial" panose="020B0604020202020204" pitchFamily="34" charset="0"/>
              <a:buChar char="•"/>
            </a:pPr>
            <a:r>
              <a:rPr lang="en-US" sz="2000" b="1" dirty="0"/>
              <a:t>12-16 days before your next period begins, </a:t>
            </a:r>
            <a:r>
              <a:rPr lang="en-US" sz="2800" b="1" dirty="0">
                <a:solidFill>
                  <a:schemeClr val="accent6">
                    <a:lumMod val="50000"/>
                  </a:schemeClr>
                </a:solidFill>
                <a:effectLst>
                  <a:outerShdw blurRad="38100" dist="38100" dir="2700000" algn="tl">
                    <a:srgbClr val="000000">
                      <a:alpha val="43137"/>
                    </a:srgbClr>
                  </a:outerShdw>
                </a:effectLst>
              </a:rPr>
              <a:t>ovulation</a:t>
            </a:r>
            <a:r>
              <a:rPr lang="en-US" sz="2000" b="1" dirty="0"/>
              <a:t> occurs causing the ripened ovum to burst out of the ovary follicle.</a:t>
            </a:r>
            <a:endParaRPr lang="en-US" sz="1600" b="1" dirty="0"/>
          </a:p>
          <a:p>
            <a:endParaRPr lang="en-US" sz="1100" b="1" dirty="0"/>
          </a:p>
          <a:p>
            <a:r>
              <a:rPr lang="en-US" sz="1600" b="1" dirty="0"/>
              <a:t>Follicle-stimulating Hormone (FHS):  </a:t>
            </a:r>
          </a:p>
          <a:p>
            <a:r>
              <a:rPr lang="en-US" sz="1600" b="1" dirty="0"/>
              <a:t>a substance which brings to life a few </a:t>
            </a:r>
          </a:p>
          <a:p>
            <a:r>
              <a:rPr lang="en-US" sz="1600" b="1" dirty="0"/>
              <a:t>of the ovum in one of the ovaries.</a:t>
            </a:r>
          </a:p>
          <a:p>
            <a:endParaRPr lang="en-US" sz="1050" b="1" dirty="0"/>
          </a:p>
          <a:p>
            <a:r>
              <a:rPr lang="en-US" sz="1600" b="1" dirty="0"/>
              <a:t>Luteinizing Hormone (LH):  causes </a:t>
            </a:r>
          </a:p>
          <a:p>
            <a:r>
              <a:rPr lang="en-US" sz="1600" b="1" dirty="0"/>
              <a:t>the follicle to burst and allows ovum </a:t>
            </a:r>
          </a:p>
          <a:p>
            <a:r>
              <a:rPr lang="en-US" sz="1600" b="1" dirty="0"/>
              <a:t>to fall into the opening of the fallopian </a:t>
            </a:r>
          </a:p>
          <a:p>
            <a:r>
              <a:rPr lang="en-US" sz="1600" b="1" dirty="0"/>
              <a:t>tube.</a:t>
            </a:r>
          </a:p>
          <a:p>
            <a:endParaRPr lang="en-US" sz="2000" b="1" dirty="0"/>
          </a:p>
          <a:p>
            <a:endParaRPr lang="en-US" dirty="0">
              <a:solidFill>
                <a:schemeClr val="bg1"/>
              </a:solidFill>
            </a:endParaRPr>
          </a:p>
        </p:txBody>
      </p:sp>
      <p:pic>
        <p:nvPicPr>
          <p:cNvPr id="17412" name="Content Placeholder 4" descr="menstrual2.jpg"/>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5257800" y="2590800"/>
            <a:ext cx="3749675" cy="5005656"/>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Content Placeholder 4" descr="menstrual3.jpg"/>
          <p:cNvPicPr>
            <a:picLocks noGrp="1" noChangeAspect="1"/>
          </p:cNvPicPr>
          <p:nvPr>
            <p:ph type="pic" idx="4294967295"/>
          </p:nvPr>
        </p:nvPicPr>
        <p:blipFill>
          <a:blip r:embed="rId3" cstate="print">
            <a:extLst>
              <a:ext uri="{28A0092B-C50C-407E-A947-70E740481C1C}">
                <a14:useLocalDpi xmlns:a14="http://schemas.microsoft.com/office/drawing/2010/main" val="0"/>
              </a:ext>
            </a:extLst>
          </a:blip>
          <a:srcRect t="17200" b="17200"/>
          <a:stretch>
            <a:fillRect/>
          </a:stretch>
        </p:blipFill>
        <p:spPr>
          <a:xfrm>
            <a:off x="4495800" y="2672326"/>
            <a:ext cx="4953000" cy="4338074"/>
          </a:xfrm>
        </p:spPr>
      </p:pic>
      <p:sp>
        <p:nvSpPr>
          <p:cNvPr id="18436" name="TextBox 6"/>
          <p:cNvSpPr txBox="1">
            <a:spLocks noChangeArrowheads="1"/>
          </p:cNvSpPr>
          <p:nvPr/>
        </p:nvSpPr>
        <p:spPr bwMode="auto">
          <a:xfrm>
            <a:off x="0" y="-7883"/>
            <a:ext cx="9144000" cy="6001643"/>
          </a:xfrm>
          <a:prstGeom prst="rect">
            <a:avLst/>
          </a:prstGeom>
          <a:noFill/>
          <a:ln>
            <a:noFill/>
          </a:ln>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2400" b="1" dirty="0"/>
              <a:t>Before Menstruation  Days 16-28</a:t>
            </a:r>
          </a:p>
          <a:p>
            <a:endParaRPr lang="en-US" sz="1100" b="1" dirty="0"/>
          </a:p>
          <a:p>
            <a:pPr marL="342900" indent="-342900">
              <a:spcBef>
                <a:spcPts val="600"/>
              </a:spcBef>
              <a:spcAft>
                <a:spcPts val="600"/>
              </a:spcAft>
              <a:buFont typeface="Arial" panose="020B0604020202020204" pitchFamily="34" charset="0"/>
              <a:buChar char="•"/>
            </a:pPr>
            <a:r>
              <a:rPr lang="en-US" sz="2000" b="1" dirty="0"/>
              <a:t>Uterine lining continues to </a:t>
            </a:r>
            <a:r>
              <a:rPr lang="en-US" sz="2000" b="1" dirty="0">
                <a:solidFill>
                  <a:schemeClr val="accent6">
                    <a:lumMod val="50000"/>
                  </a:schemeClr>
                </a:solidFill>
                <a:effectLst>
                  <a:outerShdw blurRad="38100" dist="38100" dir="2700000" algn="tl">
                    <a:srgbClr val="000000">
                      <a:alpha val="43137"/>
                    </a:srgbClr>
                  </a:outerShdw>
                </a:effectLst>
              </a:rPr>
              <a:t>thicken</a:t>
            </a:r>
            <a:r>
              <a:rPr lang="en-US" sz="2000" b="1" dirty="0"/>
              <a:t>.</a:t>
            </a:r>
          </a:p>
          <a:p>
            <a:pPr marL="342900" indent="-342900">
              <a:spcBef>
                <a:spcPts val="600"/>
              </a:spcBef>
              <a:spcAft>
                <a:spcPts val="600"/>
              </a:spcAft>
              <a:buFont typeface="Arial" panose="020B0604020202020204" pitchFamily="34" charset="0"/>
              <a:buChar char="•"/>
            </a:pPr>
            <a:r>
              <a:rPr lang="en-US" sz="2000" b="1" dirty="0"/>
              <a:t>If the </a:t>
            </a:r>
            <a:r>
              <a:rPr lang="en-US" sz="2000" b="1" dirty="0">
                <a:solidFill>
                  <a:schemeClr val="accent6">
                    <a:lumMod val="50000"/>
                  </a:schemeClr>
                </a:solidFill>
                <a:effectLst>
                  <a:outerShdw blurRad="38100" dist="38100" dir="2700000" algn="tl">
                    <a:srgbClr val="000000">
                      <a:alpha val="43137"/>
                    </a:srgbClr>
                  </a:outerShdw>
                </a:effectLst>
              </a:rPr>
              <a:t>egg is fertilized </a:t>
            </a:r>
            <a:r>
              <a:rPr lang="en-US" sz="2000" b="1" dirty="0"/>
              <a:t>by the sperm cell, it travels down the fallopian tube and embeds itself into the thickened wall of the uterus (endometrium lining).  </a:t>
            </a:r>
          </a:p>
          <a:p>
            <a:pPr marL="342900" indent="-342900">
              <a:spcBef>
                <a:spcPts val="600"/>
              </a:spcBef>
              <a:spcAft>
                <a:spcPts val="600"/>
              </a:spcAft>
              <a:buFont typeface="Arial" panose="020B0604020202020204" pitchFamily="34" charset="0"/>
              <a:buChar char="•"/>
            </a:pPr>
            <a:r>
              <a:rPr lang="en-US" sz="2000" b="1" dirty="0"/>
              <a:t>If the egg is </a:t>
            </a:r>
            <a:r>
              <a:rPr lang="en-US" sz="2000" b="1" dirty="0">
                <a:solidFill>
                  <a:schemeClr val="accent6">
                    <a:lumMod val="50000"/>
                  </a:schemeClr>
                </a:solidFill>
                <a:effectLst>
                  <a:outerShdw blurRad="38100" dist="38100" dir="2700000" algn="tl">
                    <a:srgbClr val="000000">
                      <a:alpha val="43137"/>
                    </a:srgbClr>
                  </a:outerShdw>
                </a:effectLst>
              </a:rPr>
              <a:t>not fertilized</a:t>
            </a:r>
            <a:r>
              <a:rPr lang="en-US" sz="2000" b="1" dirty="0"/>
              <a:t>, the blood vessels in the wall of the uterus shrinks and breaks down.  </a:t>
            </a:r>
          </a:p>
          <a:p>
            <a:pPr marL="342900" indent="-342900">
              <a:spcBef>
                <a:spcPts val="600"/>
              </a:spcBef>
              <a:spcAft>
                <a:spcPts val="600"/>
              </a:spcAft>
              <a:buFont typeface="Arial" panose="020B0604020202020204" pitchFamily="34" charset="0"/>
              <a:buChar char="•"/>
            </a:pPr>
            <a:r>
              <a:rPr lang="en-US" sz="2000" b="1" dirty="0">
                <a:solidFill>
                  <a:schemeClr val="accent6">
                    <a:lumMod val="50000"/>
                  </a:schemeClr>
                </a:solidFill>
                <a:effectLst>
                  <a:outerShdw blurRad="38100" dist="38100" dir="2700000" algn="tl">
                    <a:srgbClr val="000000">
                      <a:alpha val="43137"/>
                    </a:srgbClr>
                  </a:outerShdw>
                </a:effectLst>
              </a:rPr>
              <a:t>PMS</a:t>
            </a:r>
            <a:r>
              <a:rPr lang="en-US" sz="2000" b="1" dirty="0"/>
              <a:t> occurs 7-10 days                                                      before menstruation                                                      begins.</a:t>
            </a:r>
          </a:p>
          <a:p>
            <a:pPr marL="1085850" lvl="1" indent="-342900">
              <a:spcBef>
                <a:spcPts val="600"/>
              </a:spcBef>
              <a:spcAft>
                <a:spcPts val="600"/>
              </a:spcAft>
              <a:buFont typeface="Arial" panose="020B0604020202020204" pitchFamily="34" charset="0"/>
              <a:buChar char="•"/>
            </a:pPr>
            <a:r>
              <a:rPr lang="en-US" sz="1600" b="1" dirty="0"/>
              <a:t>Headache, back pain,                                                                    weight gain, bloating,                                                                                           food cravings, irritability,                                                                                 clumsy, fainting, etc.</a:t>
            </a:r>
          </a:p>
          <a:p>
            <a:pPr marL="1085850" lvl="1" indent="-342900">
              <a:spcBef>
                <a:spcPts val="600"/>
              </a:spcBef>
              <a:spcAft>
                <a:spcPts val="600"/>
              </a:spcAft>
              <a:buFont typeface="Arial" panose="020B0604020202020204" pitchFamily="34" charset="0"/>
              <a:buChar char="•"/>
            </a:pPr>
            <a:r>
              <a:rPr lang="en-US" sz="1600" b="1" dirty="0" err="1"/>
              <a:t>Mittelschmerz</a:t>
            </a:r>
            <a:r>
              <a:rPr lang="en-US" sz="1600" b="1" dirty="0"/>
              <a:t>-middle pain</a:t>
            </a:r>
          </a:p>
          <a:p>
            <a:pPr marL="342900" indent="-342900">
              <a:spcBef>
                <a:spcPts val="600"/>
              </a:spcBef>
              <a:spcAft>
                <a:spcPts val="600"/>
              </a:spcAft>
              <a:buFont typeface="Arial" panose="020B0604020202020204" pitchFamily="34" charset="0"/>
              <a:buChar char="•"/>
            </a:pPr>
            <a:r>
              <a:rPr lang="en-US" sz="2000" b="1" dirty="0"/>
              <a:t>And the cycle begins again</a:t>
            </a:r>
            <a:endParaRPr lang="en-US"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6"/>
          <p:cNvSpPr txBox="1">
            <a:spLocks noChangeArrowheads="1"/>
          </p:cNvSpPr>
          <p:nvPr/>
        </p:nvSpPr>
        <p:spPr bwMode="auto">
          <a:xfrm>
            <a:off x="83457" y="228600"/>
            <a:ext cx="9144000" cy="2262158"/>
          </a:xfrm>
          <a:prstGeom prst="rect">
            <a:avLst/>
          </a:prstGeom>
          <a:noFill/>
          <a:ln>
            <a:noFill/>
          </a:ln>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2400" b="1" dirty="0"/>
              <a:t>MENSTRUATION BEGINS OVER AGAIN</a:t>
            </a:r>
          </a:p>
          <a:p>
            <a:pPr algn="ctr"/>
            <a:r>
              <a:rPr lang="en-US" sz="2400" b="1" dirty="0"/>
              <a:t>Days 1-5  </a:t>
            </a:r>
          </a:p>
          <a:p>
            <a:endParaRPr lang="en-US" sz="500" b="1" dirty="0"/>
          </a:p>
          <a:p>
            <a:pPr marL="342900" indent="-342900">
              <a:spcBef>
                <a:spcPts val="600"/>
              </a:spcBef>
              <a:buFont typeface="Arial" panose="020B0604020202020204" pitchFamily="34" charset="0"/>
              <a:buChar char="•"/>
            </a:pPr>
            <a:r>
              <a:rPr lang="en-US" sz="2000" b="1" dirty="0"/>
              <a:t>Menstruation occurs and the lining of the uterus, with a small amount of blood, leaves the body.  </a:t>
            </a:r>
          </a:p>
          <a:p>
            <a:pPr marL="342900" indent="-342900">
              <a:spcBef>
                <a:spcPts val="600"/>
              </a:spcBef>
              <a:buFont typeface="Arial" panose="020B0604020202020204" pitchFamily="34" charset="0"/>
              <a:buChar char="•"/>
            </a:pPr>
            <a:r>
              <a:rPr lang="en-US" sz="2000" b="1" dirty="0"/>
              <a:t>At this time, another egg is maturing in the ovary.</a:t>
            </a:r>
          </a:p>
          <a:p>
            <a:endParaRPr lang="en-US" dirty="0">
              <a:solidFill>
                <a:schemeClr val="bg1"/>
              </a:solidFill>
            </a:endParaRPr>
          </a:p>
        </p:txBody>
      </p:sp>
      <p:pic>
        <p:nvPicPr>
          <p:cNvPr id="19460" name="Content Placeholder 4" descr="menstrual1.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l="1350" t="10121" r="44595" b="58704"/>
          <a:stretch>
            <a:fillRect/>
          </a:stretch>
        </p:blipFill>
        <p:spPr>
          <a:xfrm>
            <a:off x="4735513" y="2286000"/>
            <a:ext cx="4408487" cy="3394075"/>
          </a:xfrm>
        </p:spPr>
      </p:pic>
      <p:sp>
        <p:nvSpPr>
          <p:cNvPr id="4" name="TextBox 4"/>
          <p:cNvSpPr txBox="1">
            <a:spLocks noChangeArrowheads="1"/>
          </p:cNvSpPr>
          <p:nvPr/>
        </p:nvSpPr>
        <p:spPr bwMode="auto">
          <a:xfrm>
            <a:off x="304800" y="6172200"/>
            <a:ext cx="86116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2800" b="1" dirty="0">
                <a:solidFill>
                  <a:schemeClr val="accent6"/>
                </a:solidFill>
                <a:effectLst>
                  <a:outerShdw blurRad="38100" dist="38100" dir="2700000" algn="tl">
                    <a:srgbClr val="000000">
                      <a:alpha val="43137"/>
                    </a:srgbClr>
                  </a:outerShdw>
                </a:effectLst>
              </a:rPr>
              <a:t>Assignment SEYMOUR and OLIVIA STORY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pPr>
              <a:defRPr/>
            </a:pPr>
            <a:r>
              <a:rPr lang="en-US" sz="6000" b="1" dirty="0">
                <a:solidFill>
                  <a:srgbClr val="FFC000"/>
                </a:solidFill>
                <a:effectLst>
                  <a:outerShdw blurRad="38100" dist="38100" dir="2700000" algn="tl">
                    <a:srgbClr val="000000">
                      <a:alpha val="43137"/>
                    </a:srgbClr>
                  </a:outerShdw>
                </a:effectLst>
              </a:rPr>
              <a:t>Get on the magic school bus</a:t>
            </a:r>
          </a:p>
        </p:txBody>
      </p:sp>
      <p:pic>
        <p:nvPicPr>
          <p:cNvPr id="4" name="The Magic School Bus Theme_small_x264.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901950" y="1366838"/>
            <a:ext cx="5486400" cy="4114800"/>
          </a:xfrm>
        </p:spPr>
      </p:pic>
    </p:spTree>
    <p:extLst>
      <p:ext uri="{BB962C8B-B14F-4D97-AF65-F5344CB8AC3E}">
        <p14:creationId xmlns:p14="http://schemas.microsoft.com/office/powerpoint/2010/main" val="134600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049" y="228600"/>
            <a:ext cx="3615898" cy="361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462814" y="3844498"/>
            <a:ext cx="6218369" cy="1754326"/>
          </a:xfrm>
          <a:prstGeom prst="rect">
            <a:avLst/>
          </a:prstGeom>
          <a:noFill/>
        </p:spPr>
        <p:txBody>
          <a:bodyPr wrap="none" lIns="91440" tIns="45720" rIns="91440" bIns="45720">
            <a:spAutoFit/>
          </a:bodyPr>
          <a:lstStyle/>
          <a:p>
            <a:pPr algn="ctr"/>
            <a:r>
              <a:rPr lang="en-US" sz="5400" b="1" kern="10"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a:rPr>
              <a:t>Male &amp; Female </a:t>
            </a:r>
          </a:p>
          <a:p>
            <a:pPr algn="ctr"/>
            <a:r>
              <a:rPr lang="en-US" sz="5400" b="1" kern="10"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a:rPr>
              <a:t>Reproductive System</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 name="Picture 6"/>
          <p:cNvPicPr/>
          <p:nvPr/>
        </p:nvPicPr>
        <p:blipFill rotWithShape="1">
          <a:blip r:embed="rId4" cstate="print">
            <a:extLst>
              <a:ext uri="{28A0092B-C50C-407E-A947-70E740481C1C}">
                <a14:useLocalDpi xmlns:a14="http://schemas.microsoft.com/office/drawing/2010/main" val="0"/>
              </a:ext>
            </a:extLst>
          </a:blip>
          <a:srcRect l="15230" t="2681" r="18025" b="2681"/>
          <a:stretch/>
        </p:blipFill>
        <p:spPr bwMode="auto">
          <a:xfrm>
            <a:off x="7391400" y="5598824"/>
            <a:ext cx="1095676" cy="923944"/>
          </a:xfrm>
          <a:prstGeom prst="rect">
            <a:avLst/>
          </a:prstGeom>
          <a:noFill/>
          <a:ln>
            <a:noFill/>
          </a:ln>
        </p:spPr>
      </p:pic>
      <p:sp>
        <p:nvSpPr>
          <p:cNvPr id="2" name="TextBox 1"/>
          <p:cNvSpPr txBox="1"/>
          <p:nvPr/>
        </p:nvSpPr>
        <p:spPr>
          <a:xfrm>
            <a:off x="7543800" y="5943600"/>
            <a:ext cx="764120" cy="369332"/>
          </a:xfrm>
          <a:prstGeom prst="rect">
            <a:avLst/>
          </a:prstGeom>
          <a:noFill/>
        </p:spPr>
        <p:txBody>
          <a:bodyPr wrap="none" rtlCol="0">
            <a:spAutoFit/>
          </a:bodyPr>
          <a:lstStyle/>
          <a:p>
            <a:r>
              <a:rPr lang="en-US" dirty="0"/>
              <a:t>A-CC</a:t>
            </a:r>
          </a:p>
        </p:txBody>
      </p:sp>
    </p:spTree>
  </p:cSld>
  <p:clrMapOvr>
    <a:masterClrMapping/>
  </p:clrMapOvr>
  <p:transition>
    <p:wedg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8001000"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6"/>
          <p:cNvSpPr txBox="1">
            <a:spLocks noChangeArrowheads="1"/>
          </p:cNvSpPr>
          <p:nvPr/>
        </p:nvSpPr>
        <p:spPr bwMode="auto">
          <a:xfrm>
            <a:off x="2890937" y="4648200"/>
            <a:ext cx="388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2400" b="1" dirty="0">
                <a:solidFill>
                  <a:schemeClr val="accent2">
                    <a:lumMod val="75000"/>
                  </a:schemeClr>
                </a:solidFill>
                <a:effectLst>
                  <a:outerShdw blurRad="38100" dist="38100" dir="2700000" algn="tl">
                    <a:srgbClr val="000000">
                      <a:alpha val="43137"/>
                    </a:srgbClr>
                  </a:outerShdw>
                </a:effectLst>
              </a:rPr>
              <a:t>Meet Seymour Sperm</a:t>
            </a:r>
          </a:p>
          <a:p>
            <a:pPr algn="ctr"/>
            <a:r>
              <a:rPr lang="en-US" sz="2400" b="1" dirty="0">
                <a:solidFill>
                  <a:schemeClr val="accent2">
                    <a:lumMod val="75000"/>
                  </a:schemeClr>
                </a:solidFill>
                <a:effectLst>
                  <a:outerShdw blurRad="38100" dist="38100" dir="2700000" algn="tl">
                    <a:srgbClr val="000000">
                      <a:alpha val="43137"/>
                    </a:srgbClr>
                  </a:outerShdw>
                </a:effectLst>
              </a:rPr>
              <a:t>Your Tour Guide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81000" y="152400"/>
            <a:ext cx="4040188" cy="639763"/>
          </a:xfrm>
        </p:spPr>
        <p:txBody>
          <a:bodyPr/>
          <a:lstStyle/>
          <a:p>
            <a:pPr algn="ctr" eaLnBrk="1" hangingPunct="1"/>
            <a:r>
              <a:rPr lang="en-US" sz="3200"/>
              <a:t>Female</a:t>
            </a:r>
          </a:p>
        </p:txBody>
      </p:sp>
      <p:sp>
        <p:nvSpPr>
          <p:cNvPr id="6" name="Content Placeholder 5"/>
          <p:cNvSpPr>
            <a:spLocks noGrp="1"/>
          </p:cNvSpPr>
          <p:nvPr>
            <p:ph sz="half" idx="2"/>
          </p:nvPr>
        </p:nvSpPr>
        <p:spPr>
          <a:xfrm>
            <a:off x="381000" y="838200"/>
            <a:ext cx="4040188" cy="5105400"/>
          </a:xfrm>
        </p:spPr>
        <p:txBody>
          <a:bodyPr rtlCol="0">
            <a:normAutofit fontScale="77500" lnSpcReduction="20000"/>
          </a:bodyPr>
          <a:lstStyle/>
          <a:p>
            <a:pPr eaLnBrk="1" fontAlgn="auto" hangingPunct="1">
              <a:spcAft>
                <a:spcPts val="0"/>
              </a:spcAft>
              <a:buFont typeface="Arial" pitchFamily="34" charset="0"/>
              <a:buChar char="•"/>
              <a:defRPr/>
            </a:pPr>
            <a:r>
              <a:rPr lang="en-US" sz="2600" dirty="0" err="1"/>
              <a:t>Fimbrae</a:t>
            </a:r>
            <a:endParaRPr lang="en-US" sz="2600" dirty="0"/>
          </a:p>
          <a:p>
            <a:pPr eaLnBrk="1" fontAlgn="auto" hangingPunct="1">
              <a:spcAft>
                <a:spcPts val="0"/>
              </a:spcAft>
              <a:buFont typeface="Arial" pitchFamily="34" charset="0"/>
              <a:buChar char="•"/>
              <a:defRPr/>
            </a:pPr>
            <a:r>
              <a:rPr lang="en-US" sz="2600" dirty="0"/>
              <a:t>Mons Pubis</a:t>
            </a:r>
          </a:p>
          <a:p>
            <a:pPr eaLnBrk="1" fontAlgn="auto" hangingPunct="1">
              <a:spcAft>
                <a:spcPts val="0"/>
              </a:spcAft>
              <a:buFont typeface="Arial" pitchFamily="34" charset="0"/>
              <a:buChar char="•"/>
              <a:defRPr/>
            </a:pPr>
            <a:r>
              <a:rPr lang="en-US" sz="2600" dirty="0"/>
              <a:t>Labia</a:t>
            </a:r>
          </a:p>
          <a:p>
            <a:pPr eaLnBrk="1" fontAlgn="auto" hangingPunct="1">
              <a:spcAft>
                <a:spcPts val="0"/>
              </a:spcAft>
              <a:buFont typeface="Arial" pitchFamily="34" charset="0"/>
              <a:buChar char="•"/>
              <a:defRPr/>
            </a:pPr>
            <a:r>
              <a:rPr lang="en-US" sz="2600" dirty="0"/>
              <a:t>Urethral opening</a:t>
            </a:r>
          </a:p>
          <a:p>
            <a:pPr eaLnBrk="1" fontAlgn="auto" hangingPunct="1">
              <a:spcAft>
                <a:spcPts val="0"/>
              </a:spcAft>
              <a:buFont typeface="Arial" pitchFamily="34" charset="0"/>
              <a:buChar char="•"/>
              <a:defRPr/>
            </a:pPr>
            <a:r>
              <a:rPr lang="en-US" sz="2600" dirty="0"/>
              <a:t>Perineum</a:t>
            </a:r>
          </a:p>
          <a:p>
            <a:pPr eaLnBrk="1" fontAlgn="auto" hangingPunct="1">
              <a:spcAft>
                <a:spcPts val="0"/>
              </a:spcAft>
              <a:buFont typeface="Arial" pitchFamily="34" charset="0"/>
              <a:buChar char="•"/>
              <a:defRPr/>
            </a:pPr>
            <a:r>
              <a:rPr lang="en-US" sz="2600" dirty="0"/>
              <a:t>Vagina</a:t>
            </a:r>
          </a:p>
          <a:p>
            <a:pPr eaLnBrk="1" fontAlgn="auto" hangingPunct="1">
              <a:spcAft>
                <a:spcPts val="0"/>
              </a:spcAft>
              <a:buFont typeface="Arial" pitchFamily="34" charset="0"/>
              <a:buChar char="•"/>
              <a:defRPr/>
            </a:pPr>
            <a:r>
              <a:rPr lang="en-US" sz="2600" dirty="0"/>
              <a:t>Cervix</a:t>
            </a:r>
          </a:p>
          <a:p>
            <a:pPr eaLnBrk="1" fontAlgn="auto" hangingPunct="1">
              <a:spcAft>
                <a:spcPts val="0"/>
              </a:spcAft>
              <a:buFont typeface="Arial" pitchFamily="34" charset="0"/>
              <a:buChar char="•"/>
              <a:defRPr/>
            </a:pPr>
            <a:r>
              <a:rPr lang="en-US" sz="2600" dirty="0"/>
              <a:t>Uterus</a:t>
            </a:r>
          </a:p>
          <a:p>
            <a:pPr eaLnBrk="1" fontAlgn="auto" hangingPunct="1">
              <a:spcAft>
                <a:spcPts val="0"/>
              </a:spcAft>
              <a:buFont typeface="Arial" pitchFamily="34" charset="0"/>
              <a:buChar char="•"/>
              <a:defRPr/>
            </a:pPr>
            <a:r>
              <a:rPr lang="en-US" sz="2600" dirty="0" err="1"/>
              <a:t>Endometrium</a:t>
            </a:r>
            <a:endParaRPr lang="en-US" sz="2600" dirty="0"/>
          </a:p>
          <a:p>
            <a:pPr eaLnBrk="1" fontAlgn="auto" hangingPunct="1">
              <a:spcAft>
                <a:spcPts val="0"/>
              </a:spcAft>
              <a:buFont typeface="Arial" pitchFamily="34" charset="0"/>
              <a:buChar char="•"/>
              <a:defRPr/>
            </a:pPr>
            <a:r>
              <a:rPr lang="en-US" sz="2600" dirty="0"/>
              <a:t>Fallopian tubes</a:t>
            </a:r>
          </a:p>
          <a:p>
            <a:pPr eaLnBrk="1" fontAlgn="auto" hangingPunct="1">
              <a:spcAft>
                <a:spcPts val="0"/>
              </a:spcAft>
              <a:buFont typeface="Arial" pitchFamily="34" charset="0"/>
              <a:buChar char="•"/>
              <a:defRPr/>
            </a:pPr>
            <a:r>
              <a:rPr lang="en-US" sz="2600" dirty="0"/>
              <a:t>Ovaries</a:t>
            </a:r>
          </a:p>
          <a:p>
            <a:pPr eaLnBrk="1" fontAlgn="auto" hangingPunct="1">
              <a:spcAft>
                <a:spcPts val="0"/>
              </a:spcAft>
              <a:buFont typeface="Arial" pitchFamily="34" charset="0"/>
              <a:buChar char="•"/>
              <a:defRPr/>
            </a:pPr>
            <a:r>
              <a:rPr lang="en-US" sz="2600" dirty="0"/>
              <a:t>Vaginal opening</a:t>
            </a:r>
          </a:p>
          <a:p>
            <a:pPr eaLnBrk="1" fontAlgn="auto" hangingPunct="1">
              <a:spcAft>
                <a:spcPts val="0"/>
              </a:spcAft>
              <a:buFont typeface="Arial" pitchFamily="34" charset="0"/>
              <a:buChar char="•"/>
              <a:defRPr/>
            </a:pPr>
            <a:r>
              <a:rPr lang="en-US" sz="2600" dirty="0"/>
              <a:t>Ovum</a:t>
            </a:r>
          </a:p>
          <a:p>
            <a:pPr eaLnBrk="1" fontAlgn="auto" hangingPunct="1">
              <a:spcAft>
                <a:spcPts val="0"/>
              </a:spcAft>
              <a:buFont typeface="Arial" pitchFamily="34" charset="0"/>
              <a:buChar char="•"/>
              <a:defRPr/>
            </a:pPr>
            <a:r>
              <a:rPr lang="en-US" sz="2600" dirty="0"/>
              <a:t>Menstruation</a:t>
            </a:r>
            <a:endParaRPr lang="en-US" dirty="0"/>
          </a:p>
          <a:p>
            <a:pPr eaLnBrk="1" fontAlgn="auto" hangingPunct="1">
              <a:spcAft>
                <a:spcPts val="0"/>
              </a:spcAft>
              <a:buFont typeface="Arial" pitchFamily="34" charset="0"/>
              <a:buChar char="•"/>
              <a:defRPr/>
            </a:pPr>
            <a:endParaRPr lang="en-US" dirty="0"/>
          </a:p>
        </p:txBody>
      </p:sp>
      <p:sp>
        <p:nvSpPr>
          <p:cNvPr id="7" name="Text Placeholder 6"/>
          <p:cNvSpPr>
            <a:spLocks noGrp="1"/>
          </p:cNvSpPr>
          <p:nvPr>
            <p:ph type="body" sz="quarter" idx="3"/>
          </p:nvPr>
        </p:nvSpPr>
        <p:spPr>
          <a:xfrm>
            <a:off x="4724400" y="152400"/>
            <a:ext cx="4041775" cy="639763"/>
          </a:xfrm>
        </p:spPr>
        <p:txBody>
          <a:bodyPr/>
          <a:lstStyle/>
          <a:p>
            <a:pPr algn="ctr" eaLnBrk="1" hangingPunct="1"/>
            <a:r>
              <a:rPr lang="en-US" sz="3200"/>
              <a:t>Male</a:t>
            </a:r>
          </a:p>
        </p:txBody>
      </p:sp>
      <p:sp>
        <p:nvSpPr>
          <p:cNvPr id="8" name="Content Placeholder 7"/>
          <p:cNvSpPr>
            <a:spLocks noGrp="1"/>
          </p:cNvSpPr>
          <p:nvPr>
            <p:ph sz="quarter" idx="4"/>
          </p:nvPr>
        </p:nvSpPr>
        <p:spPr>
          <a:xfrm>
            <a:off x="4648200" y="762000"/>
            <a:ext cx="4041775" cy="5257800"/>
          </a:xfrm>
        </p:spPr>
        <p:txBody>
          <a:bodyPr rtlCol="0">
            <a:normAutofit fontScale="92500" lnSpcReduction="20000"/>
          </a:bodyPr>
          <a:lstStyle/>
          <a:p>
            <a:pPr eaLnBrk="1" fontAlgn="auto" hangingPunct="1">
              <a:spcAft>
                <a:spcPts val="0"/>
              </a:spcAft>
              <a:buFont typeface="Arial" pitchFamily="34" charset="0"/>
              <a:buChar char="•"/>
              <a:defRPr/>
            </a:pPr>
            <a:r>
              <a:rPr lang="en-US" sz="2200" dirty="0"/>
              <a:t>Scrotum</a:t>
            </a:r>
          </a:p>
          <a:p>
            <a:pPr eaLnBrk="1" fontAlgn="auto" hangingPunct="1">
              <a:spcAft>
                <a:spcPts val="0"/>
              </a:spcAft>
              <a:buFont typeface="Arial" pitchFamily="34" charset="0"/>
              <a:buChar char="•"/>
              <a:defRPr/>
            </a:pPr>
            <a:r>
              <a:rPr lang="en-US" sz="2200" dirty="0"/>
              <a:t>Testicle</a:t>
            </a:r>
          </a:p>
          <a:p>
            <a:pPr eaLnBrk="1" fontAlgn="auto" hangingPunct="1">
              <a:spcAft>
                <a:spcPts val="0"/>
              </a:spcAft>
              <a:buFont typeface="Arial" pitchFamily="34" charset="0"/>
              <a:buChar char="•"/>
              <a:defRPr/>
            </a:pPr>
            <a:r>
              <a:rPr lang="en-US" sz="2200" dirty="0"/>
              <a:t>Sperm</a:t>
            </a:r>
          </a:p>
          <a:p>
            <a:pPr eaLnBrk="1" fontAlgn="auto" hangingPunct="1">
              <a:spcAft>
                <a:spcPts val="0"/>
              </a:spcAft>
              <a:buFont typeface="Arial" pitchFamily="34" charset="0"/>
              <a:buChar char="•"/>
              <a:defRPr/>
            </a:pPr>
            <a:r>
              <a:rPr lang="en-US" sz="2200" dirty="0" err="1"/>
              <a:t>Epididymis</a:t>
            </a:r>
            <a:endParaRPr lang="en-US" sz="2200" dirty="0"/>
          </a:p>
          <a:p>
            <a:pPr eaLnBrk="1" fontAlgn="auto" hangingPunct="1">
              <a:spcAft>
                <a:spcPts val="0"/>
              </a:spcAft>
              <a:buFont typeface="Arial" pitchFamily="34" charset="0"/>
              <a:buChar char="•"/>
              <a:defRPr/>
            </a:pPr>
            <a:r>
              <a:rPr lang="en-US" sz="2200" dirty="0"/>
              <a:t>Vas Deferens</a:t>
            </a:r>
          </a:p>
          <a:p>
            <a:pPr eaLnBrk="1" fontAlgn="auto" hangingPunct="1">
              <a:spcAft>
                <a:spcPts val="0"/>
              </a:spcAft>
              <a:buFont typeface="Arial" pitchFamily="34" charset="0"/>
              <a:buChar char="•"/>
              <a:defRPr/>
            </a:pPr>
            <a:r>
              <a:rPr lang="en-US" sz="2200" dirty="0"/>
              <a:t>Seminal Vesicles</a:t>
            </a:r>
          </a:p>
          <a:p>
            <a:pPr eaLnBrk="1" fontAlgn="auto" hangingPunct="1">
              <a:spcAft>
                <a:spcPts val="0"/>
              </a:spcAft>
              <a:buFont typeface="Arial" pitchFamily="34" charset="0"/>
              <a:buChar char="•"/>
              <a:defRPr/>
            </a:pPr>
            <a:r>
              <a:rPr lang="en-US" sz="2200" dirty="0"/>
              <a:t>Prostate Gland</a:t>
            </a:r>
          </a:p>
          <a:p>
            <a:pPr eaLnBrk="1" fontAlgn="auto" hangingPunct="1">
              <a:spcAft>
                <a:spcPts val="0"/>
              </a:spcAft>
              <a:buFont typeface="Arial" pitchFamily="34" charset="0"/>
              <a:buChar char="•"/>
              <a:defRPr/>
            </a:pPr>
            <a:r>
              <a:rPr lang="en-US" sz="2200" dirty="0"/>
              <a:t>Cowper Gland</a:t>
            </a:r>
          </a:p>
          <a:p>
            <a:pPr eaLnBrk="1" fontAlgn="auto" hangingPunct="1">
              <a:spcAft>
                <a:spcPts val="0"/>
              </a:spcAft>
              <a:buFont typeface="Arial" pitchFamily="34" charset="0"/>
              <a:buChar char="•"/>
              <a:defRPr/>
            </a:pPr>
            <a:r>
              <a:rPr lang="en-US" sz="2200" dirty="0"/>
              <a:t>Ejaculation</a:t>
            </a:r>
          </a:p>
          <a:p>
            <a:pPr eaLnBrk="1" fontAlgn="auto" hangingPunct="1">
              <a:spcAft>
                <a:spcPts val="0"/>
              </a:spcAft>
              <a:buFont typeface="Arial" pitchFamily="34" charset="0"/>
              <a:buChar char="•"/>
              <a:defRPr/>
            </a:pPr>
            <a:r>
              <a:rPr lang="en-US" sz="2200" dirty="0"/>
              <a:t>Semen</a:t>
            </a:r>
          </a:p>
          <a:p>
            <a:pPr eaLnBrk="1" fontAlgn="auto" hangingPunct="1">
              <a:spcAft>
                <a:spcPts val="0"/>
              </a:spcAft>
              <a:buFont typeface="Arial" pitchFamily="34" charset="0"/>
              <a:buChar char="•"/>
              <a:defRPr/>
            </a:pPr>
            <a:r>
              <a:rPr lang="en-US" sz="2200" dirty="0"/>
              <a:t>Seminal Fluid</a:t>
            </a:r>
          </a:p>
          <a:p>
            <a:pPr eaLnBrk="1" fontAlgn="auto" hangingPunct="1">
              <a:spcAft>
                <a:spcPts val="0"/>
              </a:spcAft>
              <a:buFont typeface="Arial" pitchFamily="34" charset="0"/>
              <a:buChar char="•"/>
              <a:defRPr/>
            </a:pPr>
            <a:r>
              <a:rPr lang="en-US" sz="2200" dirty="0"/>
              <a:t>Urethra</a:t>
            </a:r>
          </a:p>
          <a:p>
            <a:pPr eaLnBrk="1" fontAlgn="auto" hangingPunct="1">
              <a:spcAft>
                <a:spcPts val="0"/>
              </a:spcAft>
              <a:buFont typeface="Arial" pitchFamily="34" charset="0"/>
              <a:buChar char="•"/>
              <a:defRPr/>
            </a:pPr>
            <a:r>
              <a:rPr lang="en-US" sz="2200" dirty="0"/>
              <a:t>Urinary Bladder</a:t>
            </a:r>
          </a:p>
          <a:p>
            <a:pPr eaLnBrk="1" fontAlgn="auto" hangingPunct="1">
              <a:spcAft>
                <a:spcPts val="0"/>
              </a:spcAft>
              <a:buFont typeface="Arial" pitchFamily="34" charset="0"/>
              <a:buChar char="•"/>
              <a:defRPr/>
            </a:pPr>
            <a:r>
              <a:rPr lang="en-US" sz="2200" dirty="0"/>
              <a:t>Penis</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304800"/>
            <a:ext cx="779997" cy="92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ox(in)">
                                      <p:cBhvr>
                                        <p:cTn id="12" dur="500"/>
                                        <p:tgtEl>
                                          <p:spTgt spid="8">
                                            <p:txEl>
                                              <p:pRg st="0" end="0"/>
                                            </p:txEl>
                                          </p:spTgt>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Effect transition="in" filter="box(in)">
                                      <p:cBhvr>
                                        <p:cTn id="15" dur="500"/>
                                        <p:tgtEl>
                                          <p:spTgt spid="8">
                                            <p:txEl>
                                              <p:pRg st="5" end="5"/>
                                            </p:txEl>
                                          </p:spTgt>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box(in)">
                                      <p:cBhvr>
                                        <p:cTn id="18" dur="500"/>
                                        <p:tgtEl>
                                          <p:spTgt spid="8">
                                            <p:txEl>
                                              <p:pRg st="1" end="1"/>
                                            </p:txEl>
                                          </p:spTgt>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box(in)">
                                      <p:cBhvr>
                                        <p:cTn id="21" dur="500"/>
                                        <p:tgtEl>
                                          <p:spTgt spid="8">
                                            <p:txEl>
                                              <p:pRg st="2" end="2"/>
                                            </p:txEl>
                                          </p:spTgt>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box(in)">
                                      <p:cBhvr>
                                        <p:cTn id="24" dur="500"/>
                                        <p:tgtEl>
                                          <p:spTgt spid="8">
                                            <p:txEl>
                                              <p:pRg st="3" end="3"/>
                                            </p:txEl>
                                          </p:spTgt>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ox(in)">
                                      <p:cBhvr>
                                        <p:cTn id="27" dur="500"/>
                                        <p:tgtEl>
                                          <p:spTgt spid="8">
                                            <p:txEl>
                                              <p:pRg st="4" end="4"/>
                                            </p:txEl>
                                          </p:spTgt>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8">
                                            <p:txEl>
                                              <p:pRg st="6" end="6"/>
                                            </p:txEl>
                                          </p:spTgt>
                                        </p:tgtEl>
                                        <p:attrNameLst>
                                          <p:attrName>style.visibility</p:attrName>
                                        </p:attrNameLst>
                                      </p:cBhvr>
                                      <p:to>
                                        <p:strVal val="visible"/>
                                      </p:to>
                                    </p:set>
                                    <p:animEffect transition="in" filter="box(in)">
                                      <p:cBhvr>
                                        <p:cTn id="30" dur="500"/>
                                        <p:tgtEl>
                                          <p:spTgt spid="8">
                                            <p:txEl>
                                              <p:pRg st="6" end="6"/>
                                            </p:txEl>
                                          </p:spTgt>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animEffect transition="in" filter="box(in)">
                                      <p:cBhvr>
                                        <p:cTn id="33" dur="500"/>
                                        <p:tgtEl>
                                          <p:spTgt spid="8">
                                            <p:txEl>
                                              <p:pRg st="7" end="7"/>
                                            </p:txEl>
                                          </p:spTgt>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8">
                                            <p:txEl>
                                              <p:pRg st="8" end="8"/>
                                            </p:txEl>
                                          </p:spTgt>
                                        </p:tgtEl>
                                        <p:attrNameLst>
                                          <p:attrName>style.visibility</p:attrName>
                                        </p:attrNameLst>
                                      </p:cBhvr>
                                      <p:to>
                                        <p:strVal val="visible"/>
                                      </p:to>
                                    </p:set>
                                    <p:animEffect transition="in" filter="box(in)">
                                      <p:cBhvr>
                                        <p:cTn id="36" dur="500"/>
                                        <p:tgtEl>
                                          <p:spTgt spid="8">
                                            <p:txEl>
                                              <p:pRg st="8" end="8"/>
                                            </p:txEl>
                                          </p:spTgt>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animEffect transition="in" filter="box(in)">
                                      <p:cBhvr>
                                        <p:cTn id="39" dur="500"/>
                                        <p:tgtEl>
                                          <p:spTgt spid="8">
                                            <p:txEl>
                                              <p:pRg st="9" end="9"/>
                                            </p:txEl>
                                          </p:spTgt>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8">
                                            <p:txEl>
                                              <p:pRg st="10" end="10"/>
                                            </p:txEl>
                                          </p:spTgt>
                                        </p:tgtEl>
                                        <p:attrNameLst>
                                          <p:attrName>style.visibility</p:attrName>
                                        </p:attrNameLst>
                                      </p:cBhvr>
                                      <p:to>
                                        <p:strVal val="visible"/>
                                      </p:to>
                                    </p:set>
                                    <p:animEffect transition="in" filter="box(in)">
                                      <p:cBhvr>
                                        <p:cTn id="42" dur="500"/>
                                        <p:tgtEl>
                                          <p:spTgt spid="8">
                                            <p:txEl>
                                              <p:pRg st="10" end="10"/>
                                            </p:txEl>
                                          </p:spTgt>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8">
                                            <p:txEl>
                                              <p:pRg st="11" end="11"/>
                                            </p:txEl>
                                          </p:spTgt>
                                        </p:tgtEl>
                                        <p:attrNameLst>
                                          <p:attrName>style.visibility</p:attrName>
                                        </p:attrNameLst>
                                      </p:cBhvr>
                                      <p:to>
                                        <p:strVal val="visible"/>
                                      </p:to>
                                    </p:set>
                                    <p:animEffect transition="in" filter="box(in)">
                                      <p:cBhvr>
                                        <p:cTn id="45" dur="500"/>
                                        <p:tgtEl>
                                          <p:spTgt spid="8">
                                            <p:txEl>
                                              <p:pRg st="11" end="11"/>
                                            </p:txEl>
                                          </p:spTgt>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8">
                                            <p:txEl>
                                              <p:pRg st="12" end="12"/>
                                            </p:txEl>
                                          </p:spTgt>
                                        </p:tgtEl>
                                        <p:attrNameLst>
                                          <p:attrName>style.visibility</p:attrName>
                                        </p:attrNameLst>
                                      </p:cBhvr>
                                      <p:to>
                                        <p:strVal val="visible"/>
                                      </p:to>
                                    </p:set>
                                    <p:animEffect transition="in" filter="box(in)">
                                      <p:cBhvr>
                                        <p:cTn id="48" dur="500"/>
                                        <p:tgtEl>
                                          <p:spTgt spid="8">
                                            <p:txEl>
                                              <p:pRg st="12" end="12"/>
                                            </p:txEl>
                                          </p:spTgt>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8">
                                            <p:txEl>
                                              <p:pRg st="13" end="13"/>
                                            </p:txEl>
                                          </p:spTgt>
                                        </p:tgtEl>
                                        <p:attrNameLst>
                                          <p:attrName>style.visibility</p:attrName>
                                        </p:attrNameLst>
                                      </p:cBhvr>
                                      <p:to>
                                        <p:strVal val="visible"/>
                                      </p:to>
                                    </p:set>
                                    <p:animEffect transition="in" filter="box(in)">
                                      <p:cBhvr>
                                        <p:cTn id="51" dur="500"/>
                                        <p:tgtEl>
                                          <p:spTgt spid="8">
                                            <p:txEl>
                                              <p:pRg st="13" end="13"/>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7">
                                            <p:txEl>
                                              <p:pRg st="0" end="0"/>
                                            </p:txEl>
                                          </p:spTgt>
                                        </p:tgtEl>
                                        <p:attrNameLst>
                                          <p:attrName>style.visibility</p:attrName>
                                        </p:attrNameLst>
                                      </p:cBhvr>
                                      <p:to>
                                        <p:strVal val="visible"/>
                                      </p:to>
                                    </p:set>
                                    <p:animEffect transition="in" filter="blinds(horizontal)">
                                      <p:cBhvr>
                                        <p:cTn id="5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81000"/>
            <a:ext cx="772427"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69455"/>
            <a:ext cx="61722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58281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ags/tag3.xml><?xml version="1.0" encoding="utf-8"?>
<p:tagLst xmlns:a="http://schemas.openxmlformats.org/drawingml/2006/main" xmlns:r="http://schemas.openxmlformats.org/officeDocument/2006/relationships" xmlns:p="http://schemas.openxmlformats.org/presentationml/2006/main">
  <p:tag name="HIGHLIGHTER" val="false"/>
</p:tagLst>
</file>

<file path=ppt/tags/tag4.xml><?xml version="1.0" encoding="utf-8"?>
<p:tagLst xmlns:a="http://schemas.openxmlformats.org/drawingml/2006/main" xmlns:r="http://schemas.openxmlformats.org/officeDocument/2006/relationships" xmlns:p="http://schemas.openxmlformats.org/presentationml/2006/main">
  <p:tag name="HIGHLIGHTER" val="false"/>
</p:tagLst>
</file>

<file path=ppt/tags/tag5.xml><?xml version="1.0" encoding="utf-8"?>
<p:tagLst xmlns:a="http://schemas.openxmlformats.org/drawingml/2006/main" xmlns:r="http://schemas.openxmlformats.org/officeDocument/2006/relationships" xmlns:p="http://schemas.openxmlformats.org/presentationml/2006/main">
  <p:tag name="HIGHLIGHTER" val="false"/>
</p:tagLst>
</file>

<file path=ppt/tags/tag6.xml><?xml version="1.0" encoding="utf-8"?>
<p:tagLst xmlns:a="http://schemas.openxmlformats.org/drawingml/2006/main" xmlns:r="http://schemas.openxmlformats.org/officeDocument/2006/relationships" xmlns:p="http://schemas.openxmlformats.org/presentationml/2006/main">
  <p:tag name="HIGHLIGHTER" val="false"/>
</p:tagLst>
</file>

<file path=ppt/tags/tag7.xml><?xml version="1.0" encoding="utf-8"?>
<p:tagLst xmlns:a="http://schemas.openxmlformats.org/drawingml/2006/main" xmlns:r="http://schemas.openxmlformats.org/officeDocument/2006/relationships" xmlns:p="http://schemas.openxmlformats.org/presentationml/2006/main">
  <p:tag name="HIGHLIGHTER" val="false"/>
</p:tagLst>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TM03457475[[fn=Frame]]</Template>
  <TotalTime>8435</TotalTime>
  <Words>2208</Words>
  <Application>Microsoft Macintosh PowerPoint</Application>
  <PresentationFormat>On-screen Show (4:3)</PresentationFormat>
  <Paragraphs>242</Paragraphs>
  <Slides>45</Slides>
  <Notes>13</Notes>
  <HiddenSlides>2</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Corbel</vt:lpstr>
      <vt:lpstr>Impact</vt:lpstr>
      <vt:lpstr>Rockwell Extra Bold</vt:lpstr>
      <vt:lpstr>Verdana</vt:lpstr>
      <vt:lpstr>Wingdings 2</vt:lpstr>
      <vt:lpstr>Frame</vt:lpstr>
      <vt:lpstr>Bell Quiz #5 Green section </vt:lpstr>
      <vt:lpstr>PowerPoint Presentation</vt:lpstr>
      <vt:lpstr>PowerPoint Presentation</vt:lpstr>
      <vt:lpstr>Bell Quiz # 5 </vt:lpstr>
      <vt:lpstr>Get on the magic school bus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Sugarplum Fairy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FERTILIZATION/ Conception</vt:lpstr>
      <vt:lpstr>PowerPoint Presentation</vt:lpstr>
      <vt:lpstr>PowerPoint Presentation</vt:lpstr>
      <vt:lpstr>PowerPoint Presentation</vt:lpstr>
      <vt:lpstr>PowerPoint Presentation</vt:lpstr>
      <vt:lpstr>PowerPoint Presentation</vt:lpstr>
      <vt:lpstr>PowerPoint Presentation</vt:lpstr>
    </vt:vector>
  </TitlesOfParts>
  <Company>gin</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gin</dc:creator>
  <cp:lastModifiedBy>Microsoft Office User</cp:lastModifiedBy>
  <cp:revision>318</cp:revision>
  <cp:lastPrinted>2014-06-06T18:54:43Z</cp:lastPrinted>
  <dcterms:created xsi:type="dcterms:W3CDTF">2003-05-11T04:59:23Z</dcterms:created>
  <dcterms:modified xsi:type="dcterms:W3CDTF">2018-07-31T14:16:25Z</dcterms:modified>
</cp:coreProperties>
</file>