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62" r:id="rId6"/>
    <p:sldId id="263" r:id="rId7"/>
    <p:sldId id="265" r:id="rId8"/>
    <p:sldId id="266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t>6/14/16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168" y="3913281"/>
            <a:ext cx="6878832" cy="1470025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Careers In the Apparel &amp; Fashion Industry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651" y="5396753"/>
            <a:ext cx="7279182" cy="573741"/>
          </a:xfrm>
        </p:spPr>
        <p:txBody>
          <a:bodyPr>
            <a:noAutofit/>
          </a:bodyPr>
          <a:lstStyle/>
          <a:p>
            <a:r>
              <a:rPr lang="en-US" sz="1600" b="1" dirty="0" smtClean="0"/>
              <a:t>Textiles, Manufacturing, Sales, Merchandising, Management, Design &amp; Retail </a:t>
            </a:r>
            <a:endParaRPr lang="en-US" sz="1600" b="1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68" y="493705"/>
            <a:ext cx="2967579" cy="2285838"/>
          </a:xfrm>
          <a:prstGeom prst="rect">
            <a:avLst/>
          </a:prstGeom>
        </p:spPr>
      </p:pic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5968" y="493704"/>
            <a:ext cx="2757726" cy="2265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697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431" y="295833"/>
            <a:ext cx="6312416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Careers in Manufacturing </a:t>
            </a:r>
            <a:br>
              <a:rPr lang="en-US" sz="4800" b="1" dirty="0" smtClean="0"/>
            </a:br>
            <a:r>
              <a:rPr lang="en-US" sz="4800" b="1" dirty="0" smtClean="0"/>
              <a:t>&amp; Design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44122"/>
            <a:ext cx="8644030" cy="4853208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Production Planners – </a:t>
            </a:r>
            <a:r>
              <a:rPr lang="en-US" sz="2800" dirty="0" smtClean="0"/>
              <a:t>Determine all of the parts that will be needed to make the final product.</a:t>
            </a:r>
          </a:p>
          <a:p>
            <a:r>
              <a:rPr lang="en-US" sz="3200" b="1" dirty="0" smtClean="0"/>
              <a:t>Piece Good &amp; Trimming Buyers –</a:t>
            </a:r>
            <a:r>
              <a:rPr lang="en-US" sz="3600" b="1" dirty="0" smtClean="0"/>
              <a:t> </a:t>
            </a:r>
            <a:r>
              <a:rPr lang="en-US" sz="2800" dirty="0" smtClean="0"/>
              <a:t>Purchase the fabrics, zippers, threads, linings, interfacings &amp; trimmings for the product.</a:t>
            </a:r>
          </a:p>
          <a:p>
            <a:r>
              <a:rPr lang="en-US" sz="3500" b="1" dirty="0"/>
              <a:t>Quality Control Mangers - </a:t>
            </a:r>
            <a:r>
              <a:rPr lang="en-US" sz="3500" dirty="0"/>
              <a:t> </a:t>
            </a:r>
            <a:r>
              <a:rPr lang="en-US" sz="3000" dirty="0"/>
              <a:t>Are responsible for the final inspection of garments from the manufacture.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500" b="1" dirty="0"/>
              <a:t>Under all the careers in Manufacturing &amp; Design are many Assistants &amp; Employees.</a:t>
            </a:r>
          </a:p>
          <a:p>
            <a:endParaRPr lang="en-US" sz="2800" b="1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38" y="295833"/>
            <a:ext cx="1838325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189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Sales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Manufacturers’ Sales Reps, Company Sales Reps, Merchandise Coordinators &amp; Retail Sales Associates.</a:t>
            </a:r>
          </a:p>
          <a:p>
            <a:pPr lvl="1"/>
            <a:r>
              <a:rPr lang="en-US" sz="2800" dirty="0" smtClean="0"/>
              <a:t>Who actually gains the attention of the customer?</a:t>
            </a:r>
          </a:p>
          <a:p>
            <a:pPr lvl="1"/>
            <a:r>
              <a:rPr lang="en-US" sz="2800" dirty="0" smtClean="0"/>
              <a:t>Who determines customers’ needs &amp; desires?</a:t>
            </a:r>
          </a:p>
          <a:p>
            <a:pPr lvl="1"/>
            <a:r>
              <a:rPr lang="en-US" sz="2800" dirty="0" smtClean="0"/>
              <a:t>Who sells the product, a service, the concept or the idea?</a:t>
            </a:r>
          </a:p>
          <a:p>
            <a:pPr marL="0" indent="0">
              <a:buNone/>
            </a:pPr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037" y="4788594"/>
            <a:ext cx="3506897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840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Sales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Manufacturers’ Sales Reps – </a:t>
            </a:r>
            <a:r>
              <a:rPr lang="en-US" sz="2800" dirty="0" smtClean="0"/>
              <a:t>Are independent business owners that sell the product lines of many manufactures.</a:t>
            </a:r>
          </a:p>
          <a:p>
            <a:r>
              <a:rPr lang="en-US" sz="3200" b="1" dirty="0" smtClean="0"/>
              <a:t>Company Sales </a:t>
            </a:r>
            <a:r>
              <a:rPr lang="en-US" sz="3200" b="1" dirty="0" smtClean="0"/>
              <a:t>Reps – </a:t>
            </a:r>
            <a:r>
              <a:rPr lang="en-US" sz="2800" dirty="0" smtClean="0"/>
              <a:t>Work a given territory under a Manufacturers’ Sales Rep to sell the product lines to retail buyers.</a:t>
            </a:r>
            <a:r>
              <a:rPr lang="en-US" sz="2800" b="1" dirty="0" smtClean="0"/>
              <a:t> </a:t>
            </a:r>
          </a:p>
          <a:p>
            <a:r>
              <a:rPr lang="en-US" sz="3200" b="1" dirty="0" smtClean="0"/>
              <a:t>Showroom Sales Associates – </a:t>
            </a:r>
            <a:r>
              <a:rPr lang="en-US" sz="2800" dirty="0" smtClean="0"/>
              <a:t>Works under the Sales Reps showing how to set up the showroom for the retailers.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85434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Sales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Merchandise Coordinator – </a:t>
            </a:r>
            <a:r>
              <a:rPr lang="en-US" sz="3200" dirty="0" smtClean="0"/>
              <a:t>Work</a:t>
            </a:r>
            <a:r>
              <a:rPr lang="en-US" sz="3600" dirty="0" smtClean="0"/>
              <a:t> with the store owners. They service their accounts.</a:t>
            </a:r>
          </a:p>
          <a:p>
            <a:r>
              <a:rPr lang="en-US" sz="3600" b="1" dirty="0" smtClean="0"/>
              <a:t>Retail Sales Associates – </a:t>
            </a:r>
            <a:r>
              <a:rPr lang="en-US" sz="3200" dirty="0" smtClean="0"/>
              <a:t>Perform the essential functions of maintaining the store.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600" b="1" dirty="0"/>
              <a:t>Under the </a:t>
            </a:r>
            <a:r>
              <a:rPr lang="en-US" sz="3600" b="1" dirty="0" smtClean="0"/>
              <a:t>Careers in Sales </a:t>
            </a:r>
            <a:r>
              <a:rPr lang="en-US" sz="3600" b="1" dirty="0"/>
              <a:t>are many Assistants &amp; Employees.</a:t>
            </a:r>
          </a:p>
          <a:p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921294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387" y="295833"/>
            <a:ext cx="6641608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Careers in Retail Merchandising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7639351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General Merchandise Managers, Divisional Merchandise Managers, Buyers, Assistant Buyers, Planners &amp; Allocators.</a:t>
            </a:r>
          </a:p>
          <a:p>
            <a:pPr lvl="1"/>
            <a:r>
              <a:rPr lang="en-US" sz="2800" dirty="0" smtClean="0"/>
              <a:t>Who decides which brands &amp; styles of jeans will be sold at the store in your neighborhood?</a:t>
            </a:r>
          </a:p>
          <a:p>
            <a:pPr lvl="1"/>
            <a:r>
              <a:rPr lang="en-US" sz="2800" dirty="0" smtClean="0"/>
              <a:t>Who decides the price the consumer will pay for the particular clothes?</a:t>
            </a:r>
          </a:p>
          <a:p>
            <a:pPr lvl="1"/>
            <a:r>
              <a:rPr lang="en-US" sz="2800" dirty="0" smtClean="0"/>
              <a:t>Who really understands the customers &amp; what they want?</a:t>
            </a:r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740" y="437538"/>
            <a:ext cx="1995486" cy="1989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723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Careers in Retail Merchandising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General Merchandise Managers – </a:t>
            </a:r>
            <a:r>
              <a:rPr lang="en-US" sz="2800" dirty="0" smtClean="0"/>
              <a:t>Are over the entire merchandising division within a retail store &amp; manage everyone under them.</a:t>
            </a:r>
          </a:p>
          <a:p>
            <a:r>
              <a:rPr lang="en-US" sz="3200" b="1" dirty="0" smtClean="0"/>
              <a:t>Divisional Merchandise Managers – </a:t>
            </a:r>
            <a:r>
              <a:rPr lang="en-US" sz="2800" dirty="0" smtClean="0"/>
              <a:t>Are over a division or regional area. They set up strategy &amp; manage profits &amp; losses.</a:t>
            </a:r>
          </a:p>
          <a:p>
            <a:r>
              <a:rPr lang="en-US" sz="3200" b="1" dirty="0" smtClean="0"/>
              <a:t>Buyers –</a:t>
            </a:r>
            <a:r>
              <a:rPr lang="en-US" sz="3600" b="1" dirty="0" smtClean="0"/>
              <a:t> </a:t>
            </a:r>
            <a:r>
              <a:rPr lang="en-US" sz="2800" dirty="0" smtClean="0"/>
              <a:t>Are responsible for all of the product purchases </a:t>
            </a:r>
            <a:r>
              <a:rPr lang="en-US" sz="2800" dirty="0" smtClean="0"/>
              <a:t>of a </a:t>
            </a:r>
            <a:r>
              <a:rPr lang="en-US" sz="2800" dirty="0" smtClean="0"/>
              <a:t>particular dept. in the company.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75640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Careers in Retail Merchandising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Assistant Buyers </a:t>
            </a:r>
            <a:r>
              <a:rPr lang="en-US" sz="3600" b="1" dirty="0"/>
              <a:t>– </a:t>
            </a:r>
            <a:r>
              <a:rPr lang="en-US" sz="2800" dirty="0"/>
              <a:t>Work under the Buyer &amp; the many duties that they have.</a:t>
            </a:r>
          </a:p>
          <a:p>
            <a:r>
              <a:rPr lang="en-US" sz="3200" b="1" dirty="0" smtClean="0"/>
              <a:t>Planners –</a:t>
            </a:r>
            <a:r>
              <a:rPr lang="en-US" sz="3600" b="1" dirty="0" smtClean="0"/>
              <a:t> </a:t>
            </a:r>
            <a:r>
              <a:rPr lang="en-US" sz="2800" dirty="0" smtClean="0"/>
              <a:t>Work with the Buyers to set sales forecasts, inventory </a:t>
            </a:r>
            <a:r>
              <a:rPr lang="en-US" sz="2800" dirty="0" smtClean="0"/>
              <a:t>plans </a:t>
            </a:r>
            <a:r>
              <a:rPr lang="en-US" sz="2800" dirty="0" smtClean="0"/>
              <a:t>&amp; spending budgets.</a:t>
            </a:r>
          </a:p>
          <a:p>
            <a:r>
              <a:rPr lang="en-US" sz="3200" b="1" dirty="0" smtClean="0"/>
              <a:t>Allocators – </a:t>
            </a:r>
            <a:r>
              <a:rPr lang="en-US" sz="2800" dirty="0" smtClean="0"/>
              <a:t>Are responsible for planning &amp; managing merchandise deliveries received from vendors to retail locations.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200" b="1" dirty="0"/>
              <a:t>Under the </a:t>
            </a:r>
            <a:r>
              <a:rPr lang="en-US" sz="3200" b="1" dirty="0" smtClean="0"/>
              <a:t>Retail Merchandiser </a:t>
            </a:r>
            <a:r>
              <a:rPr lang="en-US" sz="3200" b="1" dirty="0"/>
              <a:t>are many Assistants &amp; Employees.</a:t>
            </a:r>
          </a:p>
          <a:p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325673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387" y="295833"/>
            <a:ext cx="7203358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Careers in Retail Management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6672584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Retail Store Managers, Assistant Store Managers &amp; Area Department Managers. </a:t>
            </a:r>
          </a:p>
          <a:p>
            <a:pPr lvl="1"/>
            <a:r>
              <a:rPr lang="en-US" sz="2800" dirty="0" smtClean="0"/>
              <a:t>Who loves the retail store experience?</a:t>
            </a:r>
          </a:p>
          <a:p>
            <a:pPr lvl="1"/>
            <a:r>
              <a:rPr lang="en-US" sz="2800" dirty="0" smtClean="0"/>
              <a:t>Who craves the excitement of the hustle &amp; bustle of holiday shopping?</a:t>
            </a:r>
          </a:p>
          <a:p>
            <a:pPr lvl="1"/>
            <a:r>
              <a:rPr lang="en-US" sz="2800" dirty="0" smtClean="0"/>
              <a:t>Who thrives in a retail environment?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3628" y="467110"/>
            <a:ext cx="2119292" cy="247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424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Careers in Retail Management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 fontScale="92500"/>
          </a:bodyPr>
          <a:lstStyle/>
          <a:p>
            <a:r>
              <a:rPr lang="en-US" sz="3200" b="1" dirty="0" smtClean="0"/>
              <a:t>Retail Store Managers – </a:t>
            </a:r>
            <a:r>
              <a:rPr lang="en-US" sz="2800" dirty="0" smtClean="0"/>
              <a:t>Oversee all of the activities of a retail store’s operation including: marketing, sales, merchandising, inventory, personnel &amp; profits.</a:t>
            </a:r>
          </a:p>
          <a:p>
            <a:r>
              <a:rPr lang="en-US" sz="3200" b="1" dirty="0" smtClean="0"/>
              <a:t>Assistant Store Managers – </a:t>
            </a:r>
            <a:r>
              <a:rPr lang="en-US" sz="2800" dirty="0" smtClean="0"/>
              <a:t>Work under the Store Manager, may handle training, </a:t>
            </a:r>
            <a:r>
              <a:rPr lang="en-US" sz="2800" dirty="0" smtClean="0"/>
              <a:t>payroll &amp; </a:t>
            </a:r>
            <a:r>
              <a:rPr lang="en-US" sz="2800" dirty="0" smtClean="0"/>
              <a:t>other duties.</a:t>
            </a:r>
          </a:p>
          <a:p>
            <a:r>
              <a:rPr lang="en-US" sz="3200" b="1" dirty="0" smtClean="0"/>
              <a:t>Area/Department Managers - </a:t>
            </a:r>
            <a:r>
              <a:rPr lang="en-US" sz="3200" dirty="0" smtClean="0"/>
              <a:t> </a:t>
            </a:r>
            <a:r>
              <a:rPr lang="en-US" sz="2800" dirty="0" smtClean="0"/>
              <a:t>Are over specific areas or departments in larger department stores.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200" b="1" dirty="0"/>
              <a:t>Under the Retail </a:t>
            </a:r>
            <a:r>
              <a:rPr lang="en-US" sz="3200" b="1" dirty="0" smtClean="0"/>
              <a:t>Management </a:t>
            </a:r>
            <a:r>
              <a:rPr lang="en-US" sz="3200" b="1" dirty="0"/>
              <a:t>are many Assistants &amp; Employees.</a:t>
            </a:r>
          </a:p>
          <a:p>
            <a:endParaRPr lang="en-US" sz="2800" dirty="0" smtClean="0"/>
          </a:p>
          <a:p>
            <a:endParaRPr lang="en-US" sz="2800" b="1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51893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387" y="295833"/>
            <a:ext cx="8097564" cy="1143000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Careers in Sales Promotion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7279183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Promotion Directors, Advertising Directors, Public Relations Directors, Special Event Coordinators &amp; Visual Merchandisers.</a:t>
            </a:r>
          </a:p>
          <a:p>
            <a:pPr lvl="1"/>
            <a:r>
              <a:rPr lang="en-US" sz="2800" dirty="0" smtClean="0"/>
              <a:t>Who writes the press releases?</a:t>
            </a:r>
          </a:p>
          <a:p>
            <a:pPr lvl="1"/>
            <a:r>
              <a:rPr lang="en-US" sz="2800" dirty="0" smtClean="0"/>
              <a:t>Who develops the Ad campaigns?</a:t>
            </a:r>
          </a:p>
          <a:p>
            <a:pPr lvl="1"/>
            <a:r>
              <a:rPr lang="en-US" sz="2800" dirty="0" smtClean="0"/>
              <a:t>Who makes the store look fantastic?</a:t>
            </a:r>
          </a:p>
          <a:p>
            <a:pPr lvl="1"/>
            <a:r>
              <a:rPr lang="en-US" sz="2800" dirty="0" smtClean="0"/>
              <a:t>Who writes about the newest fashions?</a:t>
            </a:r>
          </a:p>
          <a:p>
            <a:endParaRPr lang="en-US" sz="2800" b="1" dirty="0"/>
          </a:p>
          <a:p>
            <a:pPr lvl="1"/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6490" y="2950512"/>
            <a:ext cx="1573365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8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 Areas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25163"/>
            <a:ext cx="8662986" cy="4891123"/>
          </a:xfrm>
        </p:spPr>
        <p:txBody>
          <a:bodyPr>
            <a:normAutofit/>
          </a:bodyPr>
          <a:lstStyle/>
          <a:p>
            <a:pPr lvl="1"/>
            <a:r>
              <a:rPr lang="en-US" sz="3200" b="1" dirty="0" smtClean="0"/>
              <a:t>Primary Level</a:t>
            </a:r>
            <a:r>
              <a:rPr lang="en-US" sz="3200" b="1" dirty="0"/>
              <a:t>		</a:t>
            </a:r>
            <a:endParaRPr lang="en-US" sz="3200" b="1" dirty="0" smtClean="0"/>
          </a:p>
          <a:p>
            <a:pPr lvl="1"/>
            <a:r>
              <a:rPr lang="en-US" sz="3200" b="1" dirty="0" smtClean="0"/>
              <a:t>Textiles</a:t>
            </a:r>
          </a:p>
          <a:p>
            <a:pPr lvl="1"/>
            <a:r>
              <a:rPr lang="en-US" sz="3200" b="1" dirty="0" smtClean="0"/>
              <a:t>Manufacturing</a:t>
            </a:r>
          </a:p>
          <a:p>
            <a:pPr lvl="1"/>
            <a:r>
              <a:rPr lang="en-US" sz="3200" b="1" dirty="0" smtClean="0"/>
              <a:t>Design</a:t>
            </a:r>
          </a:p>
          <a:p>
            <a:pPr lvl="1"/>
            <a:r>
              <a:rPr lang="en-US" sz="3200" b="1" dirty="0" smtClean="0"/>
              <a:t>Sales</a:t>
            </a:r>
          </a:p>
          <a:p>
            <a:pPr lvl="1"/>
            <a:r>
              <a:rPr lang="en-US" sz="3200" b="1" dirty="0" smtClean="0"/>
              <a:t>Merchandising</a:t>
            </a:r>
          </a:p>
          <a:p>
            <a:pPr lvl="1"/>
            <a:r>
              <a:rPr lang="en-US" sz="3200" b="1" dirty="0" smtClean="0"/>
              <a:t>Management</a:t>
            </a:r>
          </a:p>
          <a:p>
            <a:pPr lvl="1"/>
            <a:r>
              <a:rPr lang="en-US" sz="3200" b="1" dirty="0" smtClean="0"/>
              <a:t>Sales Promotion</a:t>
            </a:r>
            <a:endParaRPr lang="en-US" sz="3200" b="1" dirty="0"/>
          </a:p>
        </p:txBody>
      </p:sp>
      <p:pic>
        <p:nvPicPr>
          <p:cNvPr id="5" name="Picture 4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317" y="1911884"/>
            <a:ext cx="2235334" cy="1443653"/>
          </a:xfrm>
          <a:prstGeom prst="rect">
            <a:avLst/>
          </a:prstGeom>
        </p:spPr>
      </p:pic>
      <p:pic>
        <p:nvPicPr>
          <p:cNvPr id="6" name="Picture 5" descr="th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804" y="3091334"/>
            <a:ext cx="2243524" cy="1686043"/>
          </a:xfrm>
          <a:prstGeom prst="rect">
            <a:avLst/>
          </a:prstGeom>
        </p:spPr>
      </p:pic>
      <p:pic>
        <p:nvPicPr>
          <p:cNvPr id="7" name="Picture 6" descr="t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861" y="4455093"/>
            <a:ext cx="2471789" cy="1948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48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Sales Promotion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Promotion Directors – </a:t>
            </a:r>
            <a:r>
              <a:rPr lang="en-US" sz="2800" dirty="0" smtClean="0"/>
              <a:t>Guide the marketing activities of the retail store.</a:t>
            </a:r>
          </a:p>
          <a:p>
            <a:r>
              <a:rPr lang="en-US" sz="3200" b="1" dirty="0" smtClean="0"/>
              <a:t>Advertising Directors - </a:t>
            </a:r>
            <a:r>
              <a:rPr lang="en-US" sz="3200" dirty="0" smtClean="0"/>
              <a:t> </a:t>
            </a:r>
            <a:r>
              <a:rPr lang="en-US" sz="2800" dirty="0" smtClean="0"/>
              <a:t>Develop &amp; implement the company’s advertising strategy for the purpose of increasing sales.</a:t>
            </a:r>
          </a:p>
          <a:p>
            <a:r>
              <a:rPr lang="en-US" sz="3200" b="1" dirty="0" smtClean="0"/>
              <a:t>Public Relations </a:t>
            </a:r>
            <a:r>
              <a:rPr lang="en-US" sz="3200" b="1" dirty="0" smtClean="0"/>
              <a:t>Directors </a:t>
            </a:r>
            <a:r>
              <a:rPr lang="en-US" sz="3200" b="1" dirty="0" smtClean="0"/>
              <a:t>– </a:t>
            </a:r>
            <a:r>
              <a:rPr lang="en-US" sz="2800" dirty="0" smtClean="0"/>
              <a:t>Find cost effective </a:t>
            </a:r>
            <a:r>
              <a:rPr lang="en-US" sz="2800" dirty="0" smtClean="0"/>
              <a:t>ways </a:t>
            </a:r>
            <a:r>
              <a:rPr lang="en-US" sz="2800" dirty="0" smtClean="0"/>
              <a:t>to promote the company &amp; put it in a favorable spotlight.</a:t>
            </a:r>
            <a:endParaRPr lang="en-US" sz="2800" b="1" dirty="0" smtClean="0"/>
          </a:p>
          <a:p>
            <a:endParaRPr lang="en-US" sz="2800" b="1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707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Sales Promotion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 fontScale="92500" lnSpcReduction="10000"/>
          </a:bodyPr>
          <a:lstStyle/>
          <a:p>
            <a:r>
              <a:rPr lang="en-US" sz="3200" b="1" dirty="0" smtClean="0"/>
              <a:t>Special Events Coordinators - </a:t>
            </a:r>
            <a:r>
              <a:rPr lang="en-US" sz="3200" dirty="0" smtClean="0"/>
              <a:t> </a:t>
            </a:r>
            <a:r>
              <a:rPr lang="en-US" sz="2800" dirty="0" smtClean="0"/>
              <a:t>Plan &amp; coordinate special </a:t>
            </a:r>
            <a:r>
              <a:rPr lang="en-US" sz="2800" dirty="0" smtClean="0"/>
              <a:t>events </a:t>
            </a:r>
            <a:r>
              <a:rPr lang="en-US" sz="2800" dirty="0" smtClean="0"/>
              <a:t>such as trunk shows, fashion shows, bridal shows, parties, educational events &amp; book signings that increase the companies visibility.</a:t>
            </a:r>
          </a:p>
          <a:p>
            <a:r>
              <a:rPr lang="en-US" sz="3200" b="1" dirty="0" smtClean="0"/>
              <a:t>Visual Merchandisers – </a:t>
            </a:r>
            <a:r>
              <a:rPr lang="en-US" sz="2800" dirty="0" smtClean="0"/>
              <a:t>Design, develop, procure &amp; install merchandise displays that enhance the environment of the store, whether it be displays, signage, fixtures, mannequins or décor </a:t>
            </a:r>
            <a:r>
              <a:rPr lang="en-US" sz="2800" smtClean="0"/>
              <a:t>that </a:t>
            </a:r>
            <a:r>
              <a:rPr lang="en-US" sz="2800" smtClean="0"/>
              <a:t>adds </a:t>
            </a:r>
            <a:r>
              <a:rPr lang="en-US" sz="2800" dirty="0" smtClean="0"/>
              <a:t>to the aesthetic appearance of the store.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200" b="1" dirty="0"/>
              <a:t>Under the </a:t>
            </a:r>
            <a:r>
              <a:rPr lang="en-US" sz="3200" b="1" dirty="0" smtClean="0"/>
              <a:t>Visual Merchandiser </a:t>
            </a:r>
            <a:r>
              <a:rPr lang="en-US" sz="3200" b="1" dirty="0"/>
              <a:t>are many Assistants &amp; Employees.</a:t>
            </a:r>
          </a:p>
          <a:p>
            <a:endParaRPr lang="en-US" sz="2800" b="1" dirty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1044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the Primary Level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474" y="1687248"/>
            <a:ext cx="8681943" cy="4891124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Trend &amp; Fashion Forecasters</a:t>
            </a:r>
          </a:p>
          <a:p>
            <a:pPr lvl="1"/>
            <a:r>
              <a:rPr lang="en-US" sz="3200" dirty="0" smtClean="0"/>
              <a:t>Who decides what the Latest Themes, Colors or Fabrics will be </a:t>
            </a:r>
            <a:r>
              <a:rPr lang="en-US" sz="3200" dirty="0" smtClean="0"/>
              <a:t>popular for </a:t>
            </a:r>
            <a:r>
              <a:rPr lang="en-US" sz="3200" dirty="0" smtClean="0"/>
              <a:t>next year?</a:t>
            </a:r>
          </a:p>
          <a:p>
            <a:pPr lvl="1"/>
            <a:r>
              <a:rPr lang="en-US" sz="3200" dirty="0" smtClean="0"/>
              <a:t>How far ahead of the retail season are these trends determined?</a:t>
            </a:r>
            <a:endParaRPr lang="en-US" sz="32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469" y="4039927"/>
            <a:ext cx="3624482" cy="19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38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at the Primary Level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44121"/>
            <a:ext cx="8662986" cy="4872165"/>
          </a:xfrm>
        </p:spPr>
        <p:txBody>
          <a:bodyPr>
            <a:normAutofit/>
          </a:bodyPr>
          <a:lstStyle/>
          <a:p>
            <a:pPr lvl="1"/>
            <a:r>
              <a:rPr lang="en-US" sz="3600" b="1" dirty="0" smtClean="0"/>
              <a:t>Trend or Fashion Forecasters</a:t>
            </a:r>
          </a:p>
          <a:p>
            <a:pPr lvl="2"/>
            <a:r>
              <a:rPr lang="en-US" sz="3200" dirty="0" smtClean="0"/>
              <a:t>The person responsible for predicting what fashions will be the next year. They combine their knowledge of fashion design, history, consumer research &amp; business information to predict the trends that will affect consumers next year.</a:t>
            </a:r>
          </a:p>
          <a:p>
            <a:pPr lvl="1"/>
            <a:r>
              <a:rPr lang="en-US" sz="3600" b="1" dirty="0" smtClean="0"/>
              <a:t>Under the Forecasters are many Assistants &amp; Employees.</a:t>
            </a:r>
          </a:p>
        </p:txBody>
      </p:sp>
    </p:spTree>
    <p:extLst>
      <p:ext uri="{BB962C8B-B14F-4D97-AF65-F5344CB8AC3E}">
        <p14:creationId xmlns:p14="http://schemas.microsoft.com/office/powerpoint/2010/main" val="319269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Textiles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342" y="1763079"/>
            <a:ext cx="8568205" cy="477737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Textile Product Developers &amp; Designers</a:t>
            </a:r>
          </a:p>
          <a:p>
            <a:pPr lvl="1"/>
            <a:r>
              <a:rPr lang="en-US" sz="3200" b="1" dirty="0" smtClean="0"/>
              <a:t>Textile Designers, Textile Stylists &amp; Textile Colorists.</a:t>
            </a:r>
          </a:p>
          <a:p>
            <a:pPr lvl="2"/>
            <a:r>
              <a:rPr lang="en-US" sz="2800" dirty="0" smtClean="0"/>
              <a:t>Who designs the floral print on your dress or teacup print on your bathrobe?</a:t>
            </a:r>
          </a:p>
          <a:p>
            <a:pPr lvl="2"/>
            <a:r>
              <a:rPr lang="en-US" sz="2800" dirty="0" smtClean="0"/>
              <a:t>Who determines how designs can be applied to a fabric?</a:t>
            </a:r>
          </a:p>
          <a:p>
            <a:pPr lvl="2"/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915" y="4898068"/>
            <a:ext cx="2515684" cy="162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345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Careers in Textiles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06206"/>
            <a:ext cx="8662986" cy="4834250"/>
          </a:xfrm>
        </p:spPr>
        <p:txBody>
          <a:bodyPr>
            <a:normAutofit fontScale="92500"/>
          </a:bodyPr>
          <a:lstStyle/>
          <a:p>
            <a:r>
              <a:rPr lang="en-US" sz="3600" b="1" dirty="0" smtClean="0"/>
              <a:t>Textile Designers</a:t>
            </a:r>
            <a:r>
              <a:rPr lang="en-US" sz="2800" b="1" dirty="0" smtClean="0"/>
              <a:t> </a:t>
            </a:r>
            <a:r>
              <a:rPr lang="en-US" sz="2800" dirty="0" smtClean="0"/>
              <a:t>– </a:t>
            </a:r>
            <a:r>
              <a:rPr lang="en-US" sz="3200" dirty="0" smtClean="0"/>
              <a:t>Create original designs in fabrics.</a:t>
            </a:r>
          </a:p>
          <a:p>
            <a:r>
              <a:rPr lang="en-US" sz="3600" b="1" dirty="0" smtClean="0"/>
              <a:t>Textile Stylists </a:t>
            </a:r>
            <a:r>
              <a:rPr lang="en-US" sz="2800" dirty="0" smtClean="0"/>
              <a:t>– </a:t>
            </a:r>
            <a:r>
              <a:rPr lang="en-US" sz="3200" dirty="0" smtClean="0"/>
              <a:t>Modify existing textile goods by altering &amp; redeveloping fresh new products.</a:t>
            </a:r>
          </a:p>
          <a:p>
            <a:r>
              <a:rPr lang="en-US" sz="3600" b="1" dirty="0" smtClean="0"/>
              <a:t>Textile Colorists </a:t>
            </a:r>
            <a:r>
              <a:rPr lang="en-US" sz="2800" dirty="0" smtClean="0"/>
              <a:t>– </a:t>
            </a:r>
            <a:r>
              <a:rPr lang="en-US" sz="3200" dirty="0" smtClean="0"/>
              <a:t>Choose the color combination that will be used in creating new designs</a:t>
            </a:r>
          </a:p>
          <a:p>
            <a:pPr marL="342900" lvl="1" indent="-342900">
              <a:spcBef>
                <a:spcPts val="2000"/>
              </a:spcBef>
            </a:pPr>
            <a:r>
              <a:rPr lang="en-US" sz="3600" b="1" dirty="0"/>
              <a:t>Under </a:t>
            </a:r>
            <a:r>
              <a:rPr lang="en-US" sz="3600" b="1" dirty="0" smtClean="0"/>
              <a:t>the </a:t>
            </a:r>
            <a:r>
              <a:rPr lang="en-US" sz="3600" b="1" dirty="0" smtClean="0"/>
              <a:t>Textile Development &amp; Designers </a:t>
            </a:r>
            <a:r>
              <a:rPr lang="en-US" sz="3600" b="1" dirty="0"/>
              <a:t>are many Assistants &amp; Employees.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379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387" y="295833"/>
            <a:ext cx="6369285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Careers in Manufacturing </a:t>
            </a:r>
            <a:br>
              <a:rPr lang="en-US" sz="4800" b="1" dirty="0" smtClean="0"/>
            </a:br>
            <a:r>
              <a:rPr lang="en-US" sz="4800" b="1" dirty="0" smtClean="0"/>
              <a:t>&amp; Design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387" y="1706206"/>
            <a:ext cx="8644030" cy="4872166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/>
              <a:t>Design Directors, Merchandisers, Creative Designers, Technical Designers, Pattern Makers, Sourcing Managers, Production Planners, Piece Good Buyers, Trimming Buyers &amp; Quality Control Managers.</a:t>
            </a:r>
          </a:p>
          <a:p>
            <a:pPr lvl="1"/>
            <a:r>
              <a:rPr lang="en-US" sz="2800" dirty="0" smtClean="0"/>
              <a:t>Who designs products &amp; buys the materials that are used in your favorite clothes?</a:t>
            </a:r>
          </a:p>
          <a:p>
            <a:pPr lvl="1"/>
            <a:r>
              <a:rPr lang="en-US" sz="2800" dirty="0" smtClean="0"/>
              <a:t>Who decides where these clothes items will be made?</a:t>
            </a:r>
          </a:p>
          <a:p>
            <a:pPr lvl="1"/>
            <a:r>
              <a:rPr lang="en-US" sz="2800" dirty="0" smtClean="0"/>
              <a:t>Who figures out how much a product costs to manufacture?</a:t>
            </a:r>
            <a:endParaRPr lang="en-US" sz="2800" dirty="0"/>
          </a:p>
        </p:txBody>
      </p:sp>
      <p:pic>
        <p:nvPicPr>
          <p:cNvPr id="4" name="Picture 3" descr="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1103" y="226360"/>
            <a:ext cx="1837461" cy="121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073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459" y="295833"/>
            <a:ext cx="7263491" cy="1143000"/>
          </a:xfrm>
        </p:spPr>
        <p:txBody>
          <a:bodyPr>
            <a:normAutofit fontScale="90000"/>
          </a:bodyPr>
          <a:lstStyle/>
          <a:p>
            <a:r>
              <a:rPr lang="en-US" sz="4800" b="1" dirty="0" smtClean="0"/>
              <a:t>Careers in Manufacturing &amp; Design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44122"/>
            <a:ext cx="8644030" cy="4853208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Directors of Product Development – </a:t>
            </a:r>
            <a:r>
              <a:rPr lang="en-US" sz="2800" dirty="0" smtClean="0"/>
              <a:t>Are responsible for the strategic plan </a:t>
            </a:r>
            <a:r>
              <a:rPr lang="en-US" sz="2800" dirty="0" smtClean="0"/>
              <a:t>of product </a:t>
            </a:r>
            <a:r>
              <a:rPr lang="en-US" sz="2800" dirty="0" smtClean="0"/>
              <a:t>development in the retail company.</a:t>
            </a:r>
          </a:p>
          <a:p>
            <a:r>
              <a:rPr lang="en-US" sz="3200" b="1" dirty="0" smtClean="0"/>
              <a:t>Design Directors – </a:t>
            </a:r>
            <a:r>
              <a:rPr lang="en-US" sz="2800" dirty="0" smtClean="0"/>
              <a:t>Do the same for a design/manufacturing firm.</a:t>
            </a:r>
          </a:p>
          <a:p>
            <a:r>
              <a:rPr lang="en-US" sz="3200" b="1" dirty="0" smtClean="0"/>
              <a:t>Merchandisers – </a:t>
            </a:r>
            <a:r>
              <a:rPr lang="en-US" sz="2800" dirty="0" smtClean="0"/>
              <a:t>Work with the Directors to decide what will be produced &amp; then manages the product development process.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442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/>
              <a:t>Careers in Manufacturing &amp; Design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431" y="1744122"/>
            <a:ext cx="8644030" cy="4853208"/>
          </a:xfrm>
        </p:spPr>
        <p:txBody>
          <a:bodyPr>
            <a:normAutofit lnSpcReduction="10000"/>
          </a:bodyPr>
          <a:lstStyle/>
          <a:p>
            <a:r>
              <a:rPr lang="en-US" sz="3200" b="1" dirty="0" smtClean="0"/>
              <a:t>Creative Designers – </a:t>
            </a:r>
            <a:r>
              <a:rPr lang="en-US" sz="2800" dirty="0" smtClean="0"/>
              <a:t>Are responsible for the original design direction of the garment.</a:t>
            </a:r>
          </a:p>
          <a:p>
            <a:r>
              <a:rPr lang="en-US" sz="3200" b="1" dirty="0" smtClean="0"/>
              <a:t>Technical Designers – </a:t>
            </a:r>
            <a:r>
              <a:rPr lang="en-US" sz="2800" dirty="0" smtClean="0"/>
              <a:t>Interpret the creative design concept into the development of a prototype.</a:t>
            </a:r>
          </a:p>
          <a:p>
            <a:r>
              <a:rPr lang="en-US" sz="3200" b="1" dirty="0" smtClean="0"/>
              <a:t>Pattern Makers - </a:t>
            </a:r>
            <a:r>
              <a:rPr lang="en-US" sz="3200" dirty="0" smtClean="0"/>
              <a:t> </a:t>
            </a:r>
            <a:r>
              <a:rPr lang="en-US" sz="2800" dirty="0" smtClean="0"/>
              <a:t>Develop the patterns for the apparel products by either draping or flat pattern methods.</a:t>
            </a:r>
          </a:p>
          <a:p>
            <a:r>
              <a:rPr lang="en-US" sz="3200" b="1" dirty="0"/>
              <a:t>Sourcing Managers - </a:t>
            </a:r>
            <a:r>
              <a:rPr lang="en-US" sz="3200" dirty="0"/>
              <a:t> </a:t>
            </a:r>
            <a:r>
              <a:rPr lang="en-US" sz="2800" dirty="0"/>
              <a:t>Determine where a product will be produced, they negotiate a contract.</a:t>
            </a:r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23183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orbel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2034</TotalTime>
  <Words>1139</Words>
  <Application>Microsoft Macintosh PowerPoint</Application>
  <PresentationFormat>On-screen Show (4:3)</PresentationFormat>
  <Paragraphs>100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Pixel</vt:lpstr>
      <vt:lpstr>Careers In the Apparel &amp; Fashion Industry</vt:lpstr>
      <vt:lpstr>Career Areas</vt:lpstr>
      <vt:lpstr>Careers in the Primary Level</vt:lpstr>
      <vt:lpstr>Careers at the Primary Level</vt:lpstr>
      <vt:lpstr>Careers in Textiles</vt:lpstr>
      <vt:lpstr>Careers in Textiles</vt:lpstr>
      <vt:lpstr>Careers in Manufacturing  &amp; Design</vt:lpstr>
      <vt:lpstr>Careers in Manufacturing &amp; Design</vt:lpstr>
      <vt:lpstr>Careers in Manufacturing &amp; Design</vt:lpstr>
      <vt:lpstr>Careers in Manufacturing  &amp; Design</vt:lpstr>
      <vt:lpstr>Careers in Sales</vt:lpstr>
      <vt:lpstr>Careers in Sales</vt:lpstr>
      <vt:lpstr>Careers in Sales</vt:lpstr>
      <vt:lpstr>Careers in Retail Merchandising</vt:lpstr>
      <vt:lpstr>Careers in Retail Merchandising</vt:lpstr>
      <vt:lpstr>Careers in Retail Merchandising</vt:lpstr>
      <vt:lpstr>Careers in Retail Management</vt:lpstr>
      <vt:lpstr>Careers in Retail Management</vt:lpstr>
      <vt:lpstr>Careers in Sales Promotion</vt:lpstr>
      <vt:lpstr>Careers in Sales Promotion</vt:lpstr>
      <vt:lpstr>Careers in Sales Promotion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Careers In the Apparel &amp; Fashion Industry</dc:title>
  <dc:creator>Teacher</dc:creator>
  <cp:lastModifiedBy>Teacher</cp:lastModifiedBy>
  <cp:revision>35</cp:revision>
  <dcterms:created xsi:type="dcterms:W3CDTF">2016-06-03T05:25:36Z</dcterms:created>
  <dcterms:modified xsi:type="dcterms:W3CDTF">2016-06-15T23:11:45Z</dcterms:modified>
</cp:coreProperties>
</file>