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1"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66" r:id="rId20"/>
    <p:sldId id="274" r:id="rId21"/>
    <p:sldId id="275" r:id="rId22"/>
    <p:sldId id="276" r:id="rId23"/>
    <p:sldId id="277" r:id="rId24"/>
    <p:sldId id="278" r:id="rId25"/>
    <p:sldId id="283"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E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25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F875109-1E3A-4D57-A5AF-FEFC3D4415A3}" type="datetimeFigureOut">
              <a:rPr lang="en-US" smtClean="0"/>
              <a:t>11/24/2014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86237FE-705E-4F71-8B26-9BF6B35CE36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75109-1E3A-4D57-A5AF-FEFC3D4415A3}"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75109-1E3A-4D57-A5AF-FEFC3D4415A3}"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75109-1E3A-4D57-A5AF-FEFC3D4415A3}"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875109-1E3A-4D57-A5AF-FEFC3D4415A3}"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86237FE-705E-4F71-8B26-9BF6B35CE3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75109-1E3A-4D57-A5AF-FEFC3D4415A3}"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875109-1E3A-4D57-A5AF-FEFC3D4415A3}"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875109-1E3A-4D57-A5AF-FEFC3D4415A3}"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75109-1E3A-4D57-A5AF-FEFC3D4415A3}"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875109-1E3A-4D57-A5AF-FEFC3D4415A3}"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75109-1E3A-4D57-A5AF-FEFC3D4415A3}"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237FE-705E-4F71-8B26-9BF6B35CE3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875109-1E3A-4D57-A5AF-FEFC3D4415A3}" type="datetimeFigureOut">
              <a:rPr lang="en-US" smtClean="0"/>
              <a:t>11/24/2014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86237FE-705E-4F71-8B26-9BF6B35CE36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1828800"/>
          </a:xfrm>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23554" name="Picture 2" descr="http://1.bp.blogspot.com/_Q5bnwoYIyaQ/TG6ZxTu_XfI/AAAAAAAAIOI/HgMAlGfvKiw/s640/IMG_6315.JPG"/>
          <p:cNvPicPr>
            <a:picLocks noChangeAspect="1" noChangeArrowheads="1"/>
          </p:cNvPicPr>
          <p:nvPr/>
        </p:nvPicPr>
        <p:blipFill>
          <a:blip r:embed="rId2" cstate="print"/>
          <a:srcRect/>
          <a:stretch>
            <a:fillRect/>
          </a:stretch>
        </p:blipFill>
        <p:spPr bwMode="auto">
          <a:xfrm>
            <a:off x="152400" y="457200"/>
            <a:ext cx="7810054" cy="5210771"/>
          </a:xfrm>
          <a:prstGeom prst="rect">
            <a:avLst/>
          </a:prstGeom>
          <a:noFill/>
        </p:spPr>
      </p:pic>
      <p:sp>
        <p:nvSpPr>
          <p:cNvPr id="5" name="TextBox 4"/>
          <p:cNvSpPr txBox="1"/>
          <p:nvPr/>
        </p:nvSpPr>
        <p:spPr>
          <a:xfrm>
            <a:off x="5486400" y="1219200"/>
            <a:ext cx="3352800" cy="5078313"/>
          </a:xfrm>
          <a:prstGeom prst="rect">
            <a:avLst/>
          </a:prstGeom>
          <a:solidFill>
            <a:srgbClr val="E4E9A1"/>
          </a:solidFill>
        </p:spPr>
        <p:txBody>
          <a:bodyPr wrap="square" rtlCol="0">
            <a:spAutoFit/>
          </a:bodyPr>
          <a:lstStyle/>
          <a:p>
            <a:pPr algn="ctr"/>
            <a:r>
              <a:rPr lang="en-US" sz="5400" dirty="0" smtClean="0">
                <a:solidFill>
                  <a:srgbClr val="000000"/>
                </a:solidFill>
                <a:latin typeface="Comic Sans MS" pitchFamily="66" charset="0"/>
              </a:rPr>
              <a:t>Clipping,  Notching,</a:t>
            </a:r>
          </a:p>
          <a:p>
            <a:pPr algn="ctr"/>
            <a:r>
              <a:rPr lang="en-US" sz="5400" dirty="0" smtClean="0">
                <a:solidFill>
                  <a:srgbClr val="000000"/>
                </a:solidFill>
                <a:latin typeface="Comic Sans MS" pitchFamily="66" charset="0"/>
              </a:rPr>
              <a:t>Trimming and  Grading seams</a:t>
            </a:r>
            <a:endParaRPr lang="en-US" sz="5400" dirty="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928360"/>
          </a:xfrm>
        </p:spPr>
        <p:txBody>
          <a:bodyPr>
            <a:normAutofit/>
          </a:bodyPr>
          <a:lstStyle/>
          <a:p>
            <a:pPr>
              <a:buNone/>
            </a:pPr>
            <a:r>
              <a:rPr lang="en-US" sz="3200" b="1" dirty="0" smtClean="0">
                <a:solidFill>
                  <a:srgbClr val="000000"/>
                </a:solidFill>
                <a:latin typeface="Arial" pitchFamily="34" charset="0"/>
                <a:cs typeface="Arial" pitchFamily="34" charset="0"/>
              </a:rPr>
              <a:t>		THIS     	   </a:t>
            </a:r>
            <a:r>
              <a:rPr lang="en-US" sz="5400" i="1" u="sng" dirty="0" smtClean="0">
                <a:solidFill>
                  <a:srgbClr val="000000"/>
                </a:solidFill>
                <a:latin typeface="Arial" pitchFamily="34" charset="0"/>
                <a:cs typeface="Arial" pitchFamily="34" charset="0"/>
              </a:rPr>
              <a:t>NOT</a:t>
            </a:r>
            <a:r>
              <a:rPr lang="en-US" sz="3200" b="1" dirty="0" smtClean="0">
                <a:solidFill>
                  <a:srgbClr val="000000"/>
                </a:solidFill>
                <a:latin typeface="Arial" pitchFamily="34" charset="0"/>
                <a:cs typeface="Arial" pitchFamily="34" charset="0"/>
              </a:rPr>
              <a:t>		  THIS</a:t>
            </a:r>
            <a:endParaRPr lang="en-US" sz="3200" b="1" dirty="0">
              <a:solidFill>
                <a:srgbClr val="000000"/>
              </a:solidFill>
              <a:latin typeface="Arial" pitchFamily="34" charset="0"/>
              <a:cs typeface="Arial" pitchFamily="34" charset="0"/>
            </a:endParaRPr>
          </a:p>
        </p:txBody>
      </p:sp>
      <p:pic>
        <p:nvPicPr>
          <p:cNvPr id="66562" name="Picture 2" descr="http://3.bp.blogspot.com/_Q5bnwoYIyaQ/TG6YWKjFv_I/AAAAAAAAINM/j_3GkQPnO9U/s640/IMG_6213.JPG"/>
          <p:cNvPicPr>
            <a:picLocks noChangeAspect="1" noChangeArrowheads="1"/>
          </p:cNvPicPr>
          <p:nvPr/>
        </p:nvPicPr>
        <p:blipFill>
          <a:blip r:embed="rId2" cstate="print"/>
          <a:srcRect l="9615" t="11529" r="15385"/>
          <a:stretch>
            <a:fillRect/>
          </a:stretch>
        </p:blipFill>
        <p:spPr bwMode="auto">
          <a:xfrm>
            <a:off x="533400" y="2057400"/>
            <a:ext cx="2971800" cy="2338864"/>
          </a:xfrm>
          <a:prstGeom prst="rect">
            <a:avLst/>
          </a:prstGeom>
          <a:noFill/>
        </p:spPr>
      </p:pic>
      <p:pic>
        <p:nvPicPr>
          <p:cNvPr id="5" name="Picture 2" descr="http://4.bp.blogspot.com/_Q5bnwoYIyaQ/TG6X9Q78osI/AAAAAAAAIM8/6CiiAPCMrgQ/s640/IMG_6196.JPG"/>
          <p:cNvPicPr>
            <a:picLocks noChangeAspect="1" noChangeArrowheads="1"/>
          </p:cNvPicPr>
          <p:nvPr/>
        </p:nvPicPr>
        <p:blipFill>
          <a:blip r:embed="rId3" cstate="print"/>
          <a:srcRect r="27907"/>
          <a:stretch>
            <a:fillRect/>
          </a:stretch>
        </p:blipFill>
        <p:spPr bwMode="auto">
          <a:xfrm>
            <a:off x="5715000" y="2133600"/>
            <a:ext cx="2362200" cy="21861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762000"/>
            <a:ext cx="8229600" cy="5547360"/>
          </a:xfrm>
        </p:spPr>
        <p:txBody>
          <a:bodyPr>
            <a:normAutofit/>
          </a:bodyPr>
          <a:lstStyle/>
          <a:p>
            <a:r>
              <a:rPr lang="en-US" sz="3200" dirty="0" smtClean="0">
                <a:solidFill>
                  <a:srgbClr val="000000"/>
                </a:solidFill>
                <a:latin typeface="Arial" pitchFamily="34" charset="0"/>
                <a:cs typeface="Arial" pitchFamily="34" charset="0"/>
              </a:rPr>
              <a:t>it will lay perfectly flat!!!</a:t>
            </a:r>
            <a:endParaRPr lang="en-US" sz="3200" dirty="0">
              <a:solidFill>
                <a:srgbClr val="000000"/>
              </a:solidFill>
              <a:latin typeface="Arial" pitchFamily="34" charset="0"/>
              <a:cs typeface="Arial" pitchFamily="34" charset="0"/>
            </a:endParaRPr>
          </a:p>
        </p:txBody>
      </p:sp>
      <p:pic>
        <p:nvPicPr>
          <p:cNvPr id="65538" name="Picture 2" descr="http://2.bp.blogspot.com/_Q5bnwoYIyaQ/TG6Ya3e24oI/AAAAAAAAINQ/J4VT7IIerBY/s640/IMG_6216.JPG"/>
          <p:cNvPicPr>
            <a:picLocks noChangeAspect="1" noChangeArrowheads="1"/>
          </p:cNvPicPr>
          <p:nvPr/>
        </p:nvPicPr>
        <p:blipFill>
          <a:blip r:embed="rId2" cstate="print"/>
          <a:srcRect/>
          <a:stretch>
            <a:fillRect/>
          </a:stretch>
        </p:blipFill>
        <p:spPr bwMode="auto">
          <a:xfrm>
            <a:off x="1066800" y="1905000"/>
            <a:ext cx="6096000" cy="40671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5400" dirty="0" smtClean="0"/>
              <a:t>CURVES</a:t>
            </a:r>
            <a:endParaRPr lang="en-US" sz="5400" dirty="0"/>
          </a:p>
        </p:txBody>
      </p:sp>
      <p:sp>
        <p:nvSpPr>
          <p:cNvPr id="3" name="Content Placeholder 2"/>
          <p:cNvSpPr>
            <a:spLocks noGrp="1"/>
          </p:cNvSpPr>
          <p:nvPr>
            <p:ph idx="1"/>
          </p:nvPr>
        </p:nvSpPr>
        <p:spPr>
          <a:xfrm>
            <a:off x="152400" y="1066800"/>
            <a:ext cx="8839200" cy="4709160"/>
          </a:xfrm>
        </p:spPr>
        <p:txBody>
          <a:bodyPr>
            <a:normAutofit/>
          </a:bodyPr>
          <a:lstStyle/>
          <a:p>
            <a:pPr>
              <a:buNone/>
            </a:pPr>
            <a:r>
              <a:rPr lang="en-US" sz="3200" b="1" i="1" u="sng" dirty="0" smtClean="0">
                <a:solidFill>
                  <a:srgbClr val="000000"/>
                </a:solidFill>
                <a:latin typeface="Arial" pitchFamily="34" charset="0"/>
                <a:cs typeface="Arial" pitchFamily="34" charset="0"/>
              </a:rPr>
              <a:t>REMEMBER:</a:t>
            </a:r>
          </a:p>
          <a:p>
            <a:pPr algn="ctr">
              <a:buNone/>
            </a:pPr>
            <a:r>
              <a:rPr lang="en-US" sz="4400" b="1" dirty="0" smtClean="0">
                <a:solidFill>
                  <a:srgbClr val="000000"/>
                </a:solidFill>
                <a:latin typeface="Arial" pitchFamily="34" charset="0"/>
                <a:cs typeface="Arial" pitchFamily="34" charset="0"/>
              </a:rPr>
              <a:t>CLIP </a:t>
            </a:r>
            <a:r>
              <a:rPr lang="en-US" sz="4400" dirty="0" smtClean="0">
                <a:solidFill>
                  <a:srgbClr val="000000"/>
                </a:solidFill>
                <a:latin typeface="Arial" pitchFamily="34" charset="0"/>
                <a:cs typeface="Arial" pitchFamily="34" charset="0"/>
              </a:rPr>
              <a:t>valleys</a:t>
            </a:r>
            <a:r>
              <a:rPr lang="en-US" sz="4400" b="1" dirty="0" smtClean="0">
                <a:solidFill>
                  <a:srgbClr val="000000"/>
                </a:solidFill>
                <a:latin typeface="Arial" pitchFamily="34" charset="0"/>
                <a:cs typeface="Arial" pitchFamily="34" charset="0"/>
              </a:rPr>
              <a:t>, NOTCH </a:t>
            </a:r>
            <a:r>
              <a:rPr lang="en-US" sz="4400" dirty="0" smtClean="0">
                <a:solidFill>
                  <a:srgbClr val="000000"/>
                </a:solidFill>
                <a:latin typeface="Arial" pitchFamily="34" charset="0"/>
                <a:cs typeface="Arial" pitchFamily="34" charset="0"/>
              </a:rPr>
              <a:t>mountains</a:t>
            </a:r>
          </a:p>
          <a:p>
            <a:pPr>
              <a:buNone/>
            </a:pPr>
            <a:endParaRPr lang="en-US" sz="3200" dirty="0" smtClean="0">
              <a:solidFill>
                <a:srgbClr val="000000"/>
              </a:solidFill>
              <a:latin typeface="Arial" pitchFamily="34" charset="0"/>
              <a:cs typeface="Arial" pitchFamily="34" charset="0"/>
            </a:endParaRPr>
          </a:p>
          <a:p>
            <a:pPr>
              <a:buNone/>
            </a:pPr>
            <a:r>
              <a:rPr lang="en-US" sz="3200" dirty="0" smtClean="0">
                <a:solidFill>
                  <a:srgbClr val="000000"/>
                </a:solidFill>
                <a:latin typeface="Arial" pitchFamily="34" charset="0"/>
                <a:cs typeface="Arial" pitchFamily="34" charset="0"/>
              </a:rPr>
              <a:t>When you have a curve that looks like a mountain…</a:t>
            </a:r>
            <a:endParaRPr lang="en-US" sz="3200" dirty="0">
              <a:solidFill>
                <a:srgbClr val="000000"/>
              </a:solidFill>
              <a:latin typeface="Arial" pitchFamily="34" charset="0"/>
              <a:cs typeface="Arial" pitchFamily="34" charset="0"/>
            </a:endParaRPr>
          </a:p>
        </p:txBody>
      </p:sp>
      <p:pic>
        <p:nvPicPr>
          <p:cNvPr id="79874" name="Picture 2" descr="http://2.bp.blogspot.com/_Q5bnwoYIyaQ/TG6YijtIYfI/AAAAAAAAINU/IimqM6yTJeo/s640/IMG_6219.JPG"/>
          <p:cNvPicPr>
            <a:picLocks noChangeAspect="1" noChangeArrowheads="1"/>
          </p:cNvPicPr>
          <p:nvPr/>
        </p:nvPicPr>
        <p:blipFill>
          <a:blip r:embed="rId2" cstate="print"/>
          <a:srcRect t="12403" r="6214" b="6977"/>
          <a:stretch>
            <a:fillRect/>
          </a:stretch>
        </p:blipFill>
        <p:spPr bwMode="auto">
          <a:xfrm>
            <a:off x="3276600" y="3657600"/>
            <a:ext cx="5181600" cy="2971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5775960"/>
          </a:xfrm>
        </p:spPr>
        <p:txBody>
          <a:bodyPr>
            <a:normAutofit/>
          </a:bodyPr>
          <a:lstStyle/>
          <a:p>
            <a:pPr>
              <a:buNone/>
            </a:pPr>
            <a:r>
              <a:rPr lang="en-US" sz="3200" dirty="0" smtClean="0">
                <a:solidFill>
                  <a:srgbClr val="000000"/>
                </a:solidFill>
                <a:latin typeface="Arial" pitchFamily="34" charset="0"/>
                <a:cs typeface="Arial" pitchFamily="34" charset="0"/>
              </a:rPr>
              <a:t>Notch the mountains like this:</a:t>
            </a:r>
          </a:p>
          <a:p>
            <a:pPr>
              <a:buNone/>
            </a:pPr>
            <a:r>
              <a:rPr lang="en-US" sz="3200" dirty="0" smtClean="0">
                <a:solidFill>
                  <a:srgbClr val="000000"/>
                </a:solidFill>
                <a:latin typeface="Arial" pitchFamily="34" charset="0"/>
                <a:cs typeface="Arial" pitchFamily="34" charset="0"/>
              </a:rPr>
              <a:t>	about 1/16” to 1/8” from the seam.</a:t>
            </a:r>
          </a:p>
          <a:p>
            <a:pPr>
              <a:buNone/>
            </a:pPr>
            <a:r>
              <a:rPr lang="en-US" sz="3200" dirty="0" smtClean="0">
                <a:solidFill>
                  <a:srgbClr val="000000"/>
                </a:solidFill>
                <a:latin typeface="Arial" pitchFamily="34" charset="0"/>
                <a:cs typeface="Arial" pitchFamily="34" charset="0"/>
              </a:rPr>
              <a:t>	you are trying to take away some of the bulk so it will lay flat..</a:t>
            </a:r>
            <a:endParaRPr lang="en-US" sz="3200" dirty="0">
              <a:solidFill>
                <a:srgbClr val="000000"/>
              </a:solidFill>
              <a:latin typeface="Arial" pitchFamily="34" charset="0"/>
              <a:cs typeface="Arial" pitchFamily="34" charset="0"/>
            </a:endParaRPr>
          </a:p>
        </p:txBody>
      </p:sp>
      <p:pic>
        <p:nvPicPr>
          <p:cNvPr id="78850" name="Picture 2" descr="http://4.bp.blogspot.com/_Q5bnwoYIyaQ/TG6YpwJKGJI/AAAAAAAAINY/3b4K9zh3glg/s640/IMG_6221.JPG"/>
          <p:cNvPicPr>
            <a:picLocks noChangeAspect="1" noChangeArrowheads="1"/>
          </p:cNvPicPr>
          <p:nvPr/>
        </p:nvPicPr>
        <p:blipFill>
          <a:blip r:embed="rId2" cstate="print"/>
          <a:srcRect/>
          <a:stretch>
            <a:fillRect/>
          </a:stretch>
        </p:blipFill>
        <p:spPr bwMode="auto">
          <a:xfrm>
            <a:off x="1752600" y="2895600"/>
            <a:ext cx="5596326" cy="3733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928360"/>
          </a:xfrm>
        </p:spPr>
        <p:txBody>
          <a:bodyPr>
            <a:normAutofit/>
          </a:bodyPr>
          <a:lstStyle/>
          <a:p>
            <a:r>
              <a:rPr lang="en-US" sz="3200" dirty="0" smtClean="0">
                <a:solidFill>
                  <a:srgbClr val="000000"/>
                </a:solidFill>
                <a:latin typeface="Arial" pitchFamily="34" charset="0"/>
                <a:cs typeface="Arial" pitchFamily="34" charset="0"/>
              </a:rPr>
              <a:t>So, when you turn it right side out, it will look nice and smooth.</a:t>
            </a:r>
            <a:endParaRPr lang="en-US" sz="3200" dirty="0">
              <a:solidFill>
                <a:srgbClr val="000000"/>
              </a:solidFill>
              <a:latin typeface="Arial" pitchFamily="34" charset="0"/>
              <a:cs typeface="Arial" pitchFamily="34" charset="0"/>
            </a:endParaRPr>
          </a:p>
        </p:txBody>
      </p:sp>
      <p:pic>
        <p:nvPicPr>
          <p:cNvPr id="77826" name="Picture 2" descr="http://4.bp.blogspot.com/_Q5bnwoYIyaQ/TG6YxX6paFI/AAAAAAAAINc/WYfpjQEP6IM/s640/IMG_6222.JPG"/>
          <p:cNvPicPr>
            <a:picLocks noChangeAspect="1" noChangeArrowheads="1"/>
          </p:cNvPicPr>
          <p:nvPr/>
        </p:nvPicPr>
        <p:blipFill>
          <a:blip r:embed="rId2" cstate="print"/>
          <a:srcRect/>
          <a:stretch>
            <a:fillRect/>
          </a:stretch>
        </p:blipFill>
        <p:spPr bwMode="auto">
          <a:xfrm>
            <a:off x="1524000" y="1828800"/>
            <a:ext cx="6096000" cy="40671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descr="http://1.bp.blogspot.com/_Q5bnwoYIyaQ/TG6Y2nS22cI/AAAAAAAAINg/81I7Do7RBeY/s640/IMG_6225.JPG"/>
          <p:cNvPicPr>
            <a:picLocks noChangeAspect="1" noChangeArrowheads="1"/>
          </p:cNvPicPr>
          <p:nvPr/>
        </p:nvPicPr>
        <p:blipFill>
          <a:blip r:embed="rId2" cstate="print"/>
          <a:srcRect/>
          <a:stretch>
            <a:fillRect/>
          </a:stretch>
        </p:blipFill>
        <p:spPr bwMode="auto">
          <a:xfrm>
            <a:off x="1524000" y="1752600"/>
            <a:ext cx="6096000" cy="40671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r>
              <a:rPr lang="en-US" sz="3200" dirty="0" smtClean="0">
                <a:solidFill>
                  <a:srgbClr val="000000"/>
                </a:solidFill>
                <a:latin typeface="Arial" pitchFamily="34" charset="0"/>
                <a:cs typeface="Arial" pitchFamily="34" charset="0"/>
              </a:rPr>
              <a:t>From the inside, you can see the notches are closed up and are almost lay next to each other now because the curve forced them that way.</a:t>
            </a:r>
            <a:endParaRPr lang="en-US" sz="3200" dirty="0">
              <a:solidFill>
                <a:srgbClr val="000000"/>
              </a:solidFill>
              <a:latin typeface="Arial" pitchFamily="34" charset="0"/>
              <a:cs typeface="Arial" pitchFamily="34" charset="0"/>
            </a:endParaRPr>
          </a:p>
        </p:txBody>
      </p:sp>
      <p:pic>
        <p:nvPicPr>
          <p:cNvPr id="75778" name="Picture 2" descr="http://3.bp.blogspot.com/_Q5bnwoYIyaQ/TG6Y82tgXrI/AAAAAAAAINk/4WCntUin94E/s640/IMG_6226.JPG"/>
          <p:cNvPicPr>
            <a:picLocks noChangeAspect="1" noChangeArrowheads="1"/>
          </p:cNvPicPr>
          <p:nvPr/>
        </p:nvPicPr>
        <p:blipFill>
          <a:blip r:embed="rId2" cstate="print"/>
          <a:srcRect/>
          <a:stretch>
            <a:fillRect/>
          </a:stretch>
        </p:blipFill>
        <p:spPr bwMode="auto">
          <a:xfrm>
            <a:off x="1600200" y="2438400"/>
            <a:ext cx="6096000" cy="40671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pPr>
              <a:buNone/>
            </a:pPr>
            <a:r>
              <a:rPr lang="en-US" sz="3200" dirty="0" smtClean="0">
                <a:solidFill>
                  <a:srgbClr val="000000"/>
                </a:solidFill>
                <a:latin typeface="Arial" pitchFamily="34" charset="0"/>
                <a:cs typeface="Arial" pitchFamily="34" charset="0"/>
              </a:rPr>
              <a:t>Now on to valleys, which look something like this.</a:t>
            </a:r>
          </a:p>
          <a:p>
            <a:pPr>
              <a:buNone/>
            </a:pPr>
            <a:endParaRPr lang="en-US" sz="3200" dirty="0" smtClean="0">
              <a:solidFill>
                <a:srgbClr val="000000"/>
              </a:solidFill>
              <a:latin typeface="Arial" pitchFamily="34" charset="0"/>
              <a:cs typeface="Arial" pitchFamily="34" charset="0"/>
            </a:endParaRPr>
          </a:p>
          <a:p>
            <a:pPr>
              <a:buNone/>
            </a:pPr>
            <a:endParaRPr lang="en-US" sz="3200" dirty="0">
              <a:solidFill>
                <a:srgbClr val="000000"/>
              </a:solidFill>
              <a:latin typeface="Arial" pitchFamily="34" charset="0"/>
              <a:cs typeface="Arial" pitchFamily="34" charset="0"/>
            </a:endParaRPr>
          </a:p>
        </p:txBody>
      </p:sp>
      <p:pic>
        <p:nvPicPr>
          <p:cNvPr id="74754" name="Picture 2" descr="http://4.bp.blogspot.com/_Q5bnwoYIyaQ/TG6ZC7g_iAI/AAAAAAAAINo/HmijhSzU_fc/s640/IMG_6246.JPG"/>
          <p:cNvPicPr>
            <a:picLocks noChangeAspect="1" noChangeArrowheads="1"/>
          </p:cNvPicPr>
          <p:nvPr/>
        </p:nvPicPr>
        <p:blipFill>
          <a:blip r:embed="rId2" cstate="print"/>
          <a:srcRect/>
          <a:stretch>
            <a:fillRect/>
          </a:stretch>
        </p:blipFill>
        <p:spPr bwMode="auto">
          <a:xfrm>
            <a:off x="1447800" y="1600200"/>
            <a:ext cx="6096000" cy="40671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457200"/>
            <a:ext cx="8229600" cy="5852160"/>
          </a:xfrm>
        </p:spPr>
        <p:txBody>
          <a:bodyPr>
            <a:normAutofit/>
          </a:bodyPr>
          <a:lstStyle/>
          <a:p>
            <a:r>
              <a:rPr lang="en-US" sz="3200" dirty="0" smtClean="0">
                <a:solidFill>
                  <a:srgbClr val="000000"/>
                </a:solidFill>
                <a:latin typeface="Arial" pitchFamily="34" charset="0"/>
                <a:cs typeface="Arial" pitchFamily="34" charset="0"/>
              </a:rPr>
              <a:t>If you tried to turn a “valley curve” right side out, it will not lay flat for you.  It will just bunch up and pucker.</a:t>
            </a:r>
            <a:endParaRPr lang="en-US" sz="3200" dirty="0">
              <a:solidFill>
                <a:srgbClr val="000000"/>
              </a:solidFill>
              <a:latin typeface="Arial" pitchFamily="34" charset="0"/>
              <a:cs typeface="Arial" pitchFamily="34" charset="0"/>
            </a:endParaRPr>
          </a:p>
        </p:txBody>
      </p:sp>
      <p:pic>
        <p:nvPicPr>
          <p:cNvPr id="73730" name="Picture 2" descr="http://2.bp.blogspot.com/_Q5bnwoYIyaQ/TG6ZKlfyNKI/AAAAAAAAINs/7mUtojO_6XE/s640/IMG_6251.JPG"/>
          <p:cNvPicPr>
            <a:picLocks noChangeAspect="1" noChangeArrowheads="1"/>
          </p:cNvPicPr>
          <p:nvPr/>
        </p:nvPicPr>
        <p:blipFill>
          <a:blip r:embed="rId2" cstate="print"/>
          <a:srcRect/>
          <a:stretch>
            <a:fillRect/>
          </a:stretch>
        </p:blipFill>
        <p:spPr bwMode="auto">
          <a:xfrm>
            <a:off x="1600200" y="2209800"/>
            <a:ext cx="6096000" cy="40671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928360"/>
          </a:xfrm>
        </p:spPr>
        <p:txBody>
          <a:bodyPr>
            <a:normAutofit/>
          </a:bodyPr>
          <a:lstStyle/>
          <a:p>
            <a:pPr>
              <a:buNone/>
            </a:pPr>
            <a:r>
              <a:rPr lang="en-US" sz="3200" dirty="0" smtClean="0">
                <a:solidFill>
                  <a:srgbClr val="000000"/>
                </a:solidFill>
                <a:latin typeface="Arial" pitchFamily="34" charset="0"/>
                <a:cs typeface="Arial" pitchFamily="34" charset="0"/>
              </a:rPr>
              <a:t>So, clip the valley like this:  about 1/16” to 1/8” from the seam.</a:t>
            </a:r>
            <a:endParaRPr lang="en-US" sz="3200" dirty="0">
              <a:solidFill>
                <a:srgbClr val="000000"/>
              </a:solidFill>
              <a:latin typeface="Arial" pitchFamily="34" charset="0"/>
              <a:cs typeface="Arial" pitchFamily="34" charset="0"/>
            </a:endParaRPr>
          </a:p>
        </p:txBody>
      </p:sp>
      <p:pic>
        <p:nvPicPr>
          <p:cNvPr id="64514" name="Picture 2" descr="http://1.bp.blogspot.com/_Q5bnwoYIyaQ/TG6ZQAfmyBI/AAAAAAAAINw/8YpB2i6ocuo/s640/IMG_6252.JPG"/>
          <p:cNvPicPr>
            <a:picLocks noChangeAspect="1" noChangeArrowheads="1"/>
          </p:cNvPicPr>
          <p:nvPr/>
        </p:nvPicPr>
        <p:blipFill>
          <a:blip r:embed="rId2" cstate="print"/>
          <a:srcRect/>
          <a:stretch>
            <a:fillRect/>
          </a:stretch>
        </p:blipFill>
        <p:spPr bwMode="auto">
          <a:xfrm>
            <a:off x="1676400" y="1676400"/>
            <a:ext cx="6096000" cy="4067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52400"/>
            <a:ext cx="8229600" cy="6156960"/>
          </a:xfrm>
        </p:spPr>
        <p:txBody>
          <a:bodyPr>
            <a:normAutofit/>
          </a:bodyPr>
          <a:lstStyle/>
          <a:p>
            <a:pPr>
              <a:buNone/>
            </a:pPr>
            <a:endParaRPr lang="en-US" sz="3200" dirty="0" smtClean="0">
              <a:solidFill>
                <a:srgbClr val="000000"/>
              </a:solidFill>
              <a:latin typeface="Arial" pitchFamily="34" charset="0"/>
              <a:cs typeface="Arial" pitchFamily="34" charset="0"/>
            </a:endParaRPr>
          </a:p>
          <a:p>
            <a:pPr>
              <a:buNone/>
            </a:pPr>
            <a:endParaRPr lang="en-US" sz="3200" dirty="0" smtClean="0">
              <a:solidFill>
                <a:srgbClr val="000000"/>
              </a:solidFill>
              <a:latin typeface="Arial" pitchFamily="34" charset="0"/>
              <a:cs typeface="Arial" pitchFamily="34" charset="0"/>
            </a:endParaRPr>
          </a:p>
          <a:p>
            <a:pPr>
              <a:buNone/>
            </a:pPr>
            <a:r>
              <a:rPr lang="en-US" sz="3200" dirty="0" smtClean="0">
                <a:solidFill>
                  <a:srgbClr val="000000"/>
                </a:solidFill>
                <a:latin typeface="Arial" pitchFamily="34" charset="0"/>
                <a:cs typeface="Arial" pitchFamily="34" charset="0"/>
              </a:rPr>
              <a:t>Sometime the simplest little technique can really POLISH OFF YOUR PROJECT!!!</a:t>
            </a:r>
          </a:p>
          <a:p>
            <a:pPr>
              <a:buNone/>
            </a:pPr>
            <a:endParaRPr lang="en-US" sz="3200" dirty="0" smtClean="0">
              <a:solidFill>
                <a:srgbClr val="000000"/>
              </a:solidFill>
              <a:latin typeface="Arial" pitchFamily="34" charset="0"/>
              <a:cs typeface="Arial" pitchFamily="34" charset="0"/>
            </a:endParaRPr>
          </a:p>
          <a:p>
            <a:pPr>
              <a:buNone/>
            </a:pPr>
            <a:endParaRPr lang="en-US" sz="3200" dirty="0" smtClean="0">
              <a:solidFill>
                <a:srgbClr val="000000"/>
              </a:solidFill>
              <a:latin typeface="Arial" pitchFamily="34" charset="0"/>
              <a:cs typeface="Arial" pitchFamily="34" charset="0"/>
            </a:endParaRPr>
          </a:p>
          <a:p>
            <a:pPr>
              <a:buNone/>
            </a:pPr>
            <a:r>
              <a:rPr lang="en-US" sz="3200" dirty="0" smtClean="0">
                <a:solidFill>
                  <a:srgbClr val="000000"/>
                </a:solidFill>
                <a:latin typeface="Arial" pitchFamily="34" charset="0"/>
                <a:cs typeface="Arial" pitchFamily="34" charset="0"/>
              </a:rPr>
              <a:t>By taking an extra moment or two to finish something off right, you will start to see huge improvements in your projects.</a:t>
            </a:r>
            <a:endParaRPr lang="en-US" sz="3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5623560"/>
          </a:xfrm>
        </p:spPr>
        <p:txBody>
          <a:bodyPr>
            <a:normAutofit/>
          </a:bodyPr>
          <a:lstStyle/>
          <a:p>
            <a:pPr>
              <a:buNone/>
            </a:pPr>
            <a:r>
              <a:rPr lang="en-US" sz="3200" dirty="0" smtClean="0">
                <a:solidFill>
                  <a:srgbClr val="000000"/>
                </a:solidFill>
                <a:latin typeface="Arial" pitchFamily="34" charset="0"/>
                <a:cs typeface="Arial" pitchFamily="34" charset="0"/>
              </a:rPr>
              <a:t>When the curve stretches open a bit, the sips allow it to move.</a:t>
            </a:r>
            <a:endParaRPr lang="en-US" sz="3200" dirty="0">
              <a:solidFill>
                <a:srgbClr val="000000"/>
              </a:solidFill>
              <a:latin typeface="Arial" pitchFamily="34" charset="0"/>
              <a:cs typeface="Arial" pitchFamily="34" charset="0"/>
            </a:endParaRPr>
          </a:p>
        </p:txBody>
      </p:sp>
      <p:pic>
        <p:nvPicPr>
          <p:cNvPr id="86018" name="Picture 2" descr="http://4.bp.blogspot.com/_Q5bnwoYIyaQ/TG6ZT6BxYBI/AAAAAAAAIN0/qHkUFJP86_E/s640/IMG_6258.JPG"/>
          <p:cNvPicPr>
            <a:picLocks noChangeAspect="1" noChangeArrowheads="1"/>
          </p:cNvPicPr>
          <p:nvPr/>
        </p:nvPicPr>
        <p:blipFill>
          <a:blip r:embed="rId2" cstate="print"/>
          <a:srcRect/>
          <a:stretch>
            <a:fillRect/>
          </a:stretch>
        </p:blipFill>
        <p:spPr bwMode="auto">
          <a:xfrm>
            <a:off x="1295400" y="1981200"/>
            <a:ext cx="6096000" cy="40767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928360"/>
          </a:xfrm>
        </p:spPr>
        <p:txBody>
          <a:bodyPr>
            <a:normAutofit/>
          </a:bodyPr>
          <a:lstStyle/>
          <a:p>
            <a:pPr>
              <a:buNone/>
            </a:pPr>
            <a:r>
              <a:rPr lang="en-US" sz="3200" dirty="0" smtClean="0">
                <a:solidFill>
                  <a:srgbClr val="000000"/>
                </a:solidFill>
                <a:latin typeface="Arial" pitchFamily="34" charset="0"/>
                <a:cs typeface="Arial" pitchFamily="34" charset="0"/>
              </a:rPr>
              <a:t>Here you also need to add a little notch at the top where there are slight </a:t>
            </a:r>
            <a:r>
              <a:rPr lang="en-US" sz="3200" dirty="0" smtClean="0">
                <a:solidFill>
                  <a:srgbClr val="000000"/>
                </a:solidFill>
                <a:latin typeface="Arial" pitchFamily="34" charset="0"/>
                <a:cs typeface="Arial" pitchFamily="34" charset="0"/>
              </a:rPr>
              <a:t>mountains</a:t>
            </a:r>
            <a:r>
              <a:rPr lang="en-US" sz="3200" dirty="0" smtClean="0">
                <a:solidFill>
                  <a:srgbClr val="000000"/>
                </a:solidFill>
                <a:latin typeface="Arial" pitchFamily="34" charset="0"/>
                <a:cs typeface="Arial" pitchFamily="34" charset="0"/>
              </a:rPr>
              <a:t>.</a:t>
            </a:r>
            <a:endParaRPr lang="en-US" sz="3200" dirty="0">
              <a:solidFill>
                <a:srgbClr val="000000"/>
              </a:solidFill>
              <a:latin typeface="Arial" pitchFamily="34" charset="0"/>
              <a:cs typeface="Arial" pitchFamily="34" charset="0"/>
            </a:endParaRPr>
          </a:p>
        </p:txBody>
      </p:sp>
      <p:pic>
        <p:nvPicPr>
          <p:cNvPr id="84994" name="Picture 2" descr="http://2.bp.blogspot.com/_Q5bnwoYIyaQ/TG6ZaOqAhGI/AAAAAAAAIN4/zw122dTjREY/s640/IMG_6264.JPG"/>
          <p:cNvPicPr>
            <a:picLocks noChangeAspect="1" noChangeArrowheads="1"/>
          </p:cNvPicPr>
          <p:nvPr/>
        </p:nvPicPr>
        <p:blipFill>
          <a:blip r:embed="rId2" cstate="print"/>
          <a:srcRect/>
          <a:stretch>
            <a:fillRect/>
          </a:stretch>
        </p:blipFill>
        <p:spPr bwMode="auto">
          <a:xfrm>
            <a:off x="1752600" y="1828800"/>
            <a:ext cx="6096000" cy="40671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pPr>
              <a:buNone/>
            </a:pPr>
            <a:r>
              <a:rPr lang="en-US" sz="3200" dirty="0" smtClean="0">
                <a:solidFill>
                  <a:srgbClr val="000000"/>
                </a:solidFill>
                <a:latin typeface="Arial" pitchFamily="34" charset="0"/>
                <a:cs typeface="Arial" pitchFamily="34" charset="0"/>
              </a:rPr>
              <a:t>Then turn it right side out and the valley lays nice and flat.</a:t>
            </a:r>
            <a:endParaRPr lang="en-US" sz="3200" dirty="0">
              <a:solidFill>
                <a:srgbClr val="000000"/>
              </a:solidFill>
              <a:latin typeface="Arial" pitchFamily="34" charset="0"/>
              <a:cs typeface="Arial" pitchFamily="34" charset="0"/>
            </a:endParaRPr>
          </a:p>
        </p:txBody>
      </p:sp>
      <p:pic>
        <p:nvPicPr>
          <p:cNvPr id="83970" name="Picture 2" descr="http://1.bp.blogspot.com/_Q5bnwoYIyaQ/TG6Zgo_B9qI/AAAAAAAAIN8/FFU8dbpwzQM/s640/IMG_6271.JPG"/>
          <p:cNvPicPr>
            <a:picLocks noChangeAspect="1" noChangeArrowheads="1"/>
          </p:cNvPicPr>
          <p:nvPr/>
        </p:nvPicPr>
        <p:blipFill>
          <a:blip r:embed="rId2" cstate="print"/>
          <a:srcRect/>
          <a:stretch>
            <a:fillRect/>
          </a:stretch>
        </p:blipFill>
        <p:spPr bwMode="auto">
          <a:xfrm>
            <a:off x="1447800" y="1447800"/>
            <a:ext cx="6096000" cy="40671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pPr>
              <a:buNone/>
            </a:pPr>
            <a:r>
              <a:rPr lang="en-US" sz="3200" dirty="0" smtClean="0">
                <a:solidFill>
                  <a:srgbClr val="000000"/>
                </a:solidFill>
                <a:latin typeface="Arial" pitchFamily="34" charset="0"/>
                <a:cs typeface="Arial" pitchFamily="34" charset="0"/>
              </a:rPr>
              <a:t>If you open it up, you can see the “clips” are being opened up allowing for the nice curve of fabric from the outside.</a:t>
            </a:r>
            <a:endParaRPr lang="en-US" sz="3200" dirty="0">
              <a:solidFill>
                <a:srgbClr val="000000"/>
              </a:solidFill>
              <a:latin typeface="Arial" pitchFamily="34" charset="0"/>
              <a:cs typeface="Arial" pitchFamily="34" charset="0"/>
            </a:endParaRPr>
          </a:p>
        </p:txBody>
      </p:sp>
      <p:pic>
        <p:nvPicPr>
          <p:cNvPr id="82946" name="Picture 2" descr="http://4.bp.blogspot.com/_Q5bnwoYIyaQ/TG6Zl_K4ujI/AAAAAAAAIOA/r89QDZTnW04/s640/IMG_6286.JPG"/>
          <p:cNvPicPr>
            <a:picLocks noChangeAspect="1" noChangeArrowheads="1"/>
          </p:cNvPicPr>
          <p:nvPr/>
        </p:nvPicPr>
        <p:blipFill>
          <a:blip r:embed="rId2" cstate="print"/>
          <a:srcRect/>
          <a:stretch>
            <a:fillRect/>
          </a:stretch>
        </p:blipFill>
        <p:spPr bwMode="auto">
          <a:xfrm>
            <a:off x="1447800" y="2286000"/>
            <a:ext cx="6096000" cy="40671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r>
              <a:rPr lang="en-US" sz="3200" dirty="0" smtClean="0">
                <a:solidFill>
                  <a:srgbClr val="000000"/>
                </a:solidFill>
                <a:latin typeface="Arial" pitchFamily="34" charset="0"/>
                <a:cs typeface="Arial" pitchFamily="34" charset="0"/>
              </a:rPr>
              <a:t>So, use these techniques on your projects and you will notice a huge difference in how your fabric lays and how much better the end product looks.</a:t>
            </a:r>
          </a:p>
          <a:p>
            <a:r>
              <a:rPr lang="en-US" sz="3200" dirty="0" smtClean="0">
                <a:solidFill>
                  <a:srgbClr val="000000"/>
                </a:solidFill>
                <a:latin typeface="Arial" pitchFamily="34" charset="0"/>
                <a:cs typeface="Arial" pitchFamily="34" charset="0"/>
              </a:rPr>
              <a:t>You will have nice flat crisp edges.</a:t>
            </a:r>
            <a:endParaRPr lang="en-US" sz="3200" dirty="0">
              <a:solidFill>
                <a:srgbClr val="000000"/>
              </a:solidFill>
              <a:latin typeface="Arial" pitchFamily="34" charset="0"/>
              <a:cs typeface="Arial" pitchFamily="34" charset="0"/>
            </a:endParaRPr>
          </a:p>
        </p:txBody>
      </p:sp>
      <p:pic>
        <p:nvPicPr>
          <p:cNvPr id="81922" name="Picture 2" descr="http://2.bp.blogspot.com/_Q5bnwoYIyaQ/TG6Z16WcQdI/AAAAAAAAIOM/9-t9SphHZp0/s640/IMG_6318.JPG"/>
          <p:cNvPicPr>
            <a:picLocks noChangeAspect="1" noChangeArrowheads="1"/>
          </p:cNvPicPr>
          <p:nvPr/>
        </p:nvPicPr>
        <p:blipFill>
          <a:blip r:embed="rId2" cstate="print"/>
          <a:srcRect t="3921" b="15372"/>
          <a:stretch>
            <a:fillRect/>
          </a:stretch>
        </p:blipFill>
        <p:spPr bwMode="auto">
          <a:xfrm>
            <a:off x="1524000" y="3048000"/>
            <a:ext cx="5943600" cy="3200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smtClean="0">
                <a:solidFill>
                  <a:srgbClr val="000000"/>
                </a:solidFill>
                <a:latin typeface="Arial" pitchFamily="34" charset="0"/>
                <a:cs typeface="Arial" pitchFamily="34" charset="0"/>
              </a:rPr>
              <a:t>To trimming your seam to various levels making each layer of fabric a different width. Doing this reduces bulk within the seam area.</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4709160"/>
          </a:xfrm>
        </p:spPr>
        <p:txBody>
          <a:bodyPr/>
          <a:lstStyle/>
          <a:p>
            <a:r>
              <a:rPr lang="en-US" sz="3200" dirty="0" smtClean="0">
                <a:solidFill>
                  <a:srgbClr val="000000"/>
                </a:solidFill>
                <a:latin typeface="Arial" pitchFamily="34" charset="0"/>
                <a:cs typeface="Arial" pitchFamily="34" charset="0"/>
              </a:rPr>
              <a:t>Trimming mean to cut the </a:t>
            </a:r>
            <a:r>
              <a:rPr lang="en-US" sz="3200" dirty="0" smtClean="0">
                <a:solidFill>
                  <a:srgbClr val="000000"/>
                </a:solidFill>
                <a:latin typeface="Arial" pitchFamily="34" charset="0"/>
                <a:cs typeface="Arial" pitchFamily="34" charset="0"/>
              </a:rPr>
              <a:t>seam </a:t>
            </a:r>
            <a:r>
              <a:rPr lang="en-US" sz="3200" dirty="0" smtClean="0">
                <a:solidFill>
                  <a:srgbClr val="000000"/>
                </a:solidFill>
                <a:latin typeface="Arial" pitchFamily="34" charset="0"/>
                <a:cs typeface="Arial" pitchFamily="34" charset="0"/>
              </a:rPr>
              <a:t>allowances to a smaller </a:t>
            </a:r>
            <a:r>
              <a:rPr lang="en-US" sz="3200" dirty="0" smtClean="0">
                <a:solidFill>
                  <a:srgbClr val="000000"/>
                </a:solidFill>
                <a:latin typeface="Arial" pitchFamily="34" charset="0"/>
                <a:cs typeface="Arial" pitchFamily="34" charset="0"/>
              </a:rPr>
              <a:t>width.  </a:t>
            </a:r>
            <a:r>
              <a:rPr lang="en-US" sz="3200" dirty="0" smtClean="0">
                <a:solidFill>
                  <a:srgbClr val="000000"/>
                </a:solidFill>
                <a:latin typeface="Arial" pitchFamily="34" charset="0"/>
                <a:cs typeface="Arial" pitchFamily="34" charset="0"/>
              </a:rPr>
              <a:t>Usually from 5/8 inch to 3/8 </a:t>
            </a:r>
            <a:r>
              <a:rPr lang="en-US" dirty="0" smtClean="0"/>
              <a:t>inch or ¼ inch</a:t>
            </a:r>
            <a:endParaRPr lang="en-US" dirty="0"/>
          </a:p>
        </p:txBody>
      </p:sp>
      <p:pic>
        <p:nvPicPr>
          <p:cNvPr id="80898" name="Picture 2" descr="http://historicalsewing.com/wp-content/uploads/Grading-hem-facing-train1.jpg"/>
          <p:cNvPicPr>
            <a:picLocks noChangeAspect="1" noChangeArrowheads="1"/>
          </p:cNvPicPr>
          <p:nvPr/>
        </p:nvPicPr>
        <p:blipFill>
          <a:blip r:embed="rId2" cstate="print"/>
          <a:srcRect/>
          <a:stretch>
            <a:fillRect/>
          </a:stretch>
        </p:blipFill>
        <p:spPr bwMode="auto">
          <a:xfrm>
            <a:off x="685800" y="1974574"/>
            <a:ext cx="4358216" cy="3268662"/>
          </a:xfrm>
          <a:prstGeom prst="rect">
            <a:avLst/>
          </a:prstGeom>
          <a:noFill/>
        </p:spPr>
      </p:pic>
      <p:pic>
        <p:nvPicPr>
          <p:cNvPr id="80900" name="Picture 4" descr="http://lauraaftermidnight.files.wordpress.com/2013/02/mccalls-grading-a-seam.jpg"/>
          <p:cNvPicPr>
            <a:picLocks noChangeAspect="1" noChangeArrowheads="1"/>
          </p:cNvPicPr>
          <p:nvPr/>
        </p:nvPicPr>
        <p:blipFill>
          <a:blip r:embed="rId3" cstate="print"/>
          <a:srcRect/>
          <a:stretch>
            <a:fillRect/>
          </a:stretch>
        </p:blipFill>
        <p:spPr bwMode="auto">
          <a:xfrm>
            <a:off x="5181600" y="1981200"/>
            <a:ext cx="3657600" cy="1998483"/>
          </a:xfrm>
          <a:prstGeom prst="rect">
            <a:avLst/>
          </a:prstGeom>
          <a:noFill/>
        </p:spPr>
      </p:pic>
      <p:pic>
        <p:nvPicPr>
          <p:cNvPr id="80902" name="Picture 6" descr="http://lauraaftermidnight.files.wordpress.com/2013/02/mccalls-clipping-a-curved-seam.jpg"/>
          <p:cNvPicPr>
            <a:picLocks noChangeAspect="1" noChangeArrowheads="1"/>
          </p:cNvPicPr>
          <p:nvPr/>
        </p:nvPicPr>
        <p:blipFill>
          <a:blip r:embed="rId4" cstate="print"/>
          <a:srcRect/>
          <a:stretch>
            <a:fillRect/>
          </a:stretch>
        </p:blipFill>
        <p:spPr bwMode="auto">
          <a:xfrm>
            <a:off x="5247861" y="4191000"/>
            <a:ext cx="3739100" cy="1839875"/>
          </a:xfrm>
          <a:prstGeom prst="rect">
            <a:avLst/>
          </a:prstGeom>
          <a:noFill/>
        </p:spPr>
      </p:pic>
      <p:pic>
        <p:nvPicPr>
          <p:cNvPr id="80904" name="Picture 8" descr="http://grainlinestudio.com/wp-content/uploads/2012/02/step04.jpg"/>
          <p:cNvPicPr>
            <a:picLocks noChangeAspect="1" noChangeArrowheads="1"/>
          </p:cNvPicPr>
          <p:nvPr/>
        </p:nvPicPr>
        <p:blipFill>
          <a:blip r:embed="rId5" cstate="print"/>
          <a:srcRect/>
          <a:stretch>
            <a:fillRect/>
          </a:stretch>
        </p:blipFill>
        <p:spPr bwMode="auto">
          <a:xfrm>
            <a:off x="152400" y="3979683"/>
            <a:ext cx="3652722" cy="24370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4709160"/>
          </a:xfrm>
        </p:spPr>
        <p:txBody>
          <a:bodyPr>
            <a:normAutofit/>
          </a:bodyPr>
          <a:lstStyle/>
          <a:p>
            <a:r>
              <a:rPr lang="en-US" sz="3200" dirty="0" smtClean="0">
                <a:solidFill>
                  <a:srgbClr val="000000"/>
                </a:solidFill>
                <a:latin typeface="Arial" pitchFamily="34" charset="0"/>
                <a:cs typeface="Arial" pitchFamily="34" charset="0"/>
              </a:rPr>
              <a:t>Grading means to layer the seam allowances</a:t>
            </a:r>
            <a:endParaRPr lang="en-US" sz="3200" dirty="0">
              <a:solidFill>
                <a:srgbClr val="000000"/>
              </a:solidFill>
              <a:latin typeface="Arial" pitchFamily="34" charset="0"/>
              <a:cs typeface="Arial" pitchFamily="34" charset="0"/>
            </a:endParaRPr>
          </a:p>
        </p:txBody>
      </p:sp>
      <p:pic>
        <p:nvPicPr>
          <p:cNvPr id="88066" name="Picture 2" descr="http://sewaholic.net/wp-content/uploads/2011/08/P1020272.jpg"/>
          <p:cNvPicPr>
            <a:picLocks noChangeAspect="1" noChangeArrowheads="1"/>
          </p:cNvPicPr>
          <p:nvPr/>
        </p:nvPicPr>
        <p:blipFill>
          <a:blip r:embed="rId2" cstate="print"/>
          <a:srcRect/>
          <a:stretch>
            <a:fillRect/>
          </a:stretch>
        </p:blipFill>
        <p:spPr bwMode="auto">
          <a:xfrm>
            <a:off x="914400" y="1752600"/>
            <a:ext cx="3886200" cy="2914650"/>
          </a:xfrm>
          <a:prstGeom prst="rect">
            <a:avLst/>
          </a:prstGeom>
          <a:noFill/>
        </p:spPr>
      </p:pic>
      <p:pic>
        <p:nvPicPr>
          <p:cNvPr id="5" name="Picture 10" descr="http://www.afashionablestitch.com/wp-content/uploads/2012/02/Grading-Seams1.jpg"/>
          <p:cNvPicPr>
            <a:picLocks noChangeAspect="1" noChangeArrowheads="1"/>
          </p:cNvPicPr>
          <p:nvPr/>
        </p:nvPicPr>
        <p:blipFill>
          <a:blip r:embed="rId3" cstate="print"/>
          <a:srcRect/>
          <a:stretch>
            <a:fillRect/>
          </a:stretch>
        </p:blipFill>
        <p:spPr bwMode="auto">
          <a:xfrm>
            <a:off x="5105400" y="1507997"/>
            <a:ext cx="3920901" cy="2609850"/>
          </a:xfrm>
          <a:prstGeom prst="rect">
            <a:avLst/>
          </a:prstGeom>
          <a:noFill/>
        </p:spPr>
      </p:pic>
      <p:pic>
        <p:nvPicPr>
          <p:cNvPr id="88068" name="Picture 4" descr="http://60threadneedlelane.files.wordpress.com/2012/03/grading-seams-1-resized.jpg"/>
          <p:cNvPicPr>
            <a:picLocks noChangeAspect="1" noChangeArrowheads="1"/>
          </p:cNvPicPr>
          <p:nvPr/>
        </p:nvPicPr>
        <p:blipFill>
          <a:blip r:embed="rId4" cstate="print"/>
          <a:srcRect/>
          <a:stretch>
            <a:fillRect/>
          </a:stretch>
        </p:blipFill>
        <p:spPr bwMode="auto">
          <a:xfrm>
            <a:off x="152400" y="3783880"/>
            <a:ext cx="4218200" cy="2649030"/>
          </a:xfrm>
          <a:prstGeom prst="rect">
            <a:avLst/>
          </a:prstGeom>
          <a:noFill/>
        </p:spPr>
      </p:pic>
      <p:pic>
        <p:nvPicPr>
          <p:cNvPr id="88070" name="Picture 6" descr="http://www.friendsofpr.com/jbsew/IMG_7632.jpg"/>
          <p:cNvPicPr>
            <a:picLocks noChangeAspect="1" noChangeArrowheads="1"/>
          </p:cNvPicPr>
          <p:nvPr/>
        </p:nvPicPr>
        <p:blipFill>
          <a:blip r:embed="rId5" cstate="print"/>
          <a:srcRect/>
          <a:stretch>
            <a:fillRect/>
          </a:stretch>
        </p:blipFill>
        <p:spPr bwMode="auto">
          <a:xfrm>
            <a:off x="5105400" y="3949392"/>
            <a:ext cx="2743200" cy="23180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6080760"/>
          </a:xfrm>
        </p:spPr>
        <p:txBody>
          <a:bodyPr>
            <a:normAutofit/>
          </a:bodyPr>
          <a:lstStyle/>
          <a:p>
            <a:pPr>
              <a:buNone/>
            </a:pPr>
            <a:r>
              <a:rPr lang="en-US" sz="3200" dirty="0" smtClean="0">
                <a:solidFill>
                  <a:srgbClr val="000000"/>
                </a:solidFill>
                <a:latin typeface="Arial" pitchFamily="34" charset="0"/>
                <a:cs typeface="Arial" pitchFamily="34" charset="0"/>
              </a:rPr>
              <a:t>So, why do you clip and/or notch or grade your seam allowance:</a:t>
            </a:r>
          </a:p>
          <a:p>
            <a:pPr>
              <a:buNone/>
            </a:pPr>
            <a:r>
              <a:rPr lang="en-US" sz="3200" dirty="0" smtClean="0">
                <a:solidFill>
                  <a:srgbClr val="000000"/>
                </a:solidFill>
                <a:latin typeface="Arial" pitchFamily="34" charset="0"/>
                <a:cs typeface="Arial" pitchFamily="34" charset="0"/>
              </a:rPr>
              <a:t>	--It removes bulk from the insides of seams and allows for nice smooth curves and corners.</a:t>
            </a:r>
          </a:p>
          <a:p>
            <a:pPr>
              <a:buNone/>
            </a:pPr>
            <a:r>
              <a:rPr lang="en-US" sz="3200" dirty="0" smtClean="0">
                <a:solidFill>
                  <a:srgbClr val="000000"/>
                </a:solidFill>
                <a:latin typeface="Arial" pitchFamily="34" charset="0"/>
                <a:cs typeface="Arial" pitchFamily="34" charset="0"/>
              </a:rPr>
              <a:t>	--It keep things sharp and even</a:t>
            </a:r>
          </a:p>
          <a:p>
            <a:pPr>
              <a:buNone/>
            </a:pPr>
            <a:r>
              <a:rPr lang="en-US" sz="3200" dirty="0" smtClean="0">
                <a:solidFill>
                  <a:srgbClr val="000000"/>
                </a:solidFill>
                <a:latin typeface="Arial" pitchFamily="34" charset="0"/>
                <a:cs typeface="Arial" pitchFamily="34" charset="0"/>
              </a:rPr>
              <a:t>It will make your projects look more professional</a:t>
            </a:r>
            <a:endParaRPr lang="en-US" sz="3200" dirty="0">
              <a:solidFill>
                <a:srgbClr val="000000"/>
              </a:solidFill>
              <a:latin typeface="Arial" pitchFamily="34" charset="0"/>
              <a:cs typeface="Arial" pitchFamily="34" charset="0"/>
            </a:endParaRPr>
          </a:p>
        </p:txBody>
      </p:sp>
      <p:pic>
        <p:nvPicPr>
          <p:cNvPr id="4" name="Picture 2" descr="http://1.bp.blogspot.com/_Q5bnwoYIyaQ/TG6ZroMzokI/AAAAAAAAIOE/CDvdyz9bAwQ/s640/IMG_6300.JPG"/>
          <p:cNvPicPr>
            <a:picLocks noChangeAspect="1" noChangeArrowheads="1"/>
          </p:cNvPicPr>
          <p:nvPr/>
        </p:nvPicPr>
        <p:blipFill>
          <a:blip r:embed="rId2" cstate="print"/>
          <a:srcRect/>
          <a:stretch>
            <a:fillRect/>
          </a:stretch>
        </p:blipFill>
        <p:spPr bwMode="auto">
          <a:xfrm>
            <a:off x="4114800" y="4114800"/>
            <a:ext cx="3810535" cy="25423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5400" dirty="0" smtClean="0"/>
              <a:t>CORNERS</a:t>
            </a:r>
            <a:endParaRPr lang="en-US" sz="5400" dirty="0"/>
          </a:p>
        </p:txBody>
      </p:sp>
      <p:sp>
        <p:nvSpPr>
          <p:cNvPr id="3" name="Content Placeholder 2"/>
          <p:cNvSpPr>
            <a:spLocks noGrp="1"/>
          </p:cNvSpPr>
          <p:nvPr>
            <p:ph idx="1"/>
          </p:nvPr>
        </p:nvSpPr>
        <p:spPr>
          <a:xfrm>
            <a:off x="457200" y="914400"/>
            <a:ext cx="8229600" cy="4709160"/>
          </a:xfrm>
        </p:spPr>
        <p:txBody>
          <a:bodyPr>
            <a:normAutofit/>
          </a:bodyPr>
          <a:lstStyle/>
          <a:p>
            <a:pPr>
              <a:buNone/>
            </a:pPr>
            <a:r>
              <a:rPr lang="en-US" sz="3200" dirty="0" smtClean="0">
                <a:solidFill>
                  <a:srgbClr val="000000"/>
                </a:solidFill>
                <a:latin typeface="Arial" pitchFamily="34" charset="0"/>
                <a:cs typeface="Arial" pitchFamily="34" charset="0"/>
              </a:rPr>
              <a:t>Sewing 2 pieces of fabric that have corners looks like this</a:t>
            </a:r>
            <a:endParaRPr lang="en-US" sz="3200" dirty="0">
              <a:solidFill>
                <a:srgbClr val="000000"/>
              </a:solidFill>
              <a:latin typeface="Arial" pitchFamily="34" charset="0"/>
              <a:cs typeface="Arial" pitchFamily="34" charset="0"/>
            </a:endParaRPr>
          </a:p>
        </p:txBody>
      </p:sp>
      <p:pic>
        <p:nvPicPr>
          <p:cNvPr id="72706" name="Picture 2" descr="http://2.bp.blogspot.com/_Q5bnwoYIyaQ/TG6X4zGX7wI/AAAAAAAAIM4/Jd7hs992Gko/s640/IMG_6194.JPG"/>
          <p:cNvPicPr>
            <a:picLocks noChangeAspect="1" noChangeArrowheads="1"/>
          </p:cNvPicPr>
          <p:nvPr/>
        </p:nvPicPr>
        <p:blipFill>
          <a:blip r:embed="rId2" cstate="print"/>
          <a:srcRect/>
          <a:stretch>
            <a:fillRect/>
          </a:stretch>
        </p:blipFill>
        <p:spPr bwMode="auto">
          <a:xfrm>
            <a:off x="1600200" y="2133600"/>
            <a:ext cx="6096000" cy="40671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381000" y="304800"/>
            <a:ext cx="8229600" cy="4709160"/>
          </a:xfrm>
        </p:spPr>
        <p:txBody>
          <a:bodyPr>
            <a:normAutofit/>
          </a:bodyPr>
          <a:lstStyle/>
          <a:p>
            <a:pPr>
              <a:buNone/>
            </a:pPr>
            <a:r>
              <a:rPr lang="en-US" sz="3200" dirty="0" smtClean="0">
                <a:solidFill>
                  <a:srgbClr val="000000"/>
                </a:solidFill>
                <a:latin typeface="Arial" pitchFamily="34" charset="0"/>
                <a:cs typeface="Arial" pitchFamily="34" charset="0"/>
              </a:rPr>
              <a:t>If you turn it right side out without clipping those corner, you will have messy looking corners that you can’t poke out because there is too much fabric in there jamming it up.</a:t>
            </a:r>
            <a:endParaRPr lang="en-US" sz="3200" dirty="0">
              <a:solidFill>
                <a:srgbClr val="000000"/>
              </a:solidFill>
              <a:latin typeface="Arial" pitchFamily="34" charset="0"/>
              <a:cs typeface="Arial" pitchFamily="34" charset="0"/>
            </a:endParaRPr>
          </a:p>
        </p:txBody>
      </p:sp>
      <p:pic>
        <p:nvPicPr>
          <p:cNvPr id="71682" name="Picture 2" descr="http://4.bp.blogspot.com/_Q5bnwoYIyaQ/TG6X9Q78osI/AAAAAAAAIM8/6CiiAPCMrgQ/s640/IMG_6196.JPG"/>
          <p:cNvPicPr>
            <a:picLocks noChangeAspect="1" noChangeArrowheads="1"/>
          </p:cNvPicPr>
          <p:nvPr/>
        </p:nvPicPr>
        <p:blipFill>
          <a:blip r:embed="rId2" cstate="print"/>
          <a:srcRect/>
          <a:stretch>
            <a:fillRect/>
          </a:stretch>
        </p:blipFill>
        <p:spPr bwMode="auto">
          <a:xfrm>
            <a:off x="2362200" y="2438400"/>
            <a:ext cx="6096000" cy="40671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471160"/>
          </a:xfrm>
        </p:spPr>
        <p:txBody>
          <a:bodyPr>
            <a:normAutofit/>
          </a:bodyPr>
          <a:lstStyle/>
          <a:p>
            <a:pPr>
              <a:buNone/>
            </a:pPr>
            <a:r>
              <a:rPr lang="en-US" sz="3200" dirty="0" smtClean="0">
                <a:solidFill>
                  <a:srgbClr val="000000"/>
                </a:solidFill>
                <a:latin typeface="Arial" pitchFamily="34" charset="0"/>
                <a:cs typeface="Arial" pitchFamily="34" charset="0"/>
              </a:rPr>
              <a:t>Those corners are also very bulky and will not lay flat.</a:t>
            </a:r>
            <a:endParaRPr lang="en-US" sz="3200" dirty="0">
              <a:solidFill>
                <a:srgbClr val="000000"/>
              </a:solidFill>
              <a:latin typeface="Arial" pitchFamily="34" charset="0"/>
              <a:cs typeface="Arial" pitchFamily="34" charset="0"/>
            </a:endParaRPr>
          </a:p>
        </p:txBody>
      </p:sp>
      <p:pic>
        <p:nvPicPr>
          <p:cNvPr id="70658" name="Picture 2" descr="http://2.bp.blogspot.com/_Q5bnwoYIyaQ/TG6YC6SSvQI/AAAAAAAAINA/Y9IDejjwJQ8/s640/IMG_6202.JPG"/>
          <p:cNvPicPr>
            <a:picLocks noChangeAspect="1" noChangeArrowheads="1"/>
          </p:cNvPicPr>
          <p:nvPr/>
        </p:nvPicPr>
        <p:blipFill>
          <a:blip r:embed="rId2" cstate="print"/>
          <a:srcRect/>
          <a:stretch>
            <a:fillRect/>
          </a:stretch>
        </p:blipFill>
        <p:spPr bwMode="auto">
          <a:xfrm>
            <a:off x="1676400" y="2209800"/>
            <a:ext cx="6096000" cy="40671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52400"/>
            <a:ext cx="8229600" cy="6156960"/>
          </a:xfrm>
        </p:spPr>
        <p:txBody>
          <a:bodyPr/>
          <a:lstStyle/>
          <a:p>
            <a:r>
              <a:rPr lang="en-US" b="1" i="1" u="sng" dirty="0" smtClean="0">
                <a:solidFill>
                  <a:srgbClr val="000000"/>
                </a:solidFill>
                <a:latin typeface="Arial" pitchFamily="34" charset="0"/>
                <a:cs typeface="Arial" pitchFamily="34" charset="0"/>
              </a:rPr>
              <a:t>BUT</a:t>
            </a:r>
            <a:r>
              <a:rPr lang="en-US" dirty="0" smtClean="0">
                <a:solidFill>
                  <a:srgbClr val="000000"/>
                </a:solidFill>
                <a:latin typeface="Arial" pitchFamily="34" charset="0"/>
                <a:cs typeface="Arial" pitchFamily="34" charset="0"/>
              </a:rPr>
              <a:t> if you trim off those corners at a diagonal, cutting near the tip of the seam, about 1/8” away….</a:t>
            </a:r>
            <a:endParaRPr lang="en-US" dirty="0">
              <a:solidFill>
                <a:srgbClr val="000000"/>
              </a:solidFill>
              <a:latin typeface="Arial" pitchFamily="34" charset="0"/>
              <a:cs typeface="Arial" pitchFamily="34" charset="0"/>
            </a:endParaRPr>
          </a:p>
        </p:txBody>
      </p:sp>
      <p:pic>
        <p:nvPicPr>
          <p:cNvPr id="69634" name="Picture 2" descr="http://4.bp.blogspot.com/_Q5bnwoYIyaQ/TG6YIz5rxcI/AAAAAAAAINE/qmflhNY5VYA/s640/IMG_6206.JPG"/>
          <p:cNvPicPr>
            <a:picLocks noChangeAspect="1" noChangeArrowheads="1"/>
          </p:cNvPicPr>
          <p:nvPr/>
        </p:nvPicPr>
        <p:blipFill>
          <a:blip r:embed="rId2" cstate="print"/>
          <a:srcRect/>
          <a:stretch>
            <a:fillRect/>
          </a:stretch>
        </p:blipFill>
        <p:spPr bwMode="auto">
          <a:xfrm>
            <a:off x="1447800" y="1752600"/>
            <a:ext cx="6096000" cy="40671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471160"/>
          </a:xfrm>
        </p:spPr>
        <p:txBody>
          <a:bodyPr>
            <a:normAutofit/>
          </a:bodyPr>
          <a:lstStyle/>
          <a:p>
            <a:pPr>
              <a:buNone/>
            </a:pPr>
            <a:r>
              <a:rPr lang="en-US" sz="3200" dirty="0" smtClean="0">
                <a:solidFill>
                  <a:srgbClr val="000000"/>
                </a:solidFill>
                <a:latin typeface="Arial" pitchFamily="34" charset="0"/>
                <a:cs typeface="Arial" pitchFamily="34" charset="0"/>
              </a:rPr>
              <a:t>Then poke out the corners carefully…</a:t>
            </a:r>
            <a:endParaRPr lang="en-US" sz="3200" dirty="0">
              <a:solidFill>
                <a:srgbClr val="000000"/>
              </a:solidFill>
              <a:latin typeface="Arial" pitchFamily="34" charset="0"/>
              <a:cs typeface="Arial" pitchFamily="34" charset="0"/>
            </a:endParaRPr>
          </a:p>
        </p:txBody>
      </p:sp>
      <p:pic>
        <p:nvPicPr>
          <p:cNvPr id="68610" name="Picture 2" descr="http://4.bp.blogspot.com/_Q5bnwoYIyaQ/TG6YOyMEpZI/AAAAAAAAINI/0ws7YjIoCJ4/s640/IMG_6210.JPG"/>
          <p:cNvPicPr>
            <a:picLocks noChangeAspect="1" noChangeArrowheads="1"/>
          </p:cNvPicPr>
          <p:nvPr/>
        </p:nvPicPr>
        <p:blipFill>
          <a:blip r:embed="rId2" cstate="print"/>
          <a:srcRect/>
          <a:stretch>
            <a:fillRect/>
          </a:stretch>
        </p:blipFill>
        <p:spPr bwMode="auto">
          <a:xfrm>
            <a:off x="1447800" y="1752600"/>
            <a:ext cx="6096000" cy="40671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5928360"/>
          </a:xfrm>
        </p:spPr>
        <p:txBody>
          <a:bodyPr>
            <a:normAutofit/>
          </a:bodyPr>
          <a:lstStyle/>
          <a:p>
            <a:pPr>
              <a:buNone/>
            </a:pPr>
            <a:r>
              <a:rPr lang="en-US" sz="3200" dirty="0" smtClean="0">
                <a:solidFill>
                  <a:srgbClr val="000000"/>
                </a:solidFill>
                <a:latin typeface="Arial" pitchFamily="34" charset="0"/>
                <a:cs typeface="Arial" pitchFamily="34" charset="0"/>
              </a:rPr>
              <a:t>You will have nice and sharp looking corners.</a:t>
            </a:r>
            <a:endParaRPr lang="en-US" sz="3200" dirty="0">
              <a:solidFill>
                <a:srgbClr val="000000"/>
              </a:solidFill>
              <a:latin typeface="Arial" pitchFamily="34" charset="0"/>
              <a:cs typeface="Arial" pitchFamily="34" charset="0"/>
            </a:endParaRPr>
          </a:p>
        </p:txBody>
      </p:sp>
      <p:pic>
        <p:nvPicPr>
          <p:cNvPr id="67586" name="Picture 2" descr="http://3.bp.blogspot.com/_Q5bnwoYIyaQ/TG6YWKjFv_I/AAAAAAAAINM/j_3GkQPnO9U/s640/IMG_6213.JPG"/>
          <p:cNvPicPr>
            <a:picLocks noChangeAspect="1" noChangeArrowheads="1"/>
          </p:cNvPicPr>
          <p:nvPr/>
        </p:nvPicPr>
        <p:blipFill>
          <a:blip r:embed="rId2" cstate="print"/>
          <a:srcRect/>
          <a:stretch>
            <a:fillRect/>
          </a:stretch>
        </p:blipFill>
        <p:spPr bwMode="auto">
          <a:xfrm>
            <a:off x="1600200" y="1752600"/>
            <a:ext cx="6096000" cy="40671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D8B25C"/>
      </a:dk1>
      <a:lt1>
        <a:srgbClr val="F7EFDE"/>
      </a:lt1>
      <a:dk2>
        <a:srgbClr val="E7D09D"/>
      </a:dk2>
      <a:lt2>
        <a:srgbClr val="EFE0BD"/>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181</TotalTime>
  <Words>459</Words>
  <Application>Microsoft Office PowerPoint</Application>
  <PresentationFormat>On-screen Show (4:3)</PresentationFormat>
  <Paragraphs>65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 </vt:lpstr>
      <vt:lpstr> </vt:lpstr>
      <vt:lpstr> </vt:lpstr>
      <vt:lpstr>CORNERS</vt:lpstr>
      <vt:lpstr> </vt:lpstr>
      <vt:lpstr> </vt:lpstr>
      <vt:lpstr> </vt:lpstr>
      <vt:lpstr> </vt:lpstr>
      <vt:lpstr> </vt:lpstr>
      <vt:lpstr> </vt:lpstr>
      <vt:lpstr> </vt:lpstr>
      <vt:lpstr>CURVES</vt:lpstr>
      <vt:lpstr> </vt:lpstr>
      <vt:lpstr> </vt:lpstr>
      <vt:lpstr>PowerPoint Presentation</vt:lpstr>
      <vt:lpstr> </vt:lpstr>
      <vt:lpstr> </vt:lpstr>
      <vt:lpstr> </vt:lpstr>
      <vt:lpstr> </vt:lpstr>
      <vt:lpstr> </vt:lpstr>
      <vt:lpstr> </vt:lpstr>
      <vt:lpstr> </vt:lpstr>
      <vt:lpstr> </vt:lpstr>
      <vt:lpstr> </vt:lpstr>
      <vt:lpstr>PowerPoint Presentation</vt:lpstr>
      <vt:lpstr>PowerPoint Presentation</vt:lpstr>
      <vt:lpstr>PowerPoint Presentation</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c:creator>
  <cp:lastModifiedBy>Windows User</cp:lastModifiedBy>
  <cp:revision>17</cp:revision>
  <dcterms:created xsi:type="dcterms:W3CDTF">2014-08-19T20:40:46Z</dcterms:created>
  <dcterms:modified xsi:type="dcterms:W3CDTF">2014-11-24T15:59:10Z</dcterms:modified>
</cp:coreProperties>
</file>