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41" r:id="rId3"/>
    <p:sldId id="298" r:id="rId4"/>
    <p:sldId id="289" r:id="rId5"/>
    <p:sldId id="306" r:id="rId6"/>
    <p:sldId id="290" r:id="rId7"/>
    <p:sldId id="299" r:id="rId8"/>
    <p:sldId id="373" r:id="rId9"/>
    <p:sldId id="300" r:id="rId10"/>
    <p:sldId id="303" r:id="rId11"/>
    <p:sldId id="291" r:id="rId12"/>
    <p:sldId id="276" r:id="rId13"/>
    <p:sldId id="277" r:id="rId14"/>
    <p:sldId id="347" r:id="rId15"/>
    <p:sldId id="350" r:id="rId16"/>
    <p:sldId id="355" r:id="rId17"/>
    <p:sldId id="351" r:id="rId18"/>
    <p:sldId id="336" r:id="rId19"/>
    <p:sldId id="354" r:id="rId20"/>
    <p:sldId id="353" r:id="rId21"/>
    <p:sldId id="337" r:id="rId22"/>
    <p:sldId id="349" r:id="rId23"/>
    <p:sldId id="344" r:id="rId24"/>
    <p:sldId id="372" r:id="rId25"/>
    <p:sldId id="371" r:id="rId26"/>
    <p:sldId id="375" r:id="rId27"/>
    <p:sldId id="357" r:id="rId28"/>
    <p:sldId id="345" r:id="rId29"/>
    <p:sldId id="346" r:id="rId30"/>
    <p:sldId id="279" r:id="rId31"/>
    <p:sldId id="359" r:id="rId32"/>
    <p:sldId id="281" r:id="rId33"/>
    <p:sldId id="364" r:id="rId34"/>
    <p:sldId id="360" r:id="rId35"/>
    <p:sldId id="361" r:id="rId36"/>
    <p:sldId id="362" r:id="rId37"/>
    <p:sldId id="363" r:id="rId38"/>
    <p:sldId id="283" r:id="rId39"/>
    <p:sldId id="365" r:id="rId40"/>
    <p:sldId id="308" r:id="rId41"/>
    <p:sldId id="369" r:id="rId42"/>
    <p:sldId id="368" r:id="rId43"/>
    <p:sldId id="370" r:id="rId44"/>
    <p:sldId id="305" r:id="rId45"/>
    <p:sldId id="330" r:id="rId46"/>
    <p:sldId id="366" r:id="rId47"/>
    <p:sldId id="334" r:id="rId48"/>
    <p:sldId id="33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67837" autoAdjust="0"/>
  </p:normalViewPr>
  <p:slideViewPr>
    <p:cSldViewPr>
      <p:cViewPr varScale="1">
        <p:scale>
          <a:sx n="47" d="100"/>
          <a:sy n="47" d="100"/>
        </p:scale>
        <p:origin x="-268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2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DF8A6-A110-40F3-8DDF-EBDC8AA059F4}" type="datetimeFigureOut">
              <a:rPr lang="en-US" smtClean="0"/>
              <a:t>7/1/2013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817522-A814-4950-908C-5CDB74395B9E}" type="slidenum">
              <a:rPr lang="en-US" smtClean="0"/>
              <a:t>‹#›</a:t>
            </a:fld>
            <a:endParaRPr lang="en-US"/>
          </a:p>
        </p:txBody>
      </p:sp>
    </p:spTree>
    <p:extLst>
      <p:ext uri="{BB962C8B-B14F-4D97-AF65-F5344CB8AC3E}">
        <p14:creationId xmlns:p14="http://schemas.microsoft.com/office/powerpoint/2010/main" val="64179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Brian_Wansink#cite_note-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wiki/Warehouse_club"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en.wikipedia.org/wiki/Brian_Wansink#cite_note-10"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Warehouse_club"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en.wikipedia.org/wiki/Brian_Wansink#cite_note-10"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Sherlock_Holm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n.wikipedia.org/wiki/Brian_Wansink#cite_note-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ciencedirect.com/science/article/pii/S1499404611001072"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fasebj.org/cgi/content/meeting_abstract/25/1_MeetingAbstracts/781.24?sid=3621e07f-66fc-4d76-b87b-de4eca6f5e75" TargetMode="External"/><Relationship Id="rId4" Type="http://schemas.openxmlformats.org/officeDocument/2006/relationships/hyperlink" Target="http://www.sciencedirect.com/science/article/pii/S149940461100108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http://smarterlunchrooms.org/resource/nut-rep-port-0 – introduction to Mindless eating </a:t>
            </a:r>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1</a:t>
            </a:fld>
            <a:endParaRPr lang="en-US" dirty="0"/>
          </a:p>
        </p:txBody>
      </p:sp>
    </p:spTree>
    <p:extLst>
      <p:ext uri="{BB962C8B-B14F-4D97-AF65-F5344CB8AC3E}">
        <p14:creationId xmlns:p14="http://schemas.microsoft.com/office/powerpoint/2010/main" val="255266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Choice is important!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Last fall, Los Angeles took a hard line on school nutrition. In an attempt to mold better eating habits in kids, the Los Angeles Unified School District eliminated flavored milk, chicken nuggets and other longtime childhood favorites. But instead of making kids healthier, the changes sent students fleeing from school cafeterias. There have been reports of a thriving trade in black-market junk food, of pizzas delivered to side doors and of family-sized bags of chips being brought from home. Garbage cans are filling up with the more nutritious food, even if kids aren't.</a:t>
            </a:r>
          </a:p>
          <a:p>
            <a:endParaRPr lang="en-US" dirty="0" smtClean="0"/>
          </a:p>
          <a:p>
            <a:r>
              <a:rPr lang="en-US" dirty="0" smtClean="0"/>
              <a:t>Choice is important to children, and having the ability to choose can have profound effects on behavior. For example, our research at Cornell shows that when given the choice of either carrots or celery, 89% of children will choose and eat carrots. But if kids are instead given only carrots without a choice, just 69% will eat them. Instead of taking away choice, a better solution is to guide a child's choice.</a:t>
            </a:r>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11</a:t>
            </a:fld>
            <a:endParaRPr lang="en-US"/>
          </a:p>
        </p:txBody>
      </p:sp>
    </p:spTree>
    <p:extLst>
      <p:ext uri="{BB962C8B-B14F-4D97-AF65-F5344CB8AC3E}">
        <p14:creationId xmlns:p14="http://schemas.microsoft.com/office/powerpoint/2010/main" val="378016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a:t>
            </a:r>
            <a:r>
              <a:rPr lang="en-US" baseline="0" dirty="0" smtClean="0"/>
              <a:t> to talk through the first 4</a:t>
            </a:r>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12</a:t>
            </a:fld>
            <a:endParaRPr lang="en-US"/>
          </a:p>
        </p:txBody>
      </p:sp>
    </p:spTree>
    <p:extLst>
      <p:ext uri="{BB962C8B-B14F-4D97-AF65-F5344CB8AC3E}">
        <p14:creationId xmlns:p14="http://schemas.microsoft.com/office/powerpoint/2010/main" val="1647764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Serve smart – serve yourself only what you want to eat – then put the rest away and out of sight.</a:t>
            </a:r>
          </a:p>
          <a:p>
            <a:endParaRPr lang="en-US" dirty="0" smtClean="0"/>
          </a:p>
          <a:p>
            <a:r>
              <a:rPr lang="en-US" dirty="0" smtClean="0"/>
              <a:t>Why it works: people will clean their plate even after they are full – even when they don’t really like what they are eating – people eat 92% of what they serve themselves. </a:t>
            </a:r>
          </a:p>
          <a:p>
            <a:endParaRPr lang="en-US" dirty="0" smtClean="0"/>
          </a:p>
          <a:p>
            <a:r>
              <a:rPr lang="en-US" dirty="0" smtClean="0"/>
              <a:t>Stale popcorn – people in a movie theater</a:t>
            </a:r>
            <a:r>
              <a:rPr lang="en-US" baseline="0" dirty="0" smtClean="0"/>
              <a:t> were given large or medium sizes of popcorn – free. The popcorn was 5 days old. After the movie the people were told that some where given a large bucket of popcorn and others a small. Do you think you ate more because you had the larger sized bucket? Most said no way… I know when I am full. </a:t>
            </a:r>
          </a:p>
          <a:p>
            <a:endParaRPr lang="en-US" baseline="0" dirty="0" smtClean="0"/>
          </a:p>
          <a:p>
            <a:r>
              <a:rPr lang="en-US" baseline="0" dirty="0" smtClean="0"/>
              <a:t>Big bucket people ate 53% more.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Dish out 20% than you think you may want before you start eating…. You won’t miss 20%, but these </a:t>
            </a:r>
            <a:r>
              <a:rPr lang="en-US" baseline="0" dirty="0" err="1" smtClean="0"/>
              <a:t>kcalories</a:t>
            </a:r>
            <a:r>
              <a:rPr lang="en-US" baseline="0" dirty="0" smtClean="0"/>
              <a:t> can add up. With FV, dish out 20% more than what you think you’d usually eat. </a:t>
            </a:r>
            <a:r>
              <a:rPr lang="en-US" dirty="0" smtClean="0"/>
              <a:t>A person will eat an average of 92% of any food they serve themselves.</a:t>
            </a:r>
            <a:r>
              <a:rPr lang="en-US" baseline="30000" dirty="0" smtClean="0">
                <a:hlinkClick r:id="rId3"/>
              </a:rPr>
              <a:t>[5]</a:t>
            </a:r>
            <a:endParaRPr lang="en-US" dirty="0" smtClean="0"/>
          </a:p>
          <a:p>
            <a:endParaRPr lang="en-US"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American Typewriter"/>
              <a:ea typeface="+mn-ea"/>
              <a:cs typeface="American Typewriter"/>
            </a:endParaRPr>
          </a:p>
          <a:p>
            <a:pPr>
              <a:buNone/>
            </a:pPr>
            <a:r>
              <a:rPr lang="en-US" dirty="0" smtClean="0"/>
              <a:t>Buy items in smaller serving sizes.</a:t>
            </a:r>
          </a:p>
          <a:p>
            <a:pPr>
              <a:buNone/>
            </a:pPr>
            <a:r>
              <a:rPr lang="en-US" dirty="0" smtClean="0"/>
              <a:t>-If purchasing items bargain-sized, re-portion food items into serving sizes</a:t>
            </a:r>
          </a:p>
          <a:p>
            <a:pPr>
              <a:buNone/>
            </a:pPr>
            <a:r>
              <a:rPr lang="en-US" dirty="0" smtClean="0"/>
              <a:t>-At a restaurant ask for half your order to be placed to-go.</a:t>
            </a:r>
          </a:p>
          <a:p>
            <a:pPr>
              <a:buNone/>
            </a:pPr>
            <a:r>
              <a:rPr lang="en-US" dirty="0" smtClean="0"/>
              <a:t>-At home replace large dishware with smaller dishware.</a:t>
            </a:r>
          </a:p>
          <a:p>
            <a:pPr>
              <a:buNone/>
            </a:pPr>
            <a:r>
              <a:rPr lang="en-US" dirty="0" smtClean="0"/>
              <a:t>-Keep large food containers and packages off the counter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American Typewriter"/>
              <a:ea typeface="+mn-ea"/>
              <a:cs typeface="American Typewriter"/>
            </a:endParaRPr>
          </a:p>
          <a:p>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13</a:t>
            </a:fld>
            <a:endParaRPr lang="en-US"/>
          </a:p>
        </p:txBody>
      </p:sp>
    </p:spTree>
    <p:extLst>
      <p:ext uri="{BB962C8B-B14F-4D97-AF65-F5344CB8AC3E}">
        <p14:creationId xmlns:p14="http://schemas.microsoft.com/office/powerpoint/2010/main" val="66235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generally</a:t>
            </a:r>
            <a:r>
              <a:rPr lang="en-US" baseline="0" dirty="0" smtClean="0"/>
              <a:t> eat about 25% more food when they eat on bigger plates</a:t>
            </a:r>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18</a:t>
            </a:fld>
            <a:endParaRPr lang="en-US"/>
          </a:p>
        </p:txBody>
      </p:sp>
    </p:spTree>
    <p:extLst>
      <p:ext uri="{BB962C8B-B14F-4D97-AF65-F5344CB8AC3E}">
        <p14:creationId xmlns:p14="http://schemas.microsoft.com/office/powerpoint/2010/main" val="2268154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merican Typewriter"/>
                <a:ea typeface="+mn-ea"/>
                <a:cs typeface="American Typewriter"/>
              </a:rPr>
              <a:t>85</a:t>
            </a:r>
            <a:r>
              <a:rPr kumimoji="0" lang="en-US" sz="1200" b="0" i="0" u="none" strike="noStrike" kern="1200" cap="none" spc="0" normalizeH="0" noProof="0" dirty="0" smtClean="0">
                <a:ln>
                  <a:noFill/>
                </a:ln>
                <a:solidFill>
                  <a:schemeClr val="tx1"/>
                </a:solidFill>
                <a:effectLst/>
                <a:uLnTx/>
                <a:uFillTx/>
                <a:latin typeface="American Typewriter"/>
                <a:ea typeface="+mn-ea"/>
                <a:cs typeface="American Typewriter"/>
              </a:rPr>
              <a:t> graduate students and professors were invited to an ice cream social. Those who </a:t>
            </a:r>
            <a:r>
              <a:rPr lang="en-US" sz="1200" noProof="0" dirty="0" smtClean="0">
                <a:latin typeface="American Typewriter"/>
                <a:cs typeface="American Typewriter"/>
              </a:rPr>
              <a:t>were given larger serving bowl </a:t>
            </a:r>
            <a:r>
              <a:rPr lang="en-US" sz="1200" dirty="0" smtClean="0">
                <a:latin typeface="American Typewriter"/>
                <a:cs typeface="American Typewriter"/>
              </a:rPr>
              <a:t>served themselves 31% more then those with the smaller bowl. Those who were given a larger bowl and serving utensil served themselves 53% ice cream then those who were given a small bowl and spoon. </a:t>
            </a:r>
          </a:p>
          <a:p>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19</a:t>
            </a:fld>
            <a:endParaRPr lang="en-US"/>
          </a:p>
        </p:txBody>
      </p:sp>
    </p:spTree>
    <p:extLst>
      <p:ext uri="{BB962C8B-B14F-4D97-AF65-F5344CB8AC3E}">
        <p14:creationId xmlns:p14="http://schemas.microsoft.com/office/powerpoint/2010/main" val="702657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17522-A814-4950-908C-5CDB74395B9E}" type="slidenum">
              <a:rPr lang="en-US" smtClean="0"/>
              <a:t>20</a:t>
            </a:fld>
            <a:endParaRPr lang="en-US"/>
          </a:p>
        </p:txBody>
      </p:sp>
    </p:spTree>
    <p:extLst>
      <p:ext uri="{BB962C8B-B14F-4D97-AF65-F5344CB8AC3E}">
        <p14:creationId xmlns:p14="http://schemas.microsoft.com/office/powerpoint/2010/main" val="1355152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bartenders pour</a:t>
            </a:r>
            <a:r>
              <a:rPr lang="en-US" baseline="0" dirty="0" smtClean="0"/>
              <a:t> more liquid into short fat glasses compared to tall skinny glasses. </a:t>
            </a:r>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21</a:t>
            </a:fld>
            <a:endParaRPr lang="en-US"/>
          </a:p>
        </p:txBody>
      </p:sp>
    </p:spTree>
    <p:extLst>
      <p:ext uri="{BB962C8B-B14F-4D97-AF65-F5344CB8AC3E}">
        <p14:creationId xmlns:p14="http://schemas.microsoft.com/office/powerpoint/2010/main" val="291651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17522-A814-4950-908C-5CDB74395B9E}" type="slidenum">
              <a:rPr lang="en-US" smtClean="0"/>
              <a:t>23</a:t>
            </a:fld>
            <a:endParaRPr lang="en-US"/>
          </a:p>
        </p:txBody>
      </p:sp>
    </p:spTree>
    <p:extLst>
      <p:ext uri="{BB962C8B-B14F-4D97-AF65-F5344CB8AC3E}">
        <p14:creationId xmlns:p14="http://schemas.microsoft.com/office/powerpoint/2010/main" val="2528514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1/3 snack size </a:t>
            </a:r>
            <a:r>
              <a:rPr lang="en-US" dirty="0" err="1" smtClean="0"/>
              <a:t>twissler</a:t>
            </a:r>
            <a:r>
              <a:rPr lang="en-US" dirty="0" smtClean="0"/>
              <a:t>,</a:t>
            </a:r>
            <a:r>
              <a:rPr lang="en-US" baseline="0" dirty="0" smtClean="0"/>
              <a:t> 5 starburst, 8 dots, 13 1/3 candy corns, 28 M&amp;Ms, 2 Twix minis</a:t>
            </a:r>
          </a:p>
        </p:txBody>
      </p:sp>
      <p:sp>
        <p:nvSpPr>
          <p:cNvPr id="4" name="Slide Number Placeholder 3"/>
          <p:cNvSpPr>
            <a:spLocks noGrp="1"/>
          </p:cNvSpPr>
          <p:nvPr>
            <p:ph type="sldNum" sz="quarter" idx="10"/>
          </p:nvPr>
        </p:nvSpPr>
        <p:spPr/>
        <p:txBody>
          <a:bodyPr/>
          <a:lstStyle/>
          <a:p>
            <a:fld id="{F4817522-A814-4950-908C-5CDB74395B9E}" type="slidenum">
              <a:rPr lang="en-US" smtClean="0"/>
              <a:t>24</a:t>
            </a:fld>
            <a:endParaRPr lang="en-US"/>
          </a:p>
        </p:txBody>
      </p:sp>
    </p:spTree>
    <p:extLst>
      <p:ext uri="{BB962C8B-B14F-4D97-AF65-F5344CB8AC3E}">
        <p14:creationId xmlns:p14="http://schemas.microsoft.com/office/powerpoint/2010/main" val="2165686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3500/15 = 233</a:t>
            </a:r>
          </a:p>
          <a:p>
            <a:r>
              <a:rPr lang="en-US" smtClean="0"/>
              <a:t>If you eat just one “extra” mint per day how many days would it take to gain 1 extra pound – just by consuming 1 lifesaver mint per day. </a:t>
            </a:r>
          </a:p>
          <a:p>
            <a:r>
              <a:rPr lang="en-US" smtClean="0"/>
              <a:t>There’s 308 mints in a big samsclub bag. </a:t>
            </a:r>
          </a:p>
          <a:p>
            <a:endParaRPr lang="en-US" smtClean="0"/>
          </a:p>
          <a:p>
            <a:r>
              <a:rPr lang="en-US" smtClean="0"/>
              <a:t>1 stick of doublemint gum or 3 small jelly beans every day for a year will  = 3500 kcalories = 3500 lbs. </a:t>
            </a:r>
          </a:p>
        </p:txBody>
      </p:sp>
      <p:sp>
        <p:nvSpPr>
          <p:cNvPr id="686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Comic Sans MS" pitchFamily="66" charset="0"/>
              </a:defRPr>
            </a:lvl1pPr>
            <a:lvl2pPr marL="742950" indent="-285750" defTabSz="930275">
              <a:defRPr>
                <a:solidFill>
                  <a:schemeClr val="tx1"/>
                </a:solidFill>
                <a:latin typeface="Comic Sans MS" pitchFamily="66" charset="0"/>
              </a:defRPr>
            </a:lvl2pPr>
            <a:lvl3pPr marL="1143000" indent="-228600" defTabSz="930275">
              <a:defRPr>
                <a:solidFill>
                  <a:schemeClr val="tx1"/>
                </a:solidFill>
                <a:latin typeface="Comic Sans MS" pitchFamily="66" charset="0"/>
              </a:defRPr>
            </a:lvl3pPr>
            <a:lvl4pPr marL="1600200" indent="-228600" defTabSz="930275">
              <a:defRPr>
                <a:solidFill>
                  <a:schemeClr val="tx1"/>
                </a:solidFill>
                <a:latin typeface="Comic Sans MS" pitchFamily="66" charset="0"/>
              </a:defRPr>
            </a:lvl4pPr>
            <a:lvl5pPr marL="2057400" indent="-228600" defTabSz="930275">
              <a:defRPr>
                <a:solidFill>
                  <a:schemeClr val="tx1"/>
                </a:solidFill>
                <a:latin typeface="Comic Sans MS" pitchFamily="66" charset="0"/>
              </a:defRPr>
            </a:lvl5pPr>
            <a:lvl6pPr marL="2514600" indent="-228600" defTabSz="930275" eaLnBrk="0" fontAlgn="base" hangingPunct="0">
              <a:spcBef>
                <a:spcPct val="0"/>
              </a:spcBef>
              <a:spcAft>
                <a:spcPct val="0"/>
              </a:spcAft>
              <a:defRPr>
                <a:solidFill>
                  <a:schemeClr val="tx1"/>
                </a:solidFill>
                <a:latin typeface="Comic Sans MS" pitchFamily="66" charset="0"/>
              </a:defRPr>
            </a:lvl6pPr>
            <a:lvl7pPr marL="2971800" indent="-228600" defTabSz="930275" eaLnBrk="0" fontAlgn="base" hangingPunct="0">
              <a:spcBef>
                <a:spcPct val="0"/>
              </a:spcBef>
              <a:spcAft>
                <a:spcPct val="0"/>
              </a:spcAft>
              <a:defRPr>
                <a:solidFill>
                  <a:schemeClr val="tx1"/>
                </a:solidFill>
                <a:latin typeface="Comic Sans MS" pitchFamily="66" charset="0"/>
              </a:defRPr>
            </a:lvl7pPr>
            <a:lvl8pPr marL="3429000" indent="-228600" defTabSz="930275" eaLnBrk="0" fontAlgn="base" hangingPunct="0">
              <a:spcBef>
                <a:spcPct val="0"/>
              </a:spcBef>
              <a:spcAft>
                <a:spcPct val="0"/>
              </a:spcAft>
              <a:defRPr>
                <a:solidFill>
                  <a:schemeClr val="tx1"/>
                </a:solidFill>
                <a:latin typeface="Comic Sans MS" pitchFamily="66" charset="0"/>
              </a:defRPr>
            </a:lvl8pPr>
            <a:lvl9pPr marL="3886200" indent="-228600" defTabSz="930275" eaLnBrk="0" fontAlgn="base" hangingPunct="0">
              <a:spcBef>
                <a:spcPct val="0"/>
              </a:spcBef>
              <a:spcAft>
                <a:spcPct val="0"/>
              </a:spcAft>
              <a:defRPr>
                <a:solidFill>
                  <a:schemeClr val="tx1"/>
                </a:solidFill>
                <a:latin typeface="Comic Sans MS" pitchFamily="66" charset="0"/>
              </a:defRPr>
            </a:lvl9pPr>
          </a:lstStyle>
          <a:p>
            <a:r>
              <a:rPr lang="en-US" smtClean="0">
                <a:latin typeface="Arial Narrow" pitchFamily="34" charset="0"/>
              </a:rPr>
              <a:t>Chpt 9: Weight Management</a:t>
            </a:r>
          </a:p>
        </p:txBody>
      </p:sp>
      <p:sp>
        <p:nvSpPr>
          <p:cNvPr id="686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Comic Sans MS" pitchFamily="66" charset="0"/>
              </a:defRPr>
            </a:lvl1pPr>
            <a:lvl2pPr marL="742950" indent="-285750" defTabSz="930275">
              <a:defRPr>
                <a:solidFill>
                  <a:schemeClr val="tx1"/>
                </a:solidFill>
                <a:latin typeface="Comic Sans MS" pitchFamily="66" charset="0"/>
              </a:defRPr>
            </a:lvl2pPr>
            <a:lvl3pPr marL="1143000" indent="-228600" defTabSz="930275">
              <a:defRPr>
                <a:solidFill>
                  <a:schemeClr val="tx1"/>
                </a:solidFill>
                <a:latin typeface="Comic Sans MS" pitchFamily="66" charset="0"/>
              </a:defRPr>
            </a:lvl3pPr>
            <a:lvl4pPr marL="1600200" indent="-228600" defTabSz="930275">
              <a:defRPr>
                <a:solidFill>
                  <a:schemeClr val="tx1"/>
                </a:solidFill>
                <a:latin typeface="Comic Sans MS" pitchFamily="66" charset="0"/>
              </a:defRPr>
            </a:lvl4pPr>
            <a:lvl5pPr marL="2057400" indent="-228600" defTabSz="930275">
              <a:defRPr>
                <a:solidFill>
                  <a:schemeClr val="tx1"/>
                </a:solidFill>
                <a:latin typeface="Comic Sans MS" pitchFamily="66" charset="0"/>
              </a:defRPr>
            </a:lvl5pPr>
            <a:lvl6pPr marL="2514600" indent="-228600" defTabSz="930275" eaLnBrk="0" fontAlgn="base" hangingPunct="0">
              <a:spcBef>
                <a:spcPct val="0"/>
              </a:spcBef>
              <a:spcAft>
                <a:spcPct val="0"/>
              </a:spcAft>
              <a:defRPr>
                <a:solidFill>
                  <a:schemeClr val="tx1"/>
                </a:solidFill>
                <a:latin typeface="Comic Sans MS" pitchFamily="66" charset="0"/>
              </a:defRPr>
            </a:lvl6pPr>
            <a:lvl7pPr marL="2971800" indent="-228600" defTabSz="930275" eaLnBrk="0" fontAlgn="base" hangingPunct="0">
              <a:spcBef>
                <a:spcPct val="0"/>
              </a:spcBef>
              <a:spcAft>
                <a:spcPct val="0"/>
              </a:spcAft>
              <a:defRPr>
                <a:solidFill>
                  <a:schemeClr val="tx1"/>
                </a:solidFill>
                <a:latin typeface="Comic Sans MS" pitchFamily="66" charset="0"/>
              </a:defRPr>
            </a:lvl7pPr>
            <a:lvl8pPr marL="3429000" indent="-228600" defTabSz="930275" eaLnBrk="0" fontAlgn="base" hangingPunct="0">
              <a:spcBef>
                <a:spcPct val="0"/>
              </a:spcBef>
              <a:spcAft>
                <a:spcPct val="0"/>
              </a:spcAft>
              <a:defRPr>
                <a:solidFill>
                  <a:schemeClr val="tx1"/>
                </a:solidFill>
                <a:latin typeface="Comic Sans MS" pitchFamily="66" charset="0"/>
              </a:defRPr>
            </a:lvl8pPr>
            <a:lvl9pPr marL="3886200" indent="-228600" defTabSz="930275" eaLnBrk="0" fontAlgn="base" hangingPunct="0">
              <a:spcBef>
                <a:spcPct val="0"/>
              </a:spcBef>
              <a:spcAft>
                <a:spcPct val="0"/>
              </a:spcAft>
              <a:defRPr>
                <a:solidFill>
                  <a:schemeClr val="tx1"/>
                </a:solidFill>
                <a:latin typeface="Comic Sans MS" pitchFamily="66" charset="0"/>
              </a:defRPr>
            </a:lvl9pPr>
          </a:lstStyle>
          <a:p>
            <a:fld id="{59F72172-37BB-48D4-A725-E77B5A9884E5}" type="slidenum">
              <a:rPr lang="en-US" smtClean="0">
                <a:latin typeface="Arial Narrow" pitchFamily="34" charset="0"/>
              </a:rPr>
              <a:pPr/>
              <a:t>28</a:t>
            </a:fld>
            <a:endParaRPr lang="en-US" smtClean="0">
              <a:latin typeface="Arial Narrow"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Learner Educational Objectives</a:t>
            </a:r>
            <a:endParaRPr lang="en-US" dirty="0" smtClean="0"/>
          </a:p>
          <a:p>
            <a:r>
              <a:rPr lang="en-US" sz="1200" kern="1200" dirty="0" smtClean="0">
                <a:solidFill>
                  <a:schemeClr val="tx1"/>
                </a:solidFill>
                <a:effectLst/>
                <a:latin typeface="+mn-lt"/>
                <a:ea typeface="+mn-ea"/>
                <a:cs typeface="+mn-cs"/>
              </a:rPr>
              <a:t>Recognize the impact of the food environment on food intake.</a:t>
            </a:r>
            <a:endParaRPr lang="en-US" dirty="0" smtClean="0"/>
          </a:p>
          <a:p>
            <a:r>
              <a:rPr lang="en-US" sz="1200" kern="1200" dirty="0" smtClean="0">
                <a:solidFill>
                  <a:schemeClr val="tx1"/>
                </a:solidFill>
                <a:effectLst/>
                <a:latin typeface="+mn-lt"/>
                <a:ea typeface="+mn-ea"/>
                <a:cs typeface="+mn-cs"/>
              </a:rPr>
              <a:t>Explore at least three common eating myths about food and weight gain.</a:t>
            </a:r>
            <a:endParaRPr lang="en-US" dirty="0" smtClean="0"/>
          </a:p>
          <a:p>
            <a:r>
              <a:rPr lang="en-US" sz="1200" kern="1200" dirty="0" smtClean="0">
                <a:solidFill>
                  <a:schemeClr val="tx1"/>
                </a:solidFill>
                <a:effectLst/>
                <a:latin typeface="+mn-lt"/>
                <a:ea typeface="+mn-ea"/>
                <a:cs typeface="+mn-cs"/>
              </a:rPr>
              <a:t>Identify small, practical strategies to use to change food intake behaviors at home and in communities.</a:t>
            </a:r>
            <a:endParaRPr lang="en-US" dirty="0" smtClean="0"/>
          </a:p>
          <a:p>
            <a:endParaRPr lang="en-US" dirty="0" smtClean="0"/>
          </a:p>
          <a:p>
            <a:r>
              <a:rPr lang="en-US" dirty="0" smtClean="0"/>
              <a:t>Describe how the external environment changes internal perception of hunger and fullness and list techniques that can promote changes in portion size.</a:t>
            </a:r>
          </a:p>
          <a:p>
            <a:r>
              <a:rPr lang="en-US" dirty="0" smtClean="0"/>
              <a:t>Define concepts and principles of mindful eating and list examples.</a:t>
            </a:r>
          </a:p>
          <a:p>
            <a:r>
              <a:rPr lang="en-US" dirty="0" smtClean="0"/>
              <a:t>Discuss rationale for using a mindful eating approach instead of traditional dieting.</a:t>
            </a:r>
          </a:p>
          <a:p>
            <a:r>
              <a:rPr lang="en-US" dirty="0" smtClean="0"/>
              <a:t>List tips for becoming a more mindful and less mindless eater.</a:t>
            </a:r>
          </a:p>
          <a:p>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2</a:t>
            </a:fld>
            <a:endParaRPr lang="en-US"/>
          </a:p>
        </p:txBody>
      </p:sp>
    </p:spTree>
    <p:extLst>
      <p:ext uri="{BB962C8B-B14F-4D97-AF65-F5344CB8AC3E}">
        <p14:creationId xmlns:p14="http://schemas.microsoft.com/office/powerpoint/2010/main" val="2099661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3500/15 = 233</a:t>
            </a:r>
          </a:p>
          <a:p>
            <a:r>
              <a:rPr lang="en-US" smtClean="0"/>
              <a:t>If you eat just one “extra” mint per day how many days would it take to gain 1 extra pound – just by consuming 1 lifesaver mint per day. </a:t>
            </a:r>
          </a:p>
          <a:p>
            <a:r>
              <a:rPr lang="en-US" smtClean="0"/>
              <a:t>There’s 308 mints in a big samsclub bag. </a:t>
            </a:r>
          </a:p>
          <a:p>
            <a:endParaRPr lang="en-US" smtClean="0"/>
          </a:p>
          <a:p>
            <a:r>
              <a:rPr lang="en-US" smtClean="0"/>
              <a:t>1 stick of doublemint gum or 3 small jelly beans every day for a year will  = 3500 kcalories = 3500 lbs. </a:t>
            </a:r>
          </a:p>
        </p:txBody>
      </p:sp>
      <p:sp>
        <p:nvSpPr>
          <p:cNvPr id="696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Comic Sans MS" pitchFamily="66" charset="0"/>
              </a:defRPr>
            </a:lvl1pPr>
            <a:lvl2pPr marL="742950" indent="-285750" defTabSz="930275">
              <a:defRPr>
                <a:solidFill>
                  <a:schemeClr val="tx1"/>
                </a:solidFill>
                <a:latin typeface="Comic Sans MS" pitchFamily="66" charset="0"/>
              </a:defRPr>
            </a:lvl2pPr>
            <a:lvl3pPr marL="1143000" indent="-228600" defTabSz="930275">
              <a:defRPr>
                <a:solidFill>
                  <a:schemeClr val="tx1"/>
                </a:solidFill>
                <a:latin typeface="Comic Sans MS" pitchFamily="66" charset="0"/>
              </a:defRPr>
            </a:lvl3pPr>
            <a:lvl4pPr marL="1600200" indent="-228600" defTabSz="930275">
              <a:defRPr>
                <a:solidFill>
                  <a:schemeClr val="tx1"/>
                </a:solidFill>
                <a:latin typeface="Comic Sans MS" pitchFamily="66" charset="0"/>
              </a:defRPr>
            </a:lvl4pPr>
            <a:lvl5pPr marL="2057400" indent="-228600" defTabSz="930275">
              <a:defRPr>
                <a:solidFill>
                  <a:schemeClr val="tx1"/>
                </a:solidFill>
                <a:latin typeface="Comic Sans MS" pitchFamily="66" charset="0"/>
              </a:defRPr>
            </a:lvl5pPr>
            <a:lvl6pPr marL="2514600" indent="-228600" defTabSz="930275" eaLnBrk="0" fontAlgn="base" hangingPunct="0">
              <a:spcBef>
                <a:spcPct val="0"/>
              </a:spcBef>
              <a:spcAft>
                <a:spcPct val="0"/>
              </a:spcAft>
              <a:defRPr>
                <a:solidFill>
                  <a:schemeClr val="tx1"/>
                </a:solidFill>
                <a:latin typeface="Comic Sans MS" pitchFamily="66" charset="0"/>
              </a:defRPr>
            </a:lvl6pPr>
            <a:lvl7pPr marL="2971800" indent="-228600" defTabSz="930275" eaLnBrk="0" fontAlgn="base" hangingPunct="0">
              <a:spcBef>
                <a:spcPct val="0"/>
              </a:spcBef>
              <a:spcAft>
                <a:spcPct val="0"/>
              </a:spcAft>
              <a:defRPr>
                <a:solidFill>
                  <a:schemeClr val="tx1"/>
                </a:solidFill>
                <a:latin typeface="Comic Sans MS" pitchFamily="66" charset="0"/>
              </a:defRPr>
            </a:lvl7pPr>
            <a:lvl8pPr marL="3429000" indent="-228600" defTabSz="930275" eaLnBrk="0" fontAlgn="base" hangingPunct="0">
              <a:spcBef>
                <a:spcPct val="0"/>
              </a:spcBef>
              <a:spcAft>
                <a:spcPct val="0"/>
              </a:spcAft>
              <a:defRPr>
                <a:solidFill>
                  <a:schemeClr val="tx1"/>
                </a:solidFill>
                <a:latin typeface="Comic Sans MS" pitchFamily="66" charset="0"/>
              </a:defRPr>
            </a:lvl8pPr>
            <a:lvl9pPr marL="3886200" indent="-228600" defTabSz="930275" eaLnBrk="0" fontAlgn="base" hangingPunct="0">
              <a:spcBef>
                <a:spcPct val="0"/>
              </a:spcBef>
              <a:spcAft>
                <a:spcPct val="0"/>
              </a:spcAft>
              <a:defRPr>
                <a:solidFill>
                  <a:schemeClr val="tx1"/>
                </a:solidFill>
                <a:latin typeface="Comic Sans MS" pitchFamily="66" charset="0"/>
              </a:defRPr>
            </a:lvl9pPr>
          </a:lstStyle>
          <a:p>
            <a:r>
              <a:rPr lang="en-US" smtClean="0">
                <a:latin typeface="Arial Narrow" pitchFamily="34" charset="0"/>
              </a:rPr>
              <a:t>Chpt 9: Weight Management</a:t>
            </a:r>
          </a:p>
        </p:txBody>
      </p:sp>
      <p:sp>
        <p:nvSpPr>
          <p:cNvPr id="696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Comic Sans MS" pitchFamily="66" charset="0"/>
              </a:defRPr>
            </a:lvl1pPr>
            <a:lvl2pPr marL="742950" indent="-285750" defTabSz="930275">
              <a:defRPr>
                <a:solidFill>
                  <a:schemeClr val="tx1"/>
                </a:solidFill>
                <a:latin typeface="Comic Sans MS" pitchFamily="66" charset="0"/>
              </a:defRPr>
            </a:lvl2pPr>
            <a:lvl3pPr marL="1143000" indent="-228600" defTabSz="930275">
              <a:defRPr>
                <a:solidFill>
                  <a:schemeClr val="tx1"/>
                </a:solidFill>
                <a:latin typeface="Comic Sans MS" pitchFamily="66" charset="0"/>
              </a:defRPr>
            </a:lvl3pPr>
            <a:lvl4pPr marL="1600200" indent="-228600" defTabSz="930275">
              <a:defRPr>
                <a:solidFill>
                  <a:schemeClr val="tx1"/>
                </a:solidFill>
                <a:latin typeface="Comic Sans MS" pitchFamily="66" charset="0"/>
              </a:defRPr>
            </a:lvl4pPr>
            <a:lvl5pPr marL="2057400" indent="-228600" defTabSz="930275">
              <a:defRPr>
                <a:solidFill>
                  <a:schemeClr val="tx1"/>
                </a:solidFill>
                <a:latin typeface="Comic Sans MS" pitchFamily="66" charset="0"/>
              </a:defRPr>
            </a:lvl5pPr>
            <a:lvl6pPr marL="2514600" indent="-228600" defTabSz="930275" eaLnBrk="0" fontAlgn="base" hangingPunct="0">
              <a:spcBef>
                <a:spcPct val="0"/>
              </a:spcBef>
              <a:spcAft>
                <a:spcPct val="0"/>
              </a:spcAft>
              <a:defRPr>
                <a:solidFill>
                  <a:schemeClr val="tx1"/>
                </a:solidFill>
                <a:latin typeface="Comic Sans MS" pitchFamily="66" charset="0"/>
              </a:defRPr>
            </a:lvl6pPr>
            <a:lvl7pPr marL="2971800" indent="-228600" defTabSz="930275" eaLnBrk="0" fontAlgn="base" hangingPunct="0">
              <a:spcBef>
                <a:spcPct val="0"/>
              </a:spcBef>
              <a:spcAft>
                <a:spcPct val="0"/>
              </a:spcAft>
              <a:defRPr>
                <a:solidFill>
                  <a:schemeClr val="tx1"/>
                </a:solidFill>
                <a:latin typeface="Comic Sans MS" pitchFamily="66" charset="0"/>
              </a:defRPr>
            </a:lvl7pPr>
            <a:lvl8pPr marL="3429000" indent="-228600" defTabSz="930275" eaLnBrk="0" fontAlgn="base" hangingPunct="0">
              <a:spcBef>
                <a:spcPct val="0"/>
              </a:spcBef>
              <a:spcAft>
                <a:spcPct val="0"/>
              </a:spcAft>
              <a:defRPr>
                <a:solidFill>
                  <a:schemeClr val="tx1"/>
                </a:solidFill>
                <a:latin typeface="Comic Sans MS" pitchFamily="66" charset="0"/>
              </a:defRPr>
            </a:lvl8pPr>
            <a:lvl9pPr marL="3886200" indent="-228600" defTabSz="930275" eaLnBrk="0" fontAlgn="base" hangingPunct="0">
              <a:spcBef>
                <a:spcPct val="0"/>
              </a:spcBef>
              <a:spcAft>
                <a:spcPct val="0"/>
              </a:spcAft>
              <a:defRPr>
                <a:solidFill>
                  <a:schemeClr val="tx1"/>
                </a:solidFill>
                <a:latin typeface="Comic Sans MS" pitchFamily="66" charset="0"/>
              </a:defRPr>
            </a:lvl9pPr>
          </a:lstStyle>
          <a:p>
            <a:fld id="{F4051223-4C54-44BE-ABC9-982F055847E1}" type="slidenum">
              <a:rPr lang="en-US" smtClean="0">
                <a:latin typeface="Arial Narrow" pitchFamily="34" charset="0"/>
              </a:rPr>
              <a:pPr/>
              <a:t>29</a:t>
            </a:fld>
            <a:endParaRPr lang="en-US" smtClean="0">
              <a:latin typeface="Arial Narrow"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Secretaries given candy in clear desktop</a:t>
            </a:r>
            <a:r>
              <a:rPr lang="en-US" baseline="0" dirty="0" smtClean="0"/>
              <a:t> candy dishes ate 71 percent more candy than did secretaries given candy in white dishes. </a:t>
            </a:r>
          </a:p>
          <a:p>
            <a:endParaRPr lang="en-US" baseline="0" dirty="0" smtClean="0"/>
          </a:p>
          <a:p>
            <a:r>
              <a:rPr lang="en-US" baseline="0" dirty="0" smtClean="0"/>
              <a:t>We eat more food when we see more food. </a:t>
            </a:r>
          </a:p>
          <a:p>
            <a:endParaRPr lang="en-US" baseline="0" dirty="0" smtClean="0"/>
          </a:p>
          <a:p>
            <a:r>
              <a:rPr lang="en-US" baseline="0" dirty="0" smtClean="0"/>
              <a:t>If we see candy in a candy jar every 5 minutes, every time we see it we have to decide whether or not to eat it. This means having to say “no” 12 times per hour… if we don’t see the candy, we don’t have to say no. </a:t>
            </a:r>
          </a:p>
          <a:p>
            <a:endParaRPr lang="en-US" baseline="0" dirty="0" smtClean="0"/>
          </a:p>
          <a:p>
            <a:r>
              <a:rPr lang="en-US" baseline="0" dirty="0" smtClean="0"/>
              <a:t>Make healthy foods the easy and convenient choice and unhealthy foods the harder less convenient choice. </a:t>
            </a:r>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30</a:t>
            </a:fld>
            <a:endParaRPr lang="en-US"/>
          </a:p>
        </p:txBody>
      </p:sp>
    </p:spTree>
    <p:extLst>
      <p:ext uri="{BB962C8B-B14F-4D97-AF65-F5344CB8AC3E}">
        <p14:creationId xmlns:p14="http://schemas.microsoft.com/office/powerpoint/2010/main" val="2062494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Repackage jumbo sizes</a:t>
            </a:r>
            <a:r>
              <a:rPr lang="en-US" baseline="0" dirty="0" smtClean="0"/>
              <a:t> (like you get at </a:t>
            </a:r>
            <a:r>
              <a:rPr lang="en-US" baseline="0" dirty="0" err="1" smtClean="0"/>
              <a:t>Samsclub</a:t>
            </a:r>
            <a:r>
              <a:rPr lang="en-US" baseline="0" dirty="0" smtClean="0"/>
              <a:t> and Costco) into smaller bags , then hide the extras. If we see lots of something available, our consumption of whatever that something is will go up. If it is a jumbo bag of jelly bellies, consumption goes up. It is a jumbo bag of spring greens, consumption goes up. </a:t>
            </a:r>
            <a:r>
              <a:rPr lang="en-US" dirty="0" smtClean="0"/>
              <a:t>50% of the snack food bought in bulk (such as at a </a:t>
            </a:r>
            <a:r>
              <a:rPr lang="en-US" dirty="0" smtClean="0">
                <a:hlinkClick r:id="rId3" tooltip="Warehouse club"/>
              </a:rPr>
              <a:t>warehouse club</a:t>
            </a:r>
            <a:r>
              <a:rPr lang="en-US" dirty="0" smtClean="0"/>
              <a:t> store) is eaten within six days of purchase.</a:t>
            </a:r>
            <a:r>
              <a:rPr lang="en-US" baseline="30000" dirty="0" smtClean="0">
                <a:hlinkClick r:id="rId4"/>
              </a:rPr>
              <a:t>[10]</a:t>
            </a:r>
            <a:endParaRPr lang="en-US" dirty="0" smtClean="0"/>
          </a:p>
          <a:p>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32</a:t>
            </a:fld>
            <a:endParaRPr lang="en-US"/>
          </a:p>
        </p:txBody>
      </p:sp>
    </p:spTree>
    <p:extLst>
      <p:ext uri="{BB962C8B-B14F-4D97-AF65-F5344CB8AC3E}">
        <p14:creationId xmlns:p14="http://schemas.microsoft.com/office/powerpoint/2010/main" val="3965849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Repackage jumbo sizes</a:t>
            </a:r>
            <a:r>
              <a:rPr lang="en-US" baseline="0" dirty="0" smtClean="0"/>
              <a:t> (like you get at </a:t>
            </a:r>
            <a:r>
              <a:rPr lang="en-US" baseline="0" dirty="0" err="1" smtClean="0"/>
              <a:t>Samsclub</a:t>
            </a:r>
            <a:r>
              <a:rPr lang="en-US" baseline="0" dirty="0" smtClean="0"/>
              <a:t> and Costco) into smaller bags , then hide the extras. If we see lots of something available, our consumption of whatever that something is will go up. If it is a jumbo bag of jelly bellies, consumption goes up. It is a jumbo bag of spring greens, consumption goes up. </a:t>
            </a:r>
            <a:r>
              <a:rPr lang="en-US" dirty="0" smtClean="0"/>
              <a:t>50% of the snack food bought in bulk (such as at a </a:t>
            </a:r>
            <a:r>
              <a:rPr lang="en-US" dirty="0" smtClean="0">
                <a:hlinkClick r:id="rId3" tooltip="Warehouse club"/>
              </a:rPr>
              <a:t>warehouse club</a:t>
            </a:r>
            <a:r>
              <a:rPr lang="en-US" dirty="0" smtClean="0"/>
              <a:t> store) is eaten within six days of purchase.</a:t>
            </a:r>
            <a:r>
              <a:rPr lang="en-US" baseline="30000" dirty="0" smtClean="0">
                <a:hlinkClick r:id="rId4"/>
              </a:rPr>
              <a:t>[10]</a:t>
            </a:r>
            <a:endParaRPr lang="en-US" dirty="0" smtClean="0"/>
          </a:p>
          <a:p>
            <a:endParaRPr lang="en-US" dirty="0" smtClean="0"/>
          </a:p>
          <a:p>
            <a:r>
              <a:rPr lang="en-US" dirty="0" smtClean="0"/>
              <a:t>Overspending? Yes,</a:t>
            </a:r>
            <a:r>
              <a:rPr lang="en-US" baseline="0" dirty="0" smtClean="0"/>
              <a:t> but also over-eating.</a:t>
            </a:r>
          </a:p>
          <a:p>
            <a:endParaRPr lang="en-US" baseline="0" dirty="0" smtClean="0"/>
          </a:p>
          <a:p>
            <a:r>
              <a:rPr lang="en-US" baseline="0" dirty="0" smtClean="0"/>
              <a:t>Huge containers … you’ll eat more because there is more food available. </a:t>
            </a:r>
          </a:p>
          <a:p>
            <a:endParaRPr lang="en-US" baseline="0" dirty="0" smtClean="0"/>
          </a:p>
          <a:p>
            <a:r>
              <a:rPr lang="en-US" baseline="0" dirty="0" smtClean="0"/>
              <a:t>Having 48 containers of chocolate pudding affects consumption in two ways. </a:t>
            </a:r>
          </a:p>
          <a:p>
            <a:r>
              <a:rPr lang="en-US" baseline="0" dirty="0" smtClean="0"/>
              <a:t>First is something called the salience principle – you see these puddings everywhere , they fall out of the cupboard, they are on the counter, and they hide other food. As a result of their salience you end up eating them more frequently than you normally would. </a:t>
            </a:r>
          </a:p>
          <a:p>
            <a:endParaRPr lang="en-US" baseline="0" dirty="0" smtClean="0"/>
          </a:p>
          <a:p>
            <a:r>
              <a:rPr lang="en-US" baseline="0" dirty="0" smtClean="0"/>
              <a:t>The idea of norms – say you usually have 2 to 3 boxes of breakfast cereal in your cupboard – if you have only one box it is a signal to get to the store and buy another box before the kids revolt. But if one day you have 12 boxes you will tend to eat them faster to get to the “right” number of boxes or the “normal” number of boxes. </a:t>
            </a:r>
          </a:p>
          <a:p>
            <a:endParaRPr lang="en-US" baseline="0" dirty="0" smtClean="0"/>
          </a:p>
          <a:p>
            <a:r>
              <a:rPr lang="en-US" baseline="0" dirty="0" smtClean="0"/>
              <a:t>The warehouse curse occurs in the first week after shopping. For the first week people eat the </a:t>
            </a:r>
            <a:r>
              <a:rPr lang="en-US" baseline="0" dirty="0" err="1" smtClean="0"/>
              <a:t>stockfiled</a:t>
            </a:r>
            <a:r>
              <a:rPr lang="en-US" baseline="0" dirty="0" smtClean="0"/>
              <a:t> foods at almost twice the normal rate. </a:t>
            </a:r>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34</a:t>
            </a:fld>
            <a:endParaRPr lang="en-US"/>
          </a:p>
        </p:txBody>
      </p:sp>
    </p:spTree>
    <p:extLst>
      <p:ext uri="{BB962C8B-B14F-4D97-AF65-F5344CB8AC3E}">
        <p14:creationId xmlns:p14="http://schemas.microsoft.com/office/powerpoint/2010/main" val="268196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35</a:t>
            </a:fld>
            <a:endParaRPr lang="en-US"/>
          </a:p>
        </p:txBody>
      </p:sp>
    </p:spTree>
    <p:extLst>
      <p:ext uri="{BB962C8B-B14F-4D97-AF65-F5344CB8AC3E}">
        <p14:creationId xmlns:p14="http://schemas.microsoft.com/office/powerpoint/2010/main" val="764372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Leaving serving dishes</a:t>
            </a:r>
            <a:r>
              <a:rPr lang="en-US" baseline="0" dirty="0" smtClean="0"/>
              <a:t> of tempting foods in the kitchen, but serve vegetables family style … </a:t>
            </a:r>
          </a:p>
          <a:p>
            <a:endParaRPr lang="en-US" baseline="0" dirty="0" smtClean="0"/>
          </a:p>
          <a:p>
            <a:r>
              <a:rPr lang="en-US" baseline="0" dirty="0" smtClean="0"/>
              <a:t>Secretaries ate more candy when it was on their desk vs. when it was 6 feet away. </a:t>
            </a:r>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36</a:t>
            </a:fld>
            <a:endParaRPr lang="en-US"/>
          </a:p>
        </p:txBody>
      </p:sp>
    </p:spTree>
    <p:extLst>
      <p:ext uri="{BB962C8B-B14F-4D97-AF65-F5344CB8AC3E}">
        <p14:creationId xmlns:p14="http://schemas.microsoft.com/office/powerpoint/2010/main" val="3309856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Secretaries who had a clear</a:t>
            </a:r>
            <a:r>
              <a:rPr lang="en-US" baseline="0" dirty="0" smtClean="0"/>
              <a:t> bowl full of Hershey’s kisses on their desk ate 77% more HK than did secretaries in a class bowl that was white instead of clear. </a:t>
            </a:r>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37</a:t>
            </a:fld>
            <a:endParaRPr lang="en-US"/>
          </a:p>
        </p:txBody>
      </p:sp>
    </p:spTree>
    <p:extLst>
      <p:ext uri="{BB962C8B-B14F-4D97-AF65-F5344CB8AC3E}">
        <p14:creationId xmlns:p14="http://schemas.microsoft.com/office/powerpoint/2010/main" val="1849617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Buy a cheap wine and dress it in an expensive looking label and most people will say it tastes expensive… works with other foods as well. Fresh ginger carrots vs. cooked carrots. </a:t>
            </a:r>
          </a:p>
          <a:p>
            <a:endParaRPr lang="en-US" dirty="0" smtClean="0"/>
          </a:p>
          <a:p>
            <a:r>
              <a:rPr lang="en-US" dirty="0" smtClean="0"/>
              <a:t>People</a:t>
            </a:r>
            <a:r>
              <a:rPr lang="en-US" baseline="0" dirty="0" smtClean="0"/>
              <a:t> think food eaten on pretty plates, with dim lighting, and soft music tastes better than that eaten in a loud room with bright colors and harsh lighting. </a:t>
            </a:r>
          </a:p>
          <a:p>
            <a:endParaRPr lang="en-US" baseline="0" dirty="0" smtClean="0"/>
          </a:p>
          <a:p>
            <a:r>
              <a:rPr lang="en-US" baseline="0" dirty="0" err="1" smtClean="0"/>
              <a:t>Cinnabon</a:t>
            </a:r>
            <a:r>
              <a:rPr lang="en-US" baseline="0" dirty="0" smtClean="0"/>
              <a:t> effect. </a:t>
            </a:r>
          </a:p>
          <a:p>
            <a:endParaRPr lang="en-US" baseline="0" dirty="0" smtClean="0"/>
          </a:p>
          <a:p>
            <a:r>
              <a:rPr lang="en-US" baseline="0" dirty="0" smtClean="0"/>
              <a:t>Lemon </a:t>
            </a:r>
            <a:r>
              <a:rPr lang="en-US" baseline="0" dirty="0" err="1" smtClean="0"/>
              <a:t>jello</a:t>
            </a:r>
            <a:r>
              <a:rPr lang="en-US" baseline="0" dirty="0" smtClean="0"/>
              <a:t>, colored red, tasted like cherry </a:t>
            </a:r>
            <a:r>
              <a:rPr lang="en-US" baseline="0" dirty="0" err="1" smtClean="0"/>
              <a:t>jello</a:t>
            </a:r>
            <a:r>
              <a:rPr lang="en-US" baseline="0" dirty="0" smtClean="0"/>
              <a:t> to angry sailors who wanted cherry </a:t>
            </a:r>
            <a:r>
              <a:rPr lang="en-US" baseline="0" dirty="0" err="1" smtClean="0"/>
              <a:t>jello</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38</a:t>
            </a:fld>
            <a:endParaRPr lang="en-US"/>
          </a:p>
        </p:txBody>
      </p:sp>
    </p:spTree>
    <p:extLst>
      <p:ext uri="{BB962C8B-B14F-4D97-AF65-F5344CB8AC3E}">
        <p14:creationId xmlns:p14="http://schemas.microsoft.com/office/powerpoint/2010/main" val="1146189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17522-A814-4950-908C-5CDB74395B9E}" type="slidenum">
              <a:rPr lang="en-US" smtClean="0"/>
              <a:t>40</a:t>
            </a:fld>
            <a:endParaRPr lang="en-US"/>
          </a:p>
        </p:txBody>
      </p:sp>
    </p:spTree>
    <p:extLst>
      <p:ext uri="{BB962C8B-B14F-4D97-AF65-F5344CB8AC3E}">
        <p14:creationId xmlns:p14="http://schemas.microsoft.com/office/powerpoint/2010/main" val="1455242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41</a:t>
            </a:fld>
            <a:endParaRPr lang="en-US"/>
          </a:p>
        </p:txBody>
      </p:sp>
    </p:spTree>
    <p:extLst>
      <p:ext uri="{BB962C8B-B14F-4D97-AF65-F5344CB8AC3E}">
        <p14:creationId xmlns:p14="http://schemas.microsoft.com/office/powerpoint/2010/main" val="35919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you every eaten the last piece of  crusty dried out chocolate cake even though it tasted like chocolate scented cardboard?</a:t>
            </a:r>
          </a:p>
          <a:p>
            <a:r>
              <a:rPr lang="en-US" baseline="0" dirty="0" smtClean="0"/>
              <a:t>Your </a:t>
            </a:r>
            <a:r>
              <a:rPr lang="en-US" baseline="0" dirty="0" err="1" smtClean="0"/>
              <a:t>childs</a:t>
            </a:r>
            <a:r>
              <a:rPr lang="en-US" baseline="0" dirty="0" smtClean="0"/>
              <a:t> left over kids meal… soggy hamburger and limp fries and all? </a:t>
            </a:r>
            <a:endParaRPr lang="en-US" dirty="0" smtClean="0"/>
          </a:p>
          <a:p>
            <a:endParaRPr lang="en-US" dirty="0" smtClean="0"/>
          </a:p>
          <a:p>
            <a:r>
              <a:rPr lang="en-US" dirty="0" smtClean="0"/>
              <a:t>We make over 200</a:t>
            </a:r>
            <a:r>
              <a:rPr lang="en-US" baseline="0" dirty="0" smtClean="0"/>
              <a:t> decisions about food everyday… most of them are NOT driven by what we know about nutrition or health…</a:t>
            </a:r>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3</a:t>
            </a:fld>
            <a:endParaRPr lang="en-US"/>
          </a:p>
        </p:txBody>
      </p:sp>
    </p:spTree>
    <p:extLst>
      <p:ext uri="{BB962C8B-B14F-4D97-AF65-F5344CB8AC3E}">
        <p14:creationId xmlns:p14="http://schemas.microsoft.com/office/powerpoint/2010/main" val="185149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42</a:t>
            </a:fld>
            <a:endParaRPr lang="en-US"/>
          </a:p>
        </p:txBody>
      </p:sp>
    </p:spTree>
    <p:extLst>
      <p:ext uri="{BB962C8B-B14F-4D97-AF65-F5344CB8AC3E}">
        <p14:creationId xmlns:p14="http://schemas.microsoft.com/office/powerpoint/2010/main" val="359196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43</a:t>
            </a:fld>
            <a:endParaRPr lang="en-US"/>
          </a:p>
        </p:txBody>
      </p:sp>
    </p:spTree>
    <p:extLst>
      <p:ext uri="{BB962C8B-B14F-4D97-AF65-F5344CB8AC3E}">
        <p14:creationId xmlns:p14="http://schemas.microsoft.com/office/powerpoint/2010/main" val="359196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baseline="0" dirty="0" smtClean="0"/>
              <a:t>Children eat what tastes good, what’s convenient and what portion size they see as appropriate. You can help train nutrition gatekeepers of the future… help create positive lifetime food patterns. </a:t>
            </a:r>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44</a:t>
            </a:fld>
            <a:endParaRPr lang="en-US"/>
          </a:p>
        </p:txBody>
      </p:sp>
    </p:spTree>
    <p:extLst>
      <p:ext uri="{BB962C8B-B14F-4D97-AF65-F5344CB8AC3E}">
        <p14:creationId xmlns:p14="http://schemas.microsoft.com/office/powerpoint/2010/main" val="4247612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17522-A814-4950-908C-5CDB74395B9E}" type="slidenum">
              <a:rPr lang="en-US" smtClean="0"/>
              <a:t>45</a:t>
            </a:fld>
            <a:endParaRPr lang="en-US"/>
          </a:p>
        </p:txBody>
      </p:sp>
    </p:spTree>
    <p:extLst>
      <p:ext uri="{BB962C8B-B14F-4D97-AF65-F5344CB8AC3E}">
        <p14:creationId xmlns:p14="http://schemas.microsoft.com/office/powerpoint/2010/main" val="2368473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 – specific, measurable, attainable, realistic,</a:t>
            </a:r>
            <a:r>
              <a:rPr lang="en-US" baseline="0" dirty="0" smtClean="0"/>
              <a:t> and timely</a:t>
            </a:r>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47</a:t>
            </a:fld>
            <a:endParaRPr lang="en-US"/>
          </a:p>
        </p:txBody>
      </p:sp>
    </p:spTree>
    <p:extLst>
      <p:ext uri="{BB962C8B-B14F-4D97-AF65-F5344CB8AC3E}">
        <p14:creationId xmlns:p14="http://schemas.microsoft.com/office/powerpoint/2010/main" val="175383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introduce</a:t>
            </a:r>
            <a:r>
              <a:rPr lang="en-US" baseline="0" dirty="0" smtClean="0"/>
              <a:t> you to Dr. Brian </a:t>
            </a:r>
            <a:r>
              <a:rPr lang="en-US" baseline="0" dirty="0" err="1" smtClean="0"/>
              <a:t>Wansink</a:t>
            </a:r>
            <a:r>
              <a:rPr lang="en-US" baseline="0" dirty="0" smtClean="0"/>
              <a:t> – </a:t>
            </a:r>
          </a:p>
          <a:p>
            <a:endParaRPr lang="en-US" baseline="0" dirty="0" smtClean="0"/>
          </a:p>
          <a:p>
            <a:r>
              <a:rPr lang="en-US" sz="1200" dirty="0" smtClean="0"/>
              <a:t>John S. Dyson Professor of Marketing in the Charles H. Dyson School of Applied Economics &amp; Management at Cornell University</a:t>
            </a:r>
          </a:p>
          <a:p>
            <a:r>
              <a:rPr lang="en-US" sz="1200" dirty="0" smtClean="0"/>
              <a:t>Director of the Cornell Food and Brand Lab in the Department of Applied Economics and Management at Cornell University</a:t>
            </a:r>
          </a:p>
          <a:p>
            <a:r>
              <a:rPr lang="en-US" sz="1200" dirty="0" smtClean="0"/>
              <a:t>Director of USDA’s Center for Nutrition Policy and Promotion from 2007-2009</a:t>
            </a:r>
          </a:p>
          <a:p>
            <a:r>
              <a:rPr lang="en-US" sz="1200" dirty="0" smtClean="0"/>
              <a:t>Author of bestseller: Mindless Eating Why We Eat More Than We Think</a:t>
            </a:r>
          </a:p>
          <a:p>
            <a:endParaRPr lang="en-US" baseline="0" dirty="0" smtClean="0"/>
          </a:p>
          <a:p>
            <a:endParaRPr lang="en-US" baseline="0" dirty="0" smtClean="0"/>
          </a:p>
          <a:p>
            <a:endParaRPr lang="en-US" baseline="0" dirty="0" smtClean="0"/>
          </a:p>
          <a:p>
            <a:r>
              <a:rPr lang="en-US" baseline="0" dirty="0" smtClean="0"/>
              <a:t>Dr. </a:t>
            </a:r>
            <a:r>
              <a:rPr lang="en-US" baseline="0" dirty="0" err="1" smtClean="0"/>
              <a:t>Wansink</a:t>
            </a:r>
            <a:r>
              <a:rPr lang="en-US" baseline="0" dirty="0" smtClean="0"/>
              <a:t> is known for his work on consumer behavior and food and coined the term and theory of mindless eating. He has been known as the </a:t>
            </a:r>
            <a:r>
              <a:rPr lang="en-US" dirty="0" smtClean="0"/>
              <a:t>"</a:t>
            </a:r>
            <a:r>
              <a:rPr lang="en-US" dirty="0" smtClean="0">
                <a:hlinkClick r:id="rId3" tooltip="Sherlock Holmes"/>
              </a:rPr>
              <a:t>Sherlock Holmes</a:t>
            </a:r>
            <a:r>
              <a:rPr lang="en-US" dirty="0" smtClean="0"/>
              <a:t> of Food"</a:t>
            </a:r>
            <a:r>
              <a:rPr lang="en-US" baseline="30000" dirty="0" smtClean="0">
                <a:hlinkClick r:id="rId4"/>
              </a:rPr>
              <a:t>[2]</a:t>
            </a:r>
            <a:r>
              <a:rPr lang="en-US" dirty="0" smtClean="0"/>
              <a:t> and the "Wizard of Why“ we eat what we do. </a:t>
            </a:r>
          </a:p>
          <a:p>
            <a:endParaRPr lang="en-US" dirty="0" smtClean="0"/>
          </a:p>
          <a:p>
            <a:r>
              <a:rPr lang="en-US" dirty="0" smtClean="0"/>
              <a:t>Dr.</a:t>
            </a:r>
            <a:r>
              <a:rPr lang="en-US" baseline="0" dirty="0" smtClean="0"/>
              <a:t> </a:t>
            </a:r>
            <a:r>
              <a:rPr lang="en-US" baseline="0" dirty="0" err="1" smtClean="0"/>
              <a:t>Wansink’s</a:t>
            </a:r>
            <a:r>
              <a:rPr lang="en-US" baseline="0" dirty="0" smtClean="0"/>
              <a:t> theories are based on his and others scientific </a:t>
            </a:r>
            <a:r>
              <a:rPr lang="en-US" baseline="0" dirty="0" err="1" smtClean="0"/>
              <a:t>experiements</a:t>
            </a:r>
            <a:r>
              <a:rPr lang="en-US" baseline="0" dirty="0" smtClean="0"/>
              <a:t> that provide </a:t>
            </a:r>
            <a:endParaRPr lang="en-US" dirty="0" smtClean="0"/>
          </a:p>
          <a:p>
            <a:endParaRPr lang="en-US" dirty="0" smtClean="0"/>
          </a:p>
          <a:p>
            <a:r>
              <a:rPr lang="en-US" dirty="0" smtClean="0"/>
              <a:t>Let’s see if we can list a few of these factors that affect of food </a:t>
            </a:r>
            <a:r>
              <a:rPr lang="en-US" dirty="0" err="1" smtClean="0"/>
              <a:t>chocies</a:t>
            </a:r>
            <a:r>
              <a:rPr lang="en-US" dirty="0" smtClean="0"/>
              <a:t> …</a:t>
            </a:r>
          </a:p>
          <a:p>
            <a:endParaRPr lang="en-US" dirty="0" smtClean="0"/>
          </a:p>
          <a:p>
            <a:r>
              <a:rPr lang="en-US" dirty="0" smtClean="0"/>
              <a:t>How does our immediate environment (supermarkets, packaging, homes, pantries, and </a:t>
            </a:r>
            <a:r>
              <a:rPr lang="en-US" dirty="0" err="1" smtClean="0"/>
              <a:t>tablescapes</a:t>
            </a:r>
            <a:r>
              <a:rPr lang="en-US" dirty="0" smtClean="0"/>
              <a:t>) influences eating habits </a:t>
            </a:r>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4</a:t>
            </a:fld>
            <a:endParaRPr lang="en-US"/>
          </a:p>
        </p:txBody>
      </p:sp>
    </p:spTree>
    <p:extLst>
      <p:ext uri="{BB962C8B-B14F-4D97-AF65-F5344CB8AC3E}">
        <p14:creationId xmlns:p14="http://schemas.microsoft.com/office/powerpoint/2010/main" val="394541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17522-A814-4950-908C-5CDB74395B9E}" type="slidenum">
              <a:rPr lang="en-US" smtClean="0"/>
              <a:t>5</a:t>
            </a:fld>
            <a:endParaRPr lang="en-US"/>
          </a:p>
        </p:txBody>
      </p:sp>
    </p:spTree>
    <p:extLst>
      <p:ext uri="{BB962C8B-B14F-4D97-AF65-F5344CB8AC3E}">
        <p14:creationId xmlns:p14="http://schemas.microsoft.com/office/powerpoint/2010/main" val="253143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see if we can list</a:t>
            </a:r>
            <a:r>
              <a:rPr lang="en-US" baseline="0" dirty="0" smtClean="0"/>
              <a:t> a few of the factors that affect of our food choices. </a:t>
            </a:r>
          </a:p>
          <a:p>
            <a:endParaRPr lang="en-US" baseline="0" dirty="0" smtClean="0"/>
          </a:p>
          <a:p>
            <a:r>
              <a:rPr lang="en-US" baseline="0" dirty="0" smtClean="0"/>
              <a:t>List these on the board. </a:t>
            </a:r>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6</a:t>
            </a:fld>
            <a:endParaRPr lang="en-US"/>
          </a:p>
        </p:txBody>
      </p:sp>
    </p:spTree>
    <p:extLst>
      <p:ext uri="{BB962C8B-B14F-4D97-AF65-F5344CB8AC3E}">
        <p14:creationId xmlns:p14="http://schemas.microsoft.com/office/powerpoint/2010/main" val="3736443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r>
              <a:rPr lang="en-US" baseline="0" dirty="0" smtClean="0"/>
              <a:t> Wansinks cleaver experiments provide valuable insight into why we eat the food we do and how we might use these hidden factors to influence our decision and behavior for good.  </a:t>
            </a:r>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7</a:t>
            </a:fld>
            <a:endParaRPr lang="en-US"/>
          </a:p>
        </p:txBody>
      </p:sp>
    </p:spTree>
    <p:extLst>
      <p:ext uri="{BB962C8B-B14F-4D97-AF65-F5344CB8AC3E}">
        <p14:creationId xmlns:p14="http://schemas.microsoft.com/office/powerpoint/2010/main" val="412266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Designing the environment or social situation to lead NOT FORCE an individual to make a particular choice – nudging….</a:t>
            </a:r>
          </a:p>
          <a:p>
            <a:endParaRPr lang="en-US" dirty="0" smtClean="0"/>
          </a:p>
          <a:p>
            <a:r>
              <a:rPr lang="en-US" dirty="0" smtClean="0"/>
              <a:t>By a nudge we mean anything that influences our choices. A school cafeteria might try to nudge kids toward good diets by putting the healthiest foods at front. We think that it's time for institutions, including government, to become much more user-friendly by enlisting the science of choice to make life easier for people and by gentling nudging them in directions that will make their lives better.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9</a:t>
            </a:fld>
            <a:endParaRPr lang="en-US"/>
          </a:p>
        </p:txBody>
      </p:sp>
    </p:spTree>
    <p:extLst>
      <p:ext uri="{BB962C8B-B14F-4D97-AF65-F5344CB8AC3E}">
        <p14:creationId xmlns:p14="http://schemas.microsoft.com/office/powerpoint/2010/main" val="332439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Smarter</a:t>
            </a:r>
            <a:r>
              <a:rPr lang="en-US" baseline="0" dirty="0" smtClean="0"/>
              <a:t> Lunchrooms movement</a:t>
            </a:r>
          </a:p>
          <a:p>
            <a:endParaRPr lang="en-US" baseline="0" dirty="0" smtClean="0"/>
          </a:p>
          <a:p>
            <a:r>
              <a:rPr lang="en-US" dirty="0" smtClean="0">
                <a:hlinkClick r:id="rId3"/>
              </a:rPr>
              <a:t>Moving and highlighting fruit increased sales of fruit by up to 102% </a:t>
            </a:r>
            <a:r>
              <a:rPr lang="en-US" dirty="0" smtClean="0"/>
              <a:t> </a:t>
            </a:r>
          </a:p>
          <a:p>
            <a:r>
              <a:rPr lang="en-US" dirty="0" smtClean="0">
                <a:hlinkClick r:id="rId4"/>
              </a:rPr>
              <a:t>Naming vegetables and displaying the new names with the foods increased selection of vegetables from between 40% - 70% </a:t>
            </a:r>
            <a:r>
              <a:rPr lang="en-US" dirty="0" smtClean="0"/>
              <a:t> </a:t>
            </a:r>
          </a:p>
          <a:p>
            <a:r>
              <a:rPr lang="en-US" dirty="0" smtClean="0">
                <a:hlinkClick r:id="rId5"/>
              </a:rPr>
              <a:t>Placing white milk first in the lunchroom coolers has resulted in an increase of up to 46% in white milk sales </a:t>
            </a:r>
            <a:endParaRPr lang="en-US" dirty="0" smtClean="0"/>
          </a:p>
          <a:p>
            <a:endParaRPr lang="en-US" dirty="0"/>
          </a:p>
        </p:txBody>
      </p:sp>
      <p:sp>
        <p:nvSpPr>
          <p:cNvPr id="4" name="Slide Number Placeholder 3"/>
          <p:cNvSpPr>
            <a:spLocks noGrp="1"/>
          </p:cNvSpPr>
          <p:nvPr>
            <p:ph type="sldNum" sz="quarter" idx="10"/>
          </p:nvPr>
        </p:nvSpPr>
        <p:spPr/>
        <p:txBody>
          <a:bodyPr/>
          <a:lstStyle/>
          <a:p>
            <a:fld id="{F4817522-A814-4950-908C-5CDB74395B9E}" type="slidenum">
              <a:rPr lang="en-US" smtClean="0"/>
              <a:t>10</a:t>
            </a:fld>
            <a:endParaRPr lang="en-US"/>
          </a:p>
        </p:txBody>
      </p:sp>
    </p:spTree>
    <p:extLst>
      <p:ext uri="{BB962C8B-B14F-4D97-AF65-F5344CB8AC3E}">
        <p14:creationId xmlns:p14="http://schemas.microsoft.com/office/powerpoint/2010/main" val="233586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F53D13-F698-4B51-88D3-5B1FFF311CBF}" type="datetimeFigureOut">
              <a:rPr lang="en-US" smtClean="0"/>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BA31F-66E1-4045-ACBC-7D52303EAADB}" type="slidenum">
              <a:rPr lang="en-US" smtClean="0"/>
              <a:t>‹#›</a:t>
            </a:fld>
            <a:endParaRPr lang="en-US"/>
          </a:p>
        </p:txBody>
      </p:sp>
    </p:spTree>
    <p:extLst>
      <p:ext uri="{BB962C8B-B14F-4D97-AF65-F5344CB8AC3E}">
        <p14:creationId xmlns:p14="http://schemas.microsoft.com/office/powerpoint/2010/main" val="3121399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53D13-F698-4B51-88D3-5B1FFF311CBF}" type="datetimeFigureOut">
              <a:rPr lang="en-US" smtClean="0"/>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BA31F-66E1-4045-ACBC-7D52303EAADB}" type="slidenum">
              <a:rPr lang="en-US" smtClean="0"/>
              <a:t>‹#›</a:t>
            </a:fld>
            <a:endParaRPr lang="en-US"/>
          </a:p>
        </p:txBody>
      </p:sp>
    </p:spTree>
    <p:extLst>
      <p:ext uri="{BB962C8B-B14F-4D97-AF65-F5344CB8AC3E}">
        <p14:creationId xmlns:p14="http://schemas.microsoft.com/office/powerpoint/2010/main" val="745091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53D13-F698-4B51-88D3-5B1FFF311CBF}" type="datetimeFigureOut">
              <a:rPr lang="en-US" smtClean="0"/>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BA31F-66E1-4045-ACBC-7D52303EAADB}" type="slidenum">
              <a:rPr lang="en-US" smtClean="0"/>
              <a:t>‹#›</a:t>
            </a:fld>
            <a:endParaRPr lang="en-US"/>
          </a:p>
        </p:txBody>
      </p:sp>
    </p:spTree>
    <p:extLst>
      <p:ext uri="{BB962C8B-B14F-4D97-AF65-F5344CB8AC3E}">
        <p14:creationId xmlns:p14="http://schemas.microsoft.com/office/powerpoint/2010/main" val="423785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53D13-F698-4B51-88D3-5B1FFF311CBF}" type="datetimeFigureOut">
              <a:rPr lang="en-US" smtClean="0"/>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BA31F-66E1-4045-ACBC-7D52303EAADB}" type="slidenum">
              <a:rPr lang="en-US" smtClean="0"/>
              <a:t>‹#›</a:t>
            </a:fld>
            <a:endParaRPr lang="en-US"/>
          </a:p>
        </p:txBody>
      </p:sp>
    </p:spTree>
    <p:extLst>
      <p:ext uri="{BB962C8B-B14F-4D97-AF65-F5344CB8AC3E}">
        <p14:creationId xmlns:p14="http://schemas.microsoft.com/office/powerpoint/2010/main" val="70862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F53D13-F698-4B51-88D3-5B1FFF311CBF}" type="datetimeFigureOut">
              <a:rPr lang="en-US" smtClean="0"/>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BA31F-66E1-4045-ACBC-7D52303EAADB}" type="slidenum">
              <a:rPr lang="en-US" smtClean="0"/>
              <a:t>‹#›</a:t>
            </a:fld>
            <a:endParaRPr lang="en-US"/>
          </a:p>
        </p:txBody>
      </p:sp>
    </p:spTree>
    <p:extLst>
      <p:ext uri="{BB962C8B-B14F-4D97-AF65-F5344CB8AC3E}">
        <p14:creationId xmlns:p14="http://schemas.microsoft.com/office/powerpoint/2010/main" val="317630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F53D13-F698-4B51-88D3-5B1FFF311CBF}" type="datetimeFigureOut">
              <a:rPr lang="en-US" smtClean="0"/>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BA31F-66E1-4045-ACBC-7D52303EAADB}" type="slidenum">
              <a:rPr lang="en-US" smtClean="0"/>
              <a:t>‹#›</a:t>
            </a:fld>
            <a:endParaRPr lang="en-US"/>
          </a:p>
        </p:txBody>
      </p:sp>
    </p:spTree>
    <p:extLst>
      <p:ext uri="{BB962C8B-B14F-4D97-AF65-F5344CB8AC3E}">
        <p14:creationId xmlns:p14="http://schemas.microsoft.com/office/powerpoint/2010/main" val="31666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F53D13-F698-4B51-88D3-5B1FFF311CBF}" type="datetimeFigureOut">
              <a:rPr lang="en-US" smtClean="0"/>
              <a:t>7/1/2013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8BA31F-66E1-4045-ACBC-7D52303EAADB}" type="slidenum">
              <a:rPr lang="en-US" smtClean="0"/>
              <a:t>‹#›</a:t>
            </a:fld>
            <a:endParaRPr lang="en-US"/>
          </a:p>
        </p:txBody>
      </p:sp>
    </p:spTree>
    <p:extLst>
      <p:ext uri="{BB962C8B-B14F-4D97-AF65-F5344CB8AC3E}">
        <p14:creationId xmlns:p14="http://schemas.microsoft.com/office/powerpoint/2010/main" val="212373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F53D13-F698-4B51-88D3-5B1FFF311CBF}" type="datetimeFigureOut">
              <a:rPr lang="en-US" smtClean="0"/>
              <a:t>7/1/2013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8BA31F-66E1-4045-ACBC-7D52303EAADB}" type="slidenum">
              <a:rPr lang="en-US" smtClean="0"/>
              <a:t>‹#›</a:t>
            </a:fld>
            <a:endParaRPr lang="en-US"/>
          </a:p>
        </p:txBody>
      </p:sp>
    </p:spTree>
    <p:extLst>
      <p:ext uri="{BB962C8B-B14F-4D97-AF65-F5344CB8AC3E}">
        <p14:creationId xmlns:p14="http://schemas.microsoft.com/office/powerpoint/2010/main" val="176843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53D13-F698-4B51-88D3-5B1FFF311CBF}" type="datetimeFigureOut">
              <a:rPr lang="en-US" smtClean="0"/>
              <a:t>7/1/2013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8BA31F-66E1-4045-ACBC-7D52303EAADB}" type="slidenum">
              <a:rPr lang="en-US" smtClean="0"/>
              <a:t>‹#›</a:t>
            </a:fld>
            <a:endParaRPr lang="en-US"/>
          </a:p>
        </p:txBody>
      </p:sp>
    </p:spTree>
    <p:extLst>
      <p:ext uri="{BB962C8B-B14F-4D97-AF65-F5344CB8AC3E}">
        <p14:creationId xmlns:p14="http://schemas.microsoft.com/office/powerpoint/2010/main" val="83923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53D13-F698-4B51-88D3-5B1FFF311CBF}" type="datetimeFigureOut">
              <a:rPr lang="en-US" smtClean="0"/>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BA31F-66E1-4045-ACBC-7D52303EAADB}" type="slidenum">
              <a:rPr lang="en-US" smtClean="0"/>
              <a:t>‹#›</a:t>
            </a:fld>
            <a:endParaRPr lang="en-US"/>
          </a:p>
        </p:txBody>
      </p:sp>
    </p:spTree>
    <p:extLst>
      <p:ext uri="{BB962C8B-B14F-4D97-AF65-F5344CB8AC3E}">
        <p14:creationId xmlns:p14="http://schemas.microsoft.com/office/powerpoint/2010/main" val="42092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53D13-F698-4B51-88D3-5B1FFF311CBF}" type="datetimeFigureOut">
              <a:rPr lang="en-US" smtClean="0"/>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BA31F-66E1-4045-ACBC-7D52303EAADB}" type="slidenum">
              <a:rPr lang="en-US" smtClean="0"/>
              <a:t>‹#›</a:t>
            </a:fld>
            <a:endParaRPr lang="en-US"/>
          </a:p>
        </p:txBody>
      </p:sp>
    </p:spTree>
    <p:extLst>
      <p:ext uri="{BB962C8B-B14F-4D97-AF65-F5344CB8AC3E}">
        <p14:creationId xmlns:p14="http://schemas.microsoft.com/office/powerpoint/2010/main" val="100631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53D13-F698-4B51-88D3-5B1FFF311CBF}" type="datetimeFigureOut">
              <a:rPr lang="en-US" smtClean="0"/>
              <a:t>7/1/2013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BA31F-66E1-4045-ACBC-7D52303EAADB}" type="slidenum">
              <a:rPr lang="en-US" smtClean="0"/>
              <a:t>‹#›</a:t>
            </a:fld>
            <a:endParaRPr lang="en-US"/>
          </a:p>
        </p:txBody>
      </p:sp>
    </p:spTree>
    <p:extLst>
      <p:ext uri="{BB962C8B-B14F-4D97-AF65-F5344CB8AC3E}">
        <p14:creationId xmlns:p14="http://schemas.microsoft.com/office/powerpoint/2010/main" val="804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rterlunchrooms.org/idea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abcnews.go.com/GMA/Recipes/video/supersizing-supper-1018730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foodpsychology.cornell.edu/toolbox/toolbox.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9" y="685800"/>
            <a:ext cx="8596313" cy="1470025"/>
          </a:xfrm>
        </p:spPr>
        <p:txBody>
          <a:bodyPr/>
          <a:lstStyle/>
          <a:p>
            <a:r>
              <a:rPr lang="en-US" dirty="0" smtClean="0"/>
              <a:t>Mindless Eating</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514600"/>
            <a:ext cx="3109913" cy="405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2895600"/>
            <a:ext cx="5257800" cy="1384995"/>
          </a:xfrm>
          <a:prstGeom prst="rect">
            <a:avLst/>
          </a:prstGeom>
          <a:noFill/>
        </p:spPr>
        <p:txBody>
          <a:bodyPr wrap="square" rtlCol="0">
            <a:spAutoFit/>
          </a:bodyPr>
          <a:lstStyle/>
          <a:p>
            <a:r>
              <a:rPr lang="en-US" sz="2800" dirty="0" smtClean="0"/>
              <a:t>Heidi Wengreen, R.D., Ph.D.</a:t>
            </a:r>
          </a:p>
          <a:p>
            <a:r>
              <a:rPr lang="en-US" sz="2800" dirty="0" smtClean="0"/>
              <a:t>Associate Professor of Nutrition</a:t>
            </a:r>
          </a:p>
          <a:p>
            <a:r>
              <a:rPr lang="en-US" sz="2800" dirty="0" smtClean="0"/>
              <a:t>Utah State University</a:t>
            </a:r>
            <a:endParaRPr lang="en-US" sz="2800" dirty="0"/>
          </a:p>
        </p:txBody>
      </p:sp>
    </p:spTree>
    <p:extLst>
      <p:ext uri="{BB962C8B-B14F-4D97-AF65-F5344CB8AC3E}">
        <p14:creationId xmlns:p14="http://schemas.microsoft.com/office/powerpoint/2010/main" val="2415084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that “nudging” works – applied to NSLP?</a:t>
            </a:r>
            <a:endParaRPr lang="en-US" dirty="0"/>
          </a:p>
        </p:txBody>
      </p:sp>
      <p:sp>
        <p:nvSpPr>
          <p:cNvPr id="4" name="Content Placeholder 3"/>
          <p:cNvSpPr>
            <a:spLocks noGrp="1"/>
          </p:cNvSpPr>
          <p:nvPr>
            <p:ph idx="1"/>
          </p:nvPr>
        </p:nvSpPr>
        <p:spPr/>
        <p:txBody>
          <a:bodyPr/>
          <a:lstStyle/>
          <a:p>
            <a:r>
              <a:rPr lang="en-US" dirty="0" smtClean="0"/>
              <a:t>Moving and highlighting fruit increased sales by up to 102%</a:t>
            </a:r>
          </a:p>
          <a:p>
            <a:r>
              <a:rPr lang="en-US" dirty="0" smtClean="0"/>
              <a:t>Naming vegetable and displaying the new names with the foods increased selection of vegetables from 40-70%</a:t>
            </a:r>
          </a:p>
          <a:p>
            <a:r>
              <a:rPr lang="en-US" dirty="0" smtClean="0"/>
              <a:t>Placing white milk first in the coolers increased white milk sales by 46%</a:t>
            </a:r>
          </a:p>
        </p:txBody>
      </p:sp>
      <p:sp>
        <p:nvSpPr>
          <p:cNvPr id="5" name="TextBox 4">
            <a:hlinkClick r:id="rId3"/>
          </p:cNvPr>
          <p:cNvSpPr txBox="1"/>
          <p:nvPr/>
        </p:nvSpPr>
        <p:spPr>
          <a:xfrm>
            <a:off x="4724400" y="6096000"/>
            <a:ext cx="4038600" cy="369332"/>
          </a:xfrm>
          <a:prstGeom prst="rect">
            <a:avLst/>
          </a:prstGeom>
          <a:noFill/>
        </p:spPr>
        <p:txBody>
          <a:bodyPr wrap="square" rtlCol="0">
            <a:spAutoFit/>
          </a:bodyPr>
          <a:lstStyle/>
          <a:p>
            <a:r>
              <a:rPr lang="en-US" dirty="0"/>
              <a:t>http://smarterlunchrooms.org/ideas</a:t>
            </a:r>
          </a:p>
        </p:txBody>
      </p:sp>
    </p:spTree>
    <p:extLst>
      <p:ext uri="{BB962C8B-B14F-4D97-AF65-F5344CB8AC3E}">
        <p14:creationId xmlns:p14="http://schemas.microsoft.com/office/powerpoint/2010/main" val="526100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97" t="11479" r="19252" b="9141"/>
          <a:stretch/>
        </p:blipFill>
        <p:spPr bwMode="auto">
          <a:xfrm>
            <a:off x="-78486" y="-120833"/>
            <a:ext cx="9374886" cy="6978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5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083" t="11479" r="18878" b="8496"/>
          <a:stretch/>
        </p:blipFill>
        <p:spPr bwMode="auto">
          <a:xfrm>
            <a:off x="-215809" y="0"/>
            <a:ext cx="9359809" cy="7014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973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083" t="11479" r="19387" b="8886"/>
          <a:stretch/>
        </p:blipFill>
        <p:spPr bwMode="auto">
          <a:xfrm>
            <a:off x="-102652" y="0"/>
            <a:ext cx="9219758"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930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share</a:t>
            </a:r>
            <a:endParaRPr lang="en-US" dirty="0"/>
          </a:p>
        </p:txBody>
      </p:sp>
      <p:sp>
        <p:nvSpPr>
          <p:cNvPr id="3" name="Content Placeholder 2"/>
          <p:cNvSpPr>
            <a:spLocks noGrp="1"/>
          </p:cNvSpPr>
          <p:nvPr>
            <p:ph idx="1"/>
          </p:nvPr>
        </p:nvSpPr>
        <p:spPr/>
        <p:txBody>
          <a:bodyPr/>
          <a:lstStyle/>
          <a:p>
            <a:r>
              <a:rPr lang="en-US" dirty="0" smtClean="0"/>
              <a:t>Each person: List two examples of how you think  portions of food have influenced the amount of food that you have eaten (2 minutes). </a:t>
            </a:r>
          </a:p>
          <a:p>
            <a:r>
              <a:rPr lang="en-US" dirty="0" smtClean="0"/>
              <a:t>Share and discuss with your group (4-5 people; 3-5 minutes)</a:t>
            </a:r>
          </a:p>
          <a:p>
            <a:r>
              <a:rPr lang="en-US" dirty="0" smtClean="0"/>
              <a:t>Discuss with the class</a:t>
            </a:r>
            <a:endParaRPr lang="en-US" dirty="0"/>
          </a:p>
        </p:txBody>
      </p:sp>
    </p:spTree>
    <p:extLst>
      <p:ext uri="{BB962C8B-B14F-4D97-AF65-F5344CB8AC3E}">
        <p14:creationId xmlns:p14="http://schemas.microsoft.com/office/powerpoint/2010/main" val="2878783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80901"/>
            <a:ext cx="4648200" cy="677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10200" y="1828800"/>
            <a:ext cx="3352800" cy="2862322"/>
          </a:xfrm>
          <a:prstGeom prst="rect">
            <a:avLst/>
          </a:prstGeom>
          <a:noFill/>
        </p:spPr>
        <p:txBody>
          <a:bodyPr wrap="square" rtlCol="0">
            <a:spAutoFit/>
          </a:bodyPr>
          <a:lstStyle/>
          <a:p>
            <a:r>
              <a:rPr lang="en-US" dirty="0"/>
              <a:t>people will </a:t>
            </a:r>
            <a:r>
              <a:rPr lang="en-US" dirty="0" smtClean="0"/>
              <a:t> generally clean </a:t>
            </a:r>
            <a:r>
              <a:rPr lang="en-US" dirty="0"/>
              <a:t>their plate even after they are full – even when they don’t really like what they are eating – </a:t>
            </a:r>
            <a:r>
              <a:rPr lang="en-US" dirty="0" smtClean="0"/>
              <a:t> most people eat 92% of what they are served!</a:t>
            </a:r>
          </a:p>
          <a:p>
            <a:endParaRPr lang="en-US" dirty="0"/>
          </a:p>
          <a:p>
            <a:r>
              <a:rPr lang="en-US" dirty="0" smtClean="0"/>
              <a:t>What affect has “Supersizing” of portions had on consumption?</a:t>
            </a:r>
          </a:p>
          <a:p>
            <a:endParaRPr lang="en-US" dirty="0"/>
          </a:p>
        </p:txBody>
      </p:sp>
    </p:spTree>
    <p:extLst>
      <p:ext uri="{BB962C8B-B14F-4D97-AF65-F5344CB8AC3E}">
        <p14:creationId xmlns:p14="http://schemas.microsoft.com/office/powerpoint/2010/main" val="1859941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Supersizing of the “last supper”</a:t>
            </a:r>
            <a:endParaRPr lang="en-US" dirty="0"/>
          </a:p>
        </p:txBody>
      </p:sp>
      <p:sp>
        <p:nvSpPr>
          <p:cNvPr id="3" name="Content Placeholder 2"/>
          <p:cNvSpPr>
            <a:spLocks noGrp="1"/>
          </p:cNvSpPr>
          <p:nvPr>
            <p:ph idx="1"/>
          </p:nvPr>
        </p:nvSpPr>
        <p:spPr/>
        <p:txBody>
          <a:bodyPr/>
          <a:lstStyle/>
          <a:p>
            <a:r>
              <a:rPr lang="en-US" dirty="0">
                <a:hlinkClick r:id="rId2"/>
              </a:rPr>
              <a:t>http://abcnews.go.com/GMA/Recipes/video/supersizing-supper-10187307</a:t>
            </a:r>
            <a:endParaRPr lang="en-US" dirty="0"/>
          </a:p>
        </p:txBody>
      </p:sp>
    </p:spTree>
    <p:extLst>
      <p:ext uri="{BB962C8B-B14F-4D97-AF65-F5344CB8AC3E}">
        <p14:creationId xmlns:p14="http://schemas.microsoft.com/office/powerpoint/2010/main" val="3010284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black dot is bigger?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66089"/>
            <a:ext cx="8131628" cy="455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15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looks like more food?</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324600" cy="47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034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
            <a:ext cx="8229600" cy="673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46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Recognize the impact of the food environment on food intake.</a:t>
            </a:r>
          </a:p>
          <a:p>
            <a:pPr marL="0" indent="0">
              <a:buNone/>
            </a:pPr>
            <a:endParaRPr lang="en-US" dirty="0" smtClean="0"/>
          </a:p>
          <a:p>
            <a:r>
              <a:rPr lang="en-US" dirty="0" smtClean="0"/>
              <a:t>Define concepts and principles of mindless and mindful eating and list examples.</a:t>
            </a:r>
          </a:p>
          <a:p>
            <a:pPr marL="0" indent="0">
              <a:buNone/>
            </a:pPr>
            <a:endParaRPr lang="en-US" dirty="0" smtClean="0"/>
          </a:p>
          <a:p>
            <a:r>
              <a:rPr lang="en-US" dirty="0" smtClean="0"/>
              <a:t>Browse resources available to teachers at the Cornell University Food and Brand Lab. </a:t>
            </a:r>
          </a:p>
          <a:p>
            <a:pPr marL="0" indent="0">
              <a:buNone/>
            </a:pPr>
            <a:endParaRPr lang="en-US" dirty="0" smtClean="0"/>
          </a:p>
          <a:p>
            <a:r>
              <a:rPr lang="en-US" dirty="0" smtClean="0"/>
              <a:t>Develop one personal and one classroom goal that will promote more mindful and less mindless eating.</a:t>
            </a:r>
          </a:p>
          <a:p>
            <a:endParaRPr lang="en-US" dirty="0" smtClean="0"/>
          </a:p>
        </p:txBody>
      </p:sp>
    </p:spTree>
    <p:extLst>
      <p:ext uri="{BB962C8B-B14F-4D97-AF65-F5344CB8AC3E}">
        <p14:creationId xmlns:p14="http://schemas.microsoft.com/office/powerpoint/2010/main" val="72746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31" t="16386"/>
          <a:stretch/>
        </p:blipFill>
        <p:spPr bwMode="auto">
          <a:xfrm>
            <a:off x="609600" y="762000"/>
            <a:ext cx="8289250" cy="569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442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72055"/>
            <a:ext cx="6629400" cy="450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655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costs – quality vs. quantity?</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341" t="46444" r="14395" b="18893"/>
          <a:stretch/>
        </p:blipFill>
        <p:spPr bwMode="auto">
          <a:xfrm>
            <a:off x="276123" y="1404130"/>
            <a:ext cx="5362678" cy="4492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829" t="34340" r="28248" b="27370"/>
          <a:stretch/>
        </p:blipFill>
        <p:spPr bwMode="auto">
          <a:xfrm>
            <a:off x="3352800" y="4056993"/>
            <a:ext cx="5975132" cy="280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201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8965"/>
            <a:ext cx="9148499" cy="686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783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Which is the highest </a:t>
            </a:r>
            <a:r>
              <a:rPr lang="en-US" sz="3600" dirty="0" err="1" smtClean="0"/>
              <a:t>kcalorie</a:t>
            </a:r>
            <a:r>
              <a:rPr lang="en-US" sz="3600" dirty="0" smtClean="0"/>
              <a:t> candy snack?</a:t>
            </a:r>
            <a:endParaRPr lang="en-US" sz="36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677"/>
          <a:stretch/>
        </p:blipFill>
        <p:spPr bwMode="auto">
          <a:xfrm>
            <a:off x="859536" y="4463034"/>
            <a:ext cx="1905000" cy="2212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765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32240" b="33880"/>
          <a:stretch/>
        </p:blipFill>
        <p:spPr bwMode="auto">
          <a:xfrm>
            <a:off x="841248" y="4191000"/>
            <a:ext cx="1905000" cy="645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35745" b="28510"/>
          <a:stretch/>
        </p:blipFill>
        <p:spPr bwMode="auto">
          <a:xfrm>
            <a:off x="838200" y="2171985"/>
            <a:ext cx="1905000" cy="680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8884" y="2619375"/>
            <a:ext cx="19050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t="32399" b="33801"/>
          <a:stretch/>
        </p:blipFill>
        <p:spPr bwMode="auto">
          <a:xfrm>
            <a:off x="841248" y="1188720"/>
            <a:ext cx="1905000" cy="64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t="25280" b="29600"/>
          <a:stretch/>
        </p:blipFill>
        <p:spPr bwMode="auto">
          <a:xfrm>
            <a:off x="5524500" y="5486400"/>
            <a:ext cx="1905000" cy="859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10">
            <a:extLst>
              <a:ext uri="{28A0092B-C50C-407E-A947-70E740481C1C}">
                <a14:useLocalDpi xmlns:a14="http://schemas.microsoft.com/office/drawing/2010/main" val="0"/>
              </a:ext>
            </a:extLst>
          </a:blip>
          <a:srcRect t="23999" b="26001"/>
          <a:stretch/>
        </p:blipFill>
        <p:spPr bwMode="auto">
          <a:xfrm>
            <a:off x="5512308" y="4191000"/>
            <a:ext cx="19050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13335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395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384"/>
            <a:ext cx="4002062" cy="665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399283"/>
            <a:ext cx="190817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61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65" t="13750" r="17228" b="11458"/>
          <a:stretch/>
        </p:blipFill>
        <p:spPr bwMode="auto">
          <a:xfrm>
            <a:off x="0" y="762000"/>
            <a:ext cx="8991600" cy="5471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269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3500 calories = 1 pound of fat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76400"/>
            <a:ext cx="39624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361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229600" cy="2544763"/>
          </a:xfrm>
        </p:spPr>
        <p:txBody>
          <a:bodyPr>
            <a:normAutofit fontScale="92500" lnSpcReduction="10000"/>
          </a:bodyPr>
          <a:lstStyle/>
          <a:p>
            <a:pPr>
              <a:defRPr/>
            </a:pPr>
            <a:r>
              <a:rPr lang="en-US" dirty="0" smtClean="0"/>
              <a:t>1 life saver mint  = 15 </a:t>
            </a:r>
            <a:r>
              <a:rPr lang="en-US" dirty="0" err="1" smtClean="0"/>
              <a:t>kcalories</a:t>
            </a:r>
            <a:endParaRPr lang="en-US" dirty="0" smtClean="0"/>
          </a:p>
          <a:p>
            <a:pPr>
              <a:defRPr/>
            </a:pPr>
            <a:r>
              <a:rPr lang="en-US" dirty="0" smtClean="0"/>
              <a:t>How many mints would you have to eat to gain 1 </a:t>
            </a:r>
            <a:r>
              <a:rPr lang="en-US" dirty="0" err="1" smtClean="0"/>
              <a:t>lb</a:t>
            </a:r>
            <a:r>
              <a:rPr lang="en-US" dirty="0" smtClean="0"/>
              <a:t>? </a:t>
            </a:r>
          </a:p>
          <a:p>
            <a:pPr>
              <a:defRPr/>
            </a:pPr>
            <a:r>
              <a:rPr lang="en-US" dirty="0" smtClean="0"/>
              <a:t>If you eat 1 “extra” mint per day, how many days would it take you to gain 1 extra pound? </a:t>
            </a:r>
            <a:endParaRPr lang="en-US" dirty="0"/>
          </a:p>
        </p:txBody>
      </p:sp>
      <p:sp>
        <p:nvSpPr>
          <p:cNvPr id="4" name="Slide Number Placeholder 3"/>
          <p:cNvSpPr>
            <a:spLocks noGrp="1"/>
          </p:cNvSpPr>
          <p:nvPr>
            <p:ph type="sldNum" sz="quarter" idx="11"/>
          </p:nvPr>
        </p:nvSpPr>
        <p:spPr/>
        <p:txBody>
          <a:bodyPr/>
          <a:lstStyle/>
          <a:p>
            <a:pPr>
              <a:defRPr/>
            </a:pPr>
            <a:fld id="{7D83F423-E9F3-49F2-B927-450F0E7CF799}" type="slidenum">
              <a:rPr lang="en-US" smtClean="0"/>
              <a:pPr>
                <a:defRPr/>
              </a:pPr>
              <a:t>28</a:t>
            </a:fld>
            <a:endParaRPr lang="en-US"/>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309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229600" cy="2544763"/>
          </a:xfrm>
        </p:spPr>
        <p:txBody>
          <a:bodyPr>
            <a:normAutofit lnSpcReduction="10000"/>
          </a:bodyPr>
          <a:lstStyle/>
          <a:p>
            <a:pPr>
              <a:defRPr/>
            </a:pPr>
            <a:r>
              <a:rPr lang="en-US" dirty="0" smtClean="0"/>
              <a:t>1 life saver mint  = 15 </a:t>
            </a:r>
            <a:r>
              <a:rPr lang="en-US" dirty="0" err="1" smtClean="0"/>
              <a:t>kcalories</a:t>
            </a:r>
            <a:endParaRPr lang="en-US" dirty="0" smtClean="0"/>
          </a:p>
          <a:p>
            <a:pPr>
              <a:defRPr/>
            </a:pPr>
            <a:r>
              <a:rPr lang="en-US" dirty="0" smtClean="0"/>
              <a:t>How many mints would you have to eat to gain 1 </a:t>
            </a:r>
            <a:r>
              <a:rPr lang="en-US" dirty="0" err="1" smtClean="0"/>
              <a:t>lb</a:t>
            </a:r>
            <a:r>
              <a:rPr lang="en-US" dirty="0" smtClean="0"/>
              <a:t>? (3500/15 = 233 mints = 1 </a:t>
            </a:r>
            <a:r>
              <a:rPr lang="en-US" dirty="0" err="1" smtClean="0"/>
              <a:t>lb</a:t>
            </a:r>
            <a:r>
              <a:rPr lang="en-US" dirty="0" smtClean="0"/>
              <a:t>)</a:t>
            </a:r>
          </a:p>
          <a:p>
            <a:pPr>
              <a:defRPr/>
            </a:pPr>
            <a:r>
              <a:rPr lang="en-US" dirty="0" smtClean="0"/>
              <a:t>If you eat 1 “extra” mint per day, how many days would it take you to gain 1 extra pound? </a:t>
            </a:r>
            <a:endParaRPr lang="en-US" dirty="0"/>
          </a:p>
        </p:txBody>
      </p:sp>
      <p:sp>
        <p:nvSpPr>
          <p:cNvPr id="4" name="Slide Number Placeholder 3"/>
          <p:cNvSpPr>
            <a:spLocks noGrp="1"/>
          </p:cNvSpPr>
          <p:nvPr>
            <p:ph type="sldNum" sz="quarter" idx="11"/>
          </p:nvPr>
        </p:nvSpPr>
        <p:spPr/>
        <p:txBody>
          <a:bodyPr/>
          <a:lstStyle/>
          <a:p>
            <a:pPr>
              <a:defRPr/>
            </a:pPr>
            <a:fld id="{1F964C8B-807D-45A7-8A88-DD85A9D36CBB}" type="slidenum">
              <a:rPr lang="en-US" smtClean="0"/>
              <a:pPr>
                <a:defRPr/>
              </a:pPr>
              <a:t>29</a:t>
            </a:fld>
            <a:endParaRPr lang="en-US"/>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94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behavioral economics?</a:t>
            </a:r>
            <a:endParaRPr lang="en-US" dirty="0"/>
          </a:p>
        </p:txBody>
      </p:sp>
      <p:sp>
        <p:nvSpPr>
          <p:cNvPr id="3" name="Content Placeholder 2"/>
          <p:cNvSpPr>
            <a:spLocks noGrp="1"/>
          </p:cNvSpPr>
          <p:nvPr>
            <p:ph idx="1"/>
          </p:nvPr>
        </p:nvSpPr>
        <p:spPr/>
        <p:txBody>
          <a:bodyPr/>
          <a:lstStyle/>
          <a:p>
            <a:r>
              <a:rPr lang="en-US" dirty="0"/>
              <a:t>“Behavioral economics, or behavioral science more generally, is the </a:t>
            </a:r>
            <a:r>
              <a:rPr lang="en-US" b="1" dirty="0">
                <a:solidFill>
                  <a:srgbClr val="FF0000"/>
                </a:solidFill>
              </a:rPr>
              <a:t>study of how we don't behave according to logic</a:t>
            </a:r>
            <a:r>
              <a:rPr lang="en-US" dirty="0"/>
              <a:t>. In other words, how we ignore our education and choose whatever is convenient, seems most normal, or seems most instantaneously rewarding. “</a:t>
            </a:r>
          </a:p>
          <a:p>
            <a:endParaRPr lang="en-US" dirty="0"/>
          </a:p>
        </p:txBody>
      </p:sp>
      <p:sp>
        <p:nvSpPr>
          <p:cNvPr id="4" name="TextBox 3"/>
          <p:cNvSpPr txBox="1"/>
          <p:nvPr/>
        </p:nvSpPr>
        <p:spPr>
          <a:xfrm>
            <a:off x="457200" y="6019800"/>
            <a:ext cx="8229600" cy="646331"/>
          </a:xfrm>
          <a:prstGeom prst="rect">
            <a:avLst/>
          </a:prstGeom>
          <a:noFill/>
        </p:spPr>
        <p:txBody>
          <a:bodyPr wrap="square" rtlCol="0">
            <a:spAutoFit/>
          </a:bodyPr>
          <a:lstStyle/>
          <a:p>
            <a:pPr marL="82296" indent="0">
              <a:buNone/>
            </a:pPr>
            <a:r>
              <a:rPr lang="en-US" dirty="0" err="1">
                <a:solidFill>
                  <a:schemeClr val="tx2"/>
                </a:solidFill>
                <a:latin typeface="Arial" pitchFamily="34" charset="0"/>
                <a:cs typeface="Arial" pitchFamily="34" charset="0"/>
              </a:rPr>
              <a:t>Wansink</a:t>
            </a:r>
            <a:r>
              <a:rPr lang="en-US" dirty="0">
                <a:solidFill>
                  <a:schemeClr val="tx2"/>
                </a:solidFill>
                <a:latin typeface="Arial" pitchFamily="34" charset="0"/>
                <a:cs typeface="Arial" pitchFamily="34" charset="0"/>
              </a:rPr>
              <a:t> </a:t>
            </a:r>
            <a:r>
              <a:rPr lang="en-US" dirty="0" smtClean="0">
                <a:solidFill>
                  <a:schemeClr val="tx2"/>
                </a:solidFill>
                <a:latin typeface="Arial" pitchFamily="34" charset="0"/>
                <a:cs typeface="Arial" pitchFamily="34" charset="0"/>
              </a:rPr>
              <a:t>B. Nutrition education and behavioral economics. JNEB. 2012; 44(4):281. </a:t>
            </a:r>
            <a:endParaRPr lang="en-US"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53365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940" t="11225" r="19141" b="8701"/>
          <a:stretch/>
        </p:blipFill>
        <p:spPr bwMode="auto">
          <a:xfrm>
            <a:off x="-13447" y="-4482"/>
            <a:ext cx="9333630" cy="701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541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share (skip if short on time)</a:t>
            </a:r>
            <a:endParaRPr lang="en-US" dirty="0"/>
          </a:p>
        </p:txBody>
      </p:sp>
      <p:sp>
        <p:nvSpPr>
          <p:cNvPr id="3" name="Content Placeholder 2"/>
          <p:cNvSpPr>
            <a:spLocks noGrp="1"/>
          </p:cNvSpPr>
          <p:nvPr>
            <p:ph idx="1"/>
          </p:nvPr>
        </p:nvSpPr>
        <p:spPr/>
        <p:txBody>
          <a:bodyPr/>
          <a:lstStyle/>
          <a:p>
            <a:r>
              <a:rPr lang="en-US" dirty="0" smtClean="0"/>
              <a:t>Each person: List two examples of the convenience of food influences your food behavior – either what you eat or how much you eat. (2 minutes)</a:t>
            </a:r>
          </a:p>
          <a:p>
            <a:r>
              <a:rPr lang="en-US" dirty="0" smtClean="0"/>
              <a:t>Share and discuss with your small group (4-5 people; 3-5 minutes)</a:t>
            </a:r>
          </a:p>
          <a:p>
            <a:r>
              <a:rPr lang="en-US" dirty="0" smtClean="0"/>
              <a:t>Discuss with the class </a:t>
            </a:r>
            <a:endParaRPr lang="en-US" dirty="0"/>
          </a:p>
        </p:txBody>
      </p:sp>
    </p:spTree>
    <p:extLst>
      <p:ext uri="{BB962C8B-B14F-4D97-AF65-F5344CB8AC3E}">
        <p14:creationId xmlns:p14="http://schemas.microsoft.com/office/powerpoint/2010/main" val="4249601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083" t="11225" r="19398" b="9119"/>
          <a:stretch/>
        </p:blipFill>
        <p:spPr bwMode="auto">
          <a:xfrm>
            <a:off x="37322" y="0"/>
            <a:ext cx="9259078" cy="6967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55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share</a:t>
            </a:r>
            <a:endParaRPr lang="en-US" dirty="0"/>
          </a:p>
        </p:txBody>
      </p:sp>
      <p:sp>
        <p:nvSpPr>
          <p:cNvPr id="3" name="Content Placeholder 2"/>
          <p:cNvSpPr>
            <a:spLocks noGrp="1"/>
          </p:cNvSpPr>
          <p:nvPr>
            <p:ph idx="1"/>
          </p:nvPr>
        </p:nvSpPr>
        <p:spPr/>
        <p:txBody>
          <a:bodyPr>
            <a:normAutofit/>
          </a:bodyPr>
          <a:lstStyle/>
          <a:p>
            <a:r>
              <a:rPr lang="en-US" dirty="0" smtClean="0"/>
              <a:t>Each person: List two examples of how the “out of sight, out of mind” principle has influenced your food behavior - either what you eat or how much you eat.</a:t>
            </a:r>
          </a:p>
          <a:p>
            <a:r>
              <a:rPr lang="en-US" dirty="0" smtClean="0"/>
              <a:t>Share with your small group (4-5 people)</a:t>
            </a:r>
          </a:p>
          <a:p>
            <a:r>
              <a:rPr lang="en-US" dirty="0" smtClean="0"/>
              <a:t>Discuss with your group (4-5 people)</a:t>
            </a:r>
          </a:p>
          <a:p>
            <a:r>
              <a:rPr lang="en-US" dirty="0" smtClean="0"/>
              <a:t>Discuss with the class</a:t>
            </a:r>
            <a:endParaRPr lang="en-US" dirty="0"/>
          </a:p>
        </p:txBody>
      </p:sp>
    </p:spTree>
    <p:extLst>
      <p:ext uri="{BB962C8B-B14F-4D97-AF65-F5344CB8AC3E}">
        <p14:creationId xmlns:p14="http://schemas.microsoft.com/office/powerpoint/2010/main" val="752712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curse of the warehouse stores</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209340" cy="4796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964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 a better deal </a:t>
            </a:r>
            <a:endParaRPr lang="en-US" dirty="0"/>
          </a:p>
        </p:txBody>
      </p:sp>
      <p:sp>
        <p:nvSpPr>
          <p:cNvPr id="3" name="Content Placeholder 2"/>
          <p:cNvSpPr>
            <a:spLocks noGrp="1"/>
          </p:cNvSpPr>
          <p:nvPr>
            <p:ph idx="1"/>
          </p:nvPr>
        </p:nvSpPr>
        <p:spPr/>
        <p:txBody>
          <a:bodyPr/>
          <a:lstStyle/>
          <a:p>
            <a:r>
              <a:rPr lang="en-US" dirty="0" smtClean="0"/>
              <a:t>Repackage jumbo sizes into smaller bags or containers</a:t>
            </a:r>
          </a:p>
          <a:p>
            <a:r>
              <a:rPr lang="en-US" dirty="0" smtClean="0"/>
              <a:t>Hide the extras – make them inconvenient to track down.</a:t>
            </a:r>
          </a:p>
          <a:p>
            <a:r>
              <a:rPr lang="en-US" dirty="0" smtClean="0"/>
              <a:t>Reseal packages – make them inconvenient to get in to – using tape to close a bag of chips is more of a deterrent to an impulse splurge than an easy-to-open clip. </a:t>
            </a:r>
          </a:p>
        </p:txBody>
      </p:sp>
    </p:spTree>
    <p:extLst>
      <p:ext uri="{BB962C8B-B14F-4D97-AF65-F5344CB8AC3E}">
        <p14:creationId xmlns:p14="http://schemas.microsoft.com/office/powerpoint/2010/main" val="900570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 a better deal </a:t>
            </a:r>
            <a:endParaRPr lang="en-US" dirty="0"/>
          </a:p>
        </p:txBody>
      </p:sp>
      <p:sp>
        <p:nvSpPr>
          <p:cNvPr id="3" name="Content Placeholder 2"/>
          <p:cNvSpPr>
            <a:spLocks noGrp="1"/>
          </p:cNvSpPr>
          <p:nvPr>
            <p:ph idx="1"/>
          </p:nvPr>
        </p:nvSpPr>
        <p:spPr/>
        <p:txBody>
          <a:bodyPr/>
          <a:lstStyle/>
          <a:p>
            <a:r>
              <a:rPr lang="en-US" dirty="0" smtClean="0"/>
              <a:t>Repackage jumbo sizes into smaller bags or containers</a:t>
            </a:r>
          </a:p>
          <a:p>
            <a:r>
              <a:rPr lang="en-US" dirty="0" smtClean="0"/>
              <a:t>Hide the extras – make them inconvenient to track down.</a:t>
            </a:r>
          </a:p>
          <a:p>
            <a:r>
              <a:rPr lang="en-US" dirty="0" smtClean="0"/>
              <a:t>Reseal packages – make them inconvenient to get in to – using tape to close a bag of chips is more of a deterrent to an impulse splurge than an easy-to-open clip. </a:t>
            </a:r>
          </a:p>
        </p:txBody>
      </p:sp>
      <p:sp>
        <p:nvSpPr>
          <p:cNvPr id="4" name="Oval 3"/>
          <p:cNvSpPr/>
          <p:nvPr/>
        </p:nvSpPr>
        <p:spPr>
          <a:xfrm>
            <a:off x="2438400" y="3733800"/>
            <a:ext cx="6324600" cy="289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“De-convenience” tempting foods</a:t>
            </a:r>
            <a:endParaRPr lang="en-US" sz="4400" dirty="0"/>
          </a:p>
        </p:txBody>
      </p:sp>
    </p:spTree>
    <p:extLst>
      <p:ext uri="{BB962C8B-B14F-4D97-AF65-F5344CB8AC3E}">
        <p14:creationId xmlns:p14="http://schemas.microsoft.com/office/powerpoint/2010/main" val="3566256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90600"/>
            <a:ext cx="4876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441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10" t="10204" r="19571" b="8914"/>
          <a:stretch/>
        </p:blipFill>
        <p:spPr bwMode="auto">
          <a:xfrm>
            <a:off x="-26894" y="-79234"/>
            <a:ext cx="9140889" cy="693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72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share (skip if short on time)</a:t>
            </a:r>
            <a:endParaRPr lang="en-US" dirty="0"/>
          </a:p>
        </p:txBody>
      </p:sp>
      <p:sp>
        <p:nvSpPr>
          <p:cNvPr id="3" name="Content Placeholder 2"/>
          <p:cNvSpPr>
            <a:spLocks noGrp="1"/>
          </p:cNvSpPr>
          <p:nvPr>
            <p:ph idx="1"/>
          </p:nvPr>
        </p:nvSpPr>
        <p:spPr/>
        <p:txBody>
          <a:bodyPr>
            <a:normAutofit/>
          </a:bodyPr>
          <a:lstStyle/>
          <a:p>
            <a:r>
              <a:rPr lang="en-US" dirty="0" smtClean="0"/>
              <a:t>Each person: List two examples of how food expectations influence your food behavior - either what you eat or how much you eat.</a:t>
            </a:r>
          </a:p>
          <a:p>
            <a:r>
              <a:rPr lang="en-US" dirty="0" smtClean="0"/>
              <a:t>Share with your small group (4-5 people)</a:t>
            </a:r>
          </a:p>
          <a:p>
            <a:r>
              <a:rPr lang="en-US" dirty="0" smtClean="0"/>
              <a:t>Discuss with your group (4-5 people)</a:t>
            </a:r>
          </a:p>
          <a:p>
            <a:r>
              <a:rPr lang="en-US" dirty="0" smtClean="0"/>
              <a:t>Discuss with the class</a:t>
            </a:r>
            <a:endParaRPr lang="en-US" dirty="0"/>
          </a:p>
        </p:txBody>
      </p:sp>
    </p:spTree>
    <p:extLst>
      <p:ext uri="{BB962C8B-B14F-4D97-AF65-F5344CB8AC3E}">
        <p14:creationId xmlns:p14="http://schemas.microsoft.com/office/powerpoint/2010/main" val="324880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32" t="10625" r="18829" b="8750"/>
          <a:stretch/>
        </p:blipFill>
        <p:spPr bwMode="auto">
          <a:xfrm>
            <a:off x="-228600" y="0"/>
            <a:ext cx="9372600" cy="702945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76463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Which menu has better food?</a:t>
            </a:r>
            <a:endParaRPr lang="en-US" dirty="0"/>
          </a:p>
        </p:txBody>
      </p:sp>
      <p:sp>
        <p:nvSpPr>
          <p:cNvPr id="5" name="Text Placeholder 4"/>
          <p:cNvSpPr>
            <a:spLocks noGrp="1"/>
          </p:cNvSpPr>
          <p:nvPr>
            <p:ph type="body" idx="1"/>
          </p:nvPr>
        </p:nvSpPr>
        <p:spPr/>
        <p:txBody>
          <a:bodyPr/>
          <a:lstStyle/>
          <a:p>
            <a:r>
              <a:rPr lang="en-US" dirty="0" smtClean="0"/>
              <a:t>Menu A</a:t>
            </a:r>
            <a:endParaRPr lang="en-US" dirty="0"/>
          </a:p>
        </p:txBody>
      </p:sp>
      <p:sp>
        <p:nvSpPr>
          <p:cNvPr id="6" name="Content Placeholder 5"/>
          <p:cNvSpPr>
            <a:spLocks noGrp="1"/>
          </p:cNvSpPr>
          <p:nvPr>
            <p:ph sz="half" idx="2"/>
          </p:nvPr>
        </p:nvSpPr>
        <p:spPr/>
        <p:txBody>
          <a:bodyPr/>
          <a:lstStyle/>
          <a:p>
            <a:r>
              <a:rPr lang="en-US" dirty="0" smtClean="0"/>
              <a:t>Red beans with rice</a:t>
            </a:r>
          </a:p>
          <a:p>
            <a:r>
              <a:rPr lang="en-US" dirty="0" smtClean="0"/>
              <a:t>Sea food filet</a:t>
            </a:r>
          </a:p>
          <a:p>
            <a:r>
              <a:rPr lang="en-US" dirty="0" smtClean="0"/>
              <a:t>Grilled chicken</a:t>
            </a:r>
          </a:p>
          <a:p>
            <a:r>
              <a:rPr lang="en-US" dirty="0" smtClean="0"/>
              <a:t>Chocolate pudding</a:t>
            </a:r>
          </a:p>
          <a:p>
            <a:r>
              <a:rPr lang="en-US" dirty="0" smtClean="0"/>
              <a:t>Zucchini cookies</a:t>
            </a:r>
          </a:p>
        </p:txBody>
      </p:sp>
      <p:sp>
        <p:nvSpPr>
          <p:cNvPr id="7" name="Text Placeholder 6"/>
          <p:cNvSpPr>
            <a:spLocks noGrp="1"/>
          </p:cNvSpPr>
          <p:nvPr>
            <p:ph type="body" sz="quarter" idx="3"/>
          </p:nvPr>
        </p:nvSpPr>
        <p:spPr/>
        <p:txBody>
          <a:bodyPr/>
          <a:lstStyle/>
          <a:p>
            <a:r>
              <a:rPr lang="en-US" dirty="0" smtClean="0"/>
              <a:t>Menu B</a:t>
            </a:r>
            <a:endParaRPr lang="en-US" dirty="0"/>
          </a:p>
        </p:txBody>
      </p:sp>
      <p:sp>
        <p:nvSpPr>
          <p:cNvPr id="8" name="Content Placeholder 7"/>
          <p:cNvSpPr>
            <a:spLocks noGrp="1"/>
          </p:cNvSpPr>
          <p:nvPr>
            <p:ph sz="quarter" idx="4"/>
          </p:nvPr>
        </p:nvSpPr>
        <p:spPr/>
        <p:txBody>
          <a:bodyPr/>
          <a:lstStyle/>
          <a:p>
            <a:r>
              <a:rPr lang="en-US" dirty="0" smtClean="0"/>
              <a:t>Traditional Cajun Red Beans with Rice</a:t>
            </a:r>
          </a:p>
          <a:p>
            <a:r>
              <a:rPr lang="en-US" dirty="0" smtClean="0"/>
              <a:t>Succulent Italian Seafood Filet</a:t>
            </a:r>
          </a:p>
          <a:p>
            <a:r>
              <a:rPr lang="en-US" dirty="0" smtClean="0"/>
              <a:t>Tender Grilled Chicken</a:t>
            </a:r>
          </a:p>
          <a:p>
            <a:r>
              <a:rPr lang="en-US" dirty="0" smtClean="0"/>
              <a:t>Satin Chocolate Pudding</a:t>
            </a:r>
          </a:p>
          <a:p>
            <a:r>
              <a:rPr lang="en-US" dirty="0" smtClean="0"/>
              <a:t>Grandma’s Zucchini Cookies</a:t>
            </a:r>
            <a:endParaRPr lang="en-US" dirty="0"/>
          </a:p>
        </p:txBody>
      </p:sp>
    </p:spTree>
    <p:extLst>
      <p:ext uri="{BB962C8B-B14F-4D97-AF65-F5344CB8AC3E}">
        <p14:creationId xmlns:p14="http://schemas.microsoft.com/office/powerpoint/2010/main" val="1601697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461" t="14461" r="40849" b="8026"/>
          <a:stretch/>
        </p:blipFill>
        <p:spPr bwMode="auto">
          <a:xfrm>
            <a:off x="304800" y="298078"/>
            <a:ext cx="4643718" cy="567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descr="https://encrypted-tbn1.gstatic.com/images?q=tbn:ANd9GcTzXqS8ZDGYUyGC16xEM8VUOyltEH5IlDavB0EqnO0C27j2bbK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412" y="533400"/>
            <a:ext cx="3914140"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86400" y="2819400"/>
            <a:ext cx="3403152" cy="1754326"/>
          </a:xfrm>
          <a:prstGeom prst="rect">
            <a:avLst/>
          </a:prstGeom>
          <a:noFill/>
        </p:spPr>
        <p:txBody>
          <a:bodyPr wrap="square" rtlCol="0">
            <a:spAutoFit/>
          </a:bodyPr>
          <a:lstStyle/>
          <a:p>
            <a:pPr marL="285750" indent="-285750">
              <a:buFont typeface="Arial" pitchFamily="34" charset="0"/>
              <a:buChar char="•"/>
            </a:pPr>
            <a:r>
              <a:rPr lang="en-US" dirty="0" smtClean="0"/>
              <a:t>Role models</a:t>
            </a:r>
          </a:p>
          <a:p>
            <a:pPr marL="285750" indent="-285750">
              <a:buFont typeface="Arial" pitchFamily="34" charset="0"/>
              <a:buChar char="•"/>
            </a:pPr>
            <a:r>
              <a:rPr lang="en-US" dirty="0" smtClean="0"/>
              <a:t>Repeated tasting exposures</a:t>
            </a:r>
          </a:p>
          <a:p>
            <a:pPr marL="285750" indent="-285750">
              <a:buFont typeface="Arial" pitchFamily="34" charset="0"/>
              <a:buChar char="•"/>
            </a:pPr>
            <a:r>
              <a:rPr lang="en-US" dirty="0" smtClean="0"/>
              <a:t>Rewards</a:t>
            </a:r>
          </a:p>
          <a:p>
            <a:pPr marL="285750" indent="-285750">
              <a:buFont typeface="Arial" pitchFamily="34" charset="0"/>
              <a:buChar char="•"/>
            </a:pPr>
            <a:endParaRPr lang="en-US" dirty="0"/>
          </a:p>
          <a:p>
            <a:r>
              <a:rPr lang="en-US" dirty="0" smtClean="0"/>
              <a:t> = Increased Fruit and Vegetable consumption</a:t>
            </a:r>
            <a:endParaRPr lang="en-US" dirty="0"/>
          </a:p>
        </p:txBody>
      </p:sp>
    </p:spTree>
    <p:extLst>
      <p:ext uri="{BB962C8B-B14F-4D97-AF65-F5344CB8AC3E}">
        <p14:creationId xmlns:p14="http://schemas.microsoft.com/office/powerpoint/2010/main" val="3466549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461" t="14461" r="40849" b="8026"/>
          <a:stretch/>
        </p:blipFill>
        <p:spPr bwMode="auto">
          <a:xfrm>
            <a:off x="685800" y="228601"/>
            <a:ext cx="4643718" cy="567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455" y="2057400"/>
            <a:ext cx="678704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416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461" t="14461" r="40849" b="8026"/>
          <a:stretch/>
        </p:blipFill>
        <p:spPr bwMode="auto">
          <a:xfrm>
            <a:off x="685800" y="228601"/>
            <a:ext cx="4643718" cy="567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14400"/>
            <a:ext cx="4114800" cy="576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341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gatekeepers?</a:t>
            </a:r>
            <a:endParaRPr lang="en-US" dirty="0"/>
          </a:p>
        </p:txBody>
      </p:sp>
      <p:sp>
        <p:nvSpPr>
          <p:cNvPr id="3" name="Content Placeholder 2"/>
          <p:cNvSpPr>
            <a:spLocks noGrp="1"/>
          </p:cNvSpPr>
          <p:nvPr>
            <p:ph idx="1"/>
          </p:nvPr>
        </p:nvSpPr>
        <p:spPr/>
        <p:txBody>
          <a:bodyPr/>
          <a:lstStyle/>
          <a:p>
            <a:r>
              <a:rPr lang="en-US" dirty="0"/>
              <a:t>The Nutritional Gatekeeper of a home influences an estimated 72% of all of the food their family eats</a:t>
            </a:r>
            <a:r>
              <a:rPr lang="en-US" dirty="0" smtClean="0"/>
              <a:t>.</a:t>
            </a:r>
            <a:endParaRPr lang="en-US" dirty="0"/>
          </a:p>
        </p:txBody>
      </p:sp>
    </p:spTree>
    <p:extLst>
      <p:ext uri="{BB962C8B-B14F-4D97-AF65-F5344CB8AC3E}">
        <p14:creationId xmlns:p14="http://schemas.microsoft.com/office/powerpoint/2010/main" val="1072433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rmAutofit/>
          </a:bodyPr>
          <a:lstStyle/>
          <a:p>
            <a:r>
              <a:rPr lang="en-US" dirty="0" smtClean="0"/>
              <a:t/>
            </a:r>
            <a:br>
              <a:rPr lang="en-US" dirty="0" smtClean="0"/>
            </a:br>
            <a:r>
              <a:rPr lang="en-US" dirty="0" smtClean="0"/>
              <a:t/>
            </a:r>
            <a:br>
              <a:rPr lang="en-US" dirty="0" smtClean="0"/>
            </a:br>
            <a:r>
              <a:rPr lang="en-US" dirty="0" smtClean="0"/>
              <a:t>Resources for your classroom</a:t>
            </a:r>
            <a:endParaRPr lang="en-US" dirty="0"/>
          </a:p>
        </p:txBody>
      </p:sp>
      <p:sp>
        <p:nvSpPr>
          <p:cNvPr id="4" name="TextBox 3"/>
          <p:cNvSpPr txBox="1"/>
          <p:nvPr/>
        </p:nvSpPr>
        <p:spPr>
          <a:xfrm>
            <a:off x="381000" y="4766826"/>
            <a:ext cx="8534400" cy="523220"/>
          </a:xfrm>
          <a:prstGeom prst="rect">
            <a:avLst/>
          </a:prstGeom>
          <a:noFill/>
        </p:spPr>
        <p:txBody>
          <a:bodyPr wrap="square" rtlCol="0">
            <a:spAutoFit/>
          </a:bodyPr>
          <a:lstStyle/>
          <a:p>
            <a:r>
              <a:rPr lang="en-US" sz="2800" dirty="0">
                <a:hlinkClick r:id="rId3"/>
              </a:rPr>
              <a:t>http://foodpsychology.cornell.edu/toolbox/toolbox.html</a:t>
            </a:r>
            <a:endParaRPr lang="en-US" sz="2800" dirty="0"/>
          </a:p>
        </p:txBody>
      </p:sp>
    </p:spTree>
    <p:extLst>
      <p:ext uri="{BB962C8B-B14F-4D97-AF65-F5344CB8AC3E}">
        <p14:creationId xmlns:p14="http://schemas.microsoft.com/office/powerpoint/2010/main" val="628285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bring mindful eating into your classrooms?</a:t>
            </a:r>
            <a:endParaRPr lang="en-US" dirty="0"/>
          </a:p>
        </p:txBody>
      </p:sp>
      <p:sp>
        <p:nvSpPr>
          <p:cNvPr id="3" name="Content Placeholder 2"/>
          <p:cNvSpPr>
            <a:spLocks noGrp="1"/>
          </p:cNvSpPr>
          <p:nvPr>
            <p:ph idx="1"/>
          </p:nvPr>
        </p:nvSpPr>
        <p:spPr>
          <a:xfrm>
            <a:off x="457200" y="1600201"/>
            <a:ext cx="8229600" cy="2438400"/>
          </a:xfrm>
        </p:spPr>
        <p:txBody>
          <a:bodyPr>
            <a:normAutofit/>
          </a:bodyPr>
          <a:lstStyle/>
          <a:p>
            <a:r>
              <a:rPr lang="en-US" dirty="0" smtClean="0"/>
              <a:t>Browse resources in small groups</a:t>
            </a:r>
          </a:p>
          <a:p>
            <a:r>
              <a:rPr lang="en-US" dirty="0" smtClean="0"/>
              <a:t>Discuss as a group</a:t>
            </a:r>
          </a:p>
          <a:p>
            <a:r>
              <a:rPr lang="en-US" dirty="0"/>
              <a:t>List your top </a:t>
            </a:r>
            <a:r>
              <a:rPr lang="en-US" dirty="0" smtClean="0"/>
              <a:t>3</a:t>
            </a:r>
          </a:p>
          <a:p>
            <a:r>
              <a:rPr lang="en-US" dirty="0" smtClean="0"/>
              <a:t>Group demo of one classroom activity</a:t>
            </a:r>
            <a:endParaRPr lang="en-US" dirty="0"/>
          </a:p>
        </p:txBody>
      </p:sp>
      <p:sp>
        <p:nvSpPr>
          <p:cNvPr id="6" name="TextBox 5"/>
          <p:cNvSpPr txBox="1"/>
          <p:nvPr/>
        </p:nvSpPr>
        <p:spPr>
          <a:xfrm>
            <a:off x="533400" y="4876800"/>
            <a:ext cx="8077200" cy="584775"/>
          </a:xfrm>
          <a:prstGeom prst="rect">
            <a:avLst/>
          </a:prstGeom>
          <a:noFill/>
        </p:spPr>
        <p:txBody>
          <a:bodyPr wrap="square" rtlCol="0">
            <a:spAutoFit/>
          </a:bodyPr>
          <a:lstStyle/>
          <a:p>
            <a:r>
              <a:rPr lang="en-US" sz="3200" dirty="0"/>
              <a:t>http://foodpsychology.cornell.edu/index.html</a:t>
            </a:r>
          </a:p>
        </p:txBody>
      </p:sp>
    </p:spTree>
    <p:extLst>
      <p:ext uri="{BB962C8B-B14F-4D97-AF65-F5344CB8AC3E}">
        <p14:creationId xmlns:p14="http://schemas.microsoft.com/office/powerpoint/2010/main" val="3332865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 action – set a </a:t>
            </a:r>
            <a:r>
              <a:rPr lang="en-US" dirty="0" err="1" smtClean="0"/>
              <a:t>s.m.a.r.t</a:t>
            </a:r>
            <a:r>
              <a:rPr lang="en-US" dirty="0" smtClean="0"/>
              <a:t> “mindless eating” goal</a:t>
            </a:r>
            <a:endParaRPr lang="en-US" dirty="0"/>
          </a:p>
        </p:txBody>
      </p:sp>
      <p:sp>
        <p:nvSpPr>
          <p:cNvPr id="3" name="Content Placeholder 2"/>
          <p:cNvSpPr>
            <a:spLocks noGrp="1"/>
          </p:cNvSpPr>
          <p:nvPr>
            <p:ph sz="half" idx="1"/>
          </p:nvPr>
        </p:nvSpPr>
        <p:spPr>
          <a:xfrm>
            <a:off x="457200" y="2514600"/>
            <a:ext cx="4038600" cy="3611563"/>
          </a:xfrm>
        </p:spPr>
        <p:txBody>
          <a:bodyPr/>
          <a:lstStyle/>
          <a:p>
            <a:r>
              <a:rPr lang="en-US" dirty="0" smtClean="0"/>
              <a:t>Personal goal</a:t>
            </a:r>
            <a:endParaRPr lang="en-US" dirty="0"/>
          </a:p>
        </p:txBody>
      </p:sp>
      <p:sp>
        <p:nvSpPr>
          <p:cNvPr id="4" name="Content Placeholder 3"/>
          <p:cNvSpPr>
            <a:spLocks noGrp="1"/>
          </p:cNvSpPr>
          <p:nvPr>
            <p:ph sz="half" idx="2"/>
          </p:nvPr>
        </p:nvSpPr>
        <p:spPr>
          <a:xfrm>
            <a:off x="4648200" y="2514600"/>
            <a:ext cx="4038600" cy="3611563"/>
          </a:xfrm>
        </p:spPr>
        <p:txBody>
          <a:bodyPr/>
          <a:lstStyle/>
          <a:p>
            <a:r>
              <a:rPr lang="en-US" dirty="0" smtClean="0"/>
              <a:t>Classroom goal</a:t>
            </a:r>
            <a:endParaRPr lang="en-US" dirty="0"/>
          </a:p>
        </p:txBody>
      </p:sp>
    </p:spTree>
    <p:extLst>
      <p:ext uri="{BB962C8B-B14F-4D97-AF65-F5344CB8AC3E}">
        <p14:creationId xmlns:p14="http://schemas.microsoft.com/office/powerpoint/2010/main" val="1574571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429411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400" y="1600200"/>
            <a:ext cx="3581400" cy="4525963"/>
          </a:xfrm>
        </p:spPr>
        <p:txBody>
          <a:bodyPr/>
          <a:lstStyle/>
          <a:p>
            <a:pPr marL="0" indent="0">
              <a:buNone/>
            </a:pPr>
            <a:r>
              <a:rPr lang="en-US" i="1" dirty="0" smtClean="0"/>
              <a:t>“The best diet is the one you don’t know that you are on”</a:t>
            </a:r>
            <a:endParaRPr lang="en-US" i="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3962400" cy="603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42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97" t="12309" r="18965" b="9184"/>
          <a:stretch/>
        </p:blipFill>
        <p:spPr bwMode="auto">
          <a:xfrm>
            <a:off x="-179699" y="0"/>
            <a:ext cx="9671395"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39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35280"/>
            <a:ext cx="6705600" cy="6187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06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59" t="31079" r="29498" b="11013"/>
          <a:stretch/>
        </p:blipFill>
        <p:spPr bwMode="auto">
          <a:xfrm>
            <a:off x="228600" y="452350"/>
            <a:ext cx="8825743" cy="4424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32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mindless eating work to influence people to eat healthier?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59" t="14245" r="25183"/>
          <a:stretch/>
        </p:blipFill>
        <p:spPr bwMode="auto">
          <a:xfrm>
            <a:off x="2971800" y="1497636"/>
            <a:ext cx="3429000" cy="5360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965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2828</Words>
  <Application>Microsoft Office PowerPoint</Application>
  <PresentationFormat>On-screen Show (4:3)</PresentationFormat>
  <Paragraphs>249</Paragraphs>
  <Slides>48</Slides>
  <Notes>34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Mindless Eating</vt:lpstr>
      <vt:lpstr>Learning Objectives</vt:lpstr>
      <vt:lpstr>What is behavioral economics?</vt:lpstr>
      <vt:lpstr>PowerPoint Presentation</vt:lpstr>
      <vt:lpstr>PowerPoint Presentation</vt:lpstr>
      <vt:lpstr>PowerPoint Presentation</vt:lpstr>
      <vt:lpstr>PowerPoint Presentation</vt:lpstr>
      <vt:lpstr>PowerPoint Presentation</vt:lpstr>
      <vt:lpstr>How can mindless eating work to influence people to eat healthier?</vt:lpstr>
      <vt:lpstr>Proof that “nudging” works – applied to NSLP?</vt:lpstr>
      <vt:lpstr>PowerPoint Presentation</vt:lpstr>
      <vt:lpstr>PowerPoint Presentation</vt:lpstr>
      <vt:lpstr>PowerPoint Presentation</vt:lpstr>
      <vt:lpstr>Group share</vt:lpstr>
      <vt:lpstr>PowerPoint Presentation</vt:lpstr>
      <vt:lpstr>Supersizing of the “last supper”</vt:lpstr>
      <vt:lpstr>Which black dot is bigger?</vt:lpstr>
      <vt:lpstr>Which looks like more food?</vt:lpstr>
      <vt:lpstr>PowerPoint Presentation</vt:lpstr>
      <vt:lpstr>PowerPoint Presentation</vt:lpstr>
      <vt:lpstr>PowerPoint Presentation</vt:lpstr>
      <vt:lpstr>Food costs – quality vs. quantity?</vt:lpstr>
      <vt:lpstr>PowerPoint Presentation</vt:lpstr>
      <vt:lpstr>Which is the highest kcalorie candy snack?</vt:lpstr>
      <vt:lpstr>PowerPoint Presentation</vt:lpstr>
      <vt:lpstr>PowerPoint Presentation</vt:lpstr>
      <vt:lpstr>3500 calories = 1 pound of fat</vt:lpstr>
      <vt:lpstr>PowerPoint Presentation</vt:lpstr>
      <vt:lpstr>PowerPoint Presentation</vt:lpstr>
      <vt:lpstr>PowerPoint Presentation</vt:lpstr>
      <vt:lpstr>Group share (skip if short on time)</vt:lpstr>
      <vt:lpstr>PowerPoint Presentation</vt:lpstr>
      <vt:lpstr>Group share</vt:lpstr>
      <vt:lpstr>The curse of the warehouse stores</vt:lpstr>
      <vt:lpstr>Get a better deal </vt:lpstr>
      <vt:lpstr>Get a better deal </vt:lpstr>
      <vt:lpstr>PowerPoint Presentation</vt:lpstr>
      <vt:lpstr>PowerPoint Presentation</vt:lpstr>
      <vt:lpstr>Group share (skip if short on time)</vt:lpstr>
      <vt:lpstr>Which menu has better food?</vt:lpstr>
      <vt:lpstr>PowerPoint Presentation</vt:lpstr>
      <vt:lpstr>PowerPoint Presentation</vt:lpstr>
      <vt:lpstr>PowerPoint Presentation</vt:lpstr>
      <vt:lpstr>Who are the gatekeepers?</vt:lpstr>
      <vt:lpstr>  Resources for your classroom</vt:lpstr>
      <vt:lpstr>How can you bring mindful eating into your classrooms?</vt:lpstr>
      <vt:lpstr>Take action – set a s.m.a.r.t “mindless eating” goal</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Mindless Eating</dc:title>
  <dc:creator>Heidi</dc:creator>
  <cp:lastModifiedBy>Martha</cp:lastModifiedBy>
  <cp:revision>64</cp:revision>
  <cp:lastPrinted>2013-06-06T21:31:03Z</cp:lastPrinted>
  <dcterms:created xsi:type="dcterms:W3CDTF">2013-05-10T20:11:20Z</dcterms:created>
  <dcterms:modified xsi:type="dcterms:W3CDTF">2013-07-01T19:58:56Z</dcterms:modified>
</cp:coreProperties>
</file>