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90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C7A3-7751-4393-BA6E-4DFA8EF621E9}" type="datetimeFigureOut">
              <a:rPr lang="en-US" smtClean="0"/>
              <a:pPr/>
              <a:t>8/14/14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1A657-C806-4659-97C8-5F6A52E39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http://images.google.com/imgres?imgurl=http://blogs.phillynews.com/inquirer/phillyinc/potato_chips.jpg&amp;imgrefurl=http://blogs.phillynews.com/inquirer/phillyinc/manufacturing/&amp;usg=__DhYOAakiFlTQK7C8NCbMPiwwFNA=&amp;h=274&amp;w=300&amp;sz=34&amp;hl=en&amp;start=8&amp;sig2=ZBZc4B1JIWEHPNMyPe2HXQ&amp;um=1&amp;itbs=1&amp;tbnid=vTs9yelrhODseM:&amp;tbnh=106&amp;tbnw=116&amp;prev=/images?q=chips&amp;um=1&amp;hl=en&amp;safe=active&amp;sa=N&amp;rlz=1T4RNTN_enUS364US365&amp;tbs=isch:1&amp;ei=dr_ZS9WyEo6wtgPQ5tBl" TargetMode="External"/><Relationship Id="rId5" Type="http://schemas.openxmlformats.org/officeDocument/2006/relationships/image" Target="../media/image3.jpeg"/><Relationship Id="rId6" Type="http://schemas.openxmlformats.org/officeDocument/2006/relationships/hyperlink" Target="http://images.google.com/imgres?imgurl=http://mydinnertable.typepad.com/home/images/jello.jpg&amp;imgrefurl=http://mydinnertable.typepad.com/home/2007/02/index.html&amp;usg=__GDKGJJ2sTwiEqpyP7i1sKS8rhaY=&amp;h=364&amp;w=486&amp;sz=13&amp;hl=en&amp;start=27&amp;sig2=QiUNVjYtmAExYSRaBQiN4w&amp;um=1&amp;itbs=1&amp;tbnid=j1CV96Y-rAYRnM:&amp;tbnh=97&amp;tbnw=129&amp;prev=/images?q=jello&amp;start=20&amp;um=1&amp;hl=en&amp;safe=active&amp;sa=N&amp;rlz=1T4RNTN_enUS364US365&amp;ndsp=20&amp;tbs=isch:1&amp;ei=wsDZS5nQB4XCswPujsxf" TargetMode="External"/><Relationship Id="rId7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2" Type="http://schemas.openxmlformats.org/officeDocument/2006/relationships/hyperlink" Target="http://images.google.com/imgres?imgurl=http://babymalcolm.files.wordpress.com/2008/10/hamburger66c.jpg&amp;imgrefurl=http://babymalcolm.wordpress.com/2008/10/&amp;usg=__7BmOlhaKj1VQTYCDhBxQ5f6FrRM=&amp;h=498&amp;w=337&amp;sz=38&amp;hl=en&amp;start=10&amp;sig2=YggJ45xmg52ncTcjjRF9Rw&amp;um=1&amp;itbs=1&amp;tbnid=tCwvAdp3_Qy9VM:&amp;tbnh=130&amp;tbnw=88&amp;prev=/images?q=hamburger&amp;um=1&amp;hl=en&amp;safe=active&amp;rlz=1T4RNTN_enUS364US365&amp;tbs=isch:1&amp;ei=Eb7ZS7LOFZfmtQPFusVW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images.google.com/imgres?imgurl=http://babymalcolm.files.wordpress.com/2008/10/hamburger66c.jpg&amp;imgrefurl=http://babymalcolm.wordpress.com/2008/10/&amp;usg=__7BmOlhaKj1VQTYCDhBxQ5f6FrRM=&amp;h=498&amp;w=337&amp;sz=38&amp;hl=en&amp;start=10&amp;sig2=YggJ45xmg52ncTcjjRF9Rw&amp;um=1&amp;itbs=1&amp;tbnid=tCwvAdp3_Qy9VM:&amp;tbnh=130&amp;tbnw=88&amp;prev=/images?q=hamburger&amp;um=1&amp;hl=en&amp;safe=active&amp;rlz=1T4RNTN_enUS364US365&amp;tbs=isch:1&amp;ei=Eb7ZS7LOFZfmtQPFusVW" TargetMode="Externa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Daily Food Calorie Needs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09600"/>
            <a:ext cx="6400800" cy="5818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Estimated Calorie Needs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1397000"/>
          <a:ext cx="8915410" cy="4855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541"/>
                <a:gridCol w="891541"/>
                <a:gridCol w="891541"/>
                <a:gridCol w="891541"/>
                <a:gridCol w="891541"/>
                <a:gridCol w="891541"/>
                <a:gridCol w="891541"/>
                <a:gridCol w="891541"/>
                <a:gridCol w="891541"/>
                <a:gridCol w="891541"/>
              </a:tblGrid>
              <a:tr h="74748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Calorie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1800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2200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2400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2600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2800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3200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1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Female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9-13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Sed.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High-</a:t>
                      </a:r>
                      <a:r>
                        <a:rPr lang="en-US" dirty="0" err="1" smtClean="0"/>
                        <a:t>Sed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Low-Active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14-18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Sed.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High-</a:t>
                      </a:r>
                      <a:r>
                        <a:rPr lang="en-US" dirty="0" err="1" smtClean="0"/>
                        <a:t>Sed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Low-Active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36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Male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9-13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Sed.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High-</a:t>
                      </a:r>
                      <a:r>
                        <a:rPr lang="en-US" dirty="0" err="1" smtClean="0"/>
                        <a:t>Sed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Average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Low-Active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Active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14-18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Sed.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High-</a:t>
                      </a:r>
                      <a:r>
                        <a:rPr lang="en-US" dirty="0" err="1" smtClean="0"/>
                        <a:t>Sed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Average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Average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Low-Active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Daily Amount of Food From Each Group</a:t>
            </a:r>
            <a:br>
              <a:rPr lang="en-US" b="1" dirty="0" smtClean="0"/>
            </a:b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2" y="1066800"/>
          <a:ext cx="9067798" cy="5334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24"/>
                <a:gridCol w="697521"/>
                <a:gridCol w="697523"/>
                <a:gridCol w="697523"/>
                <a:gridCol w="697523"/>
                <a:gridCol w="697523"/>
                <a:gridCol w="697523"/>
                <a:gridCol w="697523"/>
                <a:gridCol w="697523"/>
                <a:gridCol w="697523"/>
                <a:gridCol w="697523"/>
                <a:gridCol w="697523"/>
                <a:gridCol w="697523"/>
              </a:tblGrid>
              <a:tr h="509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Cal.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3200</a:t>
                      </a:r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Fruits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 cup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 cup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 cups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2.5 cups</a:t>
                      </a:r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Vege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 cup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3.5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cups</a:t>
                      </a:r>
                      <a:endParaRPr lang="en-US" dirty="0"/>
                    </a:p>
                  </a:txBody>
                  <a:tcPr/>
                </a:tc>
              </a:tr>
              <a:tr h="5437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 oz</a:t>
                      </a:r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5.5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6.5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6.5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7 oz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Milk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cups </a:t>
                      </a:r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Oil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 tsp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11 tsp</a:t>
                      </a:r>
                      <a:endParaRPr lang="en-US" dirty="0"/>
                    </a:p>
                  </a:txBody>
                  <a:tcPr/>
                </a:tc>
              </a:tr>
              <a:tr h="7134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D.C.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171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171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132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195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267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290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362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426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648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what you ate!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038599" y="1535113"/>
            <a:ext cx="4648201" cy="639762"/>
          </a:xfrm>
        </p:spPr>
        <p:txBody>
          <a:bodyPr/>
          <a:lstStyle/>
          <a:p>
            <a:r>
              <a:rPr lang="en-US" dirty="0" smtClean="0"/>
              <a:t>Talley Food and Calorie Intake</a:t>
            </a:r>
            <a:endParaRPr lang="en-US" dirty="0"/>
          </a:p>
        </p:txBody>
      </p:sp>
      <p:pic>
        <p:nvPicPr>
          <p:cNvPr id="6146" name="Picture 2" descr="http://t3.gstatic.com/images?q=tbn:tCwvAdp3_Qy9VM:http://babymalcolm.files.wordpress.com/2008/10/hamburger66c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057400"/>
            <a:ext cx="1524000" cy="2251363"/>
          </a:xfrm>
          <a:prstGeom prst="rect">
            <a:avLst/>
          </a:prstGeom>
          <a:noFill/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3276600" y="2174874"/>
          <a:ext cx="5486400" cy="408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143000"/>
                <a:gridCol w="1219200"/>
                <a:gridCol w="1524000"/>
              </a:tblGrid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How Much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Calories/</a:t>
                      </a:r>
                    </a:p>
                    <a:p>
                      <a:pPr algn="ctr"/>
                      <a:r>
                        <a:rPr lang="en-US" dirty="0" smtClean="0"/>
                        <a:t>Serving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Calories</a:t>
                      </a:r>
                      <a:endParaRPr lang="en-US" dirty="0"/>
                    </a:p>
                  </a:txBody>
                  <a:tcPr/>
                </a:tc>
              </a:tr>
              <a:tr h="860425">
                <a:tc>
                  <a:txBody>
                    <a:bodyPr/>
                    <a:lstStyle/>
                    <a:p>
                      <a:r>
                        <a:rPr lang="en-US" dirty="0" smtClean="0"/>
                        <a:t>Cheeseburger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564</a:t>
                      </a:r>
                      <a:endParaRPr lang="en-US" dirty="0"/>
                    </a:p>
                  </a:txBody>
                  <a:tcPr/>
                </a:tc>
              </a:tr>
              <a:tr h="860425">
                <a:tc>
                  <a:txBody>
                    <a:bodyPr/>
                    <a:lstStyle/>
                    <a:p>
                      <a:r>
                        <a:rPr lang="en-US" dirty="0" smtClean="0"/>
                        <a:t>Chips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304</a:t>
                      </a:r>
                      <a:endParaRPr lang="en-US" dirty="0"/>
                    </a:p>
                  </a:txBody>
                  <a:tcPr/>
                </a:tc>
              </a:tr>
              <a:tr h="860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Jello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  <a:tr h="8604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458" name="Picture 2" descr="http://t1.gstatic.com/images?q=tbn:vTs9yelrhODseM:http://blogs.phillynews.com/inquirer/phillyinc/potato_chip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3276600"/>
            <a:ext cx="1104900" cy="1009650"/>
          </a:xfrm>
          <a:prstGeom prst="rect">
            <a:avLst/>
          </a:prstGeom>
          <a:noFill/>
        </p:spPr>
      </p:pic>
      <p:pic>
        <p:nvPicPr>
          <p:cNvPr id="10" name="Picture 2" descr="http://t1.gstatic.com/images?q=tbn:vTs9yelrhODseM:http://blogs.phillynews.com/inquirer/phillyinc/potato_chip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286000"/>
            <a:ext cx="1104900" cy="1009650"/>
          </a:xfrm>
          <a:prstGeom prst="rect">
            <a:avLst/>
          </a:prstGeom>
          <a:noFill/>
        </p:spPr>
      </p:pic>
      <p:pic>
        <p:nvPicPr>
          <p:cNvPr id="19460" name="Picture 4" descr="http://t1.gstatic.com/images?q=tbn:j1CV96Y-rAYRnM:http://mydinnertable.typepad.com/home/images/jello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4572000"/>
            <a:ext cx="1676400" cy="1260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ate!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038599" y="1535113"/>
            <a:ext cx="4648201" cy="639762"/>
          </a:xfrm>
        </p:spPr>
        <p:txBody>
          <a:bodyPr/>
          <a:lstStyle/>
          <a:p>
            <a:r>
              <a:rPr lang="en-US" dirty="0" smtClean="0"/>
              <a:t>Talley Food Servings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886201" y="2174875"/>
            <a:ext cx="4800600" cy="3951288"/>
          </a:xfrm>
        </p:spPr>
        <p:txBody>
          <a:bodyPr/>
          <a:lstStyle/>
          <a:p>
            <a:r>
              <a:rPr lang="en-US" dirty="0" smtClean="0"/>
              <a:t>Vegetables- 1 serving (tomato, onion, pickles and lettuce)</a:t>
            </a:r>
          </a:p>
          <a:p>
            <a:r>
              <a:rPr lang="en-US" dirty="0" smtClean="0"/>
              <a:t>Grain- 2 servings (top of bun and bottom of bun)</a:t>
            </a:r>
          </a:p>
          <a:p>
            <a:r>
              <a:rPr lang="en-US" dirty="0" smtClean="0"/>
              <a:t>Meat/Bean- 5 oz.</a:t>
            </a:r>
          </a:p>
          <a:p>
            <a:r>
              <a:rPr lang="en-US" dirty="0" smtClean="0"/>
              <a:t>Milk- 1 serving (slice of cheese)</a:t>
            </a:r>
          </a:p>
          <a:p>
            <a:r>
              <a:rPr lang="en-US" dirty="0" smtClean="0"/>
              <a:t>Oils- 2 tsp (ketchup and mustard)</a:t>
            </a:r>
            <a:endParaRPr lang="en-US" dirty="0"/>
          </a:p>
        </p:txBody>
      </p:sp>
      <p:pic>
        <p:nvPicPr>
          <p:cNvPr id="6146" name="Picture 2" descr="http://t3.gstatic.com/images?q=tbn:tCwvAdp3_Qy9VM:http://babymalcolm.files.wordpress.com/2008/10/hamburger66c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133600"/>
            <a:ext cx="2590800" cy="38273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a 2000 Calorie Diet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Fruits _____</a:t>
            </a:r>
          </a:p>
          <a:p>
            <a:r>
              <a:rPr lang="en-US" dirty="0" smtClean="0"/>
              <a:t>Vegetables _I___</a:t>
            </a:r>
          </a:p>
          <a:p>
            <a:r>
              <a:rPr lang="en-US" dirty="0" smtClean="0"/>
              <a:t>Grains _II__</a:t>
            </a:r>
          </a:p>
          <a:p>
            <a:r>
              <a:rPr lang="en-US" dirty="0" smtClean="0"/>
              <a:t>Meat &amp; Beans _IIIII__</a:t>
            </a:r>
          </a:p>
          <a:p>
            <a:r>
              <a:rPr lang="en-US" dirty="0" smtClean="0"/>
              <a:t>Milk _I___</a:t>
            </a:r>
          </a:p>
          <a:p>
            <a:r>
              <a:rPr lang="en-US" dirty="0" smtClean="0"/>
              <a:t>Oils _II__</a:t>
            </a:r>
          </a:p>
          <a:p>
            <a:r>
              <a:rPr lang="en-US" dirty="0" smtClean="0"/>
              <a:t>D.C. _____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Recommended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41775" cy="3951288"/>
          </a:xfrm>
        </p:spPr>
        <p:txBody>
          <a:bodyPr/>
          <a:lstStyle/>
          <a:p>
            <a:r>
              <a:rPr lang="en-US" dirty="0" smtClean="0"/>
              <a:t>Fruits- 2 C</a:t>
            </a:r>
          </a:p>
          <a:p>
            <a:r>
              <a:rPr lang="en-US" dirty="0" smtClean="0"/>
              <a:t>Vegetables- 2.5 C</a:t>
            </a:r>
          </a:p>
          <a:p>
            <a:r>
              <a:rPr lang="en-US" dirty="0" smtClean="0"/>
              <a:t>Grains- 6 oz</a:t>
            </a:r>
          </a:p>
          <a:p>
            <a:r>
              <a:rPr lang="en-US" dirty="0" smtClean="0"/>
              <a:t>Meat &amp; Beans- 5.5 oz</a:t>
            </a:r>
          </a:p>
          <a:p>
            <a:r>
              <a:rPr lang="en-US" dirty="0" smtClean="0"/>
              <a:t>Milk- 3 C</a:t>
            </a:r>
          </a:p>
          <a:p>
            <a:r>
              <a:rPr lang="en-US" dirty="0" smtClean="0"/>
              <a:t>Oils- 6 tsp</a:t>
            </a:r>
          </a:p>
          <a:p>
            <a:r>
              <a:rPr lang="en-US" dirty="0" smtClean="0"/>
              <a:t>D.C.- 267</a:t>
            </a:r>
            <a:endParaRPr lang="en-US" dirty="0"/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457200" y="548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Compare the two.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Analyze.  Did you meet what your daily needs are in each category? Did you eat too much in some categories? Reflect.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427</Words>
  <Application>Microsoft Macintosh PowerPoint</Application>
  <PresentationFormat>On-screen Show (4:3)</PresentationFormat>
  <Paragraphs>187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Daily Food Calorie Needs</vt:lpstr>
      <vt:lpstr>PowerPoint Presentation</vt:lpstr>
      <vt:lpstr>Estimated Calorie Needs</vt:lpstr>
      <vt:lpstr>Daily Amount of Food From Each Group </vt:lpstr>
      <vt:lpstr>Write what you ate!</vt:lpstr>
      <vt:lpstr>What you ate!</vt:lpstr>
      <vt:lpstr>On a 2000 Calorie Diet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sbarnum</dc:creator>
  <cp:lastModifiedBy>Michelle Dumas</cp:lastModifiedBy>
  <cp:revision>13</cp:revision>
  <dcterms:created xsi:type="dcterms:W3CDTF">2010-04-29T16:04:52Z</dcterms:created>
  <dcterms:modified xsi:type="dcterms:W3CDTF">2014-08-14T15:30:41Z</dcterms:modified>
</cp:coreProperties>
</file>