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3"/>
  </p:notesMasterIdLst>
  <p:handoutMasterIdLst>
    <p:handoutMasterId r:id="rId24"/>
  </p:handoutMasterIdLst>
  <p:sldIdLst>
    <p:sldId id="256" r:id="rId2"/>
    <p:sldId id="271" r:id="rId3"/>
    <p:sldId id="272" r:id="rId4"/>
    <p:sldId id="270" r:id="rId5"/>
    <p:sldId id="284" r:id="rId6"/>
    <p:sldId id="286" r:id="rId7"/>
    <p:sldId id="258" r:id="rId8"/>
    <p:sldId id="260" r:id="rId9"/>
    <p:sldId id="261" r:id="rId10"/>
    <p:sldId id="262" r:id="rId11"/>
    <p:sldId id="269" r:id="rId12"/>
    <p:sldId id="273" r:id="rId13"/>
    <p:sldId id="268" r:id="rId14"/>
    <p:sldId id="267" r:id="rId15"/>
    <p:sldId id="266" r:id="rId16"/>
    <p:sldId id="281" r:id="rId17"/>
    <p:sldId id="263" r:id="rId18"/>
    <p:sldId id="264" r:id="rId19"/>
    <p:sldId id="274" r:id="rId20"/>
    <p:sldId id="282" r:id="rId21"/>
    <p:sldId id="28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3" d="100"/>
          <a:sy n="73" d="100"/>
        </p:scale>
        <p:origin x="-42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5239183-E371-40FA-BB54-E5E1B8201F17}" type="datetimeFigureOut">
              <a:rPr lang="en-US" smtClean="0"/>
              <a:t>5/16/2014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5FBFC-DBB9-4B6E-949E-377A67F106EE}" type="slidenum">
              <a:rPr lang="en-US" smtClean="0"/>
              <a:t>‹#›</a:t>
            </a:fld>
            <a:endParaRPr lang="en-US"/>
          </a:p>
        </p:txBody>
      </p:sp>
    </p:spTree>
    <p:extLst>
      <p:ext uri="{BB962C8B-B14F-4D97-AF65-F5344CB8AC3E}">
        <p14:creationId xmlns:p14="http://schemas.microsoft.com/office/powerpoint/2010/main" val="1446251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EA63CA-7422-6044-9DE9-222E719A629B}" type="datetimeFigureOut">
              <a:rPr lang="en-US" smtClean="0"/>
              <a:t>5/16/2014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BAFC74-E381-4148-BF6A-BBDEB59B7E34}" type="slidenum">
              <a:rPr lang="en-US" smtClean="0"/>
              <a:t>‹#›</a:t>
            </a:fld>
            <a:endParaRPr lang="en-US" dirty="0"/>
          </a:p>
        </p:txBody>
      </p:sp>
    </p:spTree>
    <p:extLst>
      <p:ext uri="{BB962C8B-B14F-4D97-AF65-F5344CB8AC3E}">
        <p14:creationId xmlns:p14="http://schemas.microsoft.com/office/powerpoint/2010/main" val="755346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AFC74-E381-4148-BF6A-BBDEB59B7E34}" type="slidenum">
              <a:rPr lang="en-US" smtClean="0"/>
              <a:t>1</a:t>
            </a:fld>
            <a:endParaRPr lang="en-US" dirty="0"/>
          </a:p>
        </p:txBody>
      </p:sp>
    </p:spTree>
    <p:extLst>
      <p:ext uri="{BB962C8B-B14F-4D97-AF65-F5344CB8AC3E}">
        <p14:creationId xmlns:p14="http://schemas.microsoft.com/office/powerpoint/2010/main" val="1067065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MAC computers</a:t>
            </a:r>
            <a:endParaRPr lang="en-US" dirty="0"/>
          </a:p>
        </p:txBody>
      </p:sp>
      <p:sp>
        <p:nvSpPr>
          <p:cNvPr id="4" name="Slide Number Placeholder 3"/>
          <p:cNvSpPr>
            <a:spLocks noGrp="1"/>
          </p:cNvSpPr>
          <p:nvPr>
            <p:ph type="sldNum" sz="quarter" idx="10"/>
          </p:nvPr>
        </p:nvSpPr>
        <p:spPr/>
        <p:txBody>
          <a:bodyPr/>
          <a:lstStyle/>
          <a:p>
            <a:fld id="{5ABAFC74-E381-4148-BF6A-BBDEB59B7E34}" type="slidenum">
              <a:rPr lang="en-US" smtClean="0"/>
              <a:t>12</a:t>
            </a:fld>
            <a:endParaRPr lang="en-US" dirty="0"/>
          </a:p>
        </p:txBody>
      </p:sp>
    </p:spTree>
    <p:extLst>
      <p:ext uri="{BB962C8B-B14F-4D97-AF65-F5344CB8AC3E}">
        <p14:creationId xmlns:p14="http://schemas.microsoft.com/office/powerpoint/2010/main" val="207513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C5816F-D43D-40D1-9B38-E1A2C18F0972}" type="datetime1">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A9071-CFF5-4E3B-B0AB-39782972E256}" type="datetime1">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
        <p:nvSpPr>
          <p:cNvPr id="7" name="Rounded Rectangle 11"/>
          <p:cNvSpPr/>
          <p:nvPr userDrawn="1"/>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12"/>
          <p:cNvSpPr/>
          <p:nvPr userDrawn="1"/>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3"/>
          <p:cNvSpPr/>
          <p:nvPr userDrawn="1"/>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14"/>
          <p:cNvSpPr/>
          <p:nvPr userDrawn="1"/>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8BD1F-DE98-4C29-8281-9EC9927620DF}" type="datetime1">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
        <p:nvSpPr>
          <p:cNvPr id="7" name="Rounded Rectangle 11"/>
          <p:cNvSpPr/>
          <p:nvPr userDrawn="1"/>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12"/>
          <p:cNvSpPr/>
          <p:nvPr userDrawn="1"/>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3"/>
          <p:cNvSpPr/>
          <p:nvPr userDrawn="1"/>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14"/>
          <p:cNvSpPr/>
          <p:nvPr userDrawn="1"/>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CD6D-7520-4B34-A5A3-E8385FA3AFC6}" type="datetime1">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
        <p:nvSpPr>
          <p:cNvPr id="7" name="Rounded Rectangle 8"/>
          <p:cNvSpPr/>
          <p:nvPr userDrawn="1"/>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12"/>
          <p:cNvSpPr/>
          <p:nvPr userDrawn="1"/>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3"/>
          <p:cNvSpPr/>
          <p:nvPr userDrawn="1"/>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14"/>
          <p:cNvSpPr/>
          <p:nvPr userDrawn="1"/>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42295D47-465E-4A05-802B-049480555B6D}" type="datetime1">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
        <p:nvSpPr>
          <p:cNvPr id="9" name="Rounded Rectangle 16"/>
          <p:cNvSpPr/>
          <p:nvPr userDrawn="1"/>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17"/>
          <p:cNvSpPr/>
          <p:nvPr userDrawn="1"/>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8"/>
          <p:cNvSpPr/>
          <p:nvPr userDrawn="1"/>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9"/>
          <p:cNvSpPr/>
          <p:nvPr userDrawn="1"/>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791DB0-D703-40B5-AE3D-532AFE0356D1}" type="datetime1">
              <a:rPr lang="en-US" smtClean="0"/>
              <a:pPr/>
              <a:t>5/16/2014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D20DFC-E2D5-4BD6-B744-D8DEEAB5F7C2}"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Rounded Rectangle 16"/>
          <p:cNvSpPr/>
          <p:nvPr userDrawn="1"/>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17"/>
          <p:cNvSpPr/>
          <p:nvPr userDrawn="1"/>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8"/>
          <p:cNvSpPr/>
          <p:nvPr userDrawn="1"/>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9"/>
          <p:cNvSpPr/>
          <p:nvPr userDrawn="1"/>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48C029-2200-4EB8-BDE8-5EE0E23571A6}" type="datetime1">
              <a:rPr lang="en-US" smtClean="0"/>
              <a:pPr/>
              <a:t>5/16/2014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D20DFC-E2D5-4BD6-B744-D8DEEAB5F7C2}" type="slidenum">
              <a:rPr lang="en-US" smtClean="0"/>
              <a:pPr/>
              <a:t>‹#›</a:t>
            </a:fld>
            <a:endParaRPr lang="en-US" dirty="0"/>
          </a:p>
        </p:txBody>
      </p:sp>
      <p:sp>
        <p:nvSpPr>
          <p:cNvPr id="10" name="Rounded Rectangle 52"/>
          <p:cNvSpPr/>
          <p:nvPr userDrawn="1"/>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53"/>
          <p:cNvSpPr/>
          <p:nvPr userDrawn="1"/>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54"/>
          <p:cNvSpPr/>
          <p:nvPr userDrawn="1"/>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55"/>
          <p:cNvSpPr/>
          <p:nvPr userDrawn="1"/>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45A1C-C0DD-4ED6-B23E-A9D2DD110058}" type="datetime1">
              <a:rPr lang="en-US" smtClean="0"/>
              <a:pPr/>
              <a:t>5/16/2014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D20DFC-E2D5-4BD6-B744-D8DEEAB5F7C2}" type="slidenum">
              <a:rPr lang="en-US" smtClean="0"/>
              <a:pPr/>
              <a:t>‹#›</a:t>
            </a:fld>
            <a:endParaRPr lang="en-US" dirty="0"/>
          </a:p>
        </p:txBody>
      </p:sp>
      <p:sp>
        <p:nvSpPr>
          <p:cNvPr id="6" name="Rounded Rectangle 20"/>
          <p:cNvSpPr/>
          <p:nvPr userDrawn="1"/>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21"/>
          <p:cNvSpPr/>
          <p:nvPr userDrawn="1"/>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22"/>
          <p:cNvSpPr/>
          <p:nvPr userDrawn="1"/>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23"/>
          <p:cNvSpPr/>
          <p:nvPr userDrawn="1"/>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C1B50-C580-4CB7-BA07-14C66C34B76D}" type="datetime1">
              <a:rPr lang="en-US" smtClean="0"/>
              <a:pPr/>
              <a:t>5/16/2014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D20DFC-E2D5-4BD6-B744-D8DEEAB5F7C2}" type="slidenum">
              <a:rPr lang="en-US" smtClean="0"/>
              <a:pPr/>
              <a:t>‹#›</a:t>
            </a:fld>
            <a:endParaRPr lang="en-US" dirty="0"/>
          </a:p>
        </p:txBody>
      </p:sp>
      <p:sp>
        <p:nvSpPr>
          <p:cNvPr id="5" name="Rounded Rectangle 11"/>
          <p:cNvSpPr/>
          <p:nvPr userDrawn="1"/>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12"/>
          <p:cNvSpPr/>
          <p:nvPr userDrawn="1"/>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13"/>
          <p:cNvSpPr/>
          <p:nvPr userDrawn="1"/>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14"/>
          <p:cNvSpPr/>
          <p:nvPr userDrawn="1"/>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4EC5816F-D43D-40D1-9B38-E1A2C18F0972}" type="datetime1">
              <a:rPr lang="en-US" smtClean="0"/>
              <a:pPr/>
              <a:t>5/16/2014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1AD20DFC-E2D5-4BD6-B744-D8DEEAB5F7C2}" type="slidenum">
              <a:rPr lang="en-US" smtClean="0"/>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273CF-8910-423E-9890-FC81E25E5084}" type="datetime1">
              <a:rPr lang="en-US" smtClean="0"/>
              <a:pPr/>
              <a:t>5/16/2014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D20DFC-E2D5-4BD6-B744-D8DEEAB5F7C2}" type="slidenum">
              <a:rPr lang="en-US" smtClean="0"/>
              <a:pPr/>
              <a:t>‹#›</a:t>
            </a:fld>
            <a:endParaRPr lang="en-US" dirty="0"/>
          </a:p>
        </p:txBody>
      </p:sp>
      <p:sp>
        <p:nvSpPr>
          <p:cNvPr id="12" name="Rounded Rectangle 14"/>
          <p:cNvSpPr/>
          <p:nvPr userDrawn="1"/>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5"/>
          <p:cNvSpPr/>
          <p:nvPr userDrawn="1"/>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6"/>
          <p:cNvSpPr/>
          <p:nvPr userDrawn="1"/>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7"/>
          <p:cNvSpPr/>
          <p:nvPr userDrawn="1"/>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4EC5816F-D43D-40D1-9B38-E1A2C18F0972}" type="datetime1">
              <a:rPr lang="en-US" smtClean="0"/>
              <a:pPr/>
              <a:t>5/16/2014</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1AD20DFC-E2D5-4BD6-B744-D8DEEAB5F7C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dsamh.utah.gov/mental-health/"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581" y="3967017"/>
            <a:ext cx="7175351" cy="1364152"/>
          </a:xfrm>
        </p:spPr>
        <p:txBody>
          <a:bodyPr>
            <a:normAutofit/>
          </a:bodyPr>
          <a:lstStyle/>
          <a:p>
            <a:r>
              <a:rPr lang="en-US" dirty="0" smtClean="0"/>
              <a:t>Suicide Prevention	</a:t>
            </a:r>
            <a:endParaRPr lang="en-US" dirty="0"/>
          </a:p>
        </p:txBody>
      </p:sp>
      <p:sp>
        <p:nvSpPr>
          <p:cNvPr id="3" name="Subtitle 2"/>
          <p:cNvSpPr>
            <a:spLocks noGrp="1"/>
          </p:cNvSpPr>
          <p:nvPr>
            <p:ph type="subTitle" idx="1"/>
          </p:nvPr>
        </p:nvSpPr>
        <p:spPr>
          <a:xfrm>
            <a:off x="2111660" y="5190050"/>
            <a:ext cx="4860495" cy="1086496"/>
          </a:xfrm>
        </p:spPr>
        <p:txBody>
          <a:bodyPr>
            <a:normAutofit/>
          </a:bodyPr>
          <a:lstStyle/>
          <a:p>
            <a:r>
              <a:rPr lang="en-US" dirty="0" smtClean="0"/>
              <a:t>Debi Lewis</a:t>
            </a:r>
          </a:p>
          <a:p>
            <a:r>
              <a:rPr lang="en-US" dirty="0" smtClean="0"/>
              <a:t>Suicide Prevention Specialist, USOE</a:t>
            </a:r>
            <a:endParaRPr lang="en-US" dirty="0"/>
          </a:p>
        </p:txBody>
      </p:sp>
      <p:pic>
        <p:nvPicPr>
          <p:cNvPr id="4" name="Picture 3" descr="Ribbon"/>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52788" y="322357"/>
            <a:ext cx="2638425" cy="3644659"/>
          </a:xfrm>
          <a:prstGeom prst="rect">
            <a:avLst/>
          </a:prstGeom>
          <a:noFill/>
          <a:ln>
            <a:noFill/>
          </a:ln>
          <a:effectLst/>
        </p:spPr>
      </p:pic>
    </p:spTree>
    <p:extLst>
      <p:ext uri="{BB962C8B-B14F-4D97-AF65-F5344CB8AC3E}">
        <p14:creationId xmlns:p14="http://schemas.microsoft.com/office/powerpoint/2010/main" val="203523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24"/>
            <a:ext cx="7620000" cy="6174807"/>
          </a:xfrm>
        </p:spPr>
        <p:txBody>
          <a:bodyPr/>
          <a:lstStyle/>
          <a:p>
            <a:pPr marL="0" indent="0" algn="ctr">
              <a:buNone/>
            </a:pPr>
            <a:r>
              <a:rPr lang="en-US" sz="2400" b="1" dirty="0">
                <a:solidFill>
                  <a:srgbClr val="000000"/>
                </a:solidFill>
              </a:rPr>
              <a:t>Warning signs</a:t>
            </a:r>
            <a:r>
              <a:rPr lang="en-US" sz="1800" b="1" dirty="0"/>
              <a:t/>
            </a:r>
            <a:br>
              <a:rPr lang="en-US" sz="1800" b="1" dirty="0"/>
            </a:br>
            <a:r>
              <a:rPr lang="en-US" sz="1800" b="1" dirty="0" smtClean="0"/>
              <a:t/>
            </a:r>
            <a:br>
              <a:rPr lang="en-US" sz="1800" b="1" dirty="0" smtClean="0"/>
            </a:br>
            <a:r>
              <a:rPr lang="en-US" sz="1600" b="0" dirty="0" smtClean="0">
                <a:latin typeface="+mn-lt"/>
              </a:rPr>
              <a:t>Changes </a:t>
            </a:r>
            <a:r>
              <a:rPr lang="en-US" sz="1600" b="0" dirty="0">
                <a:latin typeface="+mn-lt"/>
              </a:rPr>
              <a:t>in behavior, appearance, thoughts, and/or </a:t>
            </a:r>
            <a:r>
              <a:rPr lang="en-US" sz="1600" b="0" dirty="0" smtClean="0">
                <a:latin typeface="+mn-lt"/>
              </a:rPr>
              <a:t>feelings </a:t>
            </a:r>
            <a:r>
              <a:rPr lang="en-US" sz="1600" b="0" dirty="0">
                <a:latin typeface="+mn-lt"/>
              </a:rPr>
              <a:t/>
            </a:r>
            <a:br>
              <a:rPr lang="en-US" sz="1600" b="0" dirty="0">
                <a:latin typeface="+mn-lt"/>
              </a:rPr>
            </a:br>
            <a:r>
              <a:rPr lang="en-US" sz="1600" b="0" dirty="0" smtClean="0">
                <a:latin typeface="+mn-lt"/>
              </a:rPr>
              <a:t>Sad</a:t>
            </a:r>
            <a:r>
              <a:rPr lang="en-US" sz="1600" b="0" dirty="0">
                <a:latin typeface="+mn-lt"/>
              </a:rPr>
              <a:t>, depressed, cranky, defiant/</a:t>
            </a:r>
            <a:r>
              <a:rPr lang="en-US" sz="1600" b="0" dirty="0" smtClean="0">
                <a:latin typeface="+mn-lt"/>
              </a:rPr>
              <a:t>oppositional </a:t>
            </a:r>
            <a:br>
              <a:rPr lang="en-US" sz="1600" b="0" dirty="0" smtClean="0">
                <a:latin typeface="+mn-lt"/>
              </a:rPr>
            </a:br>
            <a:r>
              <a:rPr lang="en-US" sz="1600" b="0" dirty="0" smtClean="0">
                <a:latin typeface="+mn-lt"/>
              </a:rPr>
              <a:t>“</a:t>
            </a:r>
            <a:r>
              <a:rPr lang="en-US" sz="1600" b="0" dirty="0">
                <a:latin typeface="+mn-lt"/>
              </a:rPr>
              <a:t>hate everything” attitude, “life </a:t>
            </a:r>
            <a:r>
              <a:rPr lang="en-US" sz="1600" b="0" dirty="0" smtClean="0">
                <a:latin typeface="+mn-lt"/>
              </a:rPr>
              <a:t>is </a:t>
            </a:r>
            <a:r>
              <a:rPr lang="en-US" sz="1600" b="0" dirty="0">
                <a:latin typeface="+mn-lt"/>
              </a:rPr>
              <a:t>so unfair.” </a:t>
            </a:r>
            <a:br>
              <a:rPr lang="en-US" sz="1600" b="0" dirty="0">
                <a:latin typeface="+mn-lt"/>
              </a:rPr>
            </a:br>
            <a:r>
              <a:rPr lang="en-US" sz="1600" b="0" dirty="0" smtClean="0">
                <a:latin typeface="+mn-lt"/>
              </a:rPr>
              <a:t>Talking </a:t>
            </a:r>
            <a:r>
              <a:rPr lang="en-US" sz="1600" b="0" dirty="0">
                <a:latin typeface="+mn-lt"/>
              </a:rPr>
              <a:t>about feeling hopeless or having no reason to live; </a:t>
            </a:r>
            <a:r>
              <a:rPr lang="en-US" sz="1600" b="0" dirty="0" smtClean="0">
                <a:latin typeface="+mn-lt"/>
              </a:rPr>
              <a:t/>
            </a:r>
            <a:br>
              <a:rPr lang="en-US" sz="1600" b="0" dirty="0" smtClean="0">
                <a:latin typeface="+mn-lt"/>
              </a:rPr>
            </a:br>
            <a:r>
              <a:rPr lang="en-US" sz="1600" b="0" dirty="0" smtClean="0">
                <a:latin typeface="+mn-lt"/>
              </a:rPr>
              <a:t>saying </a:t>
            </a:r>
            <a:r>
              <a:rPr lang="en-US" sz="1600" b="0" dirty="0">
                <a:latin typeface="+mn-lt"/>
              </a:rPr>
              <a:t>“I’m not </a:t>
            </a:r>
            <a:r>
              <a:rPr lang="en-US" sz="1600" b="0" dirty="0" smtClean="0">
                <a:latin typeface="+mn-lt"/>
              </a:rPr>
              <a:t>worth </a:t>
            </a:r>
            <a:r>
              <a:rPr lang="en-US" sz="1600" b="0" dirty="0">
                <a:latin typeface="+mn-lt"/>
              </a:rPr>
              <a:t>anything” or “I can’t do anything right.”  </a:t>
            </a:r>
            <a:br>
              <a:rPr lang="en-US" sz="1600" b="0" dirty="0">
                <a:latin typeface="+mn-lt"/>
              </a:rPr>
            </a:br>
            <a:r>
              <a:rPr lang="en-US" sz="1600" b="0" dirty="0" smtClean="0">
                <a:latin typeface="+mn-lt"/>
              </a:rPr>
              <a:t>Talking about being </a:t>
            </a:r>
            <a:r>
              <a:rPr lang="en-US" sz="1600" b="0" dirty="0">
                <a:latin typeface="+mn-lt"/>
              </a:rPr>
              <a:t>a burden to </a:t>
            </a:r>
            <a:r>
              <a:rPr lang="en-US" sz="1600" b="0" dirty="0" smtClean="0">
                <a:latin typeface="+mn-lt"/>
              </a:rPr>
              <a:t>others </a:t>
            </a:r>
            <a:r>
              <a:rPr lang="en-US" sz="1600" b="0" dirty="0">
                <a:latin typeface="+mn-lt"/>
              </a:rPr>
              <a:t/>
            </a:r>
            <a:br>
              <a:rPr lang="en-US" sz="1600" b="0" dirty="0">
                <a:latin typeface="+mn-lt"/>
              </a:rPr>
            </a:br>
            <a:r>
              <a:rPr lang="en-US" sz="1600" b="0" dirty="0" smtClean="0">
                <a:latin typeface="+mn-lt"/>
              </a:rPr>
              <a:t>Sleeping </a:t>
            </a:r>
            <a:r>
              <a:rPr lang="en-US" sz="1600" b="0" dirty="0">
                <a:latin typeface="+mn-lt"/>
              </a:rPr>
              <a:t>too little or too </a:t>
            </a:r>
            <a:r>
              <a:rPr lang="en-US" sz="1600" b="0" dirty="0" smtClean="0">
                <a:latin typeface="+mn-lt"/>
              </a:rPr>
              <a:t>much </a:t>
            </a:r>
            <a:r>
              <a:rPr lang="en-US" sz="1600" b="0" dirty="0">
                <a:latin typeface="+mn-lt"/>
              </a:rPr>
              <a:t/>
            </a:r>
            <a:br>
              <a:rPr lang="en-US" sz="1600" b="0" dirty="0">
                <a:latin typeface="+mn-lt"/>
              </a:rPr>
            </a:br>
            <a:r>
              <a:rPr lang="en-US" sz="1600" b="0" dirty="0" smtClean="0">
                <a:latin typeface="+mn-lt"/>
              </a:rPr>
              <a:t>Withdrawing or </a:t>
            </a:r>
            <a:r>
              <a:rPr lang="en-US" sz="1600" b="0" dirty="0">
                <a:latin typeface="+mn-lt"/>
              </a:rPr>
              <a:t>isolating himself/</a:t>
            </a:r>
            <a:r>
              <a:rPr lang="en-US" sz="1600" b="0" dirty="0" smtClean="0">
                <a:latin typeface="+mn-lt"/>
              </a:rPr>
              <a:t>herself</a:t>
            </a:r>
            <a:r>
              <a:rPr lang="en-US" sz="1600" b="0" dirty="0">
                <a:latin typeface="+mn-lt"/>
              </a:rPr>
              <a:t/>
            </a:r>
            <a:br>
              <a:rPr lang="en-US" sz="1600" b="0" dirty="0">
                <a:latin typeface="+mn-lt"/>
              </a:rPr>
            </a:br>
            <a:r>
              <a:rPr lang="en-US" sz="1600" b="0" dirty="0" smtClean="0">
                <a:latin typeface="+mn-lt"/>
              </a:rPr>
              <a:t>Displaying </a:t>
            </a:r>
            <a:r>
              <a:rPr lang="en-US" sz="1600" b="0" dirty="0">
                <a:latin typeface="+mn-lt"/>
              </a:rPr>
              <a:t>extreme mood </a:t>
            </a:r>
            <a:r>
              <a:rPr lang="en-US" sz="1600" b="0" dirty="0" smtClean="0">
                <a:latin typeface="+mn-lt"/>
              </a:rPr>
              <a:t>swings </a:t>
            </a:r>
            <a:br>
              <a:rPr lang="en-US" sz="1600" b="0" dirty="0" smtClean="0">
                <a:latin typeface="+mn-lt"/>
              </a:rPr>
            </a:br>
            <a:r>
              <a:rPr lang="en-US" sz="1600" b="0" dirty="0" smtClean="0">
                <a:latin typeface="+mn-lt"/>
              </a:rPr>
              <a:t>Repeated </a:t>
            </a:r>
            <a:r>
              <a:rPr lang="en-US" sz="1600" b="0" dirty="0">
                <a:latin typeface="+mn-lt"/>
              </a:rPr>
              <a:t>contact from school. Examples: Your child has </a:t>
            </a:r>
            <a:r>
              <a:rPr lang="en-US" sz="1600" b="0" dirty="0" smtClean="0">
                <a:latin typeface="+mn-lt"/>
              </a:rPr>
              <a:t>missed </a:t>
            </a:r>
            <a:br>
              <a:rPr lang="en-US" sz="1600" b="0" dirty="0" smtClean="0">
                <a:latin typeface="+mn-lt"/>
              </a:rPr>
            </a:br>
            <a:r>
              <a:rPr lang="en-US" sz="1600" b="0" dirty="0" smtClean="0">
                <a:latin typeface="+mn-lt"/>
              </a:rPr>
              <a:t>30 </a:t>
            </a:r>
            <a:r>
              <a:rPr lang="en-US" sz="1600" b="0" dirty="0">
                <a:latin typeface="+mn-lt"/>
              </a:rPr>
              <a:t>out of 36 </a:t>
            </a:r>
            <a:r>
              <a:rPr lang="en-US" sz="1600" b="0" dirty="0" smtClean="0">
                <a:latin typeface="+mn-lt"/>
              </a:rPr>
              <a:t>days</a:t>
            </a:r>
            <a:r>
              <a:rPr lang="en-US" sz="1600" b="0" dirty="0">
                <a:latin typeface="+mn-lt"/>
              </a:rPr>
              <a:t>, </a:t>
            </a:r>
            <a:r>
              <a:rPr lang="en-US" sz="1600" b="0" dirty="0" smtClean="0">
                <a:latin typeface="+mn-lt"/>
              </a:rPr>
              <a:t>is </a:t>
            </a:r>
            <a:r>
              <a:rPr lang="en-US" sz="1600" b="0" dirty="0">
                <a:latin typeface="+mn-lt"/>
              </a:rPr>
              <a:t>acting out in class </a:t>
            </a:r>
            <a:r>
              <a:rPr lang="en-US" sz="1600" b="0" dirty="0" smtClean="0">
                <a:latin typeface="+mn-lt"/>
              </a:rPr>
              <a:t>or </a:t>
            </a:r>
            <a:r>
              <a:rPr lang="en-US" sz="1600" b="0" dirty="0">
                <a:latin typeface="+mn-lt"/>
              </a:rPr>
              <a:t>is failing multiple </a:t>
            </a:r>
            <a:r>
              <a:rPr lang="en-US" sz="1600" b="0" dirty="0" smtClean="0">
                <a:latin typeface="+mn-lt"/>
              </a:rPr>
              <a:t>classes </a:t>
            </a:r>
            <a:r>
              <a:rPr lang="en-US" sz="1600" b="0" dirty="0">
                <a:latin typeface="+mn-lt"/>
              </a:rPr>
              <a:t/>
            </a:r>
            <a:br>
              <a:rPr lang="en-US" sz="1600" b="0" dirty="0">
                <a:latin typeface="+mn-lt"/>
              </a:rPr>
            </a:br>
            <a:r>
              <a:rPr lang="en-US" sz="1600" b="0" dirty="0" smtClean="0">
                <a:latin typeface="+mn-lt"/>
              </a:rPr>
              <a:t>Trouble </a:t>
            </a:r>
            <a:r>
              <a:rPr lang="en-US" sz="1600" b="0" dirty="0">
                <a:latin typeface="+mn-lt"/>
              </a:rPr>
              <a:t>with the law; stealing, fighting, </a:t>
            </a:r>
            <a:r>
              <a:rPr lang="en-US" sz="1600" b="0" dirty="0" smtClean="0">
                <a:latin typeface="+mn-lt"/>
              </a:rPr>
              <a:t>vandalism </a:t>
            </a:r>
            <a:br>
              <a:rPr lang="en-US" sz="1600" b="0" dirty="0" smtClean="0">
                <a:latin typeface="+mn-lt"/>
              </a:rPr>
            </a:br>
            <a:r>
              <a:rPr lang="en-US" sz="1600" b="0" dirty="0" smtClean="0">
                <a:latin typeface="+mn-lt"/>
              </a:rPr>
              <a:t>Substance </a:t>
            </a:r>
            <a:r>
              <a:rPr lang="en-US" sz="1600" b="0" dirty="0">
                <a:latin typeface="+mn-lt"/>
              </a:rPr>
              <a:t>abuse; starting to use </a:t>
            </a:r>
            <a:r>
              <a:rPr lang="en-US" sz="1600" b="0" dirty="0" smtClean="0">
                <a:latin typeface="+mn-lt"/>
              </a:rPr>
              <a:t>or </a:t>
            </a:r>
            <a:r>
              <a:rPr lang="en-US" sz="1600" b="0" dirty="0">
                <a:latin typeface="+mn-lt"/>
              </a:rPr>
              <a:t>increasing </a:t>
            </a:r>
            <a:r>
              <a:rPr lang="en-US" sz="1600" b="0" dirty="0" smtClean="0">
                <a:latin typeface="+mn-lt"/>
              </a:rPr>
              <a:t>use</a:t>
            </a:r>
            <a:r>
              <a:rPr lang="en-US" sz="1600" b="0" dirty="0">
                <a:latin typeface="+mn-lt"/>
              </a:rPr>
              <a:t/>
            </a:r>
            <a:br>
              <a:rPr lang="en-US" sz="1600" b="0" dirty="0">
                <a:latin typeface="+mn-lt"/>
              </a:rPr>
            </a:br>
            <a:r>
              <a:rPr lang="en-US" sz="1600" b="0" dirty="0" smtClean="0">
                <a:latin typeface="+mn-lt"/>
              </a:rPr>
              <a:t>Suicidal </a:t>
            </a:r>
            <a:r>
              <a:rPr lang="en-US" sz="1600" b="0" dirty="0">
                <a:latin typeface="+mn-lt"/>
              </a:rPr>
              <a:t>threats in the form of direct or indirect </a:t>
            </a:r>
            <a:r>
              <a:rPr lang="en-US" sz="1600" b="0" dirty="0" smtClean="0">
                <a:latin typeface="+mn-lt"/>
              </a:rPr>
              <a:t>statements </a:t>
            </a:r>
            <a:r>
              <a:rPr lang="en-US" sz="1600" b="0" dirty="0">
                <a:latin typeface="+mn-lt"/>
              </a:rPr>
              <a:t/>
            </a:r>
            <a:br>
              <a:rPr lang="en-US" sz="1600" b="0" dirty="0">
                <a:latin typeface="+mn-lt"/>
              </a:rPr>
            </a:br>
            <a:r>
              <a:rPr lang="en-US" sz="1600" b="0" dirty="0" smtClean="0">
                <a:latin typeface="+mn-lt"/>
              </a:rPr>
              <a:t>Looking </a:t>
            </a:r>
            <a:r>
              <a:rPr lang="en-US" sz="1600" b="0" dirty="0">
                <a:latin typeface="+mn-lt"/>
              </a:rPr>
              <a:t>for a way to kill </a:t>
            </a:r>
            <a:r>
              <a:rPr lang="en-US" sz="1600" b="0" dirty="0" smtClean="0">
                <a:latin typeface="+mn-lt"/>
              </a:rPr>
              <a:t>himself/herself</a:t>
            </a:r>
            <a:r>
              <a:rPr lang="en-US" sz="1600" b="0" dirty="0">
                <a:latin typeface="+mn-lt"/>
              </a:rPr>
              <a:t/>
            </a:r>
            <a:br>
              <a:rPr lang="en-US" sz="1600" b="0" dirty="0">
                <a:latin typeface="+mn-lt"/>
              </a:rPr>
            </a:br>
            <a:r>
              <a:rPr lang="en-US" sz="1600" b="0" dirty="0" smtClean="0">
                <a:latin typeface="+mn-lt"/>
              </a:rPr>
              <a:t>Suicide </a:t>
            </a:r>
            <a:r>
              <a:rPr lang="en-US" sz="1600" b="0" dirty="0">
                <a:latin typeface="+mn-lt"/>
              </a:rPr>
              <a:t>note and plans; writing very dark </a:t>
            </a:r>
            <a:r>
              <a:rPr lang="en-US" sz="1600" b="0" dirty="0" smtClean="0">
                <a:latin typeface="+mn-lt"/>
              </a:rPr>
              <a:t>or </a:t>
            </a:r>
            <a:br>
              <a:rPr lang="en-US" sz="1600" b="0" dirty="0" smtClean="0">
                <a:latin typeface="+mn-lt"/>
              </a:rPr>
            </a:br>
            <a:r>
              <a:rPr lang="en-US" sz="1600" b="0" dirty="0" smtClean="0">
                <a:latin typeface="+mn-lt"/>
              </a:rPr>
              <a:t>sad things preoccupation </a:t>
            </a:r>
            <a:r>
              <a:rPr lang="en-US" sz="1600" b="0" dirty="0">
                <a:latin typeface="+mn-lt"/>
              </a:rPr>
              <a:t>with </a:t>
            </a:r>
            <a:r>
              <a:rPr lang="en-US" sz="1600" b="0" dirty="0" smtClean="0">
                <a:latin typeface="+mn-lt"/>
              </a:rPr>
              <a:t>death </a:t>
            </a:r>
            <a:r>
              <a:rPr lang="en-US" sz="1600" b="0" dirty="0">
                <a:latin typeface="+mn-lt"/>
              </a:rPr>
              <a:t/>
            </a:r>
            <a:br>
              <a:rPr lang="en-US" sz="1600" b="0" dirty="0">
                <a:latin typeface="+mn-lt"/>
              </a:rPr>
            </a:br>
            <a:r>
              <a:rPr lang="en-US" sz="1600" b="0" dirty="0" smtClean="0">
                <a:latin typeface="+mn-lt"/>
              </a:rPr>
              <a:t>Prior </a:t>
            </a:r>
            <a:r>
              <a:rPr lang="en-US" sz="1600" b="0" dirty="0">
                <a:latin typeface="+mn-lt"/>
              </a:rPr>
              <a:t>suicidal behavior and/or </a:t>
            </a:r>
            <a:r>
              <a:rPr lang="en-US" sz="1600" b="0" dirty="0" smtClean="0">
                <a:latin typeface="+mn-lt"/>
              </a:rPr>
              <a:t>attempts </a:t>
            </a:r>
            <a:r>
              <a:rPr lang="en-US" sz="1600" b="0" dirty="0">
                <a:latin typeface="+mn-lt"/>
              </a:rPr>
              <a:t/>
            </a:r>
            <a:br>
              <a:rPr lang="en-US" sz="1600" b="0" dirty="0">
                <a:latin typeface="+mn-lt"/>
              </a:rPr>
            </a:br>
            <a:r>
              <a:rPr lang="en-US" sz="1600" b="0" dirty="0" smtClean="0">
                <a:latin typeface="+mn-lt"/>
              </a:rPr>
              <a:t>Making </a:t>
            </a:r>
            <a:r>
              <a:rPr lang="en-US" sz="1600" b="0" dirty="0">
                <a:latin typeface="+mn-lt"/>
              </a:rPr>
              <a:t>final arrangements (e.g., making funeral </a:t>
            </a:r>
            <a:r>
              <a:rPr lang="en-US" sz="1600" b="0" dirty="0" smtClean="0">
                <a:latin typeface="+mn-lt"/>
              </a:rPr>
              <a:t>arrangements </a:t>
            </a:r>
            <a:br>
              <a:rPr lang="en-US" sz="1600" b="0" dirty="0" smtClean="0">
                <a:latin typeface="+mn-lt"/>
              </a:rPr>
            </a:br>
            <a:r>
              <a:rPr lang="en-US" sz="1600" b="0" dirty="0" smtClean="0">
                <a:latin typeface="+mn-lt"/>
              </a:rPr>
              <a:t>writing </a:t>
            </a:r>
            <a:r>
              <a:rPr lang="en-US" sz="1600" b="0" dirty="0">
                <a:latin typeface="+mn-lt"/>
              </a:rPr>
              <a:t>a </a:t>
            </a:r>
            <a:r>
              <a:rPr lang="en-US" sz="1600" b="0" dirty="0" smtClean="0">
                <a:latin typeface="+mn-lt"/>
              </a:rPr>
              <a:t>will</a:t>
            </a:r>
            <a:r>
              <a:rPr lang="en-US" sz="1600" b="0" dirty="0">
                <a:latin typeface="+mn-lt"/>
              </a:rPr>
              <a:t>, giving away prized possessions).</a:t>
            </a:r>
          </a:p>
        </p:txBody>
      </p:sp>
    </p:spTree>
    <p:extLst>
      <p:ext uri="{BB962C8B-B14F-4D97-AF65-F5344CB8AC3E}">
        <p14:creationId xmlns:p14="http://schemas.microsoft.com/office/powerpoint/2010/main" val="947675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794" y="410607"/>
            <a:ext cx="8045792" cy="6432528"/>
          </a:xfrm>
          <a:prstGeom prst="rect">
            <a:avLst/>
          </a:prstGeom>
          <a:noFill/>
        </p:spPr>
        <p:txBody>
          <a:bodyPr wrap="none" rtlCol="0">
            <a:spAutoFit/>
          </a:bodyPr>
          <a:lstStyle/>
          <a:p>
            <a:r>
              <a:rPr lang="en-US" sz="2000" b="1" dirty="0" smtClean="0"/>
              <a:t>                                              MYTHS</a:t>
            </a:r>
          </a:p>
          <a:p>
            <a:r>
              <a:rPr lang="en-US" sz="1400" b="1" dirty="0" smtClean="0"/>
              <a:t>Suicide </a:t>
            </a:r>
            <a:r>
              <a:rPr lang="en-US" sz="1400" b="1" dirty="0"/>
              <a:t>Myth</a:t>
            </a:r>
            <a:endParaRPr lang="en-US" sz="1400" dirty="0"/>
          </a:p>
          <a:p>
            <a:r>
              <a:rPr lang="en-US" sz="1400" dirty="0"/>
              <a:t>You should never ask people who are suicidal person if they are thinking about suicide or </a:t>
            </a:r>
            <a:endParaRPr lang="en-US" sz="1400" dirty="0" smtClean="0"/>
          </a:p>
          <a:p>
            <a:r>
              <a:rPr lang="en-US" sz="1400" dirty="0" smtClean="0"/>
              <a:t>if </a:t>
            </a:r>
            <a:r>
              <a:rPr lang="en-US" sz="1400" dirty="0"/>
              <a:t>they have thought about a method, because just talking about it will give them the idea. </a:t>
            </a:r>
          </a:p>
          <a:p>
            <a:r>
              <a:rPr lang="en-US" sz="1400" b="1" dirty="0"/>
              <a:t>Suicide Fact</a:t>
            </a:r>
            <a:endParaRPr lang="en-US" sz="1400" dirty="0"/>
          </a:p>
          <a:p>
            <a:r>
              <a:rPr lang="en-US" sz="1400" dirty="0"/>
              <a:t>Asking people if they are thinking about suicide does not give them the idea for suicide. And </a:t>
            </a:r>
            <a:endParaRPr lang="en-US" sz="1400" dirty="0" smtClean="0"/>
          </a:p>
          <a:p>
            <a:r>
              <a:rPr lang="en-US" sz="1400" dirty="0" smtClean="0"/>
              <a:t>it </a:t>
            </a:r>
            <a:r>
              <a:rPr lang="en-US" sz="1400" dirty="0"/>
              <a:t>is important to talk about suicide with people who are suicidal because you will learn more </a:t>
            </a:r>
            <a:endParaRPr lang="en-US" sz="1400" dirty="0" smtClean="0"/>
          </a:p>
          <a:p>
            <a:r>
              <a:rPr lang="en-US" sz="1400" dirty="0" smtClean="0"/>
              <a:t>about </a:t>
            </a:r>
            <a:r>
              <a:rPr lang="en-US" sz="1400" dirty="0"/>
              <a:t>their mindset and intentions, and allow them to diffuse some of the tension that is causing </a:t>
            </a:r>
            <a:endParaRPr lang="en-US" sz="1400" dirty="0" smtClean="0"/>
          </a:p>
          <a:p>
            <a:r>
              <a:rPr lang="en-US" sz="1400" dirty="0" smtClean="0"/>
              <a:t>their </a:t>
            </a:r>
            <a:r>
              <a:rPr lang="en-US" sz="1400" dirty="0"/>
              <a:t>suicidal feelings.</a:t>
            </a:r>
          </a:p>
          <a:p>
            <a:r>
              <a:rPr lang="en-US" sz="1400" b="1" dirty="0"/>
              <a:t>Suicide Myth</a:t>
            </a:r>
            <a:endParaRPr lang="en-US" sz="1400" dirty="0"/>
          </a:p>
          <a:p>
            <a:r>
              <a:rPr lang="en-US" sz="1400" dirty="0"/>
              <a:t>Young people never think about suicide, they have their entire life ahead of them. </a:t>
            </a:r>
          </a:p>
          <a:p>
            <a:r>
              <a:rPr lang="en-US" sz="1400" b="1" dirty="0"/>
              <a:t>Suicide Fact</a:t>
            </a:r>
            <a:endParaRPr lang="en-US" sz="1400" dirty="0"/>
          </a:p>
          <a:p>
            <a:r>
              <a:rPr lang="en-US" sz="1400" dirty="0"/>
              <a:t>Suicide is the third leading cause of death for young people aged 15-24. Sometimes children </a:t>
            </a:r>
            <a:endParaRPr lang="en-US" sz="1400" dirty="0" smtClean="0"/>
          </a:p>
          <a:p>
            <a:r>
              <a:rPr lang="en-US" sz="1400" dirty="0" smtClean="0"/>
              <a:t>under </a:t>
            </a:r>
            <a:r>
              <a:rPr lang="en-US" sz="1400" dirty="0"/>
              <a:t>10 die by suicide.</a:t>
            </a:r>
          </a:p>
          <a:p>
            <a:r>
              <a:rPr lang="en-US" sz="1400" b="1" dirty="0"/>
              <a:t>Suicide Myth</a:t>
            </a:r>
            <a:endParaRPr lang="en-US" sz="1400" dirty="0"/>
          </a:p>
          <a:p>
            <a:r>
              <a:rPr lang="en-US" sz="1400" dirty="0"/>
              <a:t>People who attempt suicide are weak. </a:t>
            </a:r>
          </a:p>
          <a:p>
            <a:r>
              <a:rPr lang="en-US" sz="1400" b="1" dirty="0"/>
              <a:t>Suicide Fact</a:t>
            </a:r>
            <a:endParaRPr lang="en-US" sz="1400" dirty="0"/>
          </a:p>
          <a:p>
            <a:r>
              <a:rPr lang="en-US" sz="1400" dirty="0"/>
              <a:t>No, no, no. They are in pain and probably have a chemical imbalance in their brain. Many people </a:t>
            </a:r>
            <a:endParaRPr lang="en-US" sz="1400" dirty="0" smtClean="0"/>
          </a:p>
          <a:p>
            <a:r>
              <a:rPr lang="en-US" sz="1400" dirty="0" smtClean="0"/>
              <a:t>who </a:t>
            </a:r>
            <a:r>
              <a:rPr lang="en-US" sz="1400" dirty="0"/>
              <a:t>are very "strong" die by suicide.</a:t>
            </a:r>
          </a:p>
          <a:p>
            <a:r>
              <a:rPr lang="en-US" sz="1400" b="1" dirty="0"/>
              <a:t>Suicide Myth</a:t>
            </a:r>
            <a:endParaRPr lang="en-US" sz="1400" dirty="0"/>
          </a:p>
          <a:p>
            <a:r>
              <a:rPr lang="en-US" sz="1400" dirty="0"/>
              <a:t>There is little correlation between alcohol or drug abuse and suicide. </a:t>
            </a:r>
          </a:p>
          <a:p>
            <a:r>
              <a:rPr lang="en-US" sz="1400" b="1" dirty="0"/>
              <a:t>Suicide Fact</a:t>
            </a:r>
            <a:endParaRPr lang="en-US" sz="1400" dirty="0"/>
          </a:p>
          <a:p>
            <a:r>
              <a:rPr lang="en-US" sz="1400" dirty="0"/>
              <a:t>Oftentimes people who die by suicide are under the influence of alcohol or drugs.</a:t>
            </a:r>
          </a:p>
          <a:p>
            <a:r>
              <a:rPr lang="en-US" sz="1400" b="1" dirty="0"/>
              <a:t>Suicide Myth</a:t>
            </a:r>
            <a:endParaRPr lang="en-US" sz="1400" dirty="0"/>
          </a:p>
          <a:p>
            <a:r>
              <a:rPr lang="en-US" sz="1400" dirty="0"/>
              <a:t>Once people decide to die by suicide, there is nothing you can do to stop them. </a:t>
            </a:r>
          </a:p>
          <a:p>
            <a:r>
              <a:rPr lang="en-US" sz="1400" b="1" dirty="0"/>
              <a:t>Suicide Fact</a:t>
            </a:r>
            <a:endParaRPr lang="en-US" sz="1400" dirty="0"/>
          </a:p>
          <a:p>
            <a:r>
              <a:rPr lang="en-US" sz="1400" dirty="0"/>
              <a:t>Suicide can be prevented. Most people who are suicidal do not want to die; they just </a:t>
            </a:r>
            <a:r>
              <a:rPr lang="en-US" sz="1400" dirty="0" smtClean="0"/>
              <a:t>want</a:t>
            </a:r>
          </a:p>
          <a:p>
            <a:r>
              <a:rPr lang="en-US" sz="1400" dirty="0" smtClean="0"/>
              <a:t> </a:t>
            </a:r>
            <a:r>
              <a:rPr lang="en-US" sz="1400" dirty="0"/>
              <a:t>to stop their pain.</a:t>
            </a:r>
          </a:p>
          <a:p>
            <a:endParaRPr lang="en-US" sz="1400" dirty="0"/>
          </a:p>
        </p:txBody>
      </p:sp>
    </p:spTree>
    <p:extLst>
      <p:ext uri="{BB962C8B-B14F-4D97-AF65-F5344CB8AC3E}">
        <p14:creationId xmlns:p14="http://schemas.microsoft.com/office/powerpoint/2010/main" val="4180210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en Suicide Preven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5081" y="606606"/>
            <a:ext cx="7872602" cy="5101864"/>
          </a:xfrm>
        </p:spPr>
      </p:pic>
    </p:spTree>
    <p:extLst>
      <p:ext uri="{BB962C8B-B14F-4D97-AF65-F5344CB8AC3E}">
        <p14:creationId xmlns:p14="http://schemas.microsoft.com/office/powerpoint/2010/main" val="2701234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41163"/>
            <a:ext cx="6512511" cy="1143000"/>
          </a:xfrm>
        </p:spPr>
        <p:txBody>
          <a:bodyPr/>
          <a:lstStyle/>
          <a:p>
            <a:r>
              <a:rPr lang="en-US" dirty="0" smtClean="0"/>
              <a:t>Three goals of prevention</a:t>
            </a:r>
            <a:endParaRPr lang="en-US" dirty="0"/>
          </a:p>
        </p:txBody>
      </p:sp>
      <p:sp>
        <p:nvSpPr>
          <p:cNvPr id="3" name="Content Placeholder 2"/>
          <p:cNvSpPr>
            <a:spLocks noGrp="1"/>
          </p:cNvSpPr>
          <p:nvPr>
            <p:ph idx="1"/>
          </p:nvPr>
        </p:nvSpPr>
        <p:spPr>
          <a:xfrm>
            <a:off x="1142999" y="2151477"/>
            <a:ext cx="6794883" cy="3892420"/>
          </a:xfrm>
        </p:spPr>
        <p:txBody>
          <a:bodyPr>
            <a:normAutofit/>
          </a:bodyPr>
          <a:lstStyle/>
          <a:p>
            <a:pPr>
              <a:buFont typeface="Arial" panose="020B0604020202020204" pitchFamily="34" charset="0"/>
              <a:buChar char="•"/>
            </a:pPr>
            <a:r>
              <a:rPr lang="en-US" sz="2400" b="0" dirty="0" smtClean="0"/>
              <a:t>Identification: recognizing changes in your students</a:t>
            </a:r>
          </a:p>
          <a:p>
            <a:pPr>
              <a:buFont typeface="Arial" panose="020B0604020202020204" pitchFamily="34" charset="0"/>
              <a:buChar char="•"/>
            </a:pPr>
            <a:r>
              <a:rPr lang="en-US" sz="2400" b="0" dirty="0" smtClean="0"/>
              <a:t>Support and response: provide emotional support and get them additional help </a:t>
            </a:r>
          </a:p>
          <a:p>
            <a:pPr>
              <a:buFont typeface="Arial" panose="020B0604020202020204" pitchFamily="34" charset="0"/>
              <a:buChar char="•"/>
            </a:pPr>
            <a:r>
              <a:rPr lang="en-US" sz="2400" b="0" dirty="0" smtClean="0"/>
              <a:t>Education: troubled students need to know there are resources for them in the school </a:t>
            </a:r>
          </a:p>
          <a:p>
            <a:pPr>
              <a:buFont typeface="Arial" panose="020B0604020202020204" pitchFamily="34" charset="0"/>
              <a:buChar char="•"/>
            </a:pPr>
            <a:r>
              <a:rPr lang="en-US" sz="2400" b="0" dirty="0" smtClean="0"/>
              <a:t>Inform student and parent/guardian of </a:t>
            </a:r>
          </a:p>
          <a:p>
            <a:pPr marL="365760" lvl="1" indent="0">
              <a:buNone/>
            </a:pPr>
            <a:r>
              <a:rPr lang="en-US" sz="2400" dirty="0"/>
              <a:t> </a:t>
            </a:r>
            <a:r>
              <a:rPr lang="en-US" sz="2400" dirty="0" smtClean="0"/>
              <a:t>  mental health resources in their area</a:t>
            </a:r>
            <a:endParaRPr lang="en-US" sz="2400" dirty="0"/>
          </a:p>
        </p:txBody>
      </p:sp>
    </p:spTree>
    <p:extLst>
      <p:ext uri="{BB962C8B-B14F-4D97-AF65-F5344CB8AC3E}">
        <p14:creationId xmlns:p14="http://schemas.microsoft.com/office/powerpoint/2010/main" val="1423532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61947"/>
            <a:ext cx="6512511" cy="1541756"/>
          </a:xfrm>
        </p:spPr>
        <p:txBody>
          <a:bodyPr/>
          <a:lstStyle/>
          <a:p>
            <a:r>
              <a:rPr lang="en-US" sz="5400" dirty="0" smtClean="0"/>
              <a:t>Peer to Peer</a:t>
            </a:r>
            <a:endParaRPr lang="en-US" sz="5400" dirty="0"/>
          </a:p>
        </p:txBody>
      </p:sp>
      <p:sp>
        <p:nvSpPr>
          <p:cNvPr id="3" name="Content Placeholder 2"/>
          <p:cNvSpPr>
            <a:spLocks noGrp="1"/>
          </p:cNvSpPr>
          <p:nvPr>
            <p:ph idx="1"/>
          </p:nvPr>
        </p:nvSpPr>
        <p:spPr>
          <a:xfrm>
            <a:off x="1143000" y="2229272"/>
            <a:ext cx="6400800" cy="3972896"/>
          </a:xfrm>
        </p:spPr>
        <p:txBody>
          <a:bodyPr/>
          <a:lstStyle/>
          <a:p>
            <a:endParaRPr lang="en-US" dirty="0" smtClean="0"/>
          </a:p>
          <a:p>
            <a:r>
              <a:rPr lang="en-US" sz="2400" dirty="0" smtClean="0"/>
              <a:t>Students feel more comfortable talking to their peers more often than adults</a:t>
            </a:r>
          </a:p>
          <a:p>
            <a:r>
              <a:rPr lang="en-US" sz="2400" dirty="0" smtClean="0"/>
              <a:t>Important for students to know: </a:t>
            </a:r>
          </a:p>
          <a:p>
            <a:pPr lvl="1">
              <a:buClrTx/>
            </a:pPr>
            <a:r>
              <a:rPr lang="en-US" sz="2400" dirty="0" smtClean="0"/>
              <a:t>Warning signs</a:t>
            </a:r>
          </a:p>
          <a:p>
            <a:pPr lvl="1">
              <a:buClrTx/>
            </a:pPr>
            <a:r>
              <a:rPr lang="en-US" sz="2400" dirty="0" smtClean="0"/>
              <a:t>Be a friend, show support</a:t>
            </a:r>
          </a:p>
          <a:p>
            <a:pPr lvl="1">
              <a:buClrTx/>
            </a:pPr>
            <a:r>
              <a:rPr lang="en-US" sz="2400" dirty="0" smtClean="0"/>
              <a:t>Take their friend to a trusted adult</a:t>
            </a:r>
          </a:p>
          <a:p>
            <a:endParaRPr lang="en-US" dirty="0"/>
          </a:p>
        </p:txBody>
      </p:sp>
    </p:spTree>
    <p:extLst>
      <p:ext uri="{BB962C8B-B14F-4D97-AF65-F5344CB8AC3E}">
        <p14:creationId xmlns:p14="http://schemas.microsoft.com/office/powerpoint/2010/main" val="3375342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71" y="491177"/>
            <a:ext cx="6884241" cy="2261475"/>
          </a:xfrm>
        </p:spPr>
        <p:txBody>
          <a:bodyPr/>
          <a:lstStyle/>
          <a:p>
            <a:pPr algn="l"/>
            <a:r>
              <a:rPr lang="en-US" sz="3800" dirty="0" smtClean="0"/>
              <a:t>Consistent reasons cited by students for reluctance to confide in Adults</a:t>
            </a:r>
            <a:endParaRPr lang="en-US" sz="3800" dirty="0"/>
          </a:p>
        </p:txBody>
      </p:sp>
      <p:sp>
        <p:nvSpPr>
          <p:cNvPr id="3" name="Content Placeholder 2"/>
          <p:cNvSpPr>
            <a:spLocks noGrp="1"/>
          </p:cNvSpPr>
          <p:nvPr>
            <p:ph idx="1"/>
          </p:nvPr>
        </p:nvSpPr>
        <p:spPr>
          <a:xfrm>
            <a:off x="1181862" y="3032265"/>
            <a:ext cx="6705749" cy="3514758"/>
          </a:xfrm>
        </p:spPr>
        <p:txBody>
          <a:bodyPr>
            <a:normAutofit/>
          </a:bodyPr>
          <a:lstStyle/>
          <a:p>
            <a:pPr>
              <a:buFont typeface="Arial" panose="020B0604020202020204" pitchFamily="34" charset="0"/>
              <a:buChar char="•"/>
            </a:pPr>
            <a:r>
              <a:rPr lang="en-US" sz="2400" dirty="0" smtClean="0"/>
              <a:t>Confidentiality is not respected.</a:t>
            </a:r>
          </a:p>
          <a:p>
            <a:pPr>
              <a:buFont typeface="Arial" panose="020B0604020202020204" pitchFamily="34" charset="0"/>
              <a:buChar char="•"/>
            </a:pPr>
            <a:r>
              <a:rPr lang="en-US" sz="2400" dirty="0" smtClean="0"/>
              <a:t>Adults do not have time to listen due to school demands and other demands</a:t>
            </a:r>
          </a:p>
          <a:p>
            <a:pPr>
              <a:buFont typeface="Arial" panose="020B0604020202020204" pitchFamily="34" charset="0"/>
              <a:buChar char="•"/>
            </a:pPr>
            <a:r>
              <a:rPr lang="en-US" sz="2400" dirty="0" smtClean="0"/>
              <a:t>School schedules make it difficult for students to get to know adults well enough to feel comfortable confiding in them.</a:t>
            </a:r>
            <a:endParaRPr lang="en-US" sz="2400" dirty="0"/>
          </a:p>
        </p:txBody>
      </p:sp>
    </p:spTree>
    <p:extLst>
      <p:ext uri="{BB962C8B-B14F-4D97-AF65-F5344CB8AC3E}">
        <p14:creationId xmlns:p14="http://schemas.microsoft.com/office/powerpoint/2010/main" val="1853027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2785" y="2179508"/>
            <a:ext cx="7744768" cy="3104622"/>
          </a:xfrm>
        </p:spPr>
        <p:txBody>
          <a:bodyPr/>
          <a:lstStyle/>
          <a:p>
            <a:pPr algn="ctr"/>
            <a:r>
              <a:rPr lang="en-US" sz="4400" dirty="0" smtClean="0"/>
              <a:t>What school personnel need to know…</a:t>
            </a:r>
            <a:endParaRPr lang="en-US" sz="4400" dirty="0"/>
          </a:p>
        </p:txBody>
      </p:sp>
    </p:spTree>
    <p:extLst>
      <p:ext uri="{BB962C8B-B14F-4D97-AF65-F5344CB8AC3E}">
        <p14:creationId xmlns:p14="http://schemas.microsoft.com/office/powerpoint/2010/main" val="3596270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169" y="672955"/>
            <a:ext cx="6512511" cy="1529352"/>
          </a:xfrm>
        </p:spPr>
        <p:txBody>
          <a:bodyPr/>
          <a:lstStyle/>
          <a:p>
            <a:pPr algn="l"/>
            <a:r>
              <a:rPr lang="en-US" dirty="0" smtClean="0"/>
              <a:t>Responding to the warning signs of At-risk students</a:t>
            </a:r>
            <a:endParaRPr lang="en-US" dirty="0"/>
          </a:p>
        </p:txBody>
      </p:sp>
      <p:sp>
        <p:nvSpPr>
          <p:cNvPr id="3" name="Content Placeholder 2"/>
          <p:cNvSpPr>
            <a:spLocks noGrp="1"/>
          </p:cNvSpPr>
          <p:nvPr>
            <p:ph idx="1"/>
          </p:nvPr>
        </p:nvSpPr>
        <p:spPr>
          <a:xfrm>
            <a:off x="1393880" y="3566156"/>
            <a:ext cx="6400800" cy="2338922"/>
          </a:xfrm>
        </p:spPr>
        <p:txBody>
          <a:bodyPr>
            <a:normAutofit/>
          </a:bodyPr>
          <a:lstStyle/>
          <a:p>
            <a:r>
              <a:rPr lang="en-US" dirty="0" smtClean="0"/>
              <a:t>Take the threat of self-harm seriously</a:t>
            </a:r>
          </a:p>
          <a:p>
            <a:pPr>
              <a:buFont typeface="Georgia"/>
              <a:buChar char="*"/>
            </a:pPr>
            <a:r>
              <a:rPr lang="en-US" dirty="0" smtClean="0"/>
              <a:t>Take immediate action. Take student to the school counselor, school psychologist, administrator and they will meet with the student</a:t>
            </a:r>
          </a:p>
          <a:p>
            <a:pPr>
              <a:buFont typeface="Georgia"/>
              <a:buChar char="*"/>
            </a:pPr>
            <a:r>
              <a:rPr lang="en-US" dirty="0" smtClean="0"/>
              <a:t>Notify parents/guardians</a:t>
            </a:r>
          </a:p>
          <a:p>
            <a:pPr>
              <a:buFont typeface="Georgia"/>
              <a:buChar char="*"/>
            </a:pPr>
            <a:endParaRPr lang="en-US" dirty="0" smtClean="0"/>
          </a:p>
          <a:p>
            <a:endParaRPr lang="en-US" dirty="0"/>
          </a:p>
        </p:txBody>
      </p:sp>
      <p:sp>
        <p:nvSpPr>
          <p:cNvPr id="4" name="TextBox 3"/>
          <p:cNvSpPr txBox="1"/>
          <p:nvPr/>
        </p:nvSpPr>
        <p:spPr>
          <a:xfrm>
            <a:off x="1657262" y="2833295"/>
            <a:ext cx="4754958" cy="461665"/>
          </a:xfrm>
          <a:prstGeom prst="rect">
            <a:avLst/>
          </a:prstGeom>
          <a:noFill/>
        </p:spPr>
        <p:txBody>
          <a:bodyPr wrap="square" rtlCol="0">
            <a:spAutoFit/>
          </a:bodyPr>
          <a:lstStyle/>
          <a:p>
            <a:r>
              <a:rPr lang="en-US" sz="2400" dirty="0" smtClean="0"/>
              <a:t>Low or Unclear Risk</a:t>
            </a:r>
            <a:endParaRPr lang="en-US" sz="2400" dirty="0"/>
          </a:p>
        </p:txBody>
      </p:sp>
    </p:spTree>
    <p:extLst>
      <p:ext uri="{BB962C8B-B14F-4D97-AF65-F5344CB8AC3E}">
        <p14:creationId xmlns:p14="http://schemas.microsoft.com/office/powerpoint/2010/main" val="3839722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169" y="108427"/>
            <a:ext cx="6512511" cy="1858746"/>
          </a:xfrm>
        </p:spPr>
        <p:txBody>
          <a:bodyPr/>
          <a:lstStyle/>
          <a:p>
            <a:pPr algn="l"/>
            <a:r>
              <a:rPr lang="en-US" dirty="0" smtClean="0"/>
              <a:t>Responding to the warning signs of At-risk students</a:t>
            </a:r>
            <a:endParaRPr lang="en-US" dirty="0"/>
          </a:p>
        </p:txBody>
      </p:sp>
      <p:sp>
        <p:nvSpPr>
          <p:cNvPr id="3" name="Content Placeholder 2"/>
          <p:cNvSpPr>
            <a:spLocks noGrp="1"/>
          </p:cNvSpPr>
          <p:nvPr>
            <p:ph idx="1"/>
          </p:nvPr>
        </p:nvSpPr>
        <p:spPr>
          <a:xfrm>
            <a:off x="1393880" y="2472779"/>
            <a:ext cx="6400800" cy="3792524"/>
          </a:xfrm>
        </p:spPr>
        <p:txBody>
          <a:bodyPr>
            <a:normAutofit lnSpcReduction="10000"/>
          </a:bodyPr>
          <a:lstStyle/>
          <a:p>
            <a:r>
              <a:rPr lang="en-US" sz="2000" dirty="0" smtClean="0"/>
              <a:t>All staff must </a:t>
            </a:r>
            <a:r>
              <a:rPr lang="en-US" sz="2000" dirty="0"/>
              <a:t>a</a:t>
            </a:r>
            <a:r>
              <a:rPr lang="en-US" sz="2000" dirty="0" smtClean="0"/>
              <a:t>lways take suicidal behavior seriously</a:t>
            </a:r>
          </a:p>
          <a:p>
            <a:pPr>
              <a:buFont typeface="Georgia"/>
              <a:buChar char="*"/>
            </a:pPr>
            <a:r>
              <a:rPr lang="en-US" sz="2000" dirty="0" smtClean="0"/>
              <a:t>Take immediate action. School counselor, school psychologist, administrator</a:t>
            </a:r>
          </a:p>
          <a:p>
            <a:pPr>
              <a:buFont typeface="Georgia"/>
              <a:buChar char="*"/>
            </a:pPr>
            <a:r>
              <a:rPr lang="en-US" sz="2000" dirty="0" smtClean="0"/>
              <a:t>Talk with the student; staying calm and listening attentively. DO NOT LEAVE STUDENT ALONE. Determine if student has a plan, ask student if has lethal means, remove lethal means, involve SRO, </a:t>
            </a:r>
          </a:p>
          <a:p>
            <a:pPr>
              <a:buFont typeface="Georgia"/>
              <a:buChar char="*"/>
            </a:pPr>
            <a:r>
              <a:rPr lang="en-US" sz="2000" dirty="0" smtClean="0"/>
              <a:t>Notify administrator and call parents/guardians to come to school; give parents/guardians full report,</a:t>
            </a:r>
            <a:r>
              <a:rPr lang="en-US" sz="2000" dirty="0"/>
              <a:t> </a:t>
            </a:r>
            <a:r>
              <a:rPr lang="en-US" sz="2000" dirty="0" smtClean="0"/>
              <a:t>tell parents student cannot return to school until they have been appropriately assessed and receive medical clearance</a:t>
            </a:r>
            <a:endParaRPr lang="en-US" dirty="0" smtClean="0"/>
          </a:p>
          <a:p>
            <a:endParaRPr lang="en-US" dirty="0"/>
          </a:p>
        </p:txBody>
      </p:sp>
      <p:sp>
        <p:nvSpPr>
          <p:cNvPr id="4" name="TextBox 3"/>
          <p:cNvSpPr txBox="1"/>
          <p:nvPr/>
        </p:nvSpPr>
        <p:spPr>
          <a:xfrm>
            <a:off x="1796661" y="1903942"/>
            <a:ext cx="2980303" cy="461665"/>
          </a:xfrm>
          <a:prstGeom prst="rect">
            <a:avLst/>
          </a:prstGeom>
          <a:noFill/>
        </p:spPr>
        <p:txBody>
          <a:bodyPr wrap="none" rtlCol="0">
            <a:spAutoFit/>
          </a:bodyPr>
          <a:lstStyle/>
          <a:p>
            <a:r>
              <a:rPr lang="en-US" sz="2400" dirty="0" smtClean="0"/>
              <a:t>Medium to High Risk </a:t>
            </a:r>
            <a:endParaRPr lang="en-US" sz="2400" dirty="0"/>
          </a:p>
        </p:txBody>
      </p:sp>
    </p:spTree>
    <p:extLst>
      <p:ext uri="{BB962C8B-B14F-4D97-AF65-F5344CB8AC3E}">
        <p14:creationId xmlns:p14="http://schemas.microsoft.com/office/powerpoint/2010/main" val="4231702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169" y="108427"/>
            <a:ext cx="6512511" cy="1858746"/>
          </a:xfrm>
        </p:spPr>
        <p:txBody>
          <a:bodyPr/>
          <a:lstStyle/>
          <a:p>
            <a:pPr algn="l"/>
            <a:r>
              <a:rPr lang="en-US" dirty="0" smtClean="0"/>
              <a:t>Responding to the warning signs of </a:t>
            </a:r>
            <a:br>
              <a:rPr lang="en-US" dirty="0" smtClean="0"/>
            </a:br>
            <a:r>
              <a:rPr lang="en-US" dirty="0" smtClean="0"/>
              <a:t>At-risk students</a:t>
            </a:r>
            <a:endParaRPr lang="en-US" dirty="0"/>
          </a:p>
        </p:txBody>
      </p:sp>
      <p:sp>
        <p:nvSpPr>
          <p:cNvPr id="3" name="Content Placeholder 2"/>
          <p:cNvSpPr>
            <a:spLocks noGrp="1"/>
          </p:cNvSpPr>
          <p:nvPr>
            <p:ph idx="1"/>
          </p:nvPr>
        </p:nvSpPr>
        <p:spPr>
          <a:xfrm>
            <a:off x="1393880" y="2717966"/>
            <a:ext cx="6400800" cy="3449580"/>
          </a:xfrm>
        </p:spPr>
        <p:txBody>
          <a:bodyPr>
            <a:normAutofit/>
          </a:bodyPr>
          <a:lstStyle/>
          <a:p>
            <a:r>
              <a:rPr lang="en-US" sz="2000" dirty="0"/>
              <a:t>Report threat of suicide</a:t>
            </a:r>
          </a:p>
          <a:p>
            <a:r>
              <a:rPr lang="en-US" sz="2000" dirty="0" smtClean="0"/>
              <a:t>Administrator and school counselor or school psychologist needs to meet with the student and their parent/guardian when the student is ready to return to school. Discuss appropriate support needed for transition back to school.</a:t>
            </a:r>
          </a:p>
          <a:p>
            <a:r>
              <a:rPr lang="en-US" sz="2000" dirty="0" smtClean="0"/>
              <a:t>School counselor or school psychologist can work with students mental health therapist as part of the transitioning back to school. </a:t>
            </a:r>
          </a:p>
          <a:p>
            <a:pPr>
              <a:buFont typeface="Georgia"/>
              <a:buChar char="*"/>
            </a:pPr>
            <a:endParaRPr lang="en-US" dirty="0" smtClean="0"/>
          </a:p>
          <a:p>
            <a:endParaRPr lang="en-US" dirty="0"/>
          </a:p>
        </p:txBody>
      </p:sp>
      <p:sp>
        <p:nvSpPr>
          <p:cNvPr id="4" name="TextBox 3"/>
          <p:cNvSpPr txBox="1"/>
          <p:nvPr/>
        </p:nvSpPr>
        <p:spPr>
          <a:xfrm>
            <a:off x="1796661" y="2073761"/>
            <a:ext cx="2980303" cy="461665"/>
          </a:xfrm>
          <a:prstGeom prst="rect">
            <a:avLst/>
          </a:prstGeom>
          <a:noFill/>
        </p:spPr>
        <p:txBody>
          <a:bodyPr wrap="none" rtlCol="0">
            <a:spAutoFit/>
          </a:bodyPr>
          <a:lstStyle/>
          <a:p>
            <a:r>
              <a:rPr lang="en-US" sz="2400" dirty="0" smtClean="0"/>
              <a:t>Medium to High Risk </a:t>
            </a:r>
            <a:endParaRPr lang="en-US" sz="2400" dirty="0"/>
          </a:p>
        </p:txBody>
      </p:sp>
    </p:spTree>
    <p:extLst>
      <p:ext uri="{BB962C8B-B14F-4D97-AF65-F5344CB8AC3E}">
        <p14:creationId xmlns:p14="http://schemas.microsoft.com/office/powerpoint/2010/main" val="97029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42190"/>
            <a:ext cx="7903029" cy="5683284"/>
          </a:xfrm>
        </p:spPr>
        <p:txBody>
          <a:bodyPr/>
          <a:lstStyle/>
          <a:p>
            <a:pPr algn="ctr"/>
            <a:r>
              <a:rPr lang="en-US" sz="4000" b="1" i="1" dirty="0"/>
              <a:t>Know the </a:t>
            </a:r>
            <a:r>
              <a:rPr lang="en-US" sz="4000" b="1" i="1" dirty="0" smtClean="0"/>
              <a:t>facts – </a:t>
            </a:r>
            <a:r>
              <a:rPr lang="en-US" sz="4000" dirty="0"/>
              <a:t/>
            </a:r>
            <a:br>
              <a:rPr lang="en-US" sz="4000" dirty="0"/>
            </a:br>
            <a:r>
              <a:rPr lang="en-US" sz="4000" dirty="0" smtClean="0"/>
              <a:t>Suicide </a:t>
            </a:r>
            <a:r>
              <a:rPr lang="en-US" sz="4000" dirty="0"/>
              <a:t>touches everyone—all ages and backgrounds, all racial and ethnic groups, in all parts of the country. The emotional toll on those left behind remains long after the event. </a:t>
            </a:r>
            <a:br>
              <a:rPr lang="en-US" sz="4000" dirty="0"/>
            </a:br>
            <a:endParaRPr lang="en-US" sz="4000" dirty="0"/>
          </a:p>
        </p:txBody>
      </p:sp>
    </p:spTree>
    <p:extLst>
      <p:ext uri="{BB962C8B-B14F-4D97-AF65-F5344CB8AC3E}">
        <p14:creationId xmlns:p14="http://schemas.microsoft.com/office/powerpoint/2010/main" val="1503211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562" y="341162"/>
            <a:ext cx="7101984" cy="1681631"/>
          </a:xfrm>
        </p:spPr>
        <p:txBody>
          <a:bodyPr/>
          <a:lstStyle/>
          <a:p>
            <a:r>
              <a:rPr lang="en-US" dirty="0" smtClean="0"/>
              <a:t>Putting it all together</a:t>
            </a:r>
            <a:endParaRPr lang="en-US" dirty="0"/>
          </a:p>
        </p:txBody>
      </p:sp>
      <p:sp>
        <p:nvSpPr>
          <p:cNvPr id="3" name="Content Placeholder 2"/>
          <p:cNvSpPr>
            <a:spLocks noGrp="1"/>
          </p:cNvSpPr>
          <p:nvPr>
            <p:ph idx="1"/>
          </p:nvPr>
        </p:nvSpPr>
        <p:spPr>
          <a:xfrm>
            <a:off x="1143000" y="1837964"/>
            <a:ext cx="6400800" cy="3731235"/>
          </a:xfrm>
        </p:spPr>
        <p:txBody>
          <a:bodyPr>
            <a:normAutofit/>
          </a:bodyPr>
          <a:lstStyle/>
          <a:p>
            <a:r>
              <a:rPr lang="en-US" sz="1800" b="0" dirty="0" smtClean="0"/>
              <a:t>No student, school employee, administrator, parent, or school should have to deal with suicidal behavior alone. </a:t>
            </a:r>
          </a:p>
          <a:p>
            <a:endParaRPr lang="en-US" sz="1800" b="0" dirty="0" smtClean="0"/>
          </a:p>
          <a:p>
            <a:pPr lvl="0"/>
            <a:r>
              <a:rPr lang="en-US" sz="1800" b="0" dirty="0" smtClean="0"/>
              <a:t>Resources in your area: </a:t>
            </a:r>
          </a:p>
          <a:p>
            <a:pPr lvl="0">
              <a:buFont typeface="Arial" panose="020B0604020202020204" pitchFamily="34" charset="0"/>
              <a:buChar char="•"/>
            </a:pPr>
            <a:r>
              <a:rPr lang="en-US" sz="1800" b="0" dirty="0"/>
              <a:t>Local pastoral counseling centers</a:t>
            </a:r>
          </a:p>
          <a:p>
            <a:pPr lvl="0">
              <a:buFont typeface="Arial" panose="020B0604020202020204" pitchFamily="34" charset="0"/>
              <a:buChar char="•"/>
            </a:pPr>
            <a:r>
              <a:rPr lang="en-US" sz="1800" b="0" dirty="0"/>
              <a:t>Private mental health practitioners</a:t>
            </a:r>
          </a:p>
          <a:p>
            <a:pPr lvl="0">
              <a:buFont typeface="Arial" panose="020B0604020202020204" pitchFamily="34" charset="0"/>
              <a:buChar char="•"/>
            </a:pPr>
            <a:r>
              <a:rPr lang="en-US" sz="1800" b="0" dirty="0" smtClean="0"/>
              <a:t>Contact </a:t>
            </a:r>
            <a:r>
              <a:rPr lang="en-US" sz="1800" b="0" dirty="0"/>
              <a:t>your Medical Doctor</a:t>
            </a:r>
          </a:p>
          <a:p>
            <a:pPr lvl="0">
              <a:buFont typeface="Arial" panose="020B0604020202020204" pitchFamily="34" charset="0"/>
              <a:buChar char="•"/>
            </a:pPr>
            <a:r>
              <a:rPr lang="en-US" sz="1800" b="0" dirty="0"/>
              <a:t>Contact your local Mental Health </a:t>
            </a:r>
            <a:r>
              <a:rPr lang="en-US" sz="1800" b="0" dirty="0" smtClean="0"/>
              <a:t>Center</a:t>
            </a:r>
          </a:p>
          <a:p>
            <a:pPr marL="685800" lvl="4" indent="0">
              <a:buNone/>
            </a:pPr>
            <a:r>
              <a:rPr lang="en-US" sz="1800" u="sng" dirty="0" smtClean="0">
                <a:solidFill>
                  <a:srgbClr val="FF0000"/>
                </a:solidFill>
                <a:hlinkClick r:id="rId2"/>
              </a:rPr>
              <a:t>http</a:t>
            </a:r>
            <a:r>
              <a:rPr lang="en-US" sz="1800" u="sng" dirty="0">
                <a:solidFill>
                  <a:srgbClr val="FF0000"/>
                </a:solidFill>
                <a:hlinkClick r:id="rId2"/>
              </a:rPr>
              <a:t>://dsamh.utah.gov/mental-health</a:t>
            </a:r>
            <a:r>
              <a:rPr lang="en-US" sz="1800" u="sng" dirty="0" smtClean="0">
                <a:solidFill>
                  <a:srgbClr val="FF0000"/>
                </a:solidFill>
                <a:hlinkClick r:id="rId2"/>
              </a:rPr>
              <a:t>/</a:t>
            </a:r>
            <a:endParaRPr lang="en-US" sz="1800" u="sng" dirty="0" smtClean="0">
              <a:solidFill>
                <a:srgbClr val="FF0000"/>
              </a:solidFill>
            </a:endParaRPr>
          </a:p>
          <a:p>
            <a:pPr lvl="0"/>
            <a:endParaRPr lang="en-US" dirty="0"/>
          </a:p>
          <a:p>
            <a:endParaRPr lang="en-US" dirty="0"/>
          </a:p>
        </p:txBody>
      </p:sp>
    </p:spTree>
    <p:extLst>
      <p:ext uri="{BB962C8B-B14F-4D97-AF65-F5344CB8AC3E}">
        <p14:creationId xmlns:p14="http://schemas.microsoft.com/office/powerpoint/2010/main" val="510875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icide hotline"/>
          <p:cNvPicPr>
            <a:picLocks noGrp="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1841862" y="1018903"/>
            <a:ext cx="5192677" cy="3363611"/>
          </a:xfrm>
          <a:prstGeom prst="rect">
            <a:avLst/>
          </a:prstGeom>
          <a:noFill/>
          <a:ln>
            <a:noFill/>
          </a:ln>
          <a:effectLst/>
        </p:spPr>
      </p:pic>
    </p:spTree>
    <p:extLst>
      <p:ext uri="{BB962C8B-B14F-4D97-AF65-F5344CB8AC3E}">
        <p14:creationId xmlns:p14="http://schemas.microsoft.com/office/powerpoint/2010/main" val="311487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895" y="253382"/>
            <a:ext cx="6512511" cy="1143000"/>
          </a:xfrm>
        </p:spPr>
        <p:txBody>
          <a:bodyPr/>
          <a:lstStyle/>
          <a:p>
            <a:r>
              <a:rPr lang="en-US" sz="3200" dirty="0" smtClean="0"/>
              <a:t>Youth Suicide in Utah</a:t>
            </a:r>
            <a:endParaRPr lang="en-US" sz="3200" dirty="0"/>
          </a:p>
        </p:txBody>
      </p:sp>
      <p:sp>
        <p:nvSpPr>
          <p:cNvPr id="3" name="Content Placeholder 2"/>
          <p:cNvSpPr>
            <a:spLocks noGrp="1"/>
          </p:cNvSpPr>
          <p:nvPr>
            <p:ph idx="1"/>
          </p:nvPr>
        </p:nvSpPr>
        <p:spPr>
          <a:xfrm>
            <a:off x="457200" y="1278815"/>
            <a:ext cx="8164285" cy="4800600"/>
          </a:xfrm>
          <a:prstGeom prst="rect">
            <a:avLst/>
          </a:prstGeom>
        </p:spPr>
        <p:txBody>
          <a:bodyPr>
            <a:normAutofit/>
          </a:bodyPr>
          <a:lstStyle/>
          <a:p>
            <a:r>
              <a:rPr lang="en-US" sz="2000" dirty="0"/>
              <a:t>The following statistics are for Utah youth ages 15-19 in 2011 (http://www.cdc.gov/).</a:t>
            </a:r>
          </a:p>
          <a:p>
            <a:pPr lvl="0"/>
            <a:r>
              <a:rPr lang="en-US" sz="2000" dirty="0"/>
              <a:t>Suicide is the second leading cause of death for youth aged 15-19 in Utah.</a:t>
            </a:r>
          </a:p>
          <a:p>
            <a:pPr lvl="0"/>
            <a:r>
              <a:rPr lang="en-US" sz="2000" dirty="0"/>
              <a:t>19 students died by suicide in 2011.</a:t>
            </a:r>
          </a:p>
          <a:p>
            <a:pPr lvl="0"/>
            <a:r>
              <a:rPr lang="en-US" sz="2000" dirty="0"/>
              <a:t>43,550 (26.52%) of Utah students have felt sad or hopeless for an extended period of time.</a:t>
            </a:r>
          </a:p>
          <a:p>
            <a:pPr lvl="0"/>
            <a:r>
              <a:rPr lang="en-US" sz="2000" dirty="0"/>
              <a:t>23,000 (14%) of students in Utah seriously considered suicide.</a:t>
            </a:r>
          </a:p>
          <a:p>
            <a:pPr lvl="0"/>
            <a:r>
              <a:rPr lang="en-US" sz="2000" dirty="0"/>
              <a:t>19,720 (12%) of Utah students made a plan for suicide.</a:t>
            </a:r>
          </a:p>
          <a:p>
            <a:pPr lvl="0"/>
            <a:r>
              <a:rPr lang="en-US" sz="2000" dirty="0"/>
              <a:t>11,503 (7%) of Utah students attempted suicide.</a:t>
            </a:r>
          </a:p>
          <a:p>
            <a:pPr lvl="0"/>
            <a:r>
              <a:rPr lang="en-US" sz="2000" dirty="0"/>
              <a:t>Over 300 youth received medical assistance for attempted suicide.</a:t>
            </a:r>
          </a:p>
          <a:p>
            <a:endParaRPr lang="en-US" dirty="0"/>
          </a:p>
        </p:txBody>
      </p:sp>
    </p:spTree>
    <p:extLst>
      <p:ext uri="{BB962C8B-B14F-4D97-AF65-F5344CB8AC3E}">
        <p14:creationId xmlns:p14="http://schemas.microsoft.com/office/powerpoint/2010/main" val="3310134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289" y="341527"/>
            <a:ext cx="6512511" cy="1143000"/>
          </a:xfrm>
        </p:spPr>
        <p:txBody>
          <a:bodyPr/>
          <a:lstStyle/>
          <a:p>
            <a:r>
              <a:rPr lang="en-US" dirty="0" smtClean="0"/>
              <a:t>Characteristics of Suicide</a:t>
            </a:r>
            <a:endParaRPr lang="en-US" dirty="0"/>
          </a:p>
        </p:txBody>
      </p:sp>
      <p:sp>
        <p:nvSpPr>
          <p:cNvPr id="3" name="Content Placeholder 2"/>
          <p:cNvSpPr>
            <a:spLocks noGrp="1"/>
          </p:cNvSpPr>
          <p:nvPr>
            <p:ph idx="1"/>
          </p:nvPr>
        </p:nvSpPr>
        <p:spPr>
          <a:xfrm>
            <a:off x="1143000" y="1524452"/>
            <a:ext cx="6400800" cy="3962985"/>
          </a:xfrm>
        </p:spPr>
        <p:txBody>
          <a:bodyPr>
            <a:normAutofit/>
          </a:bodyPr>
          <a:lstStyle/>
          <a:p>
            <a:pPr>
              <a:buFont typeface="Arial" panose="020B0604020202020204" pitchFamily="34" charset="0"/>
              <a:buChar char="•"/>
            </a:pPr>
            <a:r>
              <a:rPr lang="en-US" sz="2000" b="0" dirty="0" smtClean="0"/>
              <a:t>Most suicidal people are thinking about suicide as the solution to a problem they can’t figure out how to solve any other way</a:t>
            </a:r>
          </a:p>
          <a:p>
            <a:pPr>
              <a:buFont typeface="Arial" panose="020B0604020202020204" pitchFamily="34" charset="0"/>
              <a:buChar char="•"/>
            </a:pPr>
            <a:r>
              <a:rPr lang="en-US" sz="2000" b="0" dirty="0" smtClean="0"/>
              <a:t>Suicidal thinking is crisis thinking. It is often irrational, emotional, and confused. Listening in a calm non-judgmental way helps bring them back to reality. Just letting someone talk can often defuse emotional intensity</a:t>
            </a:r>
          </a:p>
          <a:p>
            <a:pPr>
              <a:buFont typeface="Arial" panose="020B0604020202020204" pitchFamily="34" charset="0"/>
              <a:buChar char="•"/>
            </a:pPr>
            <a:r>
              <a:rPr lang="en-US" sz="2000" b="0" dirty="0" smtClean="0"/>
              <a:t>Suicide is often considered as a means of communicating. The suicidal person is often trying to send a message to someone</a:t>
            </a:r>
            <a:endParaRPr lang="en-US" sz="2000" b="0" dirty="0"/>
          </a:p>
        </p:txBody>
      </p:sp>
    </p:spTree>
    <p:extLst>
      <p:ext uri="{BB962C8B-B14F-4D97-AF65-F5344CB8AC3E}">
        <p14:creationId xmlns:p14="http://schemas.microsoft.com/office/powerpoint/2010/main" val="20405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294" y="530766"/>
            <a:ext cx="6512511" cy="1143000"/>
          </a:xfrm>
        </p:spPr>
        <p:txBody>
          <a:bodyPr/>
          <a:lstStyle/>
          <a:p>
            <a:r>
              <a:rPr lang="en-US" dirty="0" smtClean="0"/>
              <a:t>Where do we start… </a:t>
            </a:r>
            <a:br>
              <a:rPr lang="en-US" dirty="0" smtClean="0"/>
            </a:br>
            <a:r>
              <a:rPr lang="en-US" dirty="0"/>
              <a:t> </a:t>
            </a:r>
            <a:r>
              <a:rPr lang="en-US" dirty="0" smtClean="0"/>
              <a:t>                    School Climate</a:t>
            </a:r>
            <a:endParaRPr lang="en-US" dirty="0"/>
          </a:p>
        </p:txBody>
      </p:sp>
      <p:sp>
        <p:nvSpPr>
          <p:cNvPr id="3" name="Content Placeholder 2"/>
          <p:cNvSpPr>
            <a:spLocks noGrp="1"/>
          </p:cNvSpPr>
          <p:nvPr>
            <p:ph idx="1"/>
          </p:nvPr>
        </p:nvSpPr>
        <p:spPr>
          <a:xfrm>
            <a:off x="953590" y="2044229"/>
            <a:ext cx="7485016" cy="4260927"/>
          </a:xfrm>
        </p:spPr>
        <p:txBody>
          <a:bodyPr>
            <a:normAutofit/>
          </a:bodyPr>
          <a:lstStyle/>
          <a:p>
            <a:pPr>
              <a:buFont typeface="Arial" panose="020B0604020202020204" pitchFamily="34" charset="0"/>
              <a:buChar char="•"/>
            </a:pPr>
            <a:r>
              <a:rPr lang="en-US" sz="2400" b="0" dirty="0" smtClean="0"/>
              <a:t>Creating a safe school for students reduces suicide ideation</a:t>
            </a:r>
          </a:p>
          <a:p>
            <a:pPr>
              <a:buFont typeface="Arial" panose="020B0604020202020204" pitchFamily="34" charset="0"/>
              <a:buChar char="•"/>
            </a:pPr>
            <a:r>
              <a:rPr lang="en-US" sz="2400" b="0" dirty="0" smtClean="0"/>
              <a:t>Creating </a:t>
            </a:r>
            <a:r>
              <a:rPr lang="en-US" sz="2400" b="0" dirty="0"/>
              <a:t>a </a:t>
            </a:r>
            <a:r>
              <a:rPr lang="en-US" sz="2400" b="0" dirty="0" smtClean="0"/>
              <a:t>positive school climate </a:t>
            </a:r>
            <a:r>
              <a:rPr lang="en-US" sz="2400" b="0" dirty="0"/>
              <a:t>promotes </a:t>
            </a:r>
            <a:r>
              <a:rPr lang="en-US" sz="2400" b="0" dirty="0" smtClean="0"/>
              <a:t>connectedness. Connectedness to school personnel reduce suicide ideation   </a:t>
            </a:r>
          </a:p>
          <a:p>
            <a:pPr>
              <a:buFont typeface="Arial" panose="020B0604020202020204" pitchFamily="34" charset="0"/>
              <a:buChar char="•"/>
            </a:pPr>
            <a:r>
              <a:rPr lang="en-US" sz="2400" b="0" dirty="0" smtClean="0"/>
              <a:t>Teaching students coping skills builds resiliency. Resiliency helps students learn impulse </a:t>
            </a:r>
            <a:r>
              <a:rPr lang="en-US" sz="2400" b="0" dirty="0"/>
              <a:t>control </a:t>
            </a:r>
            <a:r>
              <a:rPr lang="en-US" sz="2400" b="0" dirty="0" smtClean="0"/>
              <a:t>which reduces suicide ideation</a:t>
            </a:r>
          </a:p>
          <a:p>
            <a:pPr>
              <a:buFont typeface="Arial" panose="020B0604020202020204" pitchFamily="34" charset="0"/>
              <a:buChar char="•"/>
            </a:pPr>
            <a:r>
              <a:rPr lang="en-US" sz="2400" b="0" dirty="0" smtClean="0"/>
              <a:t>Identifying at-risk students</a:t>
            </a:r>
            <a:endParaRPr lang="en-US" sz="2400" b="0" dirty="0"/>
          </a:p>
        </p:txBody>
      </p:sp>
    </p:spTree>
    <p:extLst>
      <p:ext uri="{BB962C8B-B14F-4D97-AF65-F5344CB8AC3E}">
        <p14:creationId xmlns:p14="http://schemas.microsoft.com/office/powerpoint/2010/main" val="233950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005" y="818144"/>
            <a:ext cx="8293752" cy="5909310"/>
          </a:xfrm>
          <a:prstGeom prst="rect">
            <a:avLst/>
          </a:prstGeom>
          <a:noFill/>
        </p:spPr>
        <p:txBody>
          <a:bodyPr wrap="square" rtlCol="0">
            <a:spAutoFit/>
          </a:bodyPr>
          <a:lstStyle/>
          <a:p>
            <a:r>
              <a:rPr lang="en-US" sz="2000" dirty="0"/>
              <a:t>A school’s climate is where learning can occur. A positive climate makes a </a:t>
            </a:r>
            <a:r>
              <a:rPr lang="en-US" sz="2000" dirty="0" smtClean="0"/>
              <a:t>school </a:t>
            </a:r>
            <a:r>
              <a:rPr lang="en-US" sz="2000" dirty="0"/>
              <a:t>a place where both staff and students feel it is a good place to be.</a:t>
            </a:r>
          </a:p>
          <a:p>
            <a:r>
              <a:rPr lang="en-US" sz="2000" dirty="0"/>
              <a:t> </a:t>
            </a:r>
          </a:p>
          <a:p>
            <a:r>
              <a:rPr lang="en-US" sz="2000" dirty="0"/>
              <a:t>School climate is a complex construct that has been recognized as an </a:t>
            </a:r>
            <a:endParaRPr lang="en-US" sz="2000" dirty="0" smtClean="0"/>
          </a:p>
          <a:p>
            <a:r>
              <a:rPr lang="en-US" sz="2000" dirty="0" smtClean="0"/>
              <a:t>important </a:t>
            </a:r>
            <a:r>
              <a:rPr lang="en-US" sz="2000" dirty="0"/>
              <a:t>component of effective schools. Definitions point to multiple </a:t>
            </a:r>
            <a:r>
              <a:rPr lang="en-US" sz="2000" dirty="0" smtClean="0"/>
              <a:t>dimensions </a:t>
            </a:r>
            <a:r>
              <a:rPr lang="en-US" sz="2000" dirty="0"/>
              <a:t>including a sense of order and discipline, parental involvement, </a:t>
            </a:r>
            <a:r>
              <a:rPr lang="en-US" sz="2000" dirty="0" smtClean="0"/>
              <a:t>staff </a:t>
            </a:r>
            <a:r>
              <a:rPr lang="en-US" sz="2000" dirty="0"/>
              <a:t>dedication to student learning, high expectations for academic </a:t>
            </a:r>
            <a:r>
              <a:rPr lang="en-US" sz="2000" dirty="0" smtClean="0"/>
              <a:t>performance </a:t>
            </a:r>
            <a:r>
              <a:rPr lang="en-US" sz="2000" dirty="0"/>
              <a:t>and behavior, caring relationships, and respectful </a:t>
            </a:r>
            <a:r>
              <a:rPr lang="en-US" sz="2000" dirty="0" smtClean="0"/>
              <a:t>interactions between </a:t>
            </a:r>
            <a:r>
              <a:rPr lang="en-US" sz="2000" dirty="0"/>
              <a:t>students, staff, parents, and community members. School climate </a:t>
            </a:r>
            <a:r>
              <a:rPr lang="en-US" sz="2000" dirty="0" smtClean="0"/>
              <a:t>is </a:t>
            </a:r>
            <a:r>
              <a:rPr lang="en-US" sz="2000" dirty="0"/>
              <a:t>associated with a variety of student outcomes including achievement</a:t>
            </a:r>
            <a:r>
              <a:rPr lang="en-US" sz="2000" dirty="0" smtClean="0"/>
              <a:t>, absenteeism</a:t>
            </a:r>
            <a:r>
              <a:rPr lang="en-US" sz="2000" dirty="0"/>
              <a:t>, self-concept, and behavior. </a:t>
            </a:r>
            <a:endParaRPr lang="en-US" sz="2000" dirty="0" smtClean="0"/>
          </a:p>
          <a:p>
            <a:endParaRPr lang="en-US" sz="2000" dirty="0"/>
          </a:p>
          <a:p>
            <a:r>
              <a:rPr lang="en-US" sz="2000" dirty="0"/>
              <a:t>Educators can play a critical role in promoting a positive school climate. </a:t>
            </a:r>
            <a:r>
              <a:rPr lang="en-US" sz="2000" dirty="0" smtClean="0"/>
              <a:t>Investing </a:t>
            </a:r>
            <a:r>
              <a:rPr lang="en-US" sz="2000" dirty="0"/>
              <a:t>time and effort in creating a positive school climate is a </a:t>
            </a:r>
            <a:r>
              <a:rPr lang="en-US" sz="2000" dirty="0" smtClean="0"/>
              <a:t>preventive </a:t>
            </a:r>
            <a:r>
              <a:rPr lang="en-US" sz="2000" dirty="0"/>
              <a:t>approach that will result in healthy academic </a:t>
            </a:r>
            <a:r>
              <a:rPr lang="en-US" sz="2000" dirty="0" smtClean="0"/>
              <a:t>environments and </a:t>
            </a:r>
            <a:r>
              <a:rPr lang="en-US" sz="2000" dirty="0"/>
              <a:t>positive outcomes for students and staff. </a:t>
            </a:r>
          </a:p>
          <a:p>
            <a:endParaRPr lang="en-US" dirty="0"/>
          </a:p>
        </p:txBody>
      </p:sp>
    </p:spTree>
    <p:extLst>
      <p:ext uri="{BB962C8B-B14F-4D97-AF65-F5344CB8AC3E}">
        <p14:creationId xmlns:p14="http://schemas.microsoft.com/office/powerpoint/2010/main" val="66221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772"/>
            <a:ext cx="7620000" cy="6165352"/>
          </a:xfrm>
        </p:spPr>
        <p:txBody>
          <a:bodyPr/>
          <a:lstStyle/>
          <a:p>
            <a:pPr marL="0" indent="0" algn="ctr">
              <a:buNone/>
            </a:pPr>
            <a:r>
              <a:rPr lang="en-US" sz="2600" dirty="0" smtClean="0"/>
              <a:t>Knowledge </a:t>
            </a:r>
            <a:r>
              <a:rPr lang="en-US" sz="2600" dirty="0"/>
              <a:t>of risk factors, protective factors, and warning signs plays a key role in youth suicide </a:t>
            </a:r>
            <a:r>
              <a:rPr lang="en-US" sz="2600" dirty="0" smtClean="0"/>
              <a:t>prevention.</a:t>
            </a:r>
            <a:br>
              <a:rPr lang="en-US" sz="2600" dirty="0" smtClean="0"/>
            </a:br>
            <a:r>
              <a:rPr lang="en-US" sz="2600" dirty="0"/>
              <a:t/>
            </a:r>
            <a:br>
              <a:rPr lang="en-US" sz="2600" dirty="0"/>
            </a:br>
            <a:r>
              <a:rPr lang="en-US" sz="2400" b="1" dirty="0" smtClean="0">
                <a:solidFill>
                  <a:schemeClr val="tx1">
                    <a:lumMod val="75000"/>
                    <a:lumOff val="25000"/>
                  </a:schemeClr>
                </a:solidFill>
              </a:rPr>
              <a:t>Risk </a:t>
            </a:r>
            <a:r>
              <a:rPr lang="en-US" sz="2400" b="1" dirty="0">
                <a:solidFill>
                  <a:schemeClr val="tx1">
                    <a:lumMod val="75000"/>
                    <a:lumOff val="25000"/>
                  </a:schemeClr>
                </a:solidFill>
              </a:rPr>
              <a:t>factors </a:t>
            </a:r>
            <a:r>
              <a:rPr lang="en-US" sz="2400" b="0" dirty="0"/>
              <a:t>are characteristics that make it more likely that someone will consider, attempt, or die by suicide</a:t>
            </a:r>
            <a:r>
              <a:rPr lang="en-US" sz="2400" b="0" dirty="0" smtClean="0"/>
              <a:t>.</a:t>
            </a:r>
            <a:br>
              <a:rPr lang="en-US" sz="2400" b="0" dirty="0" smtClean="0"/>
            </a:br>
            <a:r>
              <a:rPr lang="en-US" sz="2400" dirty="0" smtClean="0"/>
              <a:t> </a:t>
            </a:r>
            <a:br>
              <a:rPr lang="en-US" sz="2400" dirty="0" smtClean="0"/>
            </a:br>
            <a:r>
              <a:rPr lang="en-US" sz="2400" b="1" dirty="0" smtClean="0">
                <a:solidFill>
                  <a:srgbClr val="404040"/>
                </a:solidFill>
              </a:rPr>
              <a:t>Protective </a:t>
            </a:r>
            <a:r>
              <a:rPr lang="en-US" sz="2400" b="1" dirty="0">
                <a:solidFill>
                  <a:srgbClr val="404040"/>
                </a:solidFill>
              </a:rPr>
              <a:t>factors </a:t>
            </a:r>
            <a:r>
              <a:rPr lang="en-US" sz="2400" b="0" dirty="0"/>
              <a:t>are those that make it less likely that someone will consider, attempt, or die by suicide</a:t>
            </a:r>
            <a:r>
              <a:rPr lang="en-US" sz="2400" dirty="0" smtClean="0"/>
              <a:t>.</a:t>
            </a:r>
            <a:br>
              <a:rPr lang="en-US" sz="2400" dirty="0" smtClean="0"/>
            </a:br>
            <a:r>
              <a:rPr lang="en-US" sz="2400" dirty="0" smtClean="0"/>
              <a:t> </a:t>
            </a:r>
            <a:br>
              <a:rPr lang="en-US" sz="2400" dirty="0" smtClean="0"/>
            </a:br>
            <a:r>
              <a:rPr lang="en-US" sz="2400" b="1" dirty="0" smtClean="0">
                <a:solidFill>
                  <a:srgbClr val="404040"/>
                </a:solidFill>
              </a:rPr>
              <a:t>Warning </a:t>
            </a:r>
            <a:r>
              <a:rPr lang="en-US" sz="2400" b="1" dirty="0">
                <a:solidFill>
                  <a:srgbClr val="404040"/>
                </a:solidFill>
              </a:rPr>
              <a:t>signs </a:t>
            </a:r>
            <a:r>
              <a:rPr lang="en-US" sz="2400" b="0" dirty="0"/>
              <a:t>are behaviors and characteristics that someone may harm him or herself in the near future.</a:t>
            </a:r>
            <a:br>
              <a:rPr lang="en-US" sz="2400" b="0" dirty="0"/>
            </a:br>
            <a:endParaRPr lang="en-US" sz="2400" b="0" dirty="0"/>
          </a:p>
        </p:txBody>
      </p:sp>
    </p:spTree>
    <p:extLst>
      <p:ext uri="{BB962C8B-B14F-4D97-AF65-F5344CB8AC3E}">
        <p14:creationId xmlns:p14="http://schemas.microsoft.com/office/powerpoint/2010/main" val="2302981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456"/>
            <a:ext cx="7620000" cy="5969407"/>
          </a:xfrm>
        </p:spPr>
        <p:txBody>
          <a:bodyPr/>
          <a:lstStyle/>
          <a:p>
            <a:pPr marL="0" indent="0" algn="ctr">
              <a:buNone/>
            </a:pPr>
            <a:r>
              <a:rPr lang="en-US" sz="2400" b="1" dirty="0" smtClean="0">
                <a:solidFill>
                  <a:schemeClr val="tx1"/>
                </a:solidFill>
              </a:rPr>
              <a:t>Risk factors</a:t>
            </a:r>
            <a:r>
              <a:rPr lang="en-US" sz="2000" b="1" dirty="0"/>
              <a:t/>
            </a:r>
            <a:br>
              <a:rPr lang="en-US" sz="2000" b="1" dirty="0"/>
            </a:br>
            <a:r>
              <a:rPr lang="en-US" sz="2000" b="1" dirty="0" smtClean="0"/>
              <a:t/>
            </a:r>
            <a:br>
              <a:rPr lang="en-US" sz="2000" b="1" dirty="0" smtClean="0"/>
            </a:br>
            <a:r>
              <a:rPr lang="en-US" sz="1800" b="0" dirty="0" smtClean="0"/>
              <a:t>Previous </a:t>
            </a:r>
            <a:r>
              <a:rPr lang="en-US" sz="1800" b="0" dirty="0"/>
              <a:t>suicide attempt</a:t>
            </a:r>
            <a:br>
              <a:rPr lang="en-US" sz="1800" b="0" dirty="0"/>
            </a:br>
            <a:r>
              <a:rPr lang="en-US" sz="1800" b="0" dirty="0"/>
              <a:t>Physical abuse</a:t>
            </a:r>
            <a:br>
              <a:rPr lang="en-US" sz="1800" b="0" dirty="0"/>
            </a:br>
            <a:r>
              <a:rPr lang="en-US" sz="1800" b="0" dirty="0"/>
              <a:t>Sexual abuse</a:t>
            </a:r>
            <a:br>
              <a:rPr lang="en-US" sz="1800" b="0" dirty="0"/>
            </a:br>
            <a:r>
              <a:rPr lang="en-US" sz="1800" b="0" dirty="0"/>
              <a:t>Feelings of hopelessness or isolation</a:t>
            </a:r>
            <a:br>
              <a:rPr lang="en-US" sz="1800" b="0" dirty="0"/>
            </a:br>
            <a:r>
              <a:rPr lang="en-US" sz="1800" b="0" dirty="0" smtClean="0"/>
              <a:t>Substance </a:t>
            </a:r>
            <a:r>
              <a:rPr lang="en-US" sz="1800" b="0" dirty="0"/>
              <a:t>abuse disorder </a:t>
            </a:r>
            <a:r>
              <a:rPr lang="en-US" sz="1800" b="0" dirty="0" smtClean="0"/>
              <a:t/>
            </a:r>
            <a:br>
              <a:rPr lang="en-US" sz="1800" b="0" dirty="0" smtClean="0"/>
            </a:br>
            <a:r>
              <a:rPr lang="en-US" sz="1800" b="0" dirty="0" smtClean="0"/>
              <a:t>Conduct </a:t>
            </a:r>
            <a:r>
              <a:rPr lang="en-US" sz="1800" b="0" dirty="0"/>
              <a:t>disorders or disruptive behaviors</a:t>
            </a:r>
            <a:br>
              <a:rPr lang="en-US" sz="1800" b="0" dirty="0"/>
            </a:br>
            <a:r>
              <a:rPr lang="en-US" sz="1800" b="0" dirty="0"/>
              <a:t> Juvenile delinquency</a:t>
            </a:r>
            <a:br>
              <a:rPr lang="en-US" sz="1800" b="0" dirty="0"/>
            </a:br>
            <a:r>
              <a:rPr lang="en-US" sz="1800" b="0" dirty="0"/>
              <a:t> School problems</a:t>
            </a:r>
            <a:br>
              <a:rPr lang="en-US" sz="1800" b="0" dirty="0"/>
            </a:br>
            <a:r>
              <a:rPr lang="en-US" sz="1800" b="0" dirty="0"/>
              <a:t> Exposure to suicidal behavior of friends </a:t>
            </a:r>
            <a:r>
              <a:rPr lang="en-US" sz="1800" b="0" dirty="0" smtClean="0"/>
              <a:t/>
            </a:r>
            <a:br>
              <a:rPr lang="en-US" sz="1800" b="0" dirty="0" smtClean="0"/>
            </a:br>
            <a:r>
              <a:rPr lang="en-US" sz="1800" b="0" dirty="0" smtClean="0"/>
              <a:t>or </a:t>
            </a:r>
            <a:r>
              <a:rPr lang="en-US" sz="1800" b="0" dirty="0"/>
              <a:t>acquaintances, or </a:t>
            </a:r>
            <a:r>
              <a:rPr lang="en-US" sz="1800" b="0" dirty="0" smtClean="0"/>
              <a:t>in the </a:t>
            </a:r>
            <a:r>
              <a:rPr lang="en-US" sz="1800" b="0" dirty="0"/>
              <a:t>media</a:t>
            </a:r>
            <a:br>
              <a:rPr lang="en-US" sz="1800" b="0" dirty="0"/>
            </a:br>
            <a:r>
              <a:rPr lang="en-US" sz="1800" b="0" dirty="0"/>
              <a:t>Chronic physical illness</a:t>
            </a:r>
            <a:br>
              <a:rPr lang="en-US" sz="1800" b="0" dirty="0"/>
            </a:br>
            <a:r>
              <a:rPr lang="en-US" sz="1800" b="0" dirty="0"/>
              <a:t> Being homeless/or having run away from home</a:t>
            </a:r>
            <a:br>
              <a:rPr lang="en-US" sz="1800" b="0" dirty="0"/>
            </a:br>
            <a:r>
              <a:rPr lang="en-US" sz="1800" b="0" dirty="0"/>
              <a:t> Aggressive-impulsive behaviors</a:t>
            </a:r>
            <a:br>
              <a:rPr lang="en-US" sz="1800" b="0" dirty="0"/>
            </a:br>
            <a:r>
              <a:rPr lang="en-US" sz="1800" b="0" dirty="0"/>
              <a:t> Life stressors such as interpersonal losses </a:t>
            </a:r>
            <a:r>
              <a:rPr lang="en-US" sz="1800" b="0" dirty="0" smtClean="0"/>
              <a:t/>
            </a:r>
            <a:br>
              <a:rPr lang="en-US" sz="1800" b="0" dirty="0" smtClean="0"/>
            </a:br>
            <a:r>
              <a:rPr lang="en-US" sz="1800" b="0" dirty="0" smtClean="0"/>
              <a:t>(</a:t>
            </a:r>
            <a:r>
              <a:rPr lang="en-US" sz="1800" b="0" dirty="0"/>
              <a:t>relationship</a:t>
            </a:r>
            <a:r>
              <a:rPr lang="en-US" sz="1800" b="0" dirty="0" smtClean="0"/>
              <a:t>, social, work) </a:t>
            </a:r>
            <a:br>
              <a:rPr lang="en-US" sz="1800" b="0" dirty="0" smtClean="0"/>
            </a:br>
            <a:r>
              <a:rPr lang="en-US" sz="1800" b="0" dirty="0" smtClean="0"/>
              <a:t>legal </a:t>
            </a:r>
            <a:r>
              <a:rPr lang="en-US" sz="1800" b="0" dirty="0"/>
              <a:t>or disciplinary problems</a:t>
            </a:r>
            <a:br>
              <a:rPr lang="en-US" sz="1800" b="0" dirty="0"/>
            </a:br>
            <a:r>
              <a:rPr lang="en-US" sz="1800" b="0" dirty="0"/>
              <a:t>Access to firearms or other means</a:t>
            </a:r>
            <a:r>
              <a:rPr lang="en-US" sz="1800" dirty="0"/>
              <a:t/>
            </a:r>
            <a:br>
              <a:rPr lang="en-US" sz="1800" dirty="0"/>
            </a:br>
            <a:endParaRPr lang="en-US" sz="1800" dirty="0"/>
          </a:p>
        </p:txBody>
      </p:sp>
    </p:spTree>
    <p:extLst>
      <p:ext uri="{BB962C8B-B14F-4D97-AF65-F5344CB8AC3E}">
        <p14:creationId xmlns:p14="http://schemas.microsoft.com/office/powerpoint/2010/main" val="3507814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162"/>
            <a:ext cx="7620000" cy="6248330"/>
          </a:xfrm>
        </p:spPr>
        <p:txBody>
          <a:bodyPr/>
          <a:lstStyle/>
          <a:p>
            <a:pPr algn="ctr"/>
            <a:r>
              <a:rPr lang="en-US" sz="2400" b="1" dirty="0">
                <a:solidFill>
                  <a:srgbClr val="000000"/>
                </a:solidFill>
              </a:rPr>
              <a:t>Protective factors</a:t>
            </a:r>
            <a:r>
              <a:rPr lang="en-US" sz="2000" b="1" dirty="0">
                <a:solidFill>
                  <a:srgbClr val="000000"/>
                </a:solidFill>
              </a:rPr>
              <a:t/>
            </a:r>
            <a:br>
              <a:rPr lang="en-US" sz="2000" b="1" dirty="0">
                <a:solidFill>
                  <a:srgbClr val="000000"/>
                </a:solidFill>
              </a:rPr>
            </a:br>
            <a:r>
              <a:rPr lang="en-US" sz="2000" b="1" dirty="0" smtClean="0">
                <a:solidFill>
                  <a:srgbClr val="000000"/>
                </a:solidFill>
              </a:rPr>
              <a:t/>
            </a:r>
            <a:br>
              <a:rPr lang="en-US" sz="2000" b="1" dirty="0" smtClean="0">
                <a:solidFill>
                  <a:srgbClr val="000000"/>
                </a:solidFill>
              </a:rPr>
            </a:br>
            <a:r>
              <a:rPr lang="en-US" sz="1800" b="0" dirty="0"/>
              <a:t>P</a:t>
            </a:r>
            <a:r>
              <a:rPr lang="en-US" sz="1800" b="0" dirty="0" smtClean="0"/>
              <a:t>arental/family </a:t>
            </a:r>
            <a:r>
              <a:rPr lang="en-US" sz="1800" b="0" dirty="0"/>
              <a:t>support and connectedness </a:t>
            </a:r>
            <a:br>
              <a:rPr lang="en-US" sz="1800" b="0" dirty="0"/>
            </a:br>
            <a:r>
              <a:rPr lang="en-US" sz="1800" b="0" dirty="0" smtClean="0"/>
              <a:t>Good </a:t>
            </a:r>
            <a:r>
              <a:rPr lang="en-US" sz="1800" b="0" dirty="0"/>
              <a:t>social/coping skills </a:t>
            </a:r>
            <a:br>
              <a:rPr lang="en-US" sz="1800" b="0" dirty="0"/>
            </a:br>
            <a:r>
              <a:rPr lang="en-US" sz="1800" b="0" dirty="0" smtClean="0"/>
              <a:t>Religious/cultural </a:t>
            </a:r>
            <a:r>
              <a:rPr lang="en-US" sz="1800" b="0" dirty="0"/>
              <a:t>beliefs </a:t>
            </a:r>
            <a:br>
              <a:rPr lang="en-US" sz="1800" b="0" dirty="0"/>
            </a:br>
            <a:r>
              <a:rPr lang="en-US" sz="1800" b="0" dirty="0" smtClean="0"/>
              <a:t>Good </a:t>
            </a:r>
            <a:r>
              <a:rPr lang="en-US" sz="1800" b="0" dirty="0"/>
              <a:t>relationships with other school youth/best friends </a:t>
            </a:r>
            <a:br>
              <a:rPr lang="en-US" sz="1800" b="0" dirty="0"/>
            </a:br>
            <a:r>
              <a:rPr lang="en-US" sz="1800" b="0" dirty="0" smtClean="0"/>
              <a:t>Reduced </a:t>
            </a:r>
            <a:r>
              <a:rPr lang="en-US" sz="1800" b="0" dirty="0"/>
              <a:t>access to means </a:t>
            </a:r>
            <a:br>
              <a:rPr lang="en-US" sz="1800" b="0" dirty="0"/>
            </a:br>
            <a:r>
              <a:rPr lang="en-US" sz="1800" b="0" dirty="0" smtClean="0"/>
              <a:t>Support </a:t>
            </a:r>
            <a:r>
              <a:rPr lang="en-US" sz="1800" b="0" dirty="0"/>
              <a:t>from relevant adults/teachers/professionals </a:t>
            </a:r>
            <a:br>
              <a:rPr lang="en-US" sz="1800" b="0" dirty="0"/>
            </a:br>
            <a:r>
              <a:rPr lang="en-US" sz="1800" b="0" dirty="0" smtClean="0"/>
              <a:t>Help-seeking </a:t>
            </a:r>
            <a:r>
              <a:rPr lang="en-US" sz="1800" b="0" dirty="0"/>
              <a:t>behavior/advice seeking </a:t>
            </a:r>
            <a:br>
              <a:rPr lang="en-US" sz="1800" b="0" dirty="0"/>
            </a:br>
            <a:r>
              <a:rPr lang="en-US" sz="1800" b="0" dirty="0" smtClean="0"/>
              <a:t>Impulse </a:t>
            </a:r>
            <a:r>
              <a:rPr lang="en-US" sz="1800" b="0" dirty="0"/>
              <a:t>control </a:t>
            </a:r>
            <a:br>
              <a:rPr lang="en-US" sz="1800" b="0" dirty="0"/>
            </a:br>
            <a:r>
              <a:rPr lang="en-US" sz="1800" b="0" dirty="0" smtClean="0"/>
              <a:t>Adaptive </a:t>
            </a:r>
            <a:r>
              <a:rPr lang="en-US" sz="1800" b="0" dirty="0"/>
              <a:t>problem solving/conflict resolution abilities </a:t>
            </a:r>
            <a:br>
              <a:rPr lang="en-US" sz="1800" b="0" dirty="0"/>
            </a:br>
            <a:r>
              <a:rPr lang="en-US" sz="1800" b="0" dirty="0" smtClean="0"/>
              <a:t>Social </a:t>
            </a:r>
            <a:r>
              <a:rPr lang="en-US" sz="1800" b="0" dirty="0"/>
              <a:t>integration/ opportunities to participate </a:t>
            </a:r>
            <a:br>
              <a:rPr lang="en-US" sz="1800" b="0" dirty="0"/>
            </a:br>
            <a:r>
              <a:rPr lang="en-US" sz="1800" b="0" dirty="0" smtClean="0"/>
              <a:t>Positive </a:t>
            </a:r>
            <a:r>
              <a:rPr lang="en-US" sz="1800" b="0" dirty="0"/>
              <a:t>sense of worth/confidence </a:t>
            </a:r>
            <a:br>
              <a:rPr lang="en-US" sz="1800" b="0" dirty="0"/>
            </a:br>
            <a:r>
              <a:rPr lang="en-US" sz="1800" b="0" dirty="0" smtClean="0"/>
              <a:t>Stable </a:t>
            </a:r>
            <a:r>
              <a:rPr lang="en-US" sz="1800" b="0" dirty="0"/>
              <a:t>living environment </a:t>
            </a:r>
            <a:br>
              <a:rPr lang="en-US" sz="1800" b="0" dirty="0"/>
            </a:br>
            <a:r>
              <a:rPr lang="en-US" sz="1800" b="0" dirty="0" smtClean="0"/>
              <a:t>Access </a:t>
            </a:r>
            <a:r>
              <a:rPr lang="en-US" sz="1800" b="0" dirty="0"/>
              <a:t>to and care for mental/physical/substance disorders </a:t>
            </a:r>
            <a:br>
              <a:rPr lang="en-US" sz="1800" b="0" dirty="0"/>
            </a:br>
            <a:r>
              <a:rPr lang="en-US" sz="1800" b="0" dirty="0" smtClean="0"/>
              <a:t>Responsibility </a:t>
            </a:r>
            <a:r>
              <a:rPr lang="en-US" sz="1800" b="0" dirty="0"/>
              <a:t>for others/pets </a:t>
            </a:r>
            <a:br>
              <a:rPr lang="en-US" sz="1800" b="0" dirty="0"/>
            </a:br>
            <a:r>
              <a:rPr lang="en-US" sz="1800" b="0" dirty="0" smtClean="0"/>
              <a:t>Students </a:t>
            </a:r>
            <a:r>
              <a:rPr lang="en-US" sz="1800" b="0" dirty="0"/>
              <a:t>perceived connectedness to school</a:t>
            </a:r>
            <a:br>
              <a:rPr lang="en-US" sz="1800" b="0" dirty="0"/>
            </a:br>
            <a:r>
              <a:rPr lang="en-US" sz="1800" b="0" dirty="0" smtClean="0"/>
              <a:t/>
            </a:r>
            <a:br>
              <a:rPr lang="en-US" sz="1800" b="0" dirty="0" smtClean="0"/>
            </a:br>
            <a:r>
              <a:rPr lang="en-US" sz="1800" b="0" dirty="0" smtClean="0"/>
              <a:t>Additionally, involvement </a:t>
            </a:r>
            <a:r>
              <a:rPr lang="en-US" sz="1800" b="0" dirty="0"/>
              <a:t>on sports teams (high school and community teams</a:t>
            </a:r>
            <a:r>
              <a:rPr lang="en-US" sz="1800" b="0" dirty="0" smtClean="0"/>
              <a:t>)</a:t>
            </a:r>
            <a:r>
              <a:rPr lang="en-US" sz="1800" b="0" dirty="0"/>
              <a:t>i</a:t>
            </a:r>
            <a:r>
              <a:rPr lang="en-US" sz="1800" b="0" dirty="0" smtClean="0"/>
              <a:t>s </a:t>
            </a:r>
            <a:r>
              <a:rPr lang="en-US" sz="1800" b="0" dirty="0"/>
              <a:t>associated with reduced suicide ideation and non-fatal </a:t>
            </a:r>
            <a:r>
              <a:rPr lang="en-US" sz="1800" b="0" dirty="0" smtClean="0"/>
              <a:t>suicide attempts</a:t>
            </a:r>
            <a:r>
              <a:rPr lang="en-US" sz="1800" b="0" dirty="0"/>
              <a:t>, reduced hopelessness and self-reported</a:t>
            </a:r>
            <a:r>
              <a:rPr lang="en-US" sz="1800" dirty="0"/>
              <a:t/>
            </a:r>
            <a:br>
              <a:rPr lang="en-US" sz="1800" dirty="0"/>
            </a:br>
            <a:endParaRPr lang="en-US" sz="1800" dirty="0"/>
          </a:p>
        </p:txBody>
      </p:sp>
    </p:spTree>
    <p:extLst>
      <p:ext uri="{BB962C8B-B14F-4D97-AF65-F5344CB8AC3E}">
        <p14:creationId xmlns:p14="http://schemas.microsoft.com/office/powerpoint/2010/main" val="24039101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801</TotalTime>
  <Words>988</Words>
  <Application>Microsoft Office PowerPoint</Application>
  <PresentationFormat>On-screen Show (4:3)</PresentationFormat>
  <Paragraphs>106</Paragraphs>
  <Slides>21</Slides>
  <Notes>2</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Angles</vt:lpstr>
      <vt:lpstr>Suicide Prevention </vt:lpstr>
      <vt:lpstr>Know the facts –  Suicide touches everyone—all ages and backgrounds, all racial and ethnic groups, in all parts of the country. The emotional toll on those left behind remains long after the event.  </vt:lpstr>
      <vt:lpstr>Youth Suicide in Utah</vt:lpstr>
      <vt:lpstr>Characteristics of Suicide</vt:lpstr>
      <vt:lpstr>Where do we start…                       School Climate</vt:lpstr>
      <vt:lpstr>PowerPoint Presentation</vt:lpstr>
      <vt:lpstr>Knowledge of risk factors, protective factors, and warning signs plays a key role in youth suicide prevention.  Risk factors are characteristics that make it more likely that someone will consider, attempt, or die by suicide.   Protective factors are those that make it less likely that someone will consider, attempt, or die by suicide.   Warning signs are behaviors and characteristics that someone may harm him or herself in the near future. </vt:lpstr>
      <vt:lpstr>Risk factors  Previous suicide attempt Physical abuse Sexual abuse Feelings of hopelessness or isolation Substance abuse disorder  Conduct disorders or disruptive behaviors  Juvenile delinquency  School problems  Exposure to suicidal behavior of friends  or acquaintances, or in the media Chronic physical illness  Being homeless/or having run away from home  Aggressive-impulsive behaviors  Life stressors such as interpersonal losses  (relationship, social, work)  legal or disciplinary problems Access to firearms or other means </vt:lpstr>
      <vt:lpstr>Protective factors  Parental/family support and connectedness  Good social/coping skills  Religious/cultural beliefs  Good relationships with other school youth/best friends  Reduced access to means  Support from relevant adults/teachers/professionals  Help-seeking behavior/advice seeking  Impulse control  Adaptive problem solving/conflict resolution abilities  Social integration/ opportunities to participate  Positive sense of worth/confidence  Stable living environment  Access to and care for mental/physical/substance disorders  Responsibility for others/pets  Students perceived connectedness to school  Additionally, involvement on sports teams (high school and community teams)is associated with reduced suicide ideation and non-fatal suicide attempts, reduced hopelessness and self-reported </vt:lpstr>
      <vt:lpstr>Warning signs  Changes in behavior, appearance, thoughts, and/or feelings  Sad, depressed, cranky, defiant/oppositional  “hate everything” attitude, “life is so unfair.”  Talking about feeling hopeless or having no reason to live;  saying “I’m not worth anything” or “I can’t do anything right.”   Talking about being a burden to others  Sleeping too little or too much  Withdrawing or isolating himself/herself Displaying extreme mood swings  Repeated contact from school. Examples: Your child has missed  30 out of 36 days, is acting out in class or is failing multiple classes  Trouble with the law; stealing, fighting, vandalism  Substance abuse; starting to use or increasing use Suicidal threats in the form of direct or indirect statements  Looking for a way to kill himself/herself Suicide note and plans; writing very dark or  sad things preoccupation with death  Prior suicidal behavior and/or attempts  Making final arrangements (e.g., making funeral arrangements  writing a will, giving away prized possessions).</vt:lpstr>
      <vt:lpstr>PowerPoint Presentation</vt:lpstr>
      <vt:lpstr>PowerPoint Presentation</vt:lpstr>
      <vt:lpstr>Three goals of prevention</vt:lpstr>
      <vt:lpstr>Peer to Peer</vt:lpstr>
      <vt:lpstr>Consistent reasons cited by students for reluctance to confide in Adults</vt:lpstr>
      <vt:lpstr>What school personnel need to know…</vt:lpstr>
      <vt:lpstr>Responding to the warning signs of At-risk students</vt:lpstr>
      <vt:lpstr>Responding to the warning signs of At-risk students</vt:lpstr>
      <vt:lpstr>Responding to the warning signs of  At-risk students</vt:lpstr>
      <vt:lpstr>Putting it all together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dc:title>
  <dc:creator>Debi Lewis</dc:creator>
  <cp:lastModifiedBy>Marianne Pallas</cp:lastModifiedBy>
  <cp:revision>62</cp:revision>
  <dcterms:created xsi:type="dcterms:W3CDTF">2014-02-11T00:15:15Z</dcterms:created>
  <dcterms:modified xsi:type="dcterms:W3CDTF">2014-05-16T21:35:42Z</dcterms:modified>
</cp:coreProperties>
</file>