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1" r:id="rId2"/>
    <p:sldId id="272" r:id="rId3"/>
    <p:sldId id="273" r:id="rId4"/>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6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01C2CBAD-7CC9-4673-A8AE-D3EB8DED114C}" type="datetimeFigureOut">
              <a:rPr lang="en-US" smtClean="0"/>
              <a:t>6/16/2014</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B026B7D-0BCA-4577-990A-491E6BC49583}"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C2CBAD-7CC9-4673-A8AE-D3EB8DED114C}" type="datetimeFigureOut">
              <a:rPr lang="en-US" smtClean="0"/>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26B7D-0BCA-4577-990A-491E6BC4958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C2CBAD-7CC9-4673-A8AE-D3EB8DED114C}" type="datetimeFigureOut">
              <a:rPr lang="en-US" smtClean="0"/>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26B7D-0BCA-4577-990A-491E6BC49583}"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1C2CBAD-7CC9-4673-A8AE-D3EB8DED114C}" type="datetimeFigureOut">
              <a:rPr lang="en-US" smtClean="0"/>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26B7D-0BCA-4577-990A-491E6BC49583}"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01C2CBAD-7CC9-4673-A8AE-D3EB8DED114C}" type="datetimeFigureOut">
              <a:rPr lang="en-US" smtClean="0"/>
              <a:t>6/16/2014</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B026B7D-0BCA-4577-990A-491E6BC49583}"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1C2CBAD-7CC9-4673-A8AE-D3EB8DED114C}" type="datetimeFigureOut">
              <a:rPr lang="en-US" smtClean="0"/>
              <a:t>6/16/2014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026B7D-0BCA-4577-990A-491E6BC49583}"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1C2CBAD-7CC9-4673-A8AE-D3EB8DED114C}" type="datetimeFigureOut">
              <a:rPr lang="en-US" smtClean="0"/>
              <a:t>6/16/2014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026B7D-0BCA-4577-990A-491E6BC49583}"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C2CBAD-7CC9-4673-A8AE-D3EB8DED114C}" type="datetimeFigureOut">
              <a:rPr lang="en-US" smtClean="0"/>
              <a:t>6/16/2014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026B7D-0BCA-4577-990A-491E6BC49583}"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2CBAD-7CC9-4673-A8AE-D3EB8DED114C}" type="datetimeFigureOut">
              <a:rPr lang="en-US" smtClean="0"/>
              <a:t>6/16/2014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026B7D-0BCA-4577-990A-491E6BC49583}"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1C2CBAD-7CC9-4673-A8AE-D3EB8DED114C}" type="datetimeFigureOut">
              <a:rPr lang="en-US" smtClean="0"/>
              <a:t>6/16/2014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026B7D-0BCA-4577-990A-491E6BC49583}"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1C2CBAD-7CC9-4673-A8AE-D3EB8DED114C}" type="datetimeFigureOut">
              <a:rPr lang="en-US" smtClean="0"/>
              <a:t>6/16/2014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026B7D-0BCA-4577-990A-491E6BC49583}"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01C2CBAD-7CC9-4673-A8AE-D3EB8DED114C}" type="datetimeFigureOut">
              <a:rPr lang="en-US" smtClean="0"/>
              <a:t>6/16/2014</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B026B7D-0BCA-4577-990A-491E6BC49583}"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file:///\\10.200.8.12\Staff%20Data\patti.bartlett\My%20Documents\FHS%202400\Communication\Sample%20Title%20Page.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fcclainc.org/assets/files/pdf/programs/star/planproc_r.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pPr algn="ctr"/>
            <a:r>
              <a:rPr lang="en-US" dirty="0" smtClean="0"/>
              <a:t>STAR Events in the Classroom</a:t>
            </a:r>
            <a:endParaRPr lang="en-US" dirty="0"/>
          </a:p>
        </p:txBody>
      </p:sp>
      <p:sp>
        <p:nvSpPr>
          <p:cNvPr id="5" name="Subtitle 4"/>
          <p:cNvSpPr>
            <a:spLocks noGrp="1"/>
          </p:cNvSpPr>
          <p:nvPr>
            <p:ph type="subTitle" idx="1"/>
          </p:nvPr>
        </p:nvSpPr>
        <p:spPr/>
        <p:txBody>
          <a:bodyPr>
            <a:normAutofit fontScale="85000" lnSpcReduction="20000"/>
          </a:bodyPr>
          <a:lstStyle/>
          <a:p>
            <a:pPr algn="l"/>
            <a:r>
              <a:rPr lang="en-US" dirty="0" smtClean="0"/>
              <a:t>Integrating Interpersonal Relationships with Adult Roles and Financial Literacy</a:t>
            </a:r>
            <a:endParaRPr lang="en-US" dirty="0"/>
          </a:p>
        </p:txBody>
      </p:sp>
    </p:spTree>
    <p:extLst>
      <p:ext uri="{BB962C8B-B14F-4D97-AF65-F5344CB8AC3E}">
        <p14:creationId xmlns:p14="http://schemas.microsoft.com/office/powerpoint/2010/main" val="26634077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 it up!</a:t>
            </a:r>
            <a:endParaRPr lang="en-US" dirty="0"/>
          </a:p>
        </p:txBody>
      </p:sp>
      <p:sp>
        <p:nvSpPr>
          <p:cNvPr id="3" name="Content Placeholder 2"/>
          <p:cNvSpPr>
            <a:spLocks noGrp="1"/>
          </p:cNvSpPr>
          <p:nvPr>
            <p:ph sz="quarter" idx="1"/>
          </p:nvPr>
        </p:nvSpPr>
        <p:spPr/>
        <p:txBody>
          <a:bodyPr>
            <a:normAutofit fontScale="77500" lnSpcReduction="20000"/>
          </a:bodyPr>
          <a:lstStyle/>
          <a:p>
            <a:r>
              <a:rPr lang="en-US" b="1" dirty="0"/>
              <a:t>Prepare written report of your project.</a:t>
            </a:r>
            <a:endParaRPr lang="en-US" dirty="0"/>
          </a:p>
          <a:p>
            <a:pPr lvl="0"/>
            <a:r>
              <a:rPr lang="en-US" dirty="0"/>
              <a:t>Use Times New Roman, 12 pt font, double </a:t>
            </a:r>
            <a:r>
              <a:rPr lang="en-US" dirty="0" smtClean="0"/>
              <a:t>spaced</a:t>
            </a:r>
            <a:endParaRPr lang="en-US" dirty="0"/>
          </a:p>
          <a:p>
            <a:pPr lvl="0"/>
            <a:r>
              <a:rPr lang="en-US" dirty="0"/>
              <a:t>Include the following</a:t>
            </a:r>
          </a:p>
          <a:p>
            <a:pPr lvl="1"/>
            <a:r>
              <a:rPr lang="en-US" u="sng" dirty="0">
                <a:hlinkClick r:id="rId2"/>
              </a:rPr>
              <a:t>Identification Page</a:t>
            </a:r>
            <a:r>
              <a:rPr lang="en-US" dirty="0"/>
              <a:t> </a:t>
            </a:r>
          </a:p>
          <a:p>
            <a:pPr lvl="2"/>
            <a:r>
              <a:rPr lang="en-US" dirty="0"/>
              <a:t>Name</a:t>
            </a:r>
          </a:p>
          <a:p>
            <a:pPr lvl="2"/>
            <a:r>
              <a:rPr lang="en-US" dirty="0"/>
              <a:t>Period</a:t>
            </a:r>
          </a:p>
          <a:p>
            <a:pPr lvl="2"/>
            <a:r>
              <a:rPr lang="en-US" dirty="0"/>
              <a:t>School Name</a:t>
            </a:r>
          </a:p>
          <a:p>
            <a:pPr lvl="2"/>
            <a:r>
              <a:rPr lang="en-US" dirty="0"/>
              <a:t>Topic</a:t>
            </a:r>
          </a:p>
          <a:p>
            <a:pPr lvl="1"/>
            <a:r>
              <a:rPr lang="en-US" dirty="0"/>
              <a:t>Planning Process Page </a:t>
            </a:r>
          </a:p>
          <a:p>
            <a:pPr lvl="2"/>
            <a:r>
              <a:rPr lang="en-US" dirty="0"/>
              <a:t>A one page summary of how you used the planning process to accomplish your goal.</a:t>
            </a:r>
          </a:p>
          <a:p>
            <a:pPr lvl="1"/>
            <a:r>
              <a:rPr lang="en-US" dirty="0"/>
              <a:t>Written Presentation: 2 pages </a:t>
            </a:r>
          </a:p>
          <a:p>
            <a:pPr lvl="2"/>
            <a:r>
              <a:rPr lang="en-US" dirty="0"/>
              <a:t>Project rationale: Describe what you did and why you did it</a:t>
            </a:r>
          </a:p>
          <a:p>
            <a:pPr lvl="2"/>
            <a:r>
              <a:rPr lang="en-US" dirty="0"/>
              <a:t>Description of 3 communication techniques used and how they worked</a:t>
            </a:r>
          </a:p>
          <a:p>
            <a:pPr lvl="2"/>
            <a:r>
              <a:rPr lang="en-US" dirty="0"/>
              <a:t>Impact on your relationship</a:t>
            </a:r>
          </a:p>
          <a:p>
            <a:pPr lvl="2"/>
            <a:r>
              <a:rPr lang="en-US" dirty="0"/>
              <a:t>Describe how your communication skills were strengthened as a result of completing the project</a:t>
            </a:r>
          </a:p>
          <a:p>
            <a:r>
              <a:rPr lang="en-US" dirty="0"/>
              <a:t>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writing</a:t>
            </a:r>
            <a:endParaRPr lang="en-US" dirty="0"/>
          </a:p>
        </p:txBody>
      </p:sp>
      <p:sp>
        <p:nvSpPr>
          <p:cNvPr id="3" name="Content Placeholder 2"/>
          <p:cNvSpPr>
            <a:spLocks noGrp="1"/>
          </p:cNvSpPr>
          <p:nvPr>
            <p:ph sz="quarter" idx="1"/>
          </p:nvPr>
        </p:nvSpPr>
        <p:spPr/>
        <p:txBody>
          <a:bodyPr>
            <a:normAutofit lnSpcReduction="10000"/>
          </a:bodyPr>
          <a:lstStyle/>
          <a:p>
            <a:pPr lvl="2"/>
            <a:r>
              <a:rPr lang="en-US" dirty="0"/>
              <a:t>Tell how your project relates to the purposes of FCCLA</a:t>
            </a:r>
          </a:p>
          <a:p>
            <a:pPr lvl="3"/>
            <a:r>
              <a:rPr lang="en-US" dirty="0"/>
              <a:t>To provide opportunities for personal development and preparation for adult life</a:t>
            </a:r>
          </a:p>
          <a:p>
            <a:pPr lvl="3"/>
            <a:r>
              <a:rPr lang="en-US" dirty="0"/>
              <a:t>To strengthen the function of the family as a basic unit of society</a:t>
            </a:r>
          </a:p>
          <a:p>
            <a:pPr lvl="3"/>
            <a:r>
              <a:rPr lang="en-US" dirty="0"/>
              <a:t>To encourage democracy through cooperative action in the home and community</a:t>
            </a:r>
          </a:p>
          <a:p>
            <a:pPr lvl="3"/>
            <a:r>
              <a:rPr lang="en-US" dirty="0"/>
              <a:t>To encourage individual and group involvement in helping achieve global cooperation and harmony</a:t>
            </a:r>
          </a:p>
          <a:p>
            <a:pPr lvl="3"/>
            <a:r>
              <a:rPr lang="en-US" dirty="0"/>
              <a:t>To promote greater understanding between youth and adults</a:t>
            </a:r>
          </a:p>
          <a:p>
            <a:pPr lvl="3"/>
            <a:r>
              <a:rPr lang="en-US" dirty="0"/>
              <a:t>To provide opportunities for making decisions and for assuming responsibilities</a:t>
            </a:r>
          </a:p>
          <a:p>
            <a:pPr lvl="3"/>
            <a:r>
              <a:rPr lang="en-US" dirty="0"/>
              <a:t>To prepare for the multiple roles of men and women in today’s society</a:t>
            </a:r>
          </a:p>
          <a:p>
            <a:pPr lvl="3"/>
            <a:r>
              <a:rPr lang="en-US" dirty="0"/>
              <a:t>To promote family and consumer sciences and related occupations.</a:t>
            </a:r>
          </a:p>
          <a:p>
            <a:pPr lvl="1"/>
            <a:r>
              <a:rPr lang="en-US" dirty="0"/>
              <a:t>Conclusion: What did you learn? How might it help you in the future?</a:t>
            </a:r>
          </a:p>
          <a:p>
            <a:pPr lvl="1"/>
            <a:r>
              <a:rPr lang="en-US" dirty="0"/>
              <a:t>Works cited/Bibliography(List resources you used)</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a:t>
            </a:r>
            <a:endParaRPr lang="en-US" dirty="0"/>
          </a:p>
        </p:txBody>
      </p:sp>
      <p:sp>
        <p:nvSpPr>
          <p:cNvPr id="3" name="Content Placeholder 2"/>
          <p:cNvSpPr>
            <a:spLocks noGrp="1"/>
          </p:cNvSpPr>
          <p:nvPr>
            <p:ph sz="quarter" idx="1"/>
          </p:nvPr>
        </p:nvSpPr>
        <p:spPr/>
        <p:txBody>
          <a:bodyPr/>
          <a:lstStyle/>
          <a:p>
            <a:r>
              <a:rPr lang="en-US" sz="3600" dirty="0"/>
              <a:t>A. Summarize your project in 5 minutes or less.</a:t>
            </a:r>
          </a:p>
          <a:p>
            <a:r>
              <a:rPr lang="en-US" sz="3600" dirty="0"/>
              <a:t>B. Tell us what you did, what you learned, and how it worked</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a:t>
            </a:r>
            <a:endParaRPr lang="en-US" dirty="0"/>
          </a:p>
        </p:txBody>
      </p:sp>
      <p:sp>
        <p:nvSpPr>
          <p:cNvPr id="3" name="Content Placeholder 2"/>
          <p:cNvSpPr>
            <a:spLocks noGrp="1"/>
          </p:cNvSpPr>
          <p:nvPr>
            <p:ph sz="quarter" idx="1"/>
          </p:nvPr>
        </p:nvSpPr>
        <p:spPr/>
        <p:txBody>
          <a:bodyPr/>
          <a:lstStyle/>
          <a:p>
            <a:r>
              <a:rPr lang="en-US" dirty="0" smtClean="0"/>
              <a:t>See the rubric</a:t>
            </a:r>
          </a:p>
          <a:p>
            <a:pPr lvl="1"/>
            <a:r>
              <a:rPr lang="en-US" dirty="0" smtClean="0"/>
              <a:t>Title </a:t>
            </a:r>
            <a:r>
              <a:rPr lang="en-US" dirty="0"/>
              <a:t>page: 5 points 					</a:t>
            </a:r>
            <a:endParaRPr lang="en-US" dirty="0" smtClean="0"/>
          </a:p>
          <a:p>
            <a:pPr lvl="1"/>
            <a:r>
              <a:rPr lang="en-US" dirty="0" smtClean="0"/>
              <a:t>FCCLA </a:t>
            </a:r>
            <a:r>
              <a:rPr lang="en-US" dirty="0"/>
              <a:t>Planning Process Sheet: </a:t>
            </a:r>
            <a:r>
              <a:rPr lang="en-US" dirty="0" smtClean="0"/>
              <a:t>15</a:t>
            </a:r>
            <a:r>
              <a:rPr lang="en-US" dirty="0" smtClean="0"/>
              <a:t> </a:t>
            </a:r>
            <a:r>
              <a:rPr lang="en-US" dirty="0" smtClean="0"/>
              <a:t>points</a:t>
            </a:r>
          </a:p>
          <a:p>
            <a:pPr lvl="1"/>
            <a:r>
              <a:rPr lang="en-US" dirty="0" smtClean="0"/>
              <a:t>2 </a:t>
            </a:r>
            <a:r>
              <a:rPr lang="en-US" dirty="0"/>
              <a:t>page summary: </a:t>
            </a:r>
            <a:r>
              <a:rPr lang="en-US" dirty="0" smtClean="0"/>
              <a:t>50</a:t>
            </a:r>
            <a:r>
              <a:rPr lang="en-US" dirty="0" smtClean="0"/>
              <a:t> </a:t>
            </a:r>
            <a:r>
              <a:rPr lang="en-US" dirty="0" smtClean="0"/>
              <a:t>points</a:t>
            </a:r>
          </a:p>
          <a:p>
            <a:pPr lvl="1"/>
            <a:r>
              <a:rPr lang="en-US" dirty="0" smtClean="0"/>
              <a:t>Bibliography: 5 points</a:t>
            </a:r>
          </a:p>
          <a:p>
            <a:pPr lvl="1"/>
            <a:r>
              <a:rPr lang="en-US" dirty="0" smtClean="0"/>
              <a:t>Oral report: 25 points</a:t>
            </a:r>
          </a:p>
          <a:p>
            <a:pPr lvl="1"/>
            <a:endParaRPr lang="en-US" dirty="0"/>
          </a:p>
          <a:p>
            <a:pPr lvl="1"/>
            <a:r>
              <a:rPr lang="en-US" dirty="0" smtClean="0"/>
              <a:t>Total  - 100</a:t>
            </a:r>
          </a:p>
          <a:p>
            <a:pPr lvl="1"/>
            <a:endParaRPr lang="en-US" dirty="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 Rubric</a:t>
            </a:r>
            <a:endParaRPr lang="en-US" dirty="0"/>
          </a:p>
        </p:txBody>
      </p:sp>
      <p:graphicFrame>
        <p:nvGraphicFramePr>
          <p:cNvPr id="9" name="Content Placeholder 8"/>
          <p:cNvGraphicFramePr>
            <a:graphicFrameLocks noGrp="1"/>
          </p:cNvGraphicFramePr>
          <p:nvPr>
            <p:ph sz="quarter" idx="1"/>
            <p:extLst>
              <p:ext uri="{D42A27DB-BD31-4B8C-83A1-F6EECF244321}">
                <p14:modId xmlns:p14="http://schemas.microsoft.com/office/powerpoint/2010/main" val="330755572"/>
              </p:ext>
            </p:extLst>
          </p:nvPr>
        </p:nvGraphicFramePr>
        <p:xfrm>
          <a:off x="1566863" y="1249362"/>
          <a:ext cx="6010273" cy="4876800"/>
        </p:xfrm>
        <a:graphic>
          <a:graphicData uri="http://schemas.openxmlformats.org/drawingml/2006/table">
            <a:tbl>
              <a:tblPr firstRow="1" firstCol="1" lastRow="1" lastCol="1" bandRow="1" bandCol="1"/>
              <a:tblGrid>
                <a:gridCol w="1096932"/>
                <a:gridCol w="457055"/>
                <a:gridCol w="799846"/>
                <a:gridCol w="1028374"/>
                <a:gridCol w="799846"/>
                <a:gridCol w="799846"/>
                <a:gridCol w="1028374"/>
              </a:tblGrid>
              <a:tr h="0">
                <a:tc>
                  <a:txBody>
                    <a:bodyPr/>
                    <a:lstStyle/>
                    <a:p>
                      <a:pPr marL="0" marR="0">
                        <a:spcBef>
                          <a:spcPts val="0"/>
                        </a:spcBef>
                        <a:spcAft>
                          <a:spcPts val="0"/>
                        </a:spcAft>
                      </a:pPr>
                      <a:r>
                        <a:rPr lang="en-US" sz="1000" b="1" dirty="0">
                          <a:effectLst/>
                          <a:latin typeface="Calibri"/>
                          <a:ea typeface="Times New Roman"/>
                        </a:rPr>
                        <a:t>Title Page</a:t>
                      </a:r>
                      <a:endParaRPr lang="en-US" sz="1200" dirty="0">
                        <a:effectLst/>
                        <a:latin typeface="Times New Roman"/>
                        <a:ea typeface="Times New Roman"/>
                      </a:endParaRPr>
                    </a:p>
                    <a:p>
                      <a:pPr marL="0" marR="0">
                        <a:spcBef>
                          <a:spcPts val="0"/>
                        </a:spcBef>
                        <a:spcAft>
                          <a:spcPts val="0"/>
                        </a:spcAft>
                      </a:pPr>
                      <a:r>
                        <a:rPr lang="en-US" sz="1000" b="1" dirty="0">
                          <a:effectLst/>
                          <a:latin typeface="Calibri"/>
                          <a:ea typeface="Times New Roman"/>
                        </a:rPr>
                        <a:t> (5 points)</a:t>
                      </a:r>
                      <a:endParaRPr lang="en-US"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None</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Typed, Complete information</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5</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US" sz="1000" b="1">
                          <a:effectLst/>
                          <a:latin typeface="Calibri"/>
                          <a:ea typeface="Times New Roman"/>
                        </a:rPr>
                        <a:t>Planning Process sheet</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None</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Planning Process Format not followed</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5</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Two or more sections missing or not clearly defined</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10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Calibri"/>
                          <a:ea typeface="Times New Roman"/>
                        </a:rPr>
                        <a:t>One section missing, project not clearly defined</a:t>
                      </a:r>
                      <a:endParaRPr lang="en-US" sz="1200" dirty="0">
                        <a:effectLst/>
                        <a:latin typeface="Times New Roman"/>
                        <a:ea typeface="Times New Roman"/>
                      </a:endParaRPr>
                    </a:p>
                    <a:p>
                      <a:pPr marL="0" marR="0" algn="ctr">
                        <a:spcBef>
                          <a:spcPts val="0"/>
                        </a:spcBef>
                        <a:spcAft>
                          <a:spcPts val="0"/>
                        </a:spcAft>
                      </a:pPr>
                      <a:r>
                        <a:rPr lang="en-US" sz="1000" dirty="0" smtClean="0">
                          <a:effectLst/>
                          <a:latin typeface="Calibri"/>
                          <a:ea typeface="Times New Roman"/>
                        </a:rPr>
                        <a:t>12</a:t>
                      </a:r>
                      <a:endParaRPr lang="en-US"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Calibri"/>
                          <a:ea typeface="Times New Roman"/>
                        </a:rPr>
                        <a:t>Complete, not typed</a:t>
                      </a:r>
                      <a:endParaRPr lang="en-US" sz="1200" dirty="0">
                        <a:effectLst/>
                        <a:latin typeface="Times New Roman"/>
                        <a:ea typeface="Times New Roman"/>
                      </a:endParaRPr>
                    </a:p>
                    <a:p>
                      <a:pPr marL="0" marR="0">
                        <a:spcBef>
                          <a:spcPts val="0"/>
                        </a:spcBef>
                        <a:spcAft>
                          <a:spcPts val="0"/>
                        </a:spcAft>
                      </a:pPr>
                      <a:r>
                        <a:rPr lang="en-US" sz="1000" dirty="0">
                          <a:effectLst/>
                          <a:latin typeface="Calibri"/>
                          <a:ea typeface="Times New Roman"/>
                        </a:rPr>
                        <a:t> </a:t>
                      </a:r>
                      <a:endParaRPr lang="en-US" sz="1200" dirty="0">
                        <a:effectLst/>
                        <a:latin typeface="Times New Roman"/>
                        <a:ea typeface="Times New Roman"/>
                      </a:endParaRPr>
                    </a:p>
                    <a:p>
                      <a:pPr marL="0" marR="0">
                        <a:spcBef>
                          <a:spcPts val="0"/>
                        </a:spcBef>
                        <a:spcAft>
                          <a:spcPts val="0"/>
                        </a:spcAft>
                      </a:pPr>
                      <a:r>
                        <a:rPr lang="en-US" sz="1000" dirty="0">
                          <a:effectLst/>
                          <a:latin typeface="Calibri"/>
                          <a:ea typeface="Times New Roman"/>
                        </a:rPr>
                        <a:t> </a:t>
                      </a:r>
                      <a:endParaRPr lang="en-US" sz="1200" dirty="0">
                        <a:effectLst/>
                        <a:latin typeface="Times New Roman"/>
                        <a:ea typeface="Times New Roman"/>
                      </a:endParaRPr>
                    </a:p>
                    <a:p>
                      <a:pPr marL="0" marR="0">
                        <a:spcBef>
                          <a:spcPts val="0"/>
                        </a:spcBef>
                        <a:spcAft>
                          <a:spcPts val="0"/>
                        </a:spcAft>
                      </a:pPr>
                      <a:r>
                        <a:rPr lang="en-US" sz="1000" dirty="0">
                          <a:effectLst/>
                          <a:latin typeface="Calibri"/>
                          <a:ea typeface="Times New Roman"/>
                        </a:rPr>
                        <a:t> </a:t>
                      </a:r>
                      <a:endParaRPr lang="en-US" sz="1200" dirty="0">
                        <a:effectLst/>
                        <a:latin typeface="Times New Roman"/>
                        <a:ea typeface="Times New Roman"/>
                      </a:endParaRPr>
                    </a:p>
                    <a:p>
                      <a:pPr marL="0" marR="0" algn="ctr">
                        <a:spcBef>
                          <a:spcPts val="0"/>
                        </a:spcBef>
                        <a:spcAft>
                          <a:spcPts val="0"/>
                        </a:spcAft>
                      </a:pPr>
                      <a:r>
                        <a:rPr lang="en-US" sz="1000" dirty="0" smtClean="0">
                          <a:effectLst/>
                          <a:latin typeface="Calibri"/>
                          <a:ea typeface="Times New Roman"/>
                        </a:rPr>
                        <a:t>13</a:t>
                      </a:r>
                      <a:endParaRPr lang="en-US"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Calibri"/>
                          <a:ea typeface="Times New Roman"/>
                        </a:rPr>
                        <a:t>Complete. Easy to understand, typed</a:t>
                      </a:r>
                      <a:endParaRPr lang="en-US" sz="1200" dirty="0">
                        <a:effectLst/>
                        <a:latin typeface="Times New Roman"/>
                        <a:ea typeface="Times New Roman"/>
                      </a:endParaRPr>
                    </a:p>
                    <a:p>
                      <a:pPr marL="0" marR="0">
                        <a:spcBef>
                          <a:spcPts val="0"/>
                        </a:spcBef>
                        <a:spcAft>
                          <a:spcPts val="0"/>
                        </a:spcAft>
                      </a:pPr>
                      <a:r>
                        <a:rPr lang="en-US" sz="1000" dirty="0">
                          <a:effectLst/>
                          <a:latin typeface="Calibri"/>
                          <a:ea typeface="Times New Roman"/>
                        </a:rPr>
                        <a:t> </a:t>
                      </a:r>
                      <a:endParaRPr lang="en-US" sz="1200" dirty="0">
                        <a:effectLst/>
                        <a:latin typeface="Times New Roman"/>
                        <a:ea typeface="Times New Roman"/>
                      </a:endParaRPr>
                    </a:p>
                    <a:p>
                      <a:pPr marL="0" marR="0">
                        <a:spcBef>
                          <a:spcPts val="0"/>
                        </a:spcBef>
                        <a:spcAft>
                          <a:spcPts val="0"/>
                        </a:spcAft>
                      </a:pPr>
                      <a:r>
                        <a:rPr lang="en-US" sz="1000" dirty="0">
                          <a:effectLst/>
                          <a:latin typeface="Calibri"/>
                          <a:ea typeface="Times New Roman"/>
                        </a:rPr>
                        <a:t> </a:t>
                      </a:r>
                      <a:endParaRPr lang="en-US" sz="1200" dirty="0">
                        <a:effectLst/>
                        <a:latin typeface="Times New Roman"/>
                        <a:ea typeface="Times New Roman"/>
                      </a:endParaRPr>
                    </a:p>
                    <a:p>
                      <a:pPr marL="0" marR="0" algn="ctr">
                        <a:spcBef>
                          <a:spcPts val="0"/>
                        </a:spcBef>
                        <a:spcAft>
                          <a:spcPts val="0"/>
                        </a:spcAft>
                      </a:pPr>
                      <a:r>
                        <a:rPr lang="en-US" sz="1000" dirty="0" smtClean="0">
                          <a:effectLst/>
                          <a:latin typeface="Calibri"/>
                          <a:ea typeface="Times New Roman"/>
                        </a:rPr>
                        <a:t>15</a:t>
                      </a:r>
                      <a:endParaRPr lang="en-US" sz="1200" dirty="0">
                        <a:effectLst/>
                        <a:latin typeface="Times New Roman"/>
                        <a:ea typeface="Times New Roman"/>
                      </a:endParaRPr>
                    </a:p>
                    <a:p>
                      <a:pPr marL="0" marR="0" algn="ctr">
                        <a:spcBef>
                          <a:spcPts val="0"/>
                        </a:spcBef>
                        <a:spcAft>
                          <a:spcPts val="0"/>
                        </a:spcAft>
                      </a:pPr>
                      <a:r>
                        <a:rPr lang="en-US" sz="1000" dirty="0">
                          <a:effectLst/>
                          <a:latin typeface="Calibri"/>
                          <a:ea typeface="Times New Roman"/>
                        </a:rPr>
                        <a:t> </a:t>
                      </a:r>
                      <a:endParaRPr lang="en-US"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US" sz="1000" b="1">
                          <a:effectLst/>
                          <a:latin typeface="Calibri"/>
                          <a:ea typeface="Times New Roman"/>
                        </a:rPr>
                        <a:t>Summary</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3 communication techniques, Conclusion,</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FCCLA Purposes described, typed</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None</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Format not followed, Not typed</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10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3 requirements missing</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20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2 requirements missing</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30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1 requirement missing</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40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3 communication techniques described, Conclusion, FCCLA purpose included</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50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US" sz="1000" b="1">
                          <a:effectLst/>
                          <a:latin typeface="Calibri"/>
                          <a:ea typeface="Times New Roman"/>
                        </a:rPr>
                        <a:t>Oral Report</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None</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Unprepared, lacks organization</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5</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Calibri"/>
                          <a:ea typeface="Times New Roman"/>
                        </a:rPr>
                        <a:t>Report read to class</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10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Incomplete report, mostly read,</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20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Some parts of project missing, Minimal notes      </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22</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Interesting, Clearly defined project, minimal use of notes</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25</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US" sz="1000" b="1">
                          <a:effectLst/>
                          <a:latin typeface="Calibri"/>
                          <a:ea typeface="Times New Roman"/>
                        </a:rPr>
                        <a:t>Bibliography</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None</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 </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0</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Typed, Correct Format</a:t>
                      </a:r>
                      <a:endParaRPr lang="en-US" sz="1200">
                        <a:effectLst/>
                        <a:latin typeface="Times New Roman"/>
                        <a:ea typeface="Times New Roman"/>
                      </a:endParaRPr>
                    </a:p>
                    <a:p>
                      <a:pPr marL="0" marR="0" algn="ctr">
                        <a:spcBef>
                          <a:spcPts val="0"/>
                        </a:spcBef>
                        <a:spcAft>
                          <a:spcPts val="0"/>
                        </a:spcAft>
                      </a:pPr>
                      <a:r>
                        <a:rPr lang="en-US" sz="1000">
                          <a:effectLst/>
                          <a:latin typeface="Calibri"/>
                          <a:ea typeface="Times New Roman"/>
                        </a:rPr>
                        <a:t>5</a:t>
                      </a:r>
                      <a:endParaRPr lang="en-US" sz="1200">
                        <a:effectLst/>
                        <a:latin typeface="Times New Roman"/>
                        <a:ea typeface="Times New Roman"/>
                      </a:endParaRPr>
                    </a:p>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Calibri"/>
                          <a:ea typeface="Times New Roman"/>
                        </a:rPr>
                        <a:t> </a:t>
                      </a:r>
                      <a:endParaRPr lang="en-US" sz="12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Calibri"/>
                          <a:ea typeface="Times New Roman"/>
                        </a:rPr>
                        <a:t> </a:t>
                      </a:r>
                      <a:endParaRPr lang="en-US"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39286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Project</a:t>
            </a:r>
            <a:endParaRPr lang="en-US" dirty="0"/>
          </a:p>
        </p:txBody>
      </p:sp>
      <p:pic>
        <p:nvPicPr>
          <p:cNvPr id="2050"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1970170" y="1219200"/>
            <a:ext cx="5203660" cy="493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78977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Student Results</a:t>
            </a:r>
            <a:endParaRPr lang="en-US" dirty="0"/>
          </a:p>
        </p:txBody>
      </p:sp>
      <p:sp>
        <p:nvSpPr>
          <p:cNvPr id="3" name="Content Placeholder 2"/>
          <p:cNvSpPr>
            <a:spLocks noGrp="1"/>
          </p:cNvSpPr>
          <p:nvPr>
            <p:ph sz="quarter" idx="1"/>
          </p:nvPr>
        </p:nvSpPr>
        <p:spPr/>
        <p:txBody>
          <a:bodyPr>
            <a:normAutofit/>
          </a:bodyPr>
          <a:lstStyle/>
          <a:p>
            <a:pPr marL="0" indent="0">
              <a:buNone/>
            </a:pPr>
            <a:r>
              <a:rPr lang="en-US" dirty="0" smtClean="0"/>
              <a:t>“The </a:t>
            </a:r>
            <a:r>
              <a:rPr lang="en-US" dirty="0"/>
              <a:t>impact that these techniques had on our relationship was tremendous. We communicate better now, we help each other out more, we ask each other more questions about the others day, and I feel that we have gotten to know each other better. We have not fought in the last week, and I think it is because of these communication techniques. We get along a lot better now and I am very grateful for that</a:t>
            </a:r>
            <a:r>
              <a:rPr lang="en-US" dirty="0" smtClean="0"/>
              <a:t>.”</a:t>
            </a:r>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234802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marL="0" lvl="0" indent="0">
              <a:buClr>
                <a:srgbClr val="727CA3"/>
              </a:buClr>
              <a:buNone/>
            </a:pPr>
            <a:r>
              <a:rPr lang="en-US" dirty="0" smtClean="0">
                <a:solidFill>
                  <a:prstClr val="black"/>
                </a:solidFill>
                <a:latin typeface="Times New Roman"/>
                <a:ea typeface="Calibri"/>
              </a:rPr>
              <a:t>“Through </a:t>
            </a:r>
            <a:r>
              <a:rPr lang="en-US" dirty="0">
                <a:solidFill>
                  <a:prstClr val="black"/>
                </a:solidFill>
                <a:latin typeface="Times New Roman"/>
                <a:ea typeface="Calibri"/>
              </a:rPr>
              <a:t>this project I learned how important it is to always show someone that you care about what they have to say and the best way to solve a conflict.   This project will help me in the future because I will have a better relationship with my brothers and I will know how to get along with others.  I enjoyed the project because I believe that it will help my brothers and I communicate with one another better than we did before</a:t>
            </a:r>
            <a:r>
              <a:rPr lang="en-US" dirty="0" smtClean="0">
                <a:solidFill>
                  <a:prstClr val="black"/>
                </a:solidFill>
                <a:latin typeface="Times New Roman"/>
                <a:ea typeface="Calibri"/>
              </a:rPr>
              <a:t>.”</a:t>
            </a:r>
            <a:endParaRPr lang="en-US" sz="2400" dirty="0">
              <a:solidFill>
                <a:prstClr val="black"/>
              </a:solidFill>
            </a:endParaRPr>
          </a:p>
          <a:p>
            <a:endParaRPr lang="en-US" dirty="0"/>
          </a:p>
        </p:txBody>
      </p:sp>
    </p:spTree>
    <p:extLst>
      <p:ext uri="{BB962C8B-B14F-4D97-AF65-F5344CB8AC3E}">
        <p14:creationId xmlns:p14="http://schemas.microsoft.com/office/powerpoint/2010/main" val="41986086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marL="0" indent="0">
              <a:buNone/>
            </a:pPr>
            <a:r>
              <a:rPr lang="en-US" dirty="0" smtClean="0"/>
              <a:t>“This </a:t>
            </a:r>
            <a:r>
              <a:rPr lang="en-US" dirty="0"/>
              <a:t>was a good project because it truly does show you how important communication is and how small changes in your communication patterns can make big changes in your relationships. The three strategies I used for this project were: eye contact, body language and “I” messages. It worked really well. The FCCLA purpose I related this to, is the “Strengthening the Family Unit as a Functioning Member of Society”. I think the project went really well, and I am glad that I did it; it truly helped my relationship with my step-mom</a:t>
            </a:r>
            <a:r>
              <a:rPr lang="en-US" dirty="0" smtClean="0"/>
              <a:t>.”</a:t>
            </a:r>
            <a:endParaRPr lang="en-US" dirty="0"/>
          </a:p>
          <a:p>
            <a:endParaRPr lang="en-US" dirty="0"/>
          </a:p>
        </p:txBody>
      </p:sp>
    </p:spTree>
    <p:extLst>
      <p:ext uri="{BB962C8B-B14F-4D97-AF65-F5344CB8AC3E}">
        <p14:creationId xmlns:p14="http://schemas.microsoft.com/office/powerpoint/2010/main" val="41936377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Conclusion</a:t>
            </a:r>
            <a:endParaRPr lang="en-US" dirty="0"/>
          </a:p>
        </p:txBody>
      </p:sp>
      <p:sp>
        <p:nvSpPr>
          <p:cNvPr id="3" name="Content Placeholder 2"/>
          <p:cNvSpPr>
            <a:spLocks noGrp="1"/>
          </p:cNvSpPr>
          <p:nvPr>
            <p:ph sz="quarter" idx="1"/>
          </p:nvPr>
        </p:nvSpPr>
        <p:spPr/>
        <p:txBody>
          <a:bodyPr/>
          <a:lstStyle/>
          <a:p>
            <a:r>
              <a:rPr lang="en-US" dirty="0" smtClean="0"/>
              <a:t>Using STAR Events in the classroom is easy.</a:t>
            </a:r>
          </a:p>
          <a:p>
            <a:r>
              <a:rPr lang="en-US" dirty="0" smtClean="0"/>
              <a:t>Using STAR Events in the classroom provides students with real life learning experiences.</a:t>
            </a:r>
          </a:p>
          <a:p>
            <a:r>
              <a:rPr lang="en-US" dirty="0" smtClean="0"/>
              <a:t>Using STAR Events encourages students to participate in FCCLA.</a:t>
            </a:r>
          </a:p>
        </p:txBody>
      </p:sp>
    </p:spTree>
    <p:extLst>
      <p:ext uri="{BB962C8B-B14F-4D97-AF65-F5344CB8AC3E}">
        <p14:creationId xmlns:p14="http://schemas.microsoft.com/office/powerpoint/2010/main" val="1549968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does the Interpersonal Relationships STAR Event fit in the ARFL Curriculum?</a:t>
            </a:r>
            <a:endParaRPr lang="en-US" dirty="0"/>
          </a:p>
        </p:txBody>
      </p:sp>
      <p:sp>
        <p:nvSpPr>
          <p:cNvPr id="3" name="Content Placeholder 2"/>
          <p:cNvSpPr>
            <a:spLocks noGrp="1"/>
          </p:cNvSpPr>
          <p:nvPr>
            <p:ph sz="quarter" idx="1"/>
          </p:nvPr>
        </p:nvSpPr>
        <p:spPr/>
        <p:txBody>
          <a:bodyPr/>
          <a:lstStyle/>
          <a:p>
            <a:r>
              <a:rPr lang="en-US" dirty="0"/>
              <a:t>STANDARD 4 </a:t>
            </a:r>
          </a:p>
          <a:p>
            <a:r>
              <a:rPr lang="en-US" dirty="0"/>
              <a:t>Students will identify effective communication in interpersonal relationships and ways to develop </a:t>
            </a:r>
          </a:p>
          <a:p>
            <a:r>
              <a:rPr lang="en-US" dirty="0"/>
              <a:t>meaningful relationships in the family unit</a:t>
            </a:r>
            <a:r>
              <a:rPr lang="en-US" dirty="0" smtClean="0"/>
              <a:t>.</a:t>
            </a:r>
          </a:p>
          <a:p>
            <a:pPr lvl="1"/>
            <a:r>
              <a:rPr lang="en-US" dirty="0"/>
              <a:t>ARFL #6 Performance Objective </a:t>
            </a:r>
            <a:r>
              <a:rPr lang="en-US" dirty="0" smtClean="0"/>
              <a:t>A</a:t>
            </a:r>
          </a:p>
          <a:p>
            <a:pPr lvl="2"/>
            <a:r>
              <a:rPr lang="en-US" dirty="0" smtClean="0"/>
              <a:t> </a:t>
            </a:r>
            <a:r>
              <a:rPr lang="en-US" dirty="0"/>
              <a:t>Demonstrate the ability to use two constructive </a:t>
            </a:r>
            <a:r>
              <a:rPr lang="en-US" dirty="0" smtClean="0"/>
              <a:t>communication </a:t>
            </a:r>
            <a:r>
              <a:rPr lang="en-US" dirty="0"/>
              <a:t>skills. </a:t>
            </a:r>
          </a:p>
          <a:p>
            <a:pPr lvl="1"/>
            <a:endParaRPr lang="en-US" dirty="0"/>
          </a:p>
        </p:txBody>
      </p:sp>
    </p:spTree>
    <p:extLst>
      <p:ext uri="{BB962C8B-B14F-4D97-AF65-F5344CB8AC3E}">
        <p14:creationId xmlns:p14="http://schemas.microsoft.com/office/powerpoint/2010/main" val="30052993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to successful integration</a:t>
            </a:r>
            <a:endParaRPr lang="en-US" dirty="0"/>
          </a:p>
        </p:txBody>
      </p:sp>
      <p:sp>
        <p:nvSpPr>
          <p:cNvPr id="3" name="Content Placeholder 2"/>
          <p:cNvSpPr>
            <a:spLocks noGrp="1"/>
          </p:cNvSpPr>
          <p:nvPr>
            <p:ph sz="quarter" idx="1"/>
          </p:nvPr>
        </p:nvSpPr>
        <p:spPr/>
        <p:txBody>
          <a:bodyPr/>
          <a:lstStyle/>
          <a:p>
            <a:r>
              <a:rPr lang="en-US" dirty="0" smtClean="0"/>
              <a:t>1. Teach the standards</a:t>
            </a:r>
          </a:p>
          <a:p>
            <a:r>
              <a:rPr lang="en-US" dirty="0" smtClean="0"/>
              <a:t>2. Introduce the project</a:t>
            </a:r>
          </a:p>
          <a:p>
            <a:r>
              <a:rPr lang="en-US" dirty="0" smtClean="0"/>
              <a:t>3. Set a time line</a:t>
            </a:r>
          </a:p>
          <a:p>
            <a:r>
              <a:rPr lang="en-US" dirty="0" smtClean="0"/>
              <a:t>4. Share presentations</a:t>
            </a:r>
          </a:p>
          <a:p>
            <a:r>
              <a:rPr lang="en-US" dirty="0" smtClean="0"/>
              <a:t>5. Evaluate finished project</a:t>
            </a:r>
          </a:p>
          <a:p>
            <a:r>
              <a:rPr lang="en-US" dirty="0" smtClean="0"/>
              <a:t>6. Recruit for STAR Event participation</a:t>
            </a:r>
          </a:p>
          <a:p>
            <a:endParaRPr lang="en-US" dirty="0"/>
          </a:p>
        </p:txBody>
      </p:sp>
    </p:spTree>
    <p:extLst>
      <p:ext uri="{BB962C8B-B14F-4D97-AF65-F5344CB8AC3E}">
        <p14:creationId xmlns:p14="http://schemas.microsoft.com/office/powerpoint/2010/main" val="33512129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Interpersonal Communication Project</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Improving Relationships Through Better Communication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a:t>
            </a:r>
            <a:endParaRPr lang="en-US" dirty="0"/>
          </a:p>
        </p:txBody>
      </p:sp>
      <p:sp>
        <p:nvSpPr>
          <p:cNvPr id="3" name="Content Placeholder 2"/>
          <p:cNvSpPr>
            <a:spLocks noGrp="1"/>
          </p:cNvSpPr>
          <p:nvPr>
            <p:ph sz="quarter" idx="1"/>
          </p:nvPr>
        </p:nvSpPr>
        <p:spPr/>
        <p:txBody>
          <a:bodyPr/>
          <a:lstStyle/>
          <a:p>
            <a:r>
              <a:rPr lang="en-US" sz="4000" dirty="0"/>
              <a:t>Purpose: This project is designed to strengthen communication skills over a period of 2 weeks using the techniques learned in class.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a:t>
            </a:r>
            <a:endParaRPr lang="en-US" dirty="0"/>
          </a:p>
        </p:txBody>
      </p:sp>
      <p:sp>
        <p:nvSpPr>
          <p:cNvPr id="3" name="Content Placeholder 2"/>
          <p:cNvSpPr>
            <a:spLocks noGrp="1"/>
          </p:cNvSpPr>
          <p:nvPr>
            <p:ph sz="quarter" idx="1"/>
          </p:nvPr>
        </p:nvSpPr>
        <p:spPr/>
        <p:txBody>
          <a:bodyPr/>
          <a:lstStyle/>
          <a:p>
            <a:r>
              <a:rPr lang="en-US" sz="3600" dirty="0"/>
              <a:t>Project: Select an individual (family member, friend, co-worker) with whom you would like to improve your relationship. Make and carry out a plan to improve your relationship with this person. Follow the instructions listed below to plan to complete your project.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a:t>
            </a:r>
            <a:endParaRPr lang="en-US" dirty="0"/>
          </a:p>
        </p:txBody>
      </p:sp>
      <p:sp>
        <p:nvSpPr>
          <p:cNvPr id="3" name="Content Placeholder 2"/>
          <p:cNvSpPr>
            <a:spLocks noGrp="1"/>
          </p:cNvSpPr>
          <p:nvPr>
            <p:ph sz="quarter" idx="1"/>
          </p:nvPr>
        </p:nvSpPr>
        <p:spPr/>
        <p:txBody>
          <a:bodyPr/>
          <a:lstStyle/>
          <a:p>
            <a:r>
              <a:rPr lang="en-US" b="1" dirty="0"/>
              <a:t>1. Plan your project.</a:t>
            </a:r>
            <a:endParaRPr lang="en-US" dirty="0"/>
          </a:p>
          <a:p>
            <a:r>
              <a:rPr lang="en-US" dirty="0"/>
              <a:t>A. Complete the FCCLA Project Planning Sheet. See the template at</a:t>
            </a:r>
          </a:p>
          <a:p>
            <a:r>
              <a:rPr lang="en-US" dirty="0"/>
              <a:t>	</a:t>
            </a:r>
            <a:r>
              <a:rPr lang="en-US" u="sng" dirty="0">
                <a:hlinkClick r:id="rId2"/>
              </a:rPr>
              <a:t>http://www.fcclainc.org/assets/files/pdf/programs/star/planproc_r.pdf</a:t>
            </a:r>
            <a:r>
              <a:rPr lang="en-US" dirty="0"/>
              <a:t>. </a:t>
            </a:r>
            <a:endParaRPr lang="en-US" dirty="0" smtClean="0"/>
          </a:p>
          <a:p>
            <a:r>
              <a:rPr lang="en-US" dirty="0" smtClean="0"/>
              <a:t>You </a:t>
            </a:r>
            <a:r>
              <a:rPr lang="en-US" dirty="0"/>
              <a:t>can type into it and print it.</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Choose 3 Strategies</a:t>
            </a:r>
            <a:endParaRPr lang="en-US" dirty="0"/>
          </a:p>
        </p:txBody>
      </p:sp>
      <p:sp>
        <p:nvSpPr>
          <p:cNvPr id="3" name="Content Placeholder 2"/>
          <p:cNvSpPr>
            <a:spLocks noGrp="1"/>
          </p:cNvSpPr>
          <p:nvPr>
            <p:ph sz="quarter" idx="1"/>
          </p:nvPr>
        </p:nvSpPr>
        <p:spPr/>
        <p:txBody>
          <a:bodyPr>
            <a:normAutofit/>
          </a:bodyPr>
          <a:lstStyle/>
          <a:p>
            <a:r>
              <a:rPr lang="en-US" dirty="0"/>
              <a:t>B. Decide on the communication techniques you want to practice:</a:t>
            </a:r>
          </a:p>
          <a:p>
            <a:pPr lvl="0"/>
            <a:r>
              <a:rPr lang="en-US" dirty="0"/>
              <a:t>Use a minimum of three positive communication techniques discussed in class.</a:t>
            </a:r>
          </a:p>
          <a:p>
            <a:pPr lvl="1"/>
            <a:r>
              <a:rPr lang="en-US" dirty="0"/>
              <a:t>I-messages</a:t>
            </a:r>
          </a:p>
          <a:p>
            <a:pPr lvl="1"/>
            <a:r>
              <a:rPr lang="en-US" dirty="0"/>
              <a:t>Reflective/Active Listening</a:t>
            </a:r>
          </a:p>
          <a:p>
            <a:pPr lvl="1"/>
            <a:r>
              <a:rPr lang="en-US" dirty="0"/>
              <a:t>Body language</a:t>
            </a:r>
          </a:p>
          <a:p>
            <a:pPr lvl="1"/>
            <a:r>
              <a:rPr lang="en-US" dirty="0"/>
              <a:t>Written communication</a:t>
            </a:r>
          </a:p>
          <a:p>
            <a:pPr lvl="1"/>
            <a:r>
              <a:rPr lang="en-US" dirty="0"/>
              <a:t>Conflict Resolution </a:t>
            </a:r>
            <a:r>
              <a:rPr lang="en-US" dirty="0" smtClean="0"/>
              <a:t>Strategies</a:t>
            </a:r>
          </a:p>
          <a:p>
            <a:pPr lvl="1"/>
            <a:r>
              <a:rPr lang="en-US" dirty="0" smtClean="0"/>
              <a:t>Positive Communication Techniques</a:t>
            </a:r>
            <a:endParaRPr lang="en-US" dirty="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Action</a:t>
            </a:r>
            <a:endParaRPr lang="en-US" dirty="0"/>
          </a:p>
        </p:txBody>
      </p:sp>
      <p:sp>
        <p:nvSpPr>
          <p:cNvPr id="3" name="Content Placeholder 2"/>
          <p:cNvSpPr>
            <a:spLocks noGrp="1"/>
          </p:cNvSpPr>
          <p:nvPr>
            <p:ph sz="quarter" idx="1"/>
          </p:nvPr>
        </p:nvSpPr>
        <p:spPr/>
        <p:txBody>
          <a:bodyPr/>
          <a:lstStyle/>
          <a:p>
            <a:r>
              <a:rPr lang="en-US" b="1" dirty="0" smtClean="0"/>
              <a:t> </a:t>
            </a:r>
            <a:r>
              <a:rPr lang="en-US" b="1" dirty="0"/>
              <a:t>Carry out the plan for 2 weeks minimum. Make changes and adjustments as necessary. You may want to keep a journal describing your experience.</a:t>
            </a:r>
            <a:endParaRPr lang="en-US" dirty="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65</TotalTime>
  <Words>984</Words>
  <Application>Microsoft Office PowerPoint</Application>
  <PresentationFormat>On-screen Show (4:3)</PresentationFormat>
  <Paragraphs>205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Origin</vt:lpstr>
      <vt:lpstr>STAR Events in the Classroom</vt:lpstr>
      <vt:lpstr>Where does the Interpersonal Relationships STAR Event fit in the ARFL Curriculum?</vt:lpstr>
      <vt:lpstr>Steps to successful integration</vt:lpstr>
      <vt:lpstr>Interpersonal Communication Project</vt:lpstr>
      <vt:lpstr>WHY</vt:lpstr>
      <vt:lpstr>What?</vt:lpstr>
      <vt:lpstr>Steps</vt:lpstr>
      <vt:lpstr>Choose 3 Strategies</vt:lpstr>
      <vt:lpstr>Take Action</vt:lpstr>
      <vt:lpstr>Write it up!</vt:lpstr>
      <vt:lpstr>More writing</vt:lpstr>
      <vt:lpstr>Share</vt:lpstr>
      <vt:lpstr>Grading</vt:lpstr>
      <vt:lpstr>Grading Rubric</vt:lpstr>
      <vt:lpstr>Student Project</vt:lpstr>
      <vt:lpstr>Student Results</vt:lpstr>
      <vt:lpstr>PowerPoint Presentation</vt:lpstr>
      <vt:lpstr>PowerPoint Presentation</vt:lpstr>
      <vt:lpstr>In Conclusion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Interpersonal Communication Project</dc:title>
  <dc:creator>admin</dc:creator>
  <cp:lastModifiedBy>b</cp:lastModifiedBy>
  <cp:revision>7</cp:revision>
  <dcterms:created xsi:type="dcterms:W3CDTF">2012-12-14T19:46:53Z</dcterms:created>
  <dcterms:modified xsi:type="dcterms:W3CDTF">2014-06-16T19:58:50Z</dcterms:modified>
</cp:coreProperties>
</file>