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9"/>
  </p:notesMasterIdLst>
  <p:handoutMasterIdLst>
    <p:handoutMasterId r:id="rId50"/>
  </p:handoutMasterIdLst>
  <p:sldIdLst>
    <p:sldId id="386" r:id="rId2"/>
    <p:sldId id="406" r:id="rId3"/>
    <p:sldId id="403" r:id="rId4"/>
    <p:sldId id="402" r:id="rId5"/>
    <p:sldId id="404" r:id="rId6"/>
    <p:sldId id="408" r:id="rId7"/>
    <p:sldId id="409" r:id="rId8"/>
    <p:sldId id="410" r:id="rId9"/>
    <p:sldId id="411" r:id="rId10"/>
    <p:sldId id="412" r:id="rId11"/>
    <p:sldId id="443" r:id="rId12"/>
    <p:sldId id="405" r:id="rId13"/>
    <p:sldId id="397" r:id="rId14"/>
    <p:sldId id="398" r:id="rId15"/>
    <p:sldId id="413" r:id="rId16"/>
    <p:sldId id="442" r:id="rId17"/>
    <p:sldId id="435" r:id="rId18"/>
    <p:sldId id="417" r:id="rId19"/>
    <p:sldId id="440" r:id="rId20"/>
    <p:sldId id="418" r:id="rId21"/>
    <p:sldId id="429" r:id="rId22"/>
    <p:sldId id="414" r:id="rId23"/>
    <p:sldId id="449" r:id="rId24"/>
    <p:sldId id="416" r:id="rId25"/>
    <p:sldId id="446" r:id="rId26"/>
    <p:sldId id="415" r:id="rId27"/>
    <p:sldId id="399" r:id="rId28"/>
    <p:sldId id="419" r:id="rId29"/>
    <p:sldId id="423" r:id="rId30"/>
    <p:sldId id="439" r:id="rId31"/>
    <p:sldId id="400" r:id="rId32"/>
    <p:sldId id="441" r:id="rId33"/>
    <p:sldId id="428" r:id="rId34"/>
    <p:sldId id="425" r:id="rId35"/>
    <p:sldId id="426" r:id="rId36"/>
    <p:sldId id="433" r:id="rId37"/>
    <p:sldId id="432" r:id="rId38"/>
    <p:sldId id="434" r:id="rId39"/>
    <p:sldId id="447" r:id="rId40"/>
    <p:sldId id="448" r:id="rId41"/>
    <p:sldId id="401" r:id="rId42"/>
    <p:sldId id="445" r:id="rId43"/>
    <p:sldId id="437" r:id="rId44"/>
    <p:sldId id="436" r:id="rId45"/>
    <p:sldId id="431" r:id="rId46"/>
    <p:sldId id="444" r:id="rId47"/>
    <p:sldId id="422"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A288"/>
    <a:srgbClr val="0033CC"/>
    <a:srgbClr val="FFFFFF"/>
    <a:srgbClr val="3399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8729" autoAdjust="0"/>
    <p:restoredTop sz="92540" autoAdjust="0"/>
  </p:normalViewPr>
  <p:slideViewPr>
    <p:cSldViewPr>
      <p:cViewPr varScale="1">
        <p:scale>
          <a:sx n="60" d="100"/>
          <a:sy n="60" d="100"/>
        </p:scale>
        <p:origin x="90" y="6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6" tIns="46588" rIns="93176" bIns="46588" rtlCol="0"/>
          <a:lstStyle>
            <a:lvl1pPr algn="r">
              <a:defRPr sz="1200"/>
            </a:lvl1pPr>
          </a:lstStyle>
          <a:p>
            <a:fld id="{A96D0B68-1DF0-4B62-AA0D-1AF8FE33892A}" type="datetimeFigureOut">
              <a:rPr lang="en-US" smtClean="0"/>
              <a:pPr/>
              <a:t>6/15/2015</a:t>
            </a:fld>
            <a:endParaRPr lang="en-US"/>
          </a:p>
        </p:txBody>
      </p:sp>
      <p:sp>
        <p:nvSpPr>
          <p:cNvPr id="4" name="Footer Placeholder 3"/>
          <p:cNvSpPr>
            <a:spLocks noGrp="1"/>
          </p:cNvSpPr>
          <p:nvPr>
            <p:ph type="ftr" sz="quarter" idx="2"/>
          </p:nvPr>
        </p:nvSpPr>
        <p:spPr>
          <a:xfrm>
            <a:off x="1"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6"/>
            <a:ext cx="3037840" cy="464820"/>
          </a:xfrm>
          <a:prstGeom prst="rect">
            <a:avLst/>
          </a:prstGeom>
        </p:spPr>
        <p:txBody>
          <a:bodyPr vert="horz" lIns="93176" tIns="46588" rIns="93176" bIns="46588" rtlCol="0" anchor="b"/>
          <a:lstStyle>
            <a:lvl1pPr algn="r">
              <a:defRPr sz="1200"/>
            </a:lvl1pPr>
          </a:lstStyle>
          <a:p>
            <a:fld id="{37C3D3C1-EF54-4D2E-95D9-A61345FE0E23}" type="slidenum">
              <a:rPr lang="en-US" smtClean="0"/>
              <a:pPr/>
              <a:t>‹#›</a:t>
            </a:fld>
            <a:endParaRPr lang="en-US"/>
          </a:p>
        </p:txBody>
      </p:sp>
    </p:spTree>
    <p:extLst>
      <p:ext uri="{BB962C8B-B14F-4D97-AF65-F5344CB8AC3E}">
        <p14:creationId xmlns:p14="http://schemas.microsoft.com/office/powerpoint/2010/main" val="128196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6" tIns="46588" rIns="93176" bIns="46588" rtlCol="0"/>
          <a:lstStyle>
            <a:lvl1pPr algn="r">
              <a:defRPr sz="1200"/>
            </a:lvl1pPr>
          </a:lstStyle>
          <a:p>
            <a:fld id="{FAC63091-0184-4EC6-9D8B-6B108F30F592}" type="datetimeFigureOut">
              <a:rPr lang="en-US" smtClean="0"/>
              <a:pPr/>
              <a:t>6/15/2015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6" tIns="46588" rIns="93176" bIns="4658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3176" tIns="46588" rIns="93176" bIns="46588" rtlCol="0" anchor="b"/>
          <a:lstStyle>
            <a:lvl1pPr algn="r">
              <a:defRPr sz="1200"/>
            </a:lvl1pPr>
          </a:lstStyle>
          <a:p>
            <a:fld id="{7C96DA5D-5A40-424C-B842-FF1E4BB68B80}" type="slidenum">
              <a:rPr lang="en-US" smtClean="0"/>
              <a:pPr/>
              <a:t>‹#›</a:t>
            </a:fld>
            <a:endParaRPr lang="en-US"/>
          </a:p>
        </p:txBody>
      </p:sp>
    </p:spTree>
    <p:extLst>
      <p:ext uri="{BB962C8B-B14F-4D97-AF65-F5344CB8AC3E}">
        <p14:creationId xmlns:p14="http://schemas.microsoft.com/office/powerpoint/2010/main" val="1876292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 all need money!  It’s great to have, fun to spend, and hard to keep.  But why is it so important?  </a:t>
            </a:r>
          </a:p>
          <a:p>
            <a:pPr eaLnBrk="1" hangingPunct="1">
              <a:spcBef>
                <a:spcPct val="0"/>
              </a:spcBef>
            </a:pPr>
            <a:r>
              <a:rPr lang="en-US" altLang="en-US" smtClean="0"/>
              <a:t>Most teens will spend about $100 per week.  Where does this go?  Where does this come from?             </a:t>
            </a:r>
          </a:p>
          <a:p>
            <a:pPr eaLnBrk="1" hangingPunct="1">
              <a:spcBef>
                <a:spcPct val="0"/>
              </a:spcBef>
            </a:pPr>
            <a:r>
              <a:rPr lang="en-US" altLang="en-US" smtClean="0"/>
              <a:t>How do we get it?</a:t>
            </a:r>
          </a:p>
          <a:p>
            <a:pPr eaLnBrk="1" hangingPunct="1">
              <a:spcBef>
                <a:spcPct val="0"/>
              </a:spcBef>
            </a:pPr>
            <a:r>
              <a:rPr lang="en-US" altLang="en-US" smtClean="0"/>
              <a:t>       Allowance</a:t>
            </a:r>
          </a:p>
          <a:p>
            <a:pPr eaLnBrk="1" hangingPunct="1">
              <a:spcBef>
                <a:spcPct val="0"/>
              </a:spcBef>
            </a:pPr>
            <a:r>
              <a:rPr lang="en-US" altLang="en-US" smtClean="0"/>
              <a:t>       Gifts</a:t>
            </a:r>
          </a:p>
          <a:p>
            <a:pPr eaLnBrk="1" hangingPunct="1">
              <a:spcBef>
                <a:spcPct val="0"/>
              </a:spcBef>
            </a:pPr>
            <a:r>
              <a:rPr lang="en-US" altLang="en-US" smtClean="0"/>
              <a:t>       Work</a:t>
            </a:r>
          </a:p>
          <a:p>
            <a:pPr eaLnBrk="1" hangingPunct="1">
              <a:spcBef>
                <a:spcPct val="0"/>
              </a:spcBef>
            </a:pPr>
            <a:r>
              <a:rPr lang="en-US" altLang="en-US" smtClean="0"/>
              <a:t>       Investments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C3630FC-2258-49FB-9302-33B1977BCE1A}" type="slidenum">
              <a:rPr lang="en-US" altLang="en-US"/>
              <a:pPr eaLnBrk="1" hangingPunct="1"/>
              <a:t>7</a:t>
            </a:fld>
            <a:endParaRPr lang="en-US" altLang="en-US"/>
          </a:p>
        </p:txBody>
      </p:sp>
    </p:spTree>
    <p:extLst>
      <p:ext uri="{BB962C8B-B14F-4D97-AF65-F5344CB8AC3E}">
        <p14:creationId xmlns:p14="http://schemas.microsoft.com/office/powerpoint/2010/main" val="1970552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C0B72D-7572-4B7E-BBAF-9F5FAD74DCD7}" type="slidenum">
              <a:rPr lang="en-US"/>
              <a:pPr/>
              <a:t>44</a:t>
            </a:fld>
            <a:endParaRPr lang="en-US"/>
          </a:p>
        </p:txBody>
      </p:sp>
      <p:sp>
        <p:nvSpPr>
          <p:cNvPr id="36866" name="Rectangle 3074"/>
          <p:cNvSpPr>
            <a:spLocks noGrp="1" noRot="1" noChangeAspect="1" noChangeArrowheads="1" noTextEdit="1"/>
          </p:cNvSpPr>
          <p:nvPr>
            <p:ph type="sldImg"/>
          </p:nvPr>
        </p:nvSpPr>
        <p:spPr>
          <a:ln/>
        </p:spPr>
      </p:sp>
      <p:sp>
        <p:nvSpPr>
          <p:cNvPr id="36867" name="Rectangle 3075"/>
          <p:cNvSpPr>
            <a:spLocks noGrp="1" noChangeArrowheads="1"/>
          </p:cNvSpPr>
          <p:nvPr>
            <p:ph type="body" idx="1"/>
          </p:nvPr>
        </p:nvSpPr>
        <p:spPr/>
        <p:txBody>
          <a:bodyPr/>
          <a:lstStyle/>
          <a:p>
            <a:r>
              <a:rPr lang="en-US" b="1" u="sng">
                <a:cs typeface="Times New Roman" pitchFamily="18" charset="0"/>
              </a:rPr>
              <a:t>Calendar or Notebook Method</a:t>
            </a:r>
          </a:p>
          <a:p>
            <a:r>
              <a:rPr lang="en-US">
                <a:cs typeface="Times New Roman" pitchFamily="18" charset="0"/>
              </a:rPr>
              <a:t>Some families use a </a:t>
            </a:r>
            <a:r>
              <a:rPr lang="en-US" b="1">
                <a:cs typeface="Times New Roman" pitchFamily="18" charset="0"/>
              </a:rPr>
              <a:t>calendar or notebook</a:t>
            </a:r>
            <a:r>
              <a:rPr lang="en-US">
                <a:cs typeface="Times New Roman" pitchFamily="18" charset="0"/>
              </a:rPr>
              <a:t> to track income and expenses.  They list income on the date they receive it, write in bills and expenses when they are due, and as they are paid, they mark that bill off.  The calendar or notebook also provides a spending record at tax time.  The notebook can also be used as a place to store bills so they are easy to find. </a:t>
            </a:r>
          </a:p>
          <a:p>
            <a:r>
              <a:rPr lang="en-US">
                <a:cs typeface="Times New Roman" pitchFamily="18" charset="0"/>
              </a:rPr>
              <a:t>Worksheet 1B </a:t>
            </a:r>
            <a:r>
              <a:rPr lang="en-US" b="1">
                <a:cs typeface="Times New Roman" pitchFamily="18" charset="0"/>
              </a:rPr>
              <a:t>Tracking Tools</a:t>
            </a:r>
            <a:r>
              <a:rPr lang="en-US" i="1">
                <a:cs typeface="Times New Roman" pitchFamily="18" charset="0"/>
              </a:rPr>
              <a:t>, </a:t>
            </a:r>
            <a:r>
              <a:rPr lang="en-US">
                <a:cs typeface="Times New Roman" pitchFamily="18" charset="0"/>
              </a:rPr>
              <a:t>from the</a:t>
            </a:r>
            <a:r>
              <a:rPr lang="en-US" i="1">
                <a:cs typeface="Times New Roman" pitchFamily="18" charset="0"/>
              </a:rPr>
              <a:t> Tracking Income and Expenses CIS 1112 </a:t>
            </a:r>
            <a:r>
              <a:rPr lang="en-US">
                <a:cs typeface="Times New Roman" pitchFamily="18" charset="0"/>
              </a:rPr>
              <a:t>publication may be used to help you set up the</a:t>
            </a:r>
            <a:r>
              <a:rPr lang="en-US" i="1">
                <a:cs typeface="Times New Roman" pitchFamily="18" charset="0"/>
              </a:rPr>
              <a:t> </a:t>
            </a:r>
            <a:r>
              <a:rPr lang="en-US">
                <a:cs typeface="Times New Roman" pitchFamily="18" charset="0"/>
              </a:rPr>
              <a:t>notebook, if you choose to track expenses with this method.</a:t>
            </a:r>
            <a:r>
              <a:rPr lang="en-US" i="1">
                <a:cs typeface="Times New Roman" pitchFamily="18" charset="0"/>
              </a:rPr>
              <a:t> </a:t>
            </a:r>
            <a:endParaRPr lang="en-US">
              <a:cs typeface="Times New Roman" pitchFamily="18" charset="0"/>
            </a:endParaRPr>
          </a:p>
          <a:p>
            <a:r>
              <a:rPr lang="en-US">
                <a:cs typeface="Times New Roman" pitchFamily="18" charset="0"/>
              </a:rPr>
              <a:t> </a:t>
            </a:r>
          </a:p>
          <a:p>
            <a:endParaRPr lang="en-US"/>
          </a:p>
          <a:p>
            <a:endParaRPr lang="en-US"/>
          </a:p>
        </p:txBody>
      </p:sp>
    </p:spTree>
    <p:extLst>
      <p:ext uri="{BB962C8B-B14F-4D97-AF65-F5344CB8AC3E}">
        <p14:creationId xmlns:p14="http://schemas.microsoft.com/office/powerpoint/2010/main" val="866213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Some of us need to have money for a positive image, some of us need it to fee safe and secure, some of us want to help others with our money, some of us just want to live and enjoy it.  That is our money style.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9E4E6F-B53F-4151-8488-EE8479396118}" type="slidenum">
              <a:rPr lang="en-US" altLang="en-US"/>
              <a:pPr eaLnBrk="1" hangingPunct="1"/>
              <a:t>8</a:t>
            </a:fld>
            <a:endParaRPr lang="en-US" altLang="en-US"/>
          </a:p>
        </p:txBody>
      </p:sp>
    </p:spTree>
    <p:extLst>
      <p:ext uri="{BB962C8B-B14F-4D97-AF65-F5344CB8AC3E}">
        <p14:creationId xmlns:p14="http://schemas.microsoft.com/office/powerpoint/2010/main" val="1588717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How will teens learn to value and manage money?  What patterns of behavior have they already learned?</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3314C56-37C1-4C20-8EA5-553DA4D4DA99}" type="slidenum">
              <a:rPr lang="en-US" altLang="en-US"/>
              <a:pPr eaLnBrk="1" hangingPunct="1"/>
              <a:t>9</a:t>
            </a:fld>
            <a:endParaRPr lang="en-US" altLang="en-US"/>
          </a:p>
        </p:txBody>
      </p:sp>
    </p:spTree>
    <p:extLst>
      <p:ext uri="{BB962C8B-B14F-4D97-AF65-F5344CB8AC3E}">
        <p14:creationId xmlns:p14="http://schemas.microsoft.com/office/powerpoint/2010/main" val="194976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6A8494B-0510-4AEA-82DF-92C11E83FEAC}" type="slidenum">
              <a:rPr lang="en-US" altLang="en-US"/>
              <a:pPr eaLnBrk="1" hangingPunct="1"/>
              <a:t>17</a:t>
            </a:fld>
            <a:endParaRPr lang="en-US" altLang="en-US"/>
          </a:p>
        </p:txBody>
      </p:sp>
    </p:spTree>
    <p:extLst>
      <p:ext uri="{BB962C8B-B14F-4D97-AF65-F5344CB8AC3E}">
        <p14:creationId xmlns:p14="http://schemas.microsoft.com/office/powerpoint/2010/main" val="77917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
          <p:cNvSpPr>
            <a:spLocks noGrp="1" noChangeArrowheads="1"/>
          </p:cNvSpPr>
          <p:nvPr>
            <p:ph type="sldNum" sz="quarter" idx="5"/>
          </p:nvPr>
        </p:nvSpPr>
        <p:spPr>
          <a:noFill/>
        </p:spPr>
        <p:txBody>
          <a:bodyPr/>
          <a:lstStyle>
            <a:lvl1pPr defTabSz="936477">
              <a:defRPr>
                <a:solidFill>
                  <a:schemeClr val="tx1"/>
                </a:solidFill>
                <a:latin typeface="Arial" charset="0"/>
              </a:defRPr>
            </a:lvl1pPr>
            <a:lvl2pPr marL="716130" indent="-275434" defTabSz="936477">
              <a:defRPr>
                <a:solidFill>
                  <a:schemeClr val="tx1"/>
                </a:solidFill>
                <a:latin typeface="Arial" charset="0"/>
              </a:defRPr>
            </a:lvl2pPr>
            <a:lvl3pPr marL="1101738" indent="-220348" defTabSz="936477">
              <a:defRPr>
                <a:solidFill>
                  <a:schemeClr val="tx1"/>
                </a:solidFill>
                <a:latin typeface="Arial" charset="0"/>
              </a:defRPr>
            </a:lvl3pPr>
            <a:lvl4pPr marL="1542433" indent="-220348" defTabSz="936477">
              <a:defRPr>
                <a:solidFill>
                  <a:schemeClr val="tx1"/>
                </a:solidFill>
                <a:latin typeface="Arial" charset="0"/>
              </a:defRPr>
            </a:lvl4pPr>
            <a:lvl5pPr marL="1983128" indent="-220348" defTabSz="936477">
              <a:defRPr>
                <a:solidFill>
                  <a:schemeClr val="tx1"/>
                </a:solidFill>
                <a:latin typeface="Arial" charset="0"/>
              </a:defRPr>
            </a:lvl5pPr>
            <a:lvl6pPr marL="2423823" indent="-220348" defTabSz="936477" eaLnBrk="0" fontAlgn="base" hangingPunct="0">
              <a:spcBef>
                <a:spcPct val="0"/>
              </a:spcBef>
              <a:spcAft>
                <a:spcPct val="0"/>
              </a:spcAft>
              <a:defRPr>
                <a:solidFill>
                  <a:schemeClr val="tx1"/>
                </a:solidFill>
                <a:latin typeface="Arial" charset="0"/>
              </a:defRPr>
            </a:lvl6pPr>
            <a:lvl7pPr marL="2864518" indent="-220348" defTabSz="936477" eaLnBrk="0" fontAlgn="base" hangingPunct="0">
              <a:spcBef>
                <a:spcPct val="0"/>
              </a:spcBef>
              <a:spcAft>
                <a:spcPct val="0"/>
              </a:spcAft>
              <a:defRPr>
                <a:solidFill>
                  <a:schemeClr val="tx1"/>
                </a:solidFill>
                <a:latin typeface="Arial" charset="0"/>
              </a:defRPr>
            </a:lvl7pPr>
            <a:lvl8pPr marL="3305213" indent="-220348" defTabSz="936477" eaLnBrk="0" fontAlgn="base" hangingPunct="0">
              <a:spcBef>
                <a:spcPct val="0"/>
              </a:spcBef>
              <a:spcAft>
                <a:spcPct val="0"/>
              </a:spcAft>
              <a:defRPr>
                <a:solidFill>
                  <a:schemeClr val="tx1"/>
                </a:solidFill>
                <a:latin typeface="Arial" charset="0"/>
              </a:defRPr>
            </a:lvl8pPr>
            <a:lvl9pPr marL="3745908" indent="-220348" defTabSz="936477" eaLnBrk="0" fontAlgn="base" hangingPunct="0">
              <a:spcBef>
                <a:spcPct val="0"/>
              </a:spcBef>
              <a:spcAft>
                <a:spcPct val="0"/>
              </a:spcAft>
              <a:defRPr>
                <a:solidFill>
                  <a:schemeClr val="tx1"/>
                </a:solidFill>
                <a:latin typeface="Arial" charset="0"/>
              </a:defRPr>
            </a:lvl9pPr>
          </a:lstStyle>
          <a:p>
            <a:fld id="{E95CAD6E-5165-43E4-997E-636571D825F3}" type="slidenum">
              <a:rPr lang="en-US" smtClean="0">
                <a:latin typeface="Times New Roman" pitchFamily="18" charset="0"/>
              </a:rPr>
              <a:pPr/>
              <a:t>18</a:t>
            </a:fld>
            <a:endParaRPr lang="en-US" smtClean="0">
              <a:latin typeface="Times New Roman" pitchFamily="18" charset="0"/>
            </a:endParaRPr>
          </a:p>
        </p:txBody>
      </p:sp>
      <p:sp>
        <p:nvSpPr>
          <p:cNvPr id="19459" name="Rectangle 2"/>
          <p:cNvSpPr>
            <a:spLocks noGrp="1" noRot="1" noChangeAspect="1" noChangeArrowheads="1" noTextEdit="1"/>
          </p:cNvSpPr>
          <p:nvPr>
            <p:ph type="sldImg"/>
          </p:nvPr>
        </p:nvSpPr>
        <p:spPr>
          <a:ln cap="flat"/>
        </p:spPr>
      </p:sp>
      <p:sp>
        <p:nvSpPr>
          <p:cNvPr id="1946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303374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sldNum" sz="quarter" idx="5"/>
          </p:nvPr>
        </p:nvSpPr>
        <p:spPr>
          <a:noFill/>
        </p:spPr>
        <p:txBody>
          <a:bodyPr/>
          <a:lstStyle>
            <a:lvl1pPr defTabSz="936477">
              <a:defRPr>
                <a:solidFill>
                  <a:schemeClr val="tx1"/>
                </a:solidFill>
                <a:latin typeface="Arial" charset="0"/>
              </a:defRPr>
            </a:lvl1pPr>
            <a:lvl2pPr marL="716130" indent="-275434" defTabSz="936477">
              <a:defRPr>
                <a:solidFill>
                  <a:schemeClr val="tx1"/>
                </a:solidFill>
                <a:latin typeface="Arial" charset="0"/>
              </a:defRPr>
            </a:lvl2pPr>
            <a:lvl3pPr marL="1101738" indent="-220348" defTabSz="936477">
              <a:defRPr>
                <a:solidFill>
                  <a:schemeClr val="tx1"/>
                </a:solidFill>
                <a:latin typeface="Arial" charset="0"/>
              </a:defRPr>
            </a:lvl3pPr>
            <a:lvl4pPr marL="1542433" indent="-220348" defTabSz="936477">
              <a:defRPr>
                <a:solidFill>
                  <a:schemeClr val="tx1"/>
                </a:solidFill>
                <a:latin typeface="Arial" charset="0"/>
              </a:defRPr>
            </a:lvl4pPr>
            <a:lvl5pPr marL="1983128" indent="-220348" defTabSz="936477">
              <a:defRPr>
                <a:solidFill>
                  <a:schemeClr val="tx1"/>
                </a:solidFill>
                <a:latin typeface="Arial" charset="0"/>
              </a:defRPr>
            </a:lvl5pPr>
            <a:lvl6pPr marL="2423823" indent="-220348" defTabSz="936477" eaLnBrk="0" fontAlgn="base" hangingPunct="0">
              <a:spcBef>
                <a:spcPct val="0"/>
              </a:spcBef>
              <a:spcAft>
                <a:spcPct val="0"/>
              </a:spcAft>
              <a:defRPr>
                <a:solidFill>
                  <a:schemeClr val="tx1"/>
                </a:solidFill>
                <a:latin typeface="Arial" charset="0"/>
              </a:defRPr>
            </a:lvl6pPr>
            <a:lvl7pPr marL="2864518" indent="-220348" defTabSz="936477" eaLnBrk="0" fontAlgn="base" hangingPunct="0">
              <a:spcBef>
                <a:spcPct val="0"/>
              </a:spcBef>
              <a:spcAft>
                <a:spcPct val="0"/>
              </a:spcAft>
              <a:defRPr>
                <a:solidFill>
                  <a:schemeClr val="tx1"/>
                </a:solidFill>
                <a:latin typeface="Arial" charset="0"/>
              </a:defRPr>
            </a:lvl7pPr>
            <a:lvl8pPr marL="3305213" indent="-220348" defTabSz="936477" eaLnBrk="0" fontAlgn="base" hangingPunct="0">
              <a:spcBef>
                <a:spcPct val="0"/>
              </a:spcBef>
              <a:spcAft>
                <a:spcPct val="0"/>
              </a:spcAft>
              <a:defRPr>
                <a:solidFill>
                  <a:schemeClr val="tx1"/>
                </a:solidFill>
                <a:latin typeface="Arial" charset="0"/>
              </a:defRPr>
            </a:lvl8pPr>
            <a:lvl9pPr marL="3745908" indent="-220348" defTabSz="936477" eaLnBrk="0" fontAlgn="base" hangingPunct="0">
              <a:spcBef>
                <a:spcPct val="0"/>
              </a:spcBef>
              <a:spcAft>
                <a:spcPct val="0"/>
              </a:spcAft>
              <a:defRPr>
                <a:solidFill>
                  <a:schemeClr val="tx1"/>
                </a:solidFill>
                <a:latin typeface="Arial" charset="0"/>
              </a:defRPr>
            </a:lvl9pPr>
          </a:lstStyle>
          <a:p>
            <a:fld id="{3909311E-420C-40F6-9FAE-668C7274FC5E}" type="slidenum">
              <a:rPr lang="en-US" smtClean="0">
                <a:latin typeface="Times New Roman" pitchFamily="18" charset="0"/>
              </a:rPr>
              <a:pPr/>
              <a:t>20</a:t>
            </a:fld>
            <a:endParaRPr lang="en-US" smtClean="0">
              <a:latin typeface="Times New Roman" pitchFamily="18" charset="0"/>
            </a:endParaRPr>
          </a:p>
        </p:txBody>
      </p:sp>
      <p:sp>
        <p:nvSpPr>
          <p:cNvPr id="20483" name="Rectangle 2"/>
          <p:cNvSpPr>
            <a:spLocks noGrp="1" noRot="1" noChangeAspect="1" noChangeArrowheads="1" noTextEdit="1"/>
          </p:cNvSpPr>
          <p:nvPr>
            <p:ph type="sldImg"/>
          </p:nvPr>
        </p:nvSpPr>
        <p:spPr>
          <a:ln cap="flat"/>
        </p:spPr>
      </p:sp>
      <p:sp>
        <p:nvSpPr>
          <p:cNvPr id="20484" name="Rectangle 3"/>
          <p:cNvSpPr>
            <a:spLocks noGrp="1" noChangeArrowheads="1"/>
          </p:cNvSpPr>
          <p:nvPr>
            <p:ph type="body" idx="1"/>
          </p:nvPr>
        </p:nvSpPr>
        <p:spPr>
          <a:noFill/>
        </p:spPr>
        <p:txBody>
          <a:bodyPr/>
          <a:lstStyle/>
          <a:p>
            <a:endParaRPr lang="en-US" dirty="0" smtClean="0"/>
          </a:p>
        </p:txBody>
      </p:sp>
    </p:spTree>
    <p:extLst>
      <p:ext uri="{BB962C8B-B14F-4D97-AF65-F5344CB8AC3E}">
        <p14:creationId xmlns:p14="http://schemas.microsoft.com/office/powerpoint/2010/main" val="10169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BCACE7E1-26D1-434E-BEBA-BBAA0AF44E7A}" type="slidenum">
              <a:rPr lang="en-US" smtClean="0">
                <a:latin typeface="Arial" pitchFamily="34" charset="0"/>
              </a:rPr>
              <a:pPr/>
              <a:t>21</a:t>
            </a:fld>
            <a:endParaRPr lang="en-US" dirty="0" smtClean="0">
              <a:latin typeface="Arial" pitchFamily="34"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934614" y="4415710"/>
            <a:ext cx="5141174" cy="4183220"/>
          </a:xfrm>
          <a:noFill/>
          <a:ln/>
        </p:spPr>
        <p:txBody>
          <a:bodyPr>
            <a:normAutofit lnSpcReduction="10000"/>
          </a:bodyPr>
          <a:lstStyle/>
          <a:p>
            <a:pPr eaLnBrk="1" hangingPunct="1"/>
            <a:r>
              <a:rPr lang="en-US" dirty="0" smtClean="0">
                <a:latin typeface="Arial" pitchFamily="34" charset="0"/>
              </a:rPr>
              <a:t>If you are wondering how you will ever be able to establish a savings, there are some exercises you can do to review your spending habits and make adjustments.</a:t>
            </a:r>
          </a:p>
          <a:p>
            <a:pPr eaLnBrk="1" hangingPunct="1"/>
            <a:r>
              <a:rPr lang="en-US" dirty="0" smtClean="0">
                <a:latin typeface="Arial" pitchFamily="34" charset="0"/>
              </a:rPr>
              <a:t>The step down principle is one of these exercises.*  It is a way to reduce expenses by looking at different ways to make a purchase and allows you to choose a less expensive option. It is like a staircase.  The most expensive way to make the purchase is on the top step, the next most expensive is on the second step and so-on until the least expensive purchase method is on the bottom step.  See if you can step down one or two steps and save the difference from what you normally do.  For example if you made your own lunch which costs approximately $1.43 instead of the $5.00 it costs to go out to lunch, you would save $3.57.  If your goal was to purchase a sofa for $1200.00, you could reach this goal by simply preparing your lunch every day.  In one year you would have $1200.00.  You can use this theory on many other items such as clothing. Starting at a high end store, then stepping down to a department store then to a discount store and finally, to a thrift store.  Use this principle when you think that you don’t have any extra money to put towards savings.  Just remember that little things add up.  Do you really need to go to the movies?  Could you play a game outside instead for free?  Or even rent a movie instead.  Ask yourself would you rather have a sofa or </a:t>
            </a:r>
            <a:r>
              <a:rPr lang="en-US" dirty="0" err="1" smtClean="0">
                <a:latin typeface="Arial" pitchFamily="34" charset="0"/>
              </a:rPr>
              <a:t>french</a:t>
            </a:r>
            <a:r>
              <a:rPr lang="en-US" dirty="0" smtClean="0">
                <a:latin typeface="Arial" pitchFamily="34" charset="0"/>
              </a:rPr>
              <a:t> fries every day? </a:t>
            </a:r>
          </a:p>
          <a:p>
            <a:pPr eaLnBrk="1" hangingPunct="1"/>
            <a:r>
              <a:rPr lang="en-US" dirty="0" smtClean="0">
                <a:latin typeface="Arial" pitchFamily="34" charset="0"/>
              </a:rPr>
              <a:t>*Alena C. Johnson, Financial Remedies, 2002, Watkins Printing, Providence, UT</a:t>
            </a:r>
          </a:p>
        </p:txBody>
      </p:sp>
    </p:spTree>
    <p:extLst>
      <p:ext uri="{BB962C8B-B14F-4D97-AF65-F5344CB8AC3E}">
        <p14:creationId xmlns:p14="http://schemas.microsoft.com/office/powerpoint/2010/main" val="772618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Without written down goals-it is only a wish!  Take the time to write them down.  </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CD2387-2F6C-4F65-9DA9-29E5826F2D4B}" type="slidenum">
              <a:rPr lang="en-US" altLang="en-US"/>
              <a:pPr eaLnBrk="1" hangingPunct="1"/>
              <a:t>33</a:t>
            </a:fld>
            <a:endParaRPr lang="en-US" altLang="en-US"/>
          </a:p>
        </p:txBody>
      </p:sp>
    </p:spTree>
    <p:extLst>
      <p:ext uri="{BB962C8B-B14F-4D97-AF65-F5344CB8AC3E}">
        <p14:creationId xmlns:p14="http://schemas.microsoft.com/office/powerpoint/2010/main" val="3933159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96DA5D-5A40-424C-B842-FF1E4BB68B80}" type="slidenum">
              <a:rPr lang="en-US" smtClean="0"/>
              <a:pPr/>
              <a:t>38</a:t>
            </a:fld>
            <a:endParaRPr lang="en-US" dirty="0"/>
          </a:p>
        </p:txBody>
      </p:sp>
    </p:spTree>
    <p:extLst>
      <p:ext uri="{BB962C8B-B14F-4D97-AF65-F5344CB8AC3E}">
        <p14:creationId xmlns:p14="http://schemas.microsoft.com/office/powerpoint/2010/main" val="2854850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272A1205-9C8E-4836-8F9C-2F9BE5DA721A}" type="datetimeFigureOut">
              <a:rPr lang="en-US" smtClean="0"/>
              <a:pPr/>
              <a:t>6/15/2015</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2E5C0451-002D-4B09-B877-08A39701DB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272A1205-9C8E-4836-8F9C-2F9BE5DA721A}" type="datetimeFigureOut">
              <a:rPr lang="en-US" smtClean="0"/>
              <a:pPr/>
              <a:t>6/15/2015</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2E5C0451-002D-4B09-B877-08A39701DB5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endParaRPr lang="en-US"/>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2ECB1091-0072-4285-B5F0-8958EA0E34EB}"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1A4BE51A-D685-4D53-AF56-00A9F00A3BCE}"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272A1205-9C8E-4836-8F9C-2F9BE5DA721A}" type="datetimeFigureOut">
              <a:rPr lang="en-US" smtClean="0"/>
              <a:pPr/>
              <a:t>6/15/2015</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2E5C0451-002D-4B09-B877-08A39701DB5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272A1205-9C8E-4836-8F9C-2F9BE5DA721A}" type="datetimeFigureOut">
              <a:rPr lang="en-US" smtClean="0"/>
              <a:pPr/>
              <a:t>6/15/2015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5C0451-002D-4B09-B877-08A39701DB5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272A1205-9C8E-4836-8F9C-2F9BE5DA721A}" type="datetimeFigureOut">
              <a:rPr lang="en-US" smtClean="0"/>
              <a:pPr/>
              <a:t>6/15/2015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E5C0451-002D-4B09-B877-08A39701DB5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gi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6">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272A1205-9C8E-4836-8F9C-2F9BE5DA721A}" type="datetimeFigureOut">
              <a:rPr lang="en-US" smtClean="0"/>
              <a:pPr/>
              <a:t>6/15/2015</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2E5C0451-002D-4B09-B877-08A39701DB55}" type="slidenum">
              <a:rPr lang="en-US" smtClean="0"/>
              <a:pPr/>
              <a:t>‹#›</a:t>
            </a:fld>
            <a:endParaRPr lang="en-US"/>
          </a:p>
        </p:txBody>
      </p:sp>
      <p:pic>
        <p:nvPicPr>
          <p:cNvPr id="8" name="Picture 7" descr="saltlakebluetransparent.gif"/>
          <p:cNvPicPr>
            <a:picLocks noChangeAspect="1"/>
          </p:cNvPicPr>
          <p:nvPr/>
        </p:nvPicPr>
        <p:blipFill>
          <a:blip r:embed="rId17"/>
          <a:stretch>
            <a:fillRect/>
          </a:stretch>
        </p:blipFill>
        <p:spPr>
          <a:xfrm>
            <a:off x="152400" y="6202955"/>
            <a:ext cx="3352800" cy="578845"/>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3" r:id="rId13"/>
    <p:sldLayoutId id="2147483784" r:id="rId14"/>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9.xml"/><Relationship Id="rId6" Type="http://schemas.openxmlformats.org/officeDocument/2006/relationships/image" Target="../media/image7.tiff"/><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2.xml.rels><?xml version="1.0" encoding="UTF-8" standalone="yes"?>
<Relationships xmlns="http://schemas.openxmlformats.org/package/2006/relationships"><Relationship Id="rId2" Type="http://schemas.openxmlformats.org/officeDocument/2006/relationships/hyperlink" Target="http://www.investopedia.com/terms/f/five-c-credit.as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nsumer.ftc.gov/media/video-0101-car-title-loan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collegecost.ed.gov/shopping_shee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youtube.com/watch?v=SXxypc5AYM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438400"/>
            <a:ext cx="3429000" cy="1524000"/>
          </a:xfrm>
        </p:spPr>
        <p:txBody>
          <a:bodyPr>
            <a:noAutofit/>
          </a:bodyPr>
          <a:lstStyle/>
          <a:p>
            <a:pPr algn="ctr"/>
            <a:r>
              <a:rPr lang="en-US" sz="4000" dirty="0" smtClean="0">
                <a:latin typeface="Arial Black" panose="020B0A04020102020204" pitchFamily="34" charset="0"/>
              </a:rPr>
              <a:t>If I am All Grown Up- How Do I Manage My Money?</a:t>
            </a:r>
            <a:endParaRPr lang="en-US" sz="4000" dirty="0">
              <a:latin typeface="Arial Black" panose="020B0A04020102020204" pitchFamily="34" charset="0"/>
            </a:endParaRPr>
          </a:p>
        </p:txBody>
      </p:sp>
      <p:sp>
        <p:nvSpPr>
          <p:cNvPr id="4" name="Subtitle 3"/>
          <p:cNvSpPr>
            <a:spLocks noGrp="1"/>
          </p:cNvSpPr>
          <p:nvPr>
            <p:ph type="body" sz="half" idx="2"/>
          </p:nvPr>
        </p:nvSpPr>
        <p:spPr>
          <a:xfrm>
            <a:off x="5410200" y="4225994"/>
            <a:ext cx="3581400" cy="1752600"/>
          </a:xfrm>
        </p:spPr>
        <p:txBody>
          <a:bodyPr>
            <a:normAutofit fontScale="85000" lnSpcReduction="10000"/>
          </a:bodyPr>
          <a:lstStyle/>
          <a:p>
            <a:r>
              <a:rPr lang="en-US" sz="3600" dirty="0" smtClean="0">
                <a:latin typeface="Arial" panose="020B0604020202020204" pitchFamily="34" charset="0"/>
                <a:cs typeface="Arial" panose="020B0604020202020204" pitchFamily="34" charset="0"/>
              </a:rPr>
              <a:t>Presented by</a:t>
            </a:r>
            <a:endParaRPr lang="en-US" sz="36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a:latin typeface="Arial" panose="020B0604020202020204" pitchFamily="34" charset="0"/>
                <a:cs typeface="Arial" panose="020B0604020202020204" pitchFamily="34" charset="0"/>
              </a:rPr>
              <a:t>Marilyn K. Albertson, M.S., CFCS</a:t>
            </a:r>
          </a:p>
          <a:p>
            <a:r>
              <a:rPr lang="en-US" sz="2000" b="1" dirty="0">
                <a:latin typeface="Arial" panose="020B0604020202020204" pitchFamily="34" charset="0"/>
                <a:cs typeface="Arial" panose="020B0604020202020204" pitchFamily="34" charset="0"/>
              </a:rPr>
              <a:t>Extension Associate Professor  </a:t>
            </a:r>
          </a:p>
          <a:p>
            <a:r>
              <a:rPr lang="en-US" sz="2000" b="1" dirty="0">
                <a:latin typeface="Arial" panose="020B0604020202020204" pitchFamily="34" charset="0"/>
                <a:cs typeface="Arial" panose="020B0604020202020204" pitchFamily="34" charset="0"/>
              </a:rPr>
              <a:t>Family &amp; Consumer Sciences</a:t>
            </a:r>
          </a:p>
          <a:p>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4999" t="11084" r="17065" b="-3448"/>
          <a:stretch/>
        </p:blipFill>
        <p:spPr>
          <a:xfrm>
            <a:off x="304800" y="7086600"/>
            <a:ext cx="2057400" cy="1905000"/>
          </a:xfrm>
          <a:prstGeom prst="rect">
            <a:avLst/>
          </a:prstGeom>
          <a:ln>
            <a:noFill/>
          </a:ln>
        </p:spPr>
      </p:pic>
      <p:pic>
        <p:nvPicPr>
          <p:cNvPr id="6" name="Picture 2" descr="http://asgrnes.com/wp-content/uploads/2012/02/45749-teaching-teens-money__crop-landscape-534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336" y="1295400"/>
            <a:ext cx="2377439" cy="172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200275" y="3017954"/>
            <a:ext cx="2586225" cy="1825694"/>
          </a:xfrm>
          <a:prstGeom prst="rect">
            <a:avLst/>
          </a:prstGeom>
        </p:spPr>
      </p:pic>
      <p:pic>
        <p:nvPicPr>
          <p:cNvPr id="8" name="Picture 0" descr="horizontal_0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18" y="5858030"/>
            <a:ext cx="2020888" cy="923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0045" y="5869621"/>
            <a:ext cx="979573" cy="912179"/>
          </a:xfrm>
          <a:prstGeom prst="rect">
            <a:avLst/>
          </a:prstGeom>
        </p:spPr>
      </p:pic>
      <p:sp>
        <p:nvSpPr>
          <p:cNvPr id="10" name="Rectangle 9"/>
          <p:cNvSpPr/>
          <p:nvPr/>
        </p:nvSpPr>
        <p:spPr>
          <a:xfrm>
            <a:off x="2845305" y="5996748"/>
            <a:ext cx="4572000" cy="584775"/>
          </a:xfrm>
          <a:prstGeom prst="rect">
            <a:avLst/>
          </a:prstGeom>
        </p:spPr>
        <p:txBody>
          <a:bodyPr>
            <a:spAutoFit/>
          </a:bodyPr>
          <a:lstStyle/>
          <a:p>
            <a:pPr fontAlgn="base">
              <a:spcBef>
                <a:spcPct val="0"/>
              </a:spcBef>
              <a:spcAft>
                <a:spcPct val="0"/>
              </a:spcAft>
            </a:pPr>
            <a:r>
              <a:rPr lang="en-US" altLang="en-US" sz="1600" b="1" i="1" dirty="0">
                <a:solidFill>
                  <a:srgbClr val="000000"/>
                </a:solidFill>
                <a:cs typeface="Times New Roman" panose="02020603050405020304" pitchFamily="18" charset="0"/>
              </a:rPr>
              <a:t>Utah State University is an affirmative action/equal opportunity institution.”</a:t>
            </a:r>
            <a:endParaRPr lang="en-US" altLang="en-US" sz="1600" dirty="0">
              <a:solidFill>
                <a:srgbClr val="000000"/>
              </a:solidFill>
            </a:endParaRPr>
          </a:p>
        </p:txBody>
      </p:sp>
    </p:spTree>
    <p:extLst>
      <p:ext uri="{BB962C8B-B14F-4D97-AF65-F5344CB8AC3E}">
        <p14:creationId xmlns:p14="http://schemas.microsoft.com/office/powerpoint/2010/main" val="25683474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Pair – Share  Activity</a:t>
            </a:r>
            <a:endParaRPr lang="en-US" dirty="0"/>
          </a:p>
        </p:txBody>
      </p:sp>
      <p:sp>
        <p:nvSpPr>
          <p:cNvPr id="3" name="Content Placeholder 2"/>
          <p:cNvSpPr>
            <a:spLocks noGrp="1"/>
          </p:cNvSpPr>
          <p:nvPr>
            <p:ph idx="1"/>
          </p:nvPr>
        </p:nvSpPr>
        <p:spPr/>
        <p:txBody>
          <a:bodyPr/>
          <a:lstStyle/>
          <a:p>
            <a:r>
              <a:rPr lang="en-US" dirty="0" smtClean="0"/>
              <a:t>Pair up.  Each partner think of a goal you would like to accomplish in the future.</a:t>
            </a:r>
          </a:p>
          <a:p>
            <a:r>
              <a:rPr lang="en-US" dirty="0" smtClean="0"/>
              <a:t>Take a card from the stack and read it to the person next to you. Look only at the white side with writing on it.</a:t>
            </a:r>
          </a:p>
          <a:p>
            <a:r>
              <a:rPr lang="en-US" dirty="0" smtClean="0"/>
              <a:t>Will this habitude help you or hinder you in achieving that goal?  Share your answer with your partner. </a:t>
            </a:r>
          </a:p>
          <a:p>
            <a:r>
              <a:rPr lang="en-US" dirty="0" smtClean="0"/>
              <a:t>Turn card over to see what “Habitude” it is.  </a:t>
            </a:r>
          </a:p>
          <a:p>
            <a:endParaRPr lang="en-US" dirty="0"/>
          </a:p>
        </p:txBody>
      </p:sp>
    </p:spTree>
    <p:extLst>
      <p:ext uri="{BB962C8B-B14F-4D97-AF65-F5344CB8AC3E}">
        <p14:creationId xmlns:p14="http://schemas.microsoft.com/office/powerpoint/2010/main" val="70421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239000" cy="1371600"/>
          </a:xfrm>
        </p:spPr>
        <p:txBody>
          <a:bodyPr>
            <a:normAutofit fontScale="90000"/>
          </a:bodyPr>
          <a:lstStyle/>
          <a:p>
            <a:r>
              <a:rPr lang="en-US" u="sng" dirty="0" smtClean="0">
                <a:solidFill>
                  <a:schemeClr val="tx2">
                    <a:lumMod val="60000"/>
                    <a:lumOff val="40000"/>
                  </a:schemeClr>
                </a:solidFill>
              </a:rPr>
              <a:t/>
            </a:r>
            <a:br>
              <a:rPr lang="en-US" u="sng" dirty="0" smtClean="0">
                <a:solidFill>
                  <a:schemeClr val="tx2">
                    <a:lumMod val="60000"/>
                    <a:lumOff val="40000"/>
                  </a:schemeClr>
                </a:solidFill>
              </a:rPr>
            </a:br>
            <a:r>
              <a:rPr lang="en-US" u="sng" dirty="0">
                <a:solidFill>
                  <a:schemeClr val="tx2">
                    <a:lumMod val="60000"/>
                    <a:lumOff val="40000"/>
                  </a:schemeClr>
                </a:solidFill>
              </a:rPr>
              <a:t/>
            </a:r>
            <a:br>
              <a:rPr lang="en-US" u="sng" dirty="0">
                <a:solidFill>
                  <a:schemeClr val="tx2">
                    <a:lumMod val="60000"/>
                    <a:lumOff val="40000"/>
                  </a:schemeClr>
                </a:solidFill>
              </a:rPr>
            </a:br>
            <a:r>
              <a:rPr lang="en-US" u="sng" dirty="0" smtClean="0">
                <a:solidFill>
                  <a:schemeClr val="tx2">
                    <a:lumMod val="60000"/>
                    <a:lumOff val="40000"/>
                  </a:schemeClr>
                </a:solidFill>
              </a:rPr>
              <a:t/>
            </a:r>
            <a:br>
              <a:rPr lang="en-US" u="sng" dirty="0" smtClean="0">
                <a:solidFill>
                  <a:schemeClr val="tx2">
                    <a:lumMod val="60000"/>
                    <a:lumOff val="40000"/>
                  </a:schemeClr>
                </a:solidFill>
              </a:rPr>
            </a:br>
            <a:r>
              <a:rPr lang="en-US" u="sng" dirty="0">
                <a:solidFill>
                  <a:schemeClr val="tx2">
                    <a:lumMod val="60000"/>
                    <a:lumOff val="40000"/>
                  </a:schemeClr>
                </a:solidFill>
              </a:rPr>
              <a:t/>
            </a:r>
            <a:br>
              <a:rPr lang="en-US" u="sng" dirty="0">
                <a:solidFill>
                  <a:schemeClr val="tx2">
                    <a:lumMod val="60000"/>
                    <a:lumOff val="40000"/>
                  </a:schemeClr>
                </a:solidFill>
              </a:rPr>
            </a:br>
            <a:r>
              <a:rPr lang="en-US" u="sng" dirty="0" smtClean="0">
                <a:solidFill>
                  <a:schemeClr val="tx2">
                    <a:lumMod val="60000"/>
                    <a:lumOff val="40000"/>
                  </a:schemeClr>
                </a:solidFill>
              </a:rPr>
              <a:t>Know Your Cash Flow</a:t>
            </a:r>
            <a:br>
              <a:rPr lang="en-US" u="sng" dirty="0" smtClean="0">
                <a:solidFill>
                  <a:schemeClr val="tx2">
                    <a:lumMod val="60000"/>
                    <a:lumOff val="40000"/>
                  </a:schemeClr>
                </a:solidFill>
              </a:rPr>
            </a:br>
            <a:r>
              <a:rPr lang="en-US" dirty="0"/>
              <a:t>	</a:t>
            </a:r>
            <a:r>
              <a:rPr lang="en-US" dirty="0" smtClean="0"/>
              <a:t/>
            </a:r>
            <a:br>
              <a:rPr lang="en-US" dirty="0" smtClean="0"/>
            </a:br>
            <a:r>
              <a:rPr lang="en-US" dirty="0" smtClean="0"/>
              <a:t>	What </a:t>
            </a:r>
            <a:r>
              <a:rPr lang="en-US" dirty="0"/>
              <a:t>Are Your Habits?</a:t>
            </a:r>
          </a:p>
        </p:txBody>
      </p:sp>
      <p:sp>
        <p:nvSpPr>
          <p:cNvPr id="3" name="Content Placeholder 2"/>
          <p:cNvSpPr>
            <a:spLocks noGrp="1"/>
          </p:cNvSpPr>
          <p:nvPr>
            <p:ph idx="1"/>
          </p:nvPr>
        </p:nvSpPr>
        <p:spPr>
          <a:xfrm>
            <a:off x="381000" y="2286000"/>
            <a:ext cx="7239000" cy="4846320"/>
          </a:xfrm>
        </p:spPr>
        <p:txBody>
          <a:bodyPr/>
          <a:lstStyle/>
          <a:p>
            <a:pPr marL="0" indent="0">
              <a:buNone/>
            </a:pPr>
            <a:r>
              <a:rPr lang="en-US" dirty="0" smtClean="0"/>
              <a:t>Write down your habits:</a:t>
            </a:r>
          </a:p>
          <a:p>
            <a:r>
              <a:rPr lang="en-US" dirty="0" smtClean="0"/>
              <a:t>What did you buy in the last month?</a:t>
            </a:r>
          </a:p>
          <a:p>
            <a:r>
              <a:rPr lang="en-US" dirty="0" smtClean="0"/>
              <a:t>Put a + by the items that were needed for a good purpose</a:t>
            </a:r>
          </a:p>
          <a:p>
            <a:r>
              <a:rPr lang="en-US" dirty="0" smtClean="0"/>
              <a:t>Put a – if it was impulsive or a want</a:t>
            </a:r>
          </a:p>
          <a:p>
            <a:endParaRPr lang="en-US" dirty="0"/>
          </a:p>
          <a:p>
            <a:pPr lvl="1"/>
            <a:r>
              <a:rPr lang="en-US" dirty="0" smtClean="0"/>
              <a:t>How much did you spend for needs?</a:t>
            </a:r>
          </a:p>
          <a:p>
            <a:pPr lvl="1"/>
            <a:r>
              <a:rPr lang="en-US" dirty="0" smtClean="0"/>
              <a:t>How much did you spend for wants?</a:t>
            </a:r>
            <a:endParaRPr lang="en-US" dirty="0"/>
          </a:p>
        </p:txBody>
      </p:sp>
    </p:spTree>
    <p:extLst>
      <p:ext uri="{BB962C8B-B14F-4D97-AF65-F5344CB8AC3E}">
        <p14:creationId xmlns:p14="http://schemas.microsoft.com/office/powerpoint/2010/main" val="366767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Four Elements of Financial Well-being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2756129"/>
              </p:ext>
            </p:extLst>
          </p:nvPr>
        </p:nvGraphicFramePr>
        <p:xfrm>
          <a:off x="457200" y="1828800"/>
          <a:ext cx="7239000" cy="3322320"/>
        </p:xfrm>
        <a:graphic>
          <a:graphicData uri="http://schemas.openxmlformats.org/drawingml/2006/table">
            <a:tbl>
              <a:tblPr firstRow="1" bandRow="1">
                <a:tableStyleId>{5C22544A-7EE6-4342-B048-85BDC9FD1C3A}</a:tableStyleId>
              </a:tblPr>
              <a:tblGrid>
                <a:gridCol w="2413000"/>
                <a:gridCol w="2413000"/>
                <a:gridCol w="2413000"/>
              </a:tblGrid>
              <a:tr h="1295400">
                <a:tc>
                  <a:txBody>
                    <a:bodyPr/>
                    <a:lstStyle/>
                    <a:p>
                      <a:r>
                        <a:rPr lang="en-US" sz="2800" cap="all" baseline="0" dirty="0" smtClean="0"/>
                        <a:t>Financial      </a:t>
                      </a:r>
                    </a:p>
                    <a:p>
                      <a:r>
                        <a:rPr lang="en-US" sz="2800" cap="all" baseline="0" dirty="0" smtClean="0"/>
                        <a:t>Well-Being</a:t>
                      </a:r>
                      <a:endParaRPr lang="en-US" sz="2800" cap="all" baseline="0" dirty="0"/>
                    </a:p>
                  </a:txBody>
                  <a:tcPr/>
                </a:tc>
                <a:tc>
                  <a:txBody>
                    <a:bodyPr/>
                    <a:lstStyle/>
                    <a:p>
                      <a:r>
                        <a:rPr lang="en-US" sz="2400" b="1" dirty="0" smtClean="0">
                          <a:solidFill>
                            <a:schemeClr val="bg2">
                              <a:lumMod val="25000"/>
                            </a:schemeClr>
                          </a:solidFill>
                        </a:rPr>
                        <a:t>Present</a:t>
                      </a:r>
                      <a:endParaRPr lang="en-US" sz="2400" b="1" dirty="0">
                        <a:solidFill>
                          <a:schemeClr val="bg2">
                            <a:lumMod val="25000"/>
                          </a:schemeClr>
                        </a:solidFill>
                      </a:endParaRPr>
                    </a:p>
                  </a:txBody>
                  <a:tcPr/>
                </a:tc>
                <a:tc>
                  <a:txBody>
                    <a:bodyPr/>
                    <a:lstStyle/>
                    <a:p>
                      <a:r>
                        <a:rPr lang="en-US" sz="2400" dirty="0" smtClean="0">
                          <a:solidFill>
                            <a:schemeClr val="bg2">
                              <a:lumMod val="25000"/>
                            </a:schemeClr>
                          </a:solidFill>
                        </a:rPr>
                        <a:t>Future</a:t>
                      </a:r>
                      <a:endParaRPr lang="en-US" sz="2400" dirty="0">
                        <a:solidFill>
                          <a:schemeClr val="bg2">
                            <a:lumMod val="25000"/>
                          </a:schemeClr>
                        </a:solidFill>
                      </a:endParaRPr>
                    </a:p>
                  </a:txBody>
                  <a:tcPr/>
                </a:tc>
              </a:tr>
              <a:tr h="1112520">
                <a:tc>
                  <a:txBody>
                    <a:bodyPr/>
                    <a:lstStyle/>
                    <a:p>
                      <a:r>
                        <a:rPr lang="en-US" sz="2400" b="1" dirty="0" smtClean="0">
                          <a:solidFill>
                            <a:schemeClr val="bg2">
                              <a:lumMod val="25000"/>
                            </a:schemeClr>
                          </a:solidFill>
                        </a:rPr>
                        <a:t>Security</a:t>
                      </a:r>
                      <a:endParaRPr lang="en-US" sz="2400" b="1" dirty="0">
                        <a:solidFill>
                          <a:schemeClr val="bg2">
                            <a:lumMod val="25000"/>
                          </a:schemeClr>
                        </a:solidFill>
                      </a:endParaRPr>
                    </a:p>
                  </a:txBody>
                  <a:tcPr>
                    <a:solidFill>
                      <a:schemeClr val="accent1">
                        <a:lumMod val="60000"/>
                        <a:lumOff val="40000"/>
                      </a:schemeClr>
                    </a:solidFill>
                  </a:tcPr>
                </a:tc>
                <a:tc>
                  <a:txBody>
                    <a:bodyPr/>
                    <a:lstStyle/>
                    <a:p>
                      <a:r>
                        <a:rPr lang="en-US" dirty="0" smtClean="0"/>
                        <a:t>Control over day-to-day,</a:t>
                      </a:r>
                      <a:r>
                        <a:rPr lang="en-US" baseline="0" dirty="0" smtClean="0"/>
                        <a:t> month-to-month finances</a:t>
                      </a:r>
                      <a:endParaRPr lang="en-US" dirty="0"/>
                    </a:p>
                  </a:txBody>
                  <a:tcPr>
                    <a:solidFill>
                      <a:schemeClr val="accent1">
                        <a:lumMod val="40000"/>
                        <a:lumOff val="60000"/>
                      </a:schemeClr>
                    </a:solidFill>
                  </a:tcPr>
                </a:tc>
                <a:tc>
                  <a:txBody>
                    <a:bodyPr/>
                    <a:lstStyle/>
                    <a:p>
                      <a:r>
                        <a:rPr lang="en-US" dirty="0" smtClean="0"/>
                        <a:t>Capacity</a:t>
                      </a:r>
                      <a:r>
                        <a:rPr lang="en-US" baseline="0" dirty="0" smtClean="0"/>
                        <a:t> to absorb a financial shock</a:t>
                      </a:r>
                      <a:endParaRPr lang="en-US" dirty="0"/>
                    </a:p>
                  </a:txBody>
                  <a:tcPr>
                    <a:solidFill>
                      <a:schemeClr val="accent1">
                        <a:lumMod val="40000"/>
                        <a:lumOff val="60000"/>
                      </a:schemeClr>
                    </a:solidFill>
                  </a:tcPr>
                </a:tc>
              </a:tr>
              <a:tr h="784225">
                <a:tc>
                  <a:txBody>
                    <a:bodyPr/>
                    <a:lstStyle/>
                    <a:p>
                      <a:r>
                        <a:rPr lang="en-US" sz="2400" b="1" dirty="0" smtClean="0">
                          <a:solidFill>
                            <a:schemeClr val="bg2">
                              <a:lumMod val="25000"/>
                            </a:schemeClr>
                          </a:solidFill>
                        </a:rPr>
                        <a:t>Freedom of Choice</a:t>
                      </a:r>
                      <a:endParaRPr lang="en-US" sz="2400" b="1" dirty="0">
                        <a:solidFill>
                          <a:schemeClr val="bg2">
                            <a:lumMod val="25000"/>
                          </a:schemeClr>
                        </a:solidFill>
                      </a:endParaRPr>
                    </a:p>
                  </a:txBody>
                  <a:tcPr>
                    <a:solidFill>
                      <a:schemeClr val="accent1">
                        <a:lumMod val="60000"/>
                        <a:lumOff val="40000"/>
                      </a:schemeClr>
                    </a:solidFill>
                  </a:tcPr>
                </a:tc>
                <a:tc>
                  <a:txBody>
                    <a:bodyPr/>
                    <a:lstStyle/>
                    <a:p>
                      <a:r>
                        <a:rPr lang="en-US" dirty="0" smtClean="0"/>
                        <a:t>Financial freedom to make choices to enjoy life</a:t>
                      </a:r>
                      <a:endParaRPr lang="en-US" dirty="0"/>
                    </a:p>
                  </a:txBody>
                  <a:tcPr>
                    <a:solidFill>
                      <a:schemeClr val="accent1">
                        <a:lumMod val="40000"/>
                        <a:lumOff val="60000"/>
                      </a:schemeClr>
                    </a:solidFill>
                  </a:tcPr>
                </a:tc>
                <a:tc>
                  <a:txBody>
                    <a:bodyPr/>
                    <a:lstStyle/>
                    <a:p>
                      <a:r>
                        <a:rPr lang="en-US" dirty="0" smtClean="0"/>
                        <a:t>On track to </a:t>
                      </a:r>
                      <a:r>
                        <a:rPr lang="en-US" smtClean="0"/>
                        <a:t>meet your financial</a:t>
                      </a:r>
                      <a:r>
                        <a:rPr lang="en-US" baseline="0" smtClean="0"/>
                        <a:t> </a:t>
                      </a:r>
                      <a:r>
                        <a:rPr lang="en-US" baseline="0" dirty="0" smtClean="0"/>
                        <a:t>goals</a:t>
                      </a:r>
                      <a:endParaRPr lang="en-US" dirty="0"/>
                    </a:p>
                  </a:txBody>
                  <a:tcPr>
                    <a:solidFill>
                      <a:schemeClr val="accent1">
                        <a:lumMod val="40000"/>
                        <a:lumOff val="60000"/>
                      </a:schemeClr>
                    </a:solidFill>
                  </a:tcPr>
                </a:tc>
              </a:tr>
            </a:tbl>
          </a:graphicData>
        </a:graphic>
      </p:graphicFrame>
      <p:sp>
        <p:nvSpPr>
          <p:cNvPr id="5" name="TextBox 4"/>
          <p:cNvSpPr txBox="1"/>
          <p:nvPr/>
        </p:nvSpPr>
        <p:spPr>
          <a:xfrm>
            <a:off x="1828800" y="5257800"/>
            <a:ext cx="5105400" cy="369332"/>
          </a:xfrm>
          <a:prstGeom prst="rect">
            <a:avLst/>
          </a:prstGeom>
          <a:noFill/>
        </p:spPr>
        <p:txBody>
          <a:bodyPr wrap="square" rtlCol="0">
            <a:spAutoFit/>
          </a:bodyPr>
          <a:lstStyle/>
          <a:p>
            <a:r>
              <a:rPr lang="en-US" dirty="0" smtClean="0"/>
              <a:t>Source: Consumer Finance Protection Bureau</a:t>
            </a:r>
            <a:endParaRPr lang="en-US" dirty="0"/>
          </a:p>
        </p:txBody>
      </p:sp>
    </p:spTree>
    <p:extLst>
      <p:ext uri="{BB962C8B-B14F-4D97-AF65-F5344CB8AC3E}">
        <p14:creationId xmlns:p14="http://schemas.microsoft.com/office/powerpoint/2010/main" val="1499463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They need to know how to:</a:t>
            </a:r>
            <a:endParaRPr lang="en-US" dirty="0"/>
          </a:p>
        </p:txBody>
      </p:sp>
      <p:sp>
        <p:nvSpPr>
          <p:cNvPr id="3" name="Content Placeholder 2"/>
          <p:cNvSpPr>
            <a:spLocks noGrp="1"/>
          </p:cNvSpPr>
          <p:nvPr>
            <p:ph idx="1"/>
          </p:nvPr>
        </p:nvSpPr>
        <p:spPr>
          <a:xfrm>
            <a:off x="457200" y="1981200"/>
            <a:ext cx="7239000" cy="4474536"/>
          </a:xfrm>
        </p:spPr>
        <p:txBody>
          <a:bodyPr/>
          <a:lstStyle/>
          <a:p>
            <a:r>
              <a:rPr lang="en-US" dirty="0" smtClean="0"/>
              <a:t>Balance: live within their means</a:t>
            </a:r>
          </a:p>
          <a:p>
            <a:r>
              <a:rPr lang="en-US" dirty="0" smtClean="0"/>
              <a:t>Ask: gather information and evaluate the results</a:t>
            </a:r>
          </a:p>
          <a:p>
            <a:r>
              <a:rPr lang="en-US" dirty="0" smtClean="0"/>
              <a:t>Plan: focus on the future</a:t>
            </a:r>
          </a:p>
          <a:p>
            <a:r>
              <a:rPr lang="en-US" dirty="0" smtClean="0"/>
              <a:t>Act: set themselves up for success</a:t>
            </a:r>
          </a:p>
          <a:p>
            <a:pPr marL="0" indent="0">
              <a:buNone/>
            </a:pPr>
            <a:endParaRPr lang="en-US" dirty="0"/>
          </a:p>
        </p:txBody>
      </p:sp>
      <p:pic>
        <p:nvPicPr>
          <p:cNvPr id="2050" name="Picture 2" descr="C:\Users\stevemarilyn\AppData\Local\Microsoft\Windows\Temporary Internet Files\Content.IE5\X4G38ME4\mone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191000"/>
            <a:ext cx="1955800" cy="218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3050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Balance – live within their means</a:t>
            </a:r>
            <a:endParaRPr lang="en-US" dirty="0"/>
          </a:p>
        </p:txBody>
      </p:sp>
      <p:sp>
        <p:nvSpPr>
          <p:cNvPr id="3" name="Content Placeholder 2"/>
          <p:cNvSpPr>
            <a:spLocks noGrp="1"/>
          </p:cNvSpPr>
          <p:nvPr>
            <p:ph idx="1"/>
          </p:nvPr>
        </p:nvSpPr>
        <p:spPr>
          <a:xfrm>
            <a:off x="533400" y="2011680"/>
            <a:ext cx="7239000" cy="4846320"/>
          </a:xfrm>
        </p:spPr>
        <p:txBody>
          <a:bodyPr/>
          <a:lstStyle/>
          <a:p>
            <a:r>
              <a:rPr lang="en-US" dirty="0" smtClean="0"/>
              <a:t>Practice cutting down on mindless spending</a:t>
            </a:r>
          </a:p>
          <a:p>
            <a:r>
              <a:rPr lang="en-US" dirty="0" smtClean="0"/>
              <a:t>Stay out of debt and use credit responsibly</a:t>
            </a:r>
          </a:p>
          <a:p>
            <a:r>
              <a:rPr lang="en-US" dirty="0" smtClean="0"/>
              <a:t>Act like an entrepreneur in generating income and avoiding interruptions in paid work</a:t>
            </a:r>
            <a:endParaRPr lang="en-US" dirty="0"/>
          </a:p>
        </p:txBody>
      </p:sp>
      <p:pic>
        <p:nvPicPr>
          <p:cNvPr id="4098" name="Picture 2" descr="C:\Users\stevemarilyn\AppData\Local\Microsoft\Windows\Temporary Internet Files\Content.IE5\Y3GPD9L5\shopping_gu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962400"/>
            <a:ext cx="3016414" cy="268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08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to teach balance</a:t>
            </a:r>
            <a:br>
              <a:rPr lang="en-US" dirty="0" smtClean="0"/>
            </a:br>
            <a:r>
              <a:rPr lang="en-US" dirty="0" smtClean="0"/>
              <a:t> - Cut mindless spending</a:t>
            </a:r>
            <a:endParaRPr lang="en-US" dirty="0"/>
          </a:p>
        </p:txBody>
      </p:sp>
      <p:sp>
        <p:nvSpPr>
          <p:cNvPr id="3" name="Content Placeholder 2"/>
          <p:cNvSpPr>
            <a:spLocks noGrp="1"/>
          </p:cNvSpPr>
          <p:nvPr>
            <p:ph idx="1"/>
          </p:nvPr>
        </p:nvSpPr>
        <p:spPr/>
        <p:txBody>
          <a:bodyPr/>
          <a:lstStyle/>
          <a:p>
            <a:r>
              <a:rPr lang="en-US" dirty="0" smtClean="0"/>
              <a:t>Track their spending to help them see how they are spending their money now.</a:t>
            </a:r>
          </a:p>
          <a:p>
            <a:r>
              <a:rPr lang="en-US" dirty="0" smtClean="0"/>
              <a:t>Evaluate how much of their spending is for various categories and how much is mindless impulsive spending.</a:t>
            </a:r>
          </a:p>
          <a:p>
            <a:pPr lvl="1"/>
            <a:r>
              <a:rPr lang="en-US" dirty="0" smtClean="0"/>
              <a:t>Address needs and wants</a:t>
            </a:r>
          </a:p>
          <a:p>
            <a:pPr lvl="1"/>
            <a:r>
              <a:rPr lang="en-US" dirty="0" smtClean="0"/>
              <a:t>Have them identify their spending habits with the “Habitude Cards” or other Financial Personality activities or questionnaires </a:t>
            </a:r>
            <a:endParaRPr lang="en-US" dirty="0"/>
          </a:p>
        </p:txBody>
      </p:sp>
    </p:spTree>
    <p:extLst>
      <p:ext uri="{BB962C8B-B14F-4D97-AF65-F5344CB8AC3E}">
        <p14:creationId xmlns:p14="http://schemas.microsoft.com/office/powerpoint/2010/main" val="35559840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 to Teach Balance</a:t>
            </a:r>
            <a:endParaRPr lang="en-US" dirty="0"/>
          </a:p>
        </p:txBody>
      </p:sp>
      <p:sp>
        <p:nvSpPr>
          <p:cNvPr id="3" name="Content Placeholder 2"/>
          <p:cNvSpPr>
            <a:spLocks noGrp="1"/>
          </p:cNvSpPr>
          <p:nvPr>
            <p:ph idx="1"/>
          </p:nvPr>
        </p:nvSpPr>
        <p:spPr/>
        <p:txBody>
          <a:bodyPr/>
          <a:lstStyle/>
          <a:p>
            <a:r>
              <a:rPr lang="en-US" dirty="0" smtClean="0"/>
              <a:t>Class Activity – Groups of 4</a:t>
            </a:r>
          </a:p>
          <a:p>
            <a:r>
              <a:rPr lang="en-US" dirty="0" smtClean="0"/>
              <a:t>Share with your group what is the most recent impulsive purchase have you made?  As you look back, was it a good or poor decision? What </a:t>
            </a:r>
            <a:r>
              <a:rPr lang="en-US" dirty="0"/>
              <a:t>did you learn from it</a:t>
            </a:r>
            <a:r>
              <a:rPr lang="en-US" dirty="0" smtClean="0"/>
              <a:t>?</a:t>
            </a:r>
          </a:p>
          <a:p>
            <a:endParaRPr lang="en-US" dirty="0" smtClean="0"/>
          </a:p>
          <a:p>
            <a:r>
              <a:rPr lang="en-US" dirty="0" smtClean="0"/>
              <a:t>Brainstorm ways you could earn extra money to take care of an expense that might come up ….like a doctor bill, car repair.</a:t>
            </a:r>
            <a:endParaRPr lang="en-US" dirty="0"/>
          </a:p>
          <a:p>
            <a:endParaRPr lang="en-US" dirty="0"/>
          </a:p>
          <a:p>
            <a:pPr marL="292608" lvl="1" indent="0">
              <a:buNone/>
            </a:pPr>
            <a:endParaRPr lang="en-US" dirty="0"/>
          </a:p>
        </p:txBody>
      </p:sp>
    </p:spTree>
    <p:extLst>
      <p:ext uri="{BB962C8B-B14F-4D97-AF65-F5344CB8AC3E}">
        <p14:creationId xmlns:p14="http://schemas.microsoft.com/office/powerpoint/2010/main" val="26329249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r>
              <a:rPr lang="en-US" altLang="en-US" dirty="0" smtClean="0"/>
              <a:t>What Types of Budgets do Teens Have</a:t>
            </a:r>
          </a:p>
        </p:txBody>
      </p:sp>
      <p:sp>
        <p:nvSpPr>
          <p:cNvPr id="11267" name="Content Placeholder 2"/>
          <p:cNvSpPr>
            <a:spLocks noGrp="1"/>
          </p:cNvSpPr>
          <p:nvPr>
            <p:ph idx="1"/>
          </p:nvPr>
        </p:nvSpPr>
        <p:spPr>
          <a:xfrm>
            <a:off x="539750" y="2492375"/>
            <a:ext cx="8229600" cy="4525963"/>
          </a:xfrm>
        </p:spPr>
        <p:txBody>
          <a:bodyPr/>
          <a:lstStyle/>
          <a:p>
            <a:r>
              <a:rPr lang="en-US" altLang="en-US" dirty="0" smtClean="0"/>
              <a:t>Holiday Spending Budget</a:t>
            </a:r>
          </a:p>
          <a:p>
            <a:r>
              <a:rPr lang="en-US" altLang="en-US" dirty="0" smtClean="0"/>
              <a:t>Back to School Budget</a:t>
            </a:r>
          </a:p>
          <a:p>
            <a:r>
              <a:rPr lang="en-US" altLang="en-US" dirty="0" smtClean="0"/>
              <a:t>Clothing Budget</a:t>
            </a:r>
          </a:p>
          <a:p>
            <a:r>
              <a:rPr lang="en-US" altLang="en-US" dirty="0" smtClean="0"/>
              <a:t>Transportation Budget</a:t>
            </a:r>
          </a:p>
          <a:p>
            <a:endParaRPr lang="en-US" altLang="en-US" dirty="0" smtClean="0"/>
          </a:p>
          <a:p>
            <a:endParaRPr lang="en-US" altLang="en-US" dirty="0" smtClean="0"/>
          </a:p>
        </p:txBody>
      </p:sp>
      <p:pic>
        <p:nvPicPr>
          <p:cNvPr id="11268" name="Picture 2" descr="https://www-s.aces.uiuc.edu/photolib/lib2182/midsize/shopping_on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2543175" cy="3810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7422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199" y="838200"/>
            <a:ext cx="7696201" cy="762000"/>
          </a:xfrm>
          <a:noFill/>
        </p:spPr>
        <p:txBody>
          <a:bodyPr lIns="92075" tIns="46038" rIns="92075" bIns="46038">
            <a:normAutofit fontScale="90000"/>
          </a:bodyPr>
          <a:lstStyle/>
          <a:p>
            <a:pPr eaLnBrk="1" hangingPunct="1"/>
            <a:r>
              <a:rPr lang="en-US" sz="4400" b="1" dirty="0" smtClean="0">
                <a:latin typeface="Arial" charset="0"/>
              </a:rPr>
              <a:t/>
            </a:r>
            <a:br>
              <a:rPr lang="en-US" sz="4400" b="1" dirty="0" smtClean="0">
                <a:latin typeface="Arial" charset="0"/>
              </a:rPr>
            </a:br>
            <a:r>
              <a:rPr lang="en-US" sz="4400" b="1" dirty="0" smtClean="0">
                <a:latin typeface="Arial" charset="0"/>
              </a:rPr>
              <a:t>Using a Spending Plan</a:t>
            </a:r>
            <a:br>
              <a:rPr lang="en-US" sz="4400" b="1" dirty="0" smtClean="0">
                <a:latin typeface="Arial" charset="0"/>
              </a:rPr>
            </a:br>
            <a:r>
              <a:rPr lang="en-US" sz="3600" b="1" dirty="0" smtClean="0">
                <a:latin typeface="Arial" charset="0"/>
              </a:rPr>
              <a:t>Try It Out</a:t>
            </a:r>
          </a:p>
        </p:txBody>
      </p:sp>
      <p:pic>
        <p:nvPicPr>
          <p:cNvPr id="921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3400" y="2414588"/>
            <a:ext cx="54102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0" name="Rectangle 4"/>
          <p:cNvSpPr>
            <a:spLocks noChangeArrowheads="1"/>
          </p:cNvSpPr>
          <p:nvPr/>
        </p:nvSpPr>
        <p:spPr bwMode="auto">
          <a:xfrm>
            <a:off x="2286000" y="1923473"/>
            <a:ext cx="1143000"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n-US" sz="3000" b="1" dirty="0">
                <a:solidFill>
                  <a:srgbClr val="00B050"/>
                </a:solidFill>
              </a:rPr>
              <a:t>TRIM</a:t>
            </a:r>
          </a:p>
        </p:txBody>
      </p:sp>
      <p:sp>
        <p:nvSpPr>
          <p:cNvPr id="9221" name="Rectangle 5"/>
          <p:cNvSpPr>
            <a:spLocks noChangeArrowheads="1"/>
          </p:cNvSpPr>
          <p:nvPr/>
        </p:nvSpPr>
        <p:spPr bwMode="auto">
          <a:xfrm>
            <a:off x="4343400" y="2795587"/>
            <a:ext cx="14097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r>
              <a:rPr lang="en-US" sz="3200" b="1" dirty="0">
                <a:solidFill>
                  <a:srgbClr val="FF0000"/>
                </a:solidFill>
              </a:rPr>
              <a:t>CUT</a:t>
            </a:r>
          </a:p>
        </p:txBody>
      </p:sp>
      <p:sp>
        <p:nvSpPr>
          <p:cNvPr id="48134" name="Rectangle 6"/>
          <p:cNvSpPr>
            <a:spLocks noChangeArrowheads="1"/>
          </p:cNvSpPr>
          <p:nvPr/>
        </p:nvSpPr>
        <p:spPr bwMode="auto">
          <a:xfrm>
            <a:off x="6096000" y="3556000"/>
            <a:ext cx="2133600" cy="1016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algn="ctr">
              <a:defRPr/>
            </a:pPr>
            <a:r>
              <a:rPr lang="en-US" sz="3000" b="1" dirty="0">
                <a:solidFill>
                  <a:schemeClr val="accent6">
                    <a:lumMod val="60000"/>
                    <a:lumOff val="40000"/>
                  </a:schemeClr>
                </a:solidFill>
              </a:rPr>
              <a:t>SQUEEZE</a:t>
            </a:r>
          </a:p>
          <a:p>
            <a:pPr algn="ctr">
              <a:defRPr/>
            </a:pPr>
            <a:r>
              <a:rPr lang="en-US" sz="3000" b="1" dirty="0">
                <a:solidFill>
                  <a:schemeClr val="accent6">
                    <a:lumMod val="60000"/>
                    <a:lumOff val="40000"/>
                  </a:schemeClr>
                </a:solidFill>
              </a:rPr>
              <a:t> </a:t>
            </a:r>
            <a:endParaRPr lang="en-US" sz="3000" b="1" i="1" dirty="0">
              <a:solidFill>
                <a:schemeClr val="accent6">
                  <a:lumMod val="60000"/>
                  <a:lumOff val="40000"/>
                </a:schemeClr>
              </a:solidFill>
            </a:endParaRPr>
          </a:p>
        </p:txBody>
      </p:sp>
    </p:spTree>
    <p:extLst>
      <p:ext uri="{BB962C8B-B14F-4D97-AF65-F5344CB8AC3E}">
        <p14:creationId xmlns:p14="http://schemas.microsoft.com/office/powerpoint/2010/main" val="104404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055" y="1066800"/>
            <a:ext cx="6027737"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600200"/>
            <a:ext cx="59563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24200" y="320040"/>
            <a:ext cx="4575048" cy="670560"/>
          </a:xfrm>
        </p:spPr>
        <p:txBody>
          <a:bodyPr/>
          <a:lstStyle/>
          <a:p>
            <a:r>
              <a:rPr lang="en-US" dirty="0" smtClean="0"/>
              <a:t>Sample Budget</a:t>
            </a:r>
            <a:endParaRPr lang="en-US" dirty="0"/>
          </a:p>
        </p:txBody>
      </p:sp>
    </p:spTree>
    <p:extLst>
      <p:ext uri="{BB962C8B-B14F-4D97-AF65-F5344CB8AC3E}">
        <p14:creationId xmlns:p14="http://schemas.microsoft.com/office/powerpoint/2010/main" val="563497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Talking to Teens and </a:t>
            </a:r>
            <a:br>
              <a:rPr lang="en-US" dirty="0" smtClean="0"/>
            </a:br>
            <a:r>
              <a:rPr lang="en-US" dirty="0" smtClean="0"/>
              <a:t>Young Adults</a:t>
            </a:r>
            <a:endParaRPr lang="en-US" dirty="0"/>
          </a:p>
        </p:txBody>
      </p:sp>
      <p:sp>
        <p:nvSpPr>
          <p:cNvPr id="3" name="Content Placeholder 2"/>
          <p:cNvSpPr>
            <a:spLocks noGrp="1"/>
          </p:cNvSpPr>
          <p:nvPr>
            <p:ph idx="1"/>
          </p:nvPr>
        </p:nvSpPr>
        <p:spPr/>
        <p:txBody>
          <a:bodyPr/>
          <a:lstStyle/>
          <a:p>
            <a:r>
              <a:rPr lang="en-US" dirty="0" smtClean="0"/>
              <a:t>What do they need to know if they are launching out on their own, going to college, entering the job market or getting ready for marriage?</a:t>
            </a:r>
            <a:endParaRPr lang="en-US" dirty="0"/>
          </a:p>
        </p:txBody>
      </p:sp>
      <p:pic>
        <p:nvPicPr>
          <p:cNvPr id="8194" name="Picture 2" descr="C:\Users\stevemarilyn\AppData\Local\Microsoft\Windows\Temporary Internet Files\Content.IE5\Y3GPD9L5\tee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29000"/>
            <a:ext cx="5362575" cy="2609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4275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6" descr="Dollar stai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8894" y="968375"/>
            <a:ext cx="4442805" cy="5105400"/>
          </a:xfrm>
          <a:prstGeom prst="rect">
            <a:avLst/>
          </a:prstGeom>
          <a:noFill/>
          <a:ln w="9525"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0243" name="Text Box 7"/>
          <p:cNvSpPr txBox="1">
            <a:spLocks noChangeArrowheads="1"/>
          </p:cNvSpPr>
          <p:nvPr/>
        </p:nvSpPr>
        <p:spPr bwMode="auto">
          <a:xfrm>
            <a:off x="17929" y="1524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4400" b="1" dirty="0"/>
              <a:t>Stepping Down Expenses</a:t>
            </a:r>
          </a:p>
        </p:txBody>
      </p:sp>
      <p:sp>
        <p:nvSpPr>
          <p:cNvPr id="10244" name="Text Box 10"/>
          <p:cNvSpPr txBox="1">
            <a:spLocks noChangeArrowheads="1"/>
          </p:cNvSpPr>
          <p:nvPr/>
        </p:nvSpPr>
        <p:spPr bwMode="auto">
          <a:xfrm>
            <a:off x="5524500" y="2041525"/>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000" dirty="0">
                <a:solidFill>
                  <a:srgbClr val="333300"/>
                </a:solidFill>
              </a:rPr>
              <a:t>RESTAURANT</a:t>
            </a:r>
          </a:p>
        </p:txBody>
      </p:sp>
      <p:sp>
        <p:nvSpPr>
          <p:cNvPr id="10245" name="Text Box 11"/>
          <p:cNvSpPr txBox="1">
            <a:spLocks noChangeArrowheads="1"/>
          </p:cNvSpPr>
          <p:nvPr/>
        </p:nvSpPr>
        <p:spPr bwMode="auto">
          <a:xfrm>
            <a:off x="5105400" y="2971800"/>
            <a:ext cx="2514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000" dirty="0">
                <a:solidFill>
                  <a:srgbClr val="666633"/>
                </a:solidFill>
              </a:rPr>
              <a:t>FAST FOOD</a:t>
            </a:r>
          </a:p>
        </p:txBody>
      </p:sp>
      <p:sp>
        <p:nvSpPr>
          <p:cNvPr id="10246" name="Text Box 12"/>
          <p:cNvSpPr txBox="1">
            <a:spLocks noChangeArrowheads="1"/>
          </p:cNvSpPr>
          <p:nvPr/>
        </p:nvSpPr>
        <p:spPr bwMode="auto">
          <a:xfrm>
            <a:off x="4800600" y="3897219"/>
            <a:ext cx="175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000" dirty="0">
                <a:solidFill>
                  <a:srgbClr val="808000"/>
                </a:solidFill>
              </a:rPr>
              <a:t>FROZEN</a:t>
            </a:r>
          </a:p>
        </p:txBody>
      </p:sp>
      <p:sp>
        <p:nvSpPr>
          <p:cNvPr id="10247" name="Text Box 13"/>
          <p:cNvSpPr txBox="1">
            <a:spLocks noChangeArrowheads="1"/>
          </p:cNvSpPr>
          <p:nvPr/>
        </p:nvSpPr>
        <p:spPr bwMode="auto">
          <a:xfrm>
            <a:off x="4419600" y="4845423"/>
            <a:ext cx="2819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000" dirty="0">
                <a:solidFill>
                  <a:srgbClr val="996633"/>
                </a:solidFill>
              </a:rPr>
              <a:t>PANCAKE MIX</a:t>
            </a:r>
          </a:p>
        </p:txBody>
      </p:sp>
      <p:sp>
        <p:nvSpPr>
          <p:cNvPr id="10249" name="Line 18"/>
          <p:cNvSpPr>
            <a:spLocks noChangeShapeType="1"/>
          </p:cNvSpPr>
          <p:nvPr/>
        </p:nvSpPr>
        <p:spPr bwMode="auto">
          <a:xfrm flipV="1">
            <a:off x="5638800" y="2590800"/>
            <a:ext cx="2895600" cy="17463"/>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0248" name="Text Box 15"/>
          <p:cNvSpPr txBox="1">
            <a:spLocks noChangeArrowheads="1"/>
          </p:cNvSpPr>
          <p:nvPr/>
        </p:nvSpPr>
        <p:spPr bwMode="auto">
          <a:xfrm>
            <a:off x="304800" y="1447799"/>
            <a:ext cx="2514600" cy="1006475"/>
          </a:xfrm>
          <a:prstGeom prst="rect">
            <a:avLst/>
          </a:prstGeom>
          <a:solidFill>
            <a:schemeClr val="accent2">
              <a:lumMod val="60000"/>
              <a:lumOff val="40000"/>
            </a:schemeClr>
          </a:solidFill>
          <a:ln>
            <a:noFill/>
          </a:ln>
          <a:effec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000" b="1" dirty="0">
                <a:solidFill>
                  <a:srgbClr val="003300"/>
                </a:solidFill>
              </a:rPr>
              <a:t>Buying Pancakes</a:t>
            </a:r>
          </a:p>
        </p:txBody>
      </p:sp>
      <p:sp>
        <p:nvSpPr>
          <p:cNvPr id="10250" name="Line 19"/>
          <p:cNvSpPr>
            <a:spLocks noChangeShapeType="1"/>
          </p:cNvSpPr>
          <p:nvPr/>
        </p:nvSpPr>
        <p:spPr bwMode="auto">
          <a:xfrm>
            <a:off x="5334000" y="3505200"/>
            <a:ext cx="3200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0251" name="Line 20"/>
          <p:cNvSpPr>
            <a:spLocks noChangeShapeType="1"/>
          </p:cNvSpPr>
          <p:nvPr/>
        </p:nvSpPr>
        <p:spPr bwMode="auto">
          <a:xfrm>
            <a:off x="4953000" y="4419600"/>
            <a:ext cx="2057400" cy="0"/>
          </a:xfrm>
          <a:prstGeom prst="line">
            <a:avLst/>
          </a:prstGeom>
          <a:noFill/>
          <a:ln w="9525" algn="ctr">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
        <p:nvSpPr>
          <p:cNvPr id="10252" name="Line 21"/>
          <p:cNvSpPr>
            <a:spLocks noChangeShapeType="1"/>
          </p:cNvSpPr>
          <p:nvPr/>
        </p:nvSpPr>
        <p:spPr bwMode="auto">
          <a:xfrm>
            <a:off x="4572000" y="5410200"/>
            <a:ext cx="304800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p>
            <a:endParaRPr lang="en-US"/>
          </a:p>
        </p:txBody>
      </p:sp>
    </p:spTree>
    <p:extLst>
      <p:ext uri="{BB962C8B-B14F-4D97-AF65-F5344CB8AC3E}">
        <p14:creationId xmlns:p14="http://schemas.microsoft.com/office/powerpoint/2010/main" val="18943415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0"/>
            <a:ext cx="7239000" cy="914400"/>
          </a:xfrm>
        </p:spPr>
        <p:txBody>
          <a:bodyPr/>
          <a:lstStyle/>
          <a:p>
            <a:pPr eaLnBrk="1" hangingPunct="1"/>
            <a:r>
              <a:rPr lang="en-US" b="1" dirty="0" smtClean="0"/>
              <a:t>Step Down Principle</a:t>
            </a:r>
          </a:p>
        </p:txBody>
      </p:sp>
      <p:sp>
        <p:nvSpPr>
          <p:cNvPr id="29699" name="Rectangle 3"/>
          <p:cNvSpPr>
            <a:spLocks noGrp="1" noChangeArrowheads="1"/>
          </p:cNvSpPr>
          <p:nvPr>
            <p:ph type="body" idx="1"/>
          </p:nvPr>
        </p:nvSpPr>
        <p:spPr>
          <a:xfrm>
            <a:off x="228600" y="990600"/>
            <a:ext cx="7620000" cy="685800"/>
          </a:xfrm>
        </p:spPr>
        <p:txBody>
          <a:bodyPr>
            <a:normAutofit fontScale="85000" lnSpcReduction="10000"/>
          </a:bodyPr>
          <a:lstStyle/>
          <a:p>
            <a:pPr algn="ctr" eaLnBrk="1" hangingPunct="1">
              <a:buFontTx/>
              <a:buNone/>
            </a:pPr>
            <a:r>
              <a:rPr lang="en-US" b="1" i="1" dirty="0" smtClean="0"/>
              <a:t> </a:t>
            </a:r>
            <a:r>
              <a:rPr lang="en-US" sz="3600" b="1" i="1" dirty="0" smtClean="0"/>
              <a:t>Save a LITTLE to reach your BIG goals</a:t>
            </a:r>
          </a:p>
          <a:p>
            <a:pPr eaLnBrk="1" hangingPunct="1">
              <a:lnSpc>
                <a:spcPct val="75000"/>
              </a:lnSpc>
              <a:buFontTx/>
              <a:buNone/>
            </a:pPr>
            <a:endParaRPr lang="en-US" sz="4000" dirty="0" smtClean="0"/>
          </a:p>
        </p:txBody>
      </p:sp>
      <p:sp>
        <p:nvSpPr>
          <p:cNvPr id="29700" name="Line 4"/>
          <p:cNvSpPr>
            <a:spLocks noChangeShapeType="1"/>
          </p:cNvSpPr>
          <p:nvPr/>
        </p:nvSpPr>
        <p:spPr bwMode="auto">
          <a:xfrm flipV="1">
            <a:off x="4953000" y="5105400"/>
            <a:ext cx="0" cy="1066800"/>
          </a:xfrm>
          <a:prstGeom prst="line">
            <a:avLst/>
          </a:prstGeom>
          <a:noFill/>
          <a:ln w="9525">
            <a:solidFill>
              <a:schemeClr val="tx1"/>
            </a:solidFill>
            <a:round/>
            <a:headEnd/>
            <a:tailEnd/>
          </a:ln>
        </p:spPr>
        <p:txBody>
          <a:bodyPr wrap="none"/>
          <a:lstStyle/>
          <a:p>
            <a:endParaRPr lang="en-US" dirty="0"/>
          </a:p>
        </p:txBody>
      </p:sp>
      <p:sp>
        <p:nvSpPr>
          <p:cNvPr id="29701" name="Line 5"/>
          <p:cNvSpPr>
            <a:spLocks noChangeShapeType="1"/>
          </p:cNvSpPr>
          <p:nvPr/>
        </p:nvSpPr>
        <p:spPr bwMode="auto">
          <a:xfrm>
            <a:off x="3429000" y="5105400"/>
            <a:ext cx="1524000" cy="0"/>
          </a:xfrm>
          <a:prstGeom prst="line">
            <a:avLst/>
          </a:prstGeom>
          <a:noFill/>
          <a:ln w="9525">
            <a:solidFill>
              <a:schemeClr val="tx1"/>
            </a:solidFill>
            <a:round/>
            <a:headEnd/>
            <a:tailEnd/>
          </a:ln>
        </p:spPr>
        <p:txBody>
          <a:bodyPr wrap="none"/>
          <a:lstStyle/>
          <a:p>
            <a:endParaRPr lang="en-US" dirty="0"/>
          </a:p>
        </p:txBody>
      </p:sp>
      <p:sp>
        <p:nvSpPr>
          <p:cNvPr id="29702" name="Line 6"/>
          <p:cNvSpPr>
            <a:spLocks noChangeShapeType="1"/>
          </p:cNvSpPr>
          <p:nvPr/>
        </p:nvSpPr>
        <p:spPr bwMode="auto">
          <a:xfrm flipV="1">
            <a:off x="3429000" y="4038600"/>
            <a:ext cx="0" cy="1066800"/>
          </a:xfrm>
          <a:prstGeom prst="line">
            <a:avLst/>
          </a:prstGeom>
          <a:noFill/>
          <a:ln w="9525">
            <a:solidFill>
              <a:schemeClr val="tx1"/>
            </a:solidFill>
            <a:round/>
            <a:headEnd/>
            <a:tailEnd/>
          </a:ln>
        </p:spPr>
        <p:txBody>
          <a:bodyPr wrap="none"/>
          <a:lstStyle/>
          <a:p>
            <a:endParaRPr lang="en-US" dirty="0"/>
          </a:p>
        </p:txBody>
      </p:sp>
      <p:sp>
        <p:nvSpPr>
          <p:cNvPr id="29703" name="Line 7"/>
          <p:cNvSpPr>
            <a:spLocks noChangeShapeType="1"/>
          </p:cNvSpPr>
          <p:nvPr/>
        </p:nvSpPr>
        <p:spPr bwMode="auto">
          <a:xfrm>
            <a:off x="2057400" y="4038600"/>
            <a:ext cx="1371600" cy="0"/>
          </a:xfrm>
          <a:prstGeom prst="line">
            <a:avLst/>
          </a:prstGeom>
          <a:noFill/>
          <a:ln w="9525">
            <a:solidFill>
              <a:schemeClr val="tx1"/>
            </a:solidFill>
            <a:round/>
            <a:headEnd/>
            <a:tailEnd/>
          </a:ln>
        </p:spPr>
        <p:txBody>
          <a:bodyPr wrap="none"/>
          <a:lstStyle/>
          <a:p>
            <a:endParaRPr lang="en-US" dirty="0"/>
          </a:p>
        </p:txBody>
      </p:sp>
      <p:sp>
        <p:nvSpPr>
          <p:cNvPr id="29704" name="Line 8"/>
          <p:cNvSpPr>
            <a:spLocks noChangeShapeType="1"/>
          </p:cNvSpPr>
          <p:nvPr/>
        </p:nvSpPr>
        <p:spPr bwMode="auto">
          <a:xfrm flipH="1" flipV="1">
            <a:off x="2057400" y="3048000"/>
            <a:ext cx="0" cy="990600"/>
          </a:xfrm>
          <a:prstGeom prst="line">
            <a:avLst/>
          </a:prstGeom>
          <a:noFill/>
          <a:ln w="9525">
            <a:solidFill>
              <a:schemeClr val="tx1"/>
            </a:solidFill>
            <a:round/>
            <a:headEnd/>
            <a:tailEnd/>
          </a:ln>
        </p:spPr>
        <p:txBody>
          <a:bodyPr wrap="none"/>
          <a:lstStyle/>
          <a:p>
            <a:endParaRPr lang="en-US" dirty="0"/>
          </a:p>
        </p:txBody>
      </p:sp>
      <p:sp>
        <p:nvSpPr>
          <p:cNvPr id="29705" name="Line 9"/>
          <p:cNvSpPr>
            <a:spLocks noChangeShapeType="1"/>
          </p:cNvSpPr>
          <p:nvPr/>
        </p:nvSpPr>
        <p:spPr bwMode="auto">
          <a:xfrm>
            <a:off x="0" y="3048000"/>
            <a:ext cx="2057400" cy="0"/>
          </a:xfrm>
          <a:prstGeom prst="line">
            <a:avLst/>
          </a:prstGeom>
          <a:noFill/>
          <a:ln w="9525">
            <a:solidFill>
              <a:schemeClr val="tx1"/>
            </a:solidFill>
            <a:round/>
            <a:headEnd/>
            <a:tailEnd/>
          </a:ln>
        </p:spPr>
        <p:txBody>
          <a:bodyPr wrap="none"/>
          <a:lstStyle/>
          <a:p>
            <a:endParaRPr lang="en-US" dirty="0"/>
          </a:p>
        </p:txBody>
      </p:sp>
      <p:sp>
        <p:nvSpPr>
          <p:cNvPr id="38922" name="Text Box 10"/>
          <p:cNvSpPr txBox="1">
            <a:spLocks noChangeArrowheads="1"/>
          </p:cNvSpPr>
          <p:nvPr/>
        </p:nvSpPr>
        <p:spPr bwMode="auto">
          <a:xfrm>
            <a:off x="-228600" y="2971800"/>
            <a:ext cx="2286000" cy="946150"/>
          </a:xfrm>
          <a:prstGeom prst="rect">
            <a:avLst/>
          </a:prstGeom>
          <a:noFill/>
          <a:ln w="9525">
            <a:noFill/>
            <a:miter lim="800000"/>
            <a:headEnd/>
            <a:tailEnd/>
          </a:ln>
        </p:spPr>
        <p:txBody>
          <a:bodyPr>
            <a:spAutoFit/>
          </a:bodyPr>
          <a:lstStyle/>
          <a:p>
            <a:pPr>
              <a:spcBef>
                <a:spcPct val="50000"/>
              </a:spcBef>
            </a:pPr>
            <a:r>
              <a:rPr lang="en-US" sz="2400" dirty="0">
                <a:latin typeface="Times New Roman" pitchFamily="18" charset="0"/>
              </a:rPr>
              <a:t>   </a:t>
            </a:r>
            <a:r>
              <a:rPr lang="en-US" sz="2800" dirty="0">
                <a:latin typeface="Times New Roman" pitchFamily="18" charset="0"/>
              </a:rPr>
              <a:t>Out to lunch </a:t>
            </a:r>
            <a:r>
              <a:rPr lang="en-US" sz="2800" dirty="0" smtClean="0">
                <a:latin typeface="Times New Roman" pitchFamily="18" charset="0"/>
              </a:rPr>
              <a:t>	$</a:t>
            </a:r>
            <a:r>
              <a:rPr lang="en-US" sz="2800" dirty="0">
                <a:latin typeface="Times New Roman" pitchFamily="18" charset="0"/>
              </a:rPr>
              <a:t>5.00</a:t>
            </a:r>
          </a:p>
        </p:txBody>
      </p:sp>
      <p:sp>
        <p:nvSpPr>
          <p:cNvPr id="38923" name="Text Box 11"/>
          <p:cNvSpPr txBox="1">
            <a:spLocks noChangeArrowheads="1"/>
          </p:cNvSpPr>
          <p:nvPr/>
        </p:nvSpPr>
        <p:spPr bwMode="auto">
          <a:xfrm>
            <a:off x="1524000" y="4038600"/>
            <a:ext cx="1981200" cy="946150"/>
          </a:xfrm>
          <a:prstGeom prst="rect">
            <a:avLst/>
          </a:prstGeom>
          <a:noFill/>
          <a:ln w="9525">
            <a:noFill/>
            <a:miter lim="800000"/>
            <a:headEnd/>
            <a:tailEnd/>
          </a:ln>
        </p:spPr>
        <p:txBody>
          <a:bodyPr>
            <a:spAutoFit/>
          </a:bodyPr>
          <a:lstStyle/>
          <a:p>
            <a:pPr algn="l">
              <a:spcBef>
                <a:spcPct val="50000"/>
              </a:spcBef>
            </a:pPr>
            <a:r>
              <a:rPr lang="en-US" sz="2800" dirty="0">
                <a:latin typeface="Times New Roman" pitchFamily="18" charset="0"/>
              </a:rPr>
              <a:t>Make own lunch $1.43</a:t>
            </a:r>
          </a:p>
        </p:txBody>
      </p:sp>
      <p:sp>
        <p:nvSpPr>
          <p:cNvPr id="38924" name="Text Box 12"/>
          <p:cNvSpPr txBox="1">
            <a:spLocks noChangeArrowheads="1"/>
          </p:cNvSpPr>
          <p:nvPr/>
        </p:nvSpPr>
        <p:spPr bwMode="auto">
          <a:xfrm>
            <a:off x="2819400" y="5257800"/>
            <a:ext cx="2057400" cy="584775"/>
          </a:xfrm>
          <a:prstGeom prst="rect">
            <a:avLst/>
          </a:prstGeom>
          <a:noFill/>
          <a:ln w="9525">
            <a:noFill/>
            <a:miter lim="800000"/>
            <a:headEnd/>
            <a:tailEnd/>
          </a:ln>
        </p:spPr>
        <p:txBody>
          <a:bodyPr>
            <a:spAutoFit/>
          </a:bodyPr>
          <a:lstStyle/>
          <a:p>
            <a:pPr algn="l">
              <a:spcBef>
                <a:spcPct val="50000"/>
              </a:spcBef>
            </a:pPr>
            <a:r>
              <a:rPr lang="en-US" sz="3200" b="1" dirty="0">
                <a:solidFill>
                  <a:schemeClr val="accent1">
                    <a:lumMod val="75000"/>
                  </a:schemeClr>
                </a:solidFill>
                <a:latin typeface="Times New Roman" pitchFamily="18" charset="0"/>
              </a:rPr>
              <a:t>Save $3.57</a:t>
            </a:r>
          </a:p>
        </p:txBody>
      </p:sp>
      <p:sp>
        <p:nvSpPr>
          <p:cNvPr id="29709" name="Text Box 13"/>
          <p:cNvSpPr txBox="1">
            <a:spLocks noChangeArrowheads="1"/>
          </p:cNvSpPr>
          <p:nvPr/>
        </p:nvSpPr>
        <p:spPr bwMode="auto">
          <a:xfrm>
            <a:off x="4648200" y="1600200"/>
            <a:ext cx="3505200" cy="3276600"/>
          </a:xfrm>
          <a:prstGeom prst="rect">
            <a:avLst/>
          </a:prstGeom>
          <a:noFill/>
          <a:ln w="12700">
            <a:solidFill>
              <a:schemeClr val="accent1">
                <a:lumMod val="75000"/>
              </a:schemeClr>
            </a:solidFill>
            <a:prstDash val="solid"/>
            <a:miter lim="800000"/>
            <a:headEnd/>
            <a:tailEnd/>
          </a:ln>
          <a:effectLst>
            <a:glow rad="63500">
              <a:schemeClr val="accent1">
                <a:satMod val="175000"/>
                <a:alpha val="40000"/>
              </a:schemeClr>
            </a:glow>
          </a:effectLst>
        </p:spPr>
        <p:txBody>
          <a:bodyPr wrap="square">
            <a:spAutoFit/>
          </a:bodyPr>
          <a:lstStyle/>
          <a:p>
            <a:pPr algn="l">
              <a:lnSpc>
                <a:spcPct val="150000"/>
              </a:lnSpc>
              <a:spcBef>
                <a:spcPct val="50000"/>
              </a:spcBef>
            </a:pPr>
            <a:r>
              <a:rPr lang="en-US" sz="2800" dirty="0" smtClean="0">
                <a:latin typeface="Times New Roman" pitchFamily="18" charset="0"/>
              </a:rPr>
              <a:t>1 </a:t>
            </a:r>
            <a:r>
              <a:rPr lang="en-US" sz="2800" dirty="0">
                <a:latin typeface="Times New Roman" pitchFamily="18" charset="0"/>
              </a:rPr>
              <a:t>Day		$3.57</a:t>
            </a:r>
          </a:p>
          <a:p>
            <a:pPr algn="l">
              <a:lnSpc>
                <a:spcPct val="65000"/>
              </a:lnSpc>
              <a:spcBef>
                <a:spcPct val="50000"/>
              </a:spcBef>
            </a:pPr>
            <a:r>
              <a:rPr lang="en-US" sz="2800" dirty="0">
                <a:latin typeface="Times New Roman" pitchFamily="18" charset="0"/>
              </a:rPr>
              <a:t>1 Week	$25.00</a:t>
            </a:r>
          </a:p>
          <a:p>
            <a:pPr algn="l">
              <a:lnSpc>
                <a:spcPct val="65000"/>
              </a:lnSpc>
              <a:spcBef>
                <a:spcPct val="50000"/>
              </a:spcBef>
            </a:pPr>
            <a:r>
              <a:rPr lang="en-US" sz="2800" dirty="0">
                <a:latin typeface="Times New Roman" pitchFamily="18" charset="0"/>
              </a:rPr>
              <a:t>1 Month	$100.00</a:t>
            </a:r>
          </a:p>
          <a:p>
            <a:pPr algn="l">
              <a:lnSpc>
                <a:spcPct val="65000"/>
              </a:lnSpc>
              <a:spcBef>
                <a:spcPct val="50000"/>
              </a:spcBef>
            </a:pPr>
            <a:r>
              <a:rPr lang="en-US" sz="2800" dirty="0">
                <a:latin typeface="Times New Roman" pitchFamily="18" charset="0"/>
              </a:rPr>
              <a:t>3 Months	$300.00</a:t>
            </a:r>
          </a:p>
          <a:p>
            <a:pPr algn="l">
              <a:lnSpc>
                <a:spcPct val="65000"/>
              </a:lnSpc>
              <a:spcBef>
                <a:spcPct val="50000"/>
              </a:spcBef>
            </a:pPr>
            <a:r>
              <a:rPr lang="en-US" sz="2800" dirty="0">
                <a:latin typeface="Times New Roman" pitchFamily="18" charset="0"/>
              </a:rPr>
              <a:t>6 Months	$600.00</a:t>
            </a:r>
          </a:p>
          <a:p>
            <a:pPr algn="l">
              <a:lnSpc>
                <a:spcPct val="65000"/>
              </a:lnSpc>
              <a:spcBef>
                <a:spcPct val="50000"/>
              </a:spcBef>
            </a:pPr>
            <a:r>
              <a:rPr lang="en-US" sz="2800" dirty="0">
                <a:latin typeface="Times New Roman" pitchFamily="18" charset="0"/>
              </a:rPr>
              <a:t>1 Year	</a:t>
            </a:r>
            <a:r>
              <a:rPr lang="en-US" sz="2800" dirty="0" smtClean="0">
                <a:latin typeface="Times New Roman" pitchFamily="18" charset="0"/>
              </a:rPr>
              <a:t>	$</a:t>
            </a:r>
            <a:r>
              <a:rPr lang="en-US" sz="2800" dirty="0">
                <a:latin typeface="Times New Roman" pitchFamily="18" charset="0"/>
              </a:rPr>
              <a:t>1200.00</a:t>
            </a:r>
          </a:p>
        </p:txBody>
      </p:sp>
    </p:spTree>
    <p:custDataLst>
      <p:tags r:id="rId1"/>
    </p:custDataLst>
    <p:extLst>
      <p:ext uri="{BB962C8B-B14F-4D97-AF65-F5344CB8AC3E}">
        <p14:creationId xmlns:p14="http://schemas.microsoft.com/office/powerpoint/2010/main" val="177368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22"/>
                                        </p:tgtEl>
                                        <p:attrNameLst>
                                          <p:attrName>style.visibility</p:attrName>
                                        </p:attrNameLst>
                                      </p:cBhvr>
                                      <p:to>
                                        <p:strVal val="visible"/>
                                      </p:to>
                                    </p:set>
                                    <p:anim calcmode="lin" valueType="num">
                                      <p:cBhvr additive="base">
                                        <p:cTn id="7" dur="500" fill="hold"/>
                                        <p:tgtEl>
                                          <p:spTgt spid="38922"/>
                                        </p:tgtEl>
                                        <p:attrNameLst>
                                          <p:attrName>ppt_x</p:attrName>
                                        </p:attrNameLst>
                                      </p:cBhvr>
                                      <p:tavLst>
                                        <p:tav tm="0">
                                          <p:val>
                                            <p:strVal val="0-#ppt_w/2"/>
                                          </p:val>
                                        </p:tav>
                                        <p:tav tm="100000">
                                          <p:val>
                                            <p:strVal val="#ppt_x"/>
                                          </p:val>
                                        </p:tav>
                                      </p:tavLst>
                                    </p:anim>
                                    <p:anim calcmode="lin" valueType="num">
                                      <p:cBhvr additive="base">
                                        <p:cTn id="8" dur="500" fill="hold"/>
                                        <p:tgtEl>
                                          <p:spTgt spid="389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23"/>
                                        </p:tgtEl>
                                        <p:attrNameLst>
                                          <p:attrName>style.visibility</p:attrName>
                                        </p:attrNameLst>
                                      </p:cBhvr>
                                      <p:to>
                                        <p:strVal val="visible"/>
                                      </p:to>
                                    </p:set>
                                    <p:anim calcmode="lin" valueType="num">
                                      <p:cBhvr additive="base">
                                        <p:cTn id="13" dur="500" fill="hold"/>
                                        <p:tgtEl>
                                          <p:spTgt spid="38923"/>
                                        </p:tgtEl>
                                        <p:attrNameLst>
                                          <p:attrName>ppt_x</p:attrName>
                                        </p:attrNameLst>
                                      </p:cBhvr>
                                      <p:tavLst>
                                        <p:tav tm="0">
                                          <p:val>
                                            <p:strVal val="0-#ppt_w/2"/>
                                          </p:val>
                                        </p:tav>
                                        <p:tav tm="100000">
                                          <p:val>
                                            <p:strVal val="#ppt_x"/>
                                          </p:val>
                                        </p:tav>
                                      </p:tavLst>
                                    </p:anim>
                                    <p:anim calcmode="lin" valueType="num">
                                      <p:cBhvr additive="base">
                                        <p:cTn id="14" dur="500" fill="hold"/>
                                        <p:tgtEl>
                                          <p:spTgt spid="389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24"/>
                                        </p:tgtEl>
                                        <p:attrNameLst>
                                          <p:attrName>style.visibility</p:attrName>
                                        </p:attrNameLst>
                                      </p:cBhvr>
                                      <p:to>
                                        <p:strVal val="visible"/>
                                      </p:to>
                                    </p:set>
                                    <p:anim calcmode="lin" valueType="num">
                                      <p:cBhvr additive="base">
                                        <p:cTn id="19" dur="500" fill="hold"/>
                                        <p:tgtEl>
                                          <p:spTgt spid="38924"/>
                                        </p:tgtEl>
                                        <p:attrNameLst>
                                          <p:attrName>ppt_x</p:attrName>
                                        </p:attrNameLst>
                                      </p:cBhvr>
                                      <p:tavLst>
                                        <p:tav tm="0">
                                          <p:val>
                                            <p:strVal val="0-#ppt_w/2"/>
                                          </p:val>
                                        </p:tav>
                                        <p:tav tm="100000">
                                          <p:val>
                                            <p:strVal val="#ppt_x"/>
                                          </p:val>
                                        </p:tav>
                                      </p:tavLst>
                                    </p:anim>
                                    <p:anim calcmode="lin" valueType="num">
                                      <p:cBhvr additive="base">
                                        <p:cTn id="20" dur="500" fill="hold"/>
                                        <p:tgtEl>
                                          <p:spTgt spid="389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utoUpdateAnimBg="0"/>
      <p:bldP spid="38923" grpId="0" autoUpdateAnimBg="0"/>
      <p:bldP spid="3892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696200" cy="1127760"/>
          </a:xfrm>
        </p:spPr>
        <p:txBody>
          <a:bodyPr>
            <a:normAutofit/>
          </a:bodyPr>
          <a:lstStyle/>
          <a:p>
            <a:r>
              <a:rPr lang="en-US" dirty="0" smtClean="0"/>
              <a:t>Activities 	                                         </a:t>
            </a:r>
            <a:r>
              <a:rPr lang="en-US" sz="3200" dirty="0" smtClean="0"/>
              <a:t>Balance – Use Credit Responsibly</a:t>
            </a:r>
            <a:endParaRPr lang="en-US" sz="3200" dirty="0"/>
          </a:p>
        </p:txBody>
      </p:sp>
      <p:sp>
        <p:nvSpPr>
          <p:cNvPr id="3" name="Content Placeholder 2"/>
          <p:cNvSpPr>
            <a:spLocks noGrp="1"/>
          </p:cNvSpPr>
          <p:nvPr>
            <p:ph idx="1"/>
          </p:nvPr>
        </p:nvSpPr>
        <p:spPr/>
        <p:txBody>
          <a:bodyPr>
            <a:normAutofit/>
          </a:bodyPr>
          <a:lstStyle/>
          <a:p>
            <a:r>
              <a:rPr lang="en-US" dirty="0" smtClean="0"/>
              <a:t>Discuss the use of Credit</a:t>
            </a:r>
            <a:r>
              <a:rPr lang="en-US" dirty="0"/>
              <a:t> </a:t>
            </a:r>
            <a:endParaRPr lang="en-US" dirty="0" smtClean="0"/>
          </a:p>
          <a:p>
            <a:pPr lvl="1"/>
            <a:r>
              <a:rPr lang="en-US" dirty="0" smtClean="0"/>
              <a:t>5 C’s of credit </a:t>
            </a:r>
          </a:p>
          <a:p>
            <a:pPr lvl="2"/>
            <a:r>
              <a:rPr lang="en-US" dirty="0" smtClean="0"/>
              <a:t>Character, Capacity, Collateral, Capital, Conditions</a:t>
            </a:r>
          </a:p>
          <a:p>
            <a:pPr marL="530352" lvl="2" indent="0">
              <a:buNone/>
            </a:pPr>
            <a:r>
              <a:rPr lang="en-US" dirty="0" smtClean="0">
                <a:hlinkClick r:id="rId2"/>
              </a:rPr>
              <a:t>Video clip: http</a:t>
            </a:r>
            <a:r>
              <a:rPr lang="en-US" dirty="0">
                <a:hlinkClick r:id="rId2"/>
              </a:rPr>
              <a:t>://</a:t>
            </a:r>
            <a:r>
              <a:rPr lang="en-US" dirty="0" smtClean="0">
                <a:hlinkClick r:id="rId2"/>
              </a:rPr>
              <a:t>www.investopedia.com/terms/f/five-c-credit.asp</a:t>
            </a:r>
            <a:r>
              <a:rPr lang="en-US" dirty="0" smtClean="0"/>
              <a:t> </a:t>
            </a:r>
          </a:p>
          <a:p>
            <a:pPr marL="530352" lvl="2" indent="0">
              <a:buNone/>
            </a:pPr>
            <a:endParaRPr lang="en-US" dirty="0"/>
          </a:p>
          <a:p>
            <a:pPr marL="530352" lvl="2" indent="0">
              <a:buNone/>
            </a:pPr>
            <a:r>
              <a:rPr lang="en-US" dirty="0" smtClean="0"/>
              <a:t>Tips for being wise with credit and comparing  credit cards</a:t>
            </a:r>
          </a:p>
          <a:p>
            <a:pPr marL="530352" lvl="2" indent="0">
              <a:buNone/>
            </a:pPr>
            <a:endParaRPr lang="en-US" dirty="0"/>
          </a:p>
          <a:p>
            <a:pPr marL="530352" lvl="2" indent="0">
              <a:buNone/>
            </a:pPr>
            <a:r>
              <a:rPr lang="en-US" dirty="0"/>
              <a:t>Credit card simulator, http://www.channelone.com/interact_post/credit-card-simulator/</a:t>
            </a:r>
            <a:endParaRPr lang="en-US" dirty="0" smtClean="0"/>
          </a:p>
          <a:p>
            <a:pPr marL="530352" lvl="2" indent="0">
              <a:buNone/>
            </a:pPr>
            <a:r>
              <a:rPr lang="en-US" dirty="0" smtClean="0"/>
              <a:t>/</a:t>
            </a:r>
          </a:p>
        </p:txBody>
      </p:sp>
    </p:spTree>
    <p:extLst>
      <p:ext uri="{BB962C8B-B14F-4D97-AF65-F5344CB8AC3E}">
        <p14:creationId xmlns:p14="http://schemas.microsoft.com/office/powerpoint/2010/main" val="791810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Channelone.com</a:t>
            </a:r>
            <a:endParaRPr lang="en-US" dirty="0"/>
          </a:p>
        </p:txBody>
      </p:sp>
      <p:pic>
        <p:nvPicPr>
          <p:cNvPr id="6" name="Content Placeholder 5"/>
          <p:cNvPicPr>
            <a:picLocks noGrp="1"/>
          </p:cNvPicPr>
          <p:nvPr>
            <p:ph idx="1"/>
          </p:nvPr>
        </p:nvPicPr>
        <p:blipFill rotWithShape="1">
          <a:blip r:embed="rId2"/>
          <a:srcRect l="62283" t="25310" r="19041" b="19766"/>
          <a:stretch/>
        </p:blipFill>
        <p:spPr bwMode="auto">
          <a:xfrm>
            <a:off x="1439869" y="1609725"/>
            <a:ext cx="5273661" cy="48466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82375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39000" cy="822960"/>
          </a:xfrm>
        </p:spPr>
        <p:txBody>
          <a:bodyPr>
            <a:normAutofit fontScale="90000"/>
          </a:bodyPr>
          <a:lstStyle/>
          <a:p>
            <a:r>
              <a:rPr lang="en-US" dirty="0" smtClean="0"/>
              <a:t>Forms and Sources of Credit</a:t>
            </a:r>
            <a:endParaRPr lang="en-US" dirty="0"/>
          </a:p>
        </p:txBody>
      </p:sp>
      <p:sp>
        <p:nvSpPr>
          <p:cNvPr id="3" name="Content Placeholder 2"/>
          <p:cNvSpPr>
            <a:spLocks noGrp="1"/>
          </p:cNvSpPr>
          <p:nvPr>
            <p:ph idx="1"/>
          </p:nvPr>
        </p:nvSpPr>
        <p:spPr>
          <a:xfrm>
            <a:off x="457200" y="1219200"/>
            <a:ext cx="7696200" cy="4846320"/>
          </a:xfrm>
        </p:spPr>
        <p:txBody>
          <a:bodyPr>
            <a:normAutofit lnSpcReduction="10000"/>
          </a:bodyPr>
          <a:lstStyle/>
          <a:p>
            <a:pPr marL="530352" lvl="2" indent="0">
              <a:buNone/>
            </a:pPr>
            <a:r>
              <a:rPr lang="en-US" sz="2800" b="1" dirty="0"/>
              <a:t>Comparing Interest Rates </a:t>
            </a:r>
            <a:r>
              <a:rPr lang="en-US" sz="2800" b="1" dirty="0" smtClean="0"/>
              <a:t>with </a:t>
            </a:r>
            <a:r>
              <a:rPr lang="en-US" sz="2800" b="1" dirty="0"/>
              <a:t>Different </a:t>
            </a:r>
            <a:r>
              <a:rPr lang="en-US" sz="2800" b="1" dirty="0" smtClean="0"/>
              <a:t>Types </a:t>
            </a:r>
            <a:r>
              <a:rPr lang="en-US" sz="2800" b="1" dirty="0"/>
              <a:t>of </a:t>
            </a:r>
            <a:r>
              <a:rPr lang="en-US" sz="2800" b="1" dirty="0" smtClean="0"/>
              <a:t>Credit</a:t>
            </a:r>
            <a:endParaRPr lang="en-US" sz="2800" b="1" dirty="0"/>
          </a:p>
          <a:p>
            <a:pPr lvl="2"/>
            <a:r>
              <a:rPr lang="en-US" sz="2800" dirty="0"/>
              <a:t>	Secured </a:t>
            </a:r>
            <a:r>
              <a:rPr lang="en-US" sz="2800" dirty="0" smtClean="0"/>
              <a:t>credit – car loans, home loans</a:t>
            </a:r>
            <a:endParaRPr lang="en-US" sz="2800" dirty="0"/>
          </a:p>
          <a:p>
            <a:pPr lvl="2"/>
            <a:r>
              <a:rPr lang="en-US" sz="2800" dirty="0"/>
              <a:t>	Unsecured credit </a:t>
            </a:r>
            <a:r>
              <a:rPr lang="en-US" sz="2800" dirty="0" smtClean="0"/>
              <a:t> - credit cards</a:t>
            </a:r>
          </a:p>
          <a:p>
            <a:pPr marL="530352" lvl="2" indent="0">
              <a:buNone/>
            </a:pPr>
            <a:r>
              <a:rPr lang="en-US" sz="2800" b="1" dirty="0" smtClean="0"/>
              <a:t>Sources for Credit</a:t>
            </a:r>
            <a:endParaRPr lang="en-US" sz="2800" b="1" dirty="0"/>
          </a:p>
          <a:p>
            <a:pPr lvl="2"/>
            <a:r>
              <a:rPr lang="en-US" sz="2800" dirty="0"/>
              <a:t>	Bank or Credit Union Loans, Point of </a:t>
            </a:r>
            <a:r>
              <a:rPr lang="en-US" sz="2800" dirty="0" smtClean="0"/>
              <a:t>  	Purchase Loans</a:t>
            </a:r>
          </a:p>
          <a:p>
            <a:pPr lvl="2"/>
            <a:r>
              <a:rPr lang="en-US" sz="2800" dirty="0"/>
              <a:t> </a:t>
            </a:r>
            <a:r>
              <a:rPr lang="en-US" sz="2800" dirty="0" smtClean="0"/>
              <a:t> Personal Loans</a:t>
            </a:r>
            <a:endParaRPr lang="en-US" sz="2800" dirty="0"/>
          </a:p>
          <a:p>
            <a:pPr lvl="2"/>
            <a:r>
              <a:rPr lang="en-US" sz="2800" dirty="0"/>
              <a:t>	Alternative Forms of Credit – Payday </a:t>
            </a:r>
            <a:r>
              <a:rPr lang="en-US" sz="2800" dirty="0" smtClean="0"/>
              <a:t>	Lenders</a:t>
            </a:r>
            <a:r>
              <a:rPr lang="en-US" sz="2800" dirty="0"/>
              <a:t>, </a:t>
            </a:r>
            <a:r>
              <a:rPr lang="en-US" sz="2800" dirty="0" smtClean="0"/>
              <a:t>Vehicle Title Loans, Pawn 	Shops</a:t>
            </a:r>
            <a:r>
              <a:rPr lang="en-US" sz="2800" dirty="0"/>
              <a:t>, etc</a:t>
            </a:r>
            <a:r>
              <a:rPr lang="en-US" sz="2800" dirty="0" smtClean="0"/>
              <a:t>.</a:t>
            </a:r>
            <a:endParaRPr lang="en-US" sz="2800" dirty="0"/>
          </a:p>
        </p:txBody>
      </p:sp>
    </p:spTree>
    <p:extLst>
      <p:ext uri="{BB962C8B-B14F-4D97-AF65-F5344CB8AC3E}">
        <p14:creationId xmlns:p14="http://schemas.microsoft.com/office/powerpoint/2010/main" val="1848988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forms of Credit and their costs</a:t>
            </a:r>
            <a:endParaRPr lang="en-US" dirty="0"/>
          </a:p>
        </p:txBody>
      </p:sp>
      <p:sp>
        <p:nvSpPr>
          <p:cNvPr id="3" name="Content Placeholder 2"/>
          <p:cNvSpPr>
            <a:spLocks noGrp="1"/>
          </p:cNvSpPr>
          <p:nvPr>
            <p:ph idx="1"/>
          </p:nvPr>
        </p:nvSpPr>
        <p:spPr/>
        <p:txBody>
          <a:bodyPr/>
          <a:lstStyle/>
          <a:p>
            <a:pPr marL="530352" lvl="2" indent="0">
              <a:buNone/>
            </a:pPr>
            <a:r>
              <a:rPr lang="en-US" sz="2800" dirty="0"/>
              <a:t>Videos:</a:t>
            </a:r>
          </a:p>
          <a:p>
            <a:pPr marL="530352" lvl="2" indent="0">
              <a:buNone/>
            </a:pPr>
            <a:r>
              <a:rPr lang="en-US" sz="2800" dirty="0"/>
              <a:t>FTC.gov	</a:t>
            </a:r>
          </a:p>
          <a:p>
            <a:pPr marL="530352" lvl="2" indent="0">
              <a:buNone/>
            </a:pPr>
            <a:endParaRPr lang="en-US" dirty="0"/>
          </a:p>
          <a:p>
            <a:r>
              <a:rPr lang="en-US" dirty="0"/>
              <a:t>Payday lenders  </a:t>
            </a:r>
            <a:r>
              <a:rPr lang="en-US" u="sng" dirty="0"/>
              <a:t>www.consumer.ftc.gov</a:t>
            </a:r>
            <a:r>
              <a:rPr lang="en-US" i="1" u="sng" dirty="0"/>
              <a:t>/media/</a:t>
            </a:r>
            <a:r>
              <a:rPr lang="en-US" u="sng" dirty="0"/>
              <a:t>video</a:t>
            </a:r>
            <a:r>
              <a:rPr lang="en-US" i="1" u="sng" dirty="0"/>
              <a:t>-0078-</a:t>
            </a:r>
            <a:r>
              <a:rPr lang="en-US" u="sng" dirty="0"/>
              <a:t>payday-lending</a:t>
            </a:r>
            <a:endParaRPr lang="en-US" dirty="0"/>
          </a:p>
          <a:p>
            <a:r>
              <a:rPr lang="en-US" dirty="0"/>
              <a:t>Vehicle Title Loans </a:t>
            </a:r>
            <a:r>
              <a:rPr lang="en-US" u="sng" dirty="0">
                <a:hlinkClick r:id="rId2"/>
              </a:rPr>
              <a:t>http://www.consumer.ftc.gov/media/video-0101-car-title-loans</a:t>
            </a:r>
            <a:endParaRPr lang="en-US" dirty="0"/>
          </a:p>
          <a:p>
            <a:endParaRPr lang="en-US" dirty="0"/>
          </a:p>
        </p:txBody>
      </p:sp>
    </p:spTree>
    <p:extLst>
      <p:ext uri="{BB962C8B-B14F-4D97-AF65-F5344CB8AC3E}">
        <p14:creationId xmlns:p14="http://schemas.microsoft.com/office/powerpoint/2010/main" val="2581749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83" y="152400"/>
            <a:ext cx="7970255" cy="1143000"/>
          </a:xfrm>
        </p:spPr>
        <p:txBody>
          <a:bodyPr>
            <a:normAutofit fontScale="90000"/>
          </a:bodyPr>
          <a:lstStyle/>
          <a:p>
            <a:r>
              <a:rPr lang="en-US" dirty="0" smtClean="0"/>
              <a:t> How Can You Be Wise With Credit?</a:t>
            </a:r>
            <a:endParaRPr lang="en-US" dirty="0"/>
          </a:p>
        </p:txBody>
      </p:sp>
      <p:pic>
        <p:nvPicPr>
          <p:cNvPr id="4" name="Content Placeholder 3"/>
          <p:cNvPicPr>
            <a:picLocks noGrp="1" noChangeAspect="1"/>
          </p:cNvPicPr>
          <p:nvPr>
            <p:ph type="clipArt" sz="half" idx="1"/>
          </p:nvPr>
        </p:nvPicPr>
        <p:blipFill>
          <a:blip r:embed="rId2" cstate="print">
            <a:extLst>
              <a:ext uri="{28A0092B-C50C-407E-A947-70E740481C1C}">
                <a14:useLocalDpi xmlns:a14="http://schemas.microsoft.com/office/drawing/2010/main" val="0"/>
              </a:ext>
            </a:extLst>
          </a:blip>
          <a:stretch>
            <a:fillRect/>
          </a:stretch>
        </p:blipFill>
        <p:spPr>
          <a:xfrm>
            <a:off x="5257800" y="1772653"/>
            <a:ext cx="2744539" cy="4114800"/>
          </a:xfrm>
        </p:spPr>
      </p:pic>
      <p:sp>
        <p:nvSpPr>
          <p:cNvPr id="5" name="Text Placeholder 4"/>
          <p:cNvSpPr>
            <a:spLocks noGrp="1"/>
          </p:cNvSpPr>
          <p:nvPr>
            <p:ph type="body" sz="half" idx="2"/>
          </p:nvPr>
        </p:nvSpPr>
        <p:spPr>
          <a:xfrm>
            <a:off x="685800" y="1768642"/>
            <a:ext cx="3810000" cy="4114800"/>
          </a:xfrm>
        </p:spPr>
        <p:txBody>
          <a:bodyPr>
            <a:normAutofit lnSpcReduction="10000"/>
          </a:bodyPr>
          <a:lstStyle/>
          <a:p>
            <a:r>
              <a:rPr lang="en-US" dirty="0" smtClean="0"/>
              <a:t>Pay your bill in full each month</a:t>
            </a:r>
          </a:p>
          <a:p>
            <a:r>
              <a:rPr lang="en-US" dirty="0" smtClean="0"/>
              <a:t>If you can’t pay minimum payment on time</a:t>
            </a:r>
          </a:p>
          <a:p>
            <a:r>
              <a:rPr lang="en-US" dirty="0" smtClean="0"/>
              <a:t>Pay extra if you can</a:t>
            </a:r>
          </a:p>
          <a:p>
            <a:r>
              <a:rPr lang="en-US" dirty="0" smtClean="0"/>
              <a:t>Watch how much credit you take out</a:t>
            </a:r>
          </a:p>
          <a:p>
            <a:r>
              <a:rPr lang="en-US" dirty="0" smtClean="0"/>
              <a:t>Be very wise with student loans</a:t>
            </a:r>
            <a:endParaRPr lang="en-US" dirty="0"/>
          </a:p>
        </p:txBody>
      </p:sp>
    </p:spTree>
    <p:extLst>
      <p:ext uri="{BB962C8B-B14F-4D97-AF65-F5344CB8AC3E}">
        <p14:creationId xmlns:p14="http://schemas.microsoft.com/office/powerpoint/2010/main" val="4257376516"/>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Ask – Gather and evaluate information</a:t>
            </a:r>
            <a:endParaRPr lang="en-US" dirty="0"/>
          </a:p>
        </p:txBody>
      </p:sp>
      <p:sp>
        <p:nvSpPr>
          <p:cNvPr id="3" name="Content Placeholder 2"/>
          <p:cNvSpPr>
            <a:spLocks noGrp="1"/>
          </p:cNvSpPr>
          <p:nvPr>
            <p:ph idx="1"/>
          </p:nvPr>
        </p:nvSpPr>
        <p:spPr/>
        <p:txBody>
          <a:bodyPr/>
          <a:lstStyle/>
          <a:p>
            <a:r>
              <a:rPr lang="en-US" dirty="0" smtClean="0"/>
              <a:t>Identify situations when they need to search for information</a:t>
            </a:r>
          </a:p>
          <a:p>
            <a:r>
              <a:rPr lang="en-US" dirty="0" smtClean="0"/>
              <a:t>Explore how to find trustworthy information</a:t>
            </a:r>
          </a:p>
          <a:p>
            <a:r>
              <a:rPr lang="en-US" dirty="0" smtClean="0"/>
              <a:t>Decide what choices make the most sense</a:t>
            </a:r>
            <a:endParaRPr lang="en-US" dirty="0"/>
          </a:p>
        </p:txBody>
      </p:sp>
      <p:pic>
        <p:nvPicPr>
          <p:cNvPr id="5125" name="Picture 5" descr="C:\Users\stevemarilyn\AppData\Local\Microsoft\Windows\Temporary Internet Files\Content.IE5\X4G38ME4\question_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8100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5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to teach Ask - Shopping for A Car</a:t>
            </a:r>
            <a:endParaRPr lang="en-US" dirty="0"/>
          </a:p>
        </p:txBody>
      </p:sp>
      <p:sp>
        <p:nvSpPr>
          <p:cNvPr id="3" name="Content Placeholder 2"/>
          <p:cNvSpPr>
            <a:spLocks noGrp="1"/>
          </p:cNvSpPr>
          <p:nvPr>
            <p:ph idx="1"/>
          </p:nvPr>
        </p:nvSpPr>
        <p:spPr>
          <a:xfrm>
            <a:off x="457200" y="1600200"/>
            <a:ext cx="7239000" cy="4846320"/>
          </a:xfrm>
        </p:spPr>
        <p:txBody>
          <a:bodyPr/>
          <a:lstStyle/>
          <a:p>
            <a:pPr marL="0" indent="0">
              <a:buNone/>
            </a:pPr>
            <a:r>
              <a:rPr lang="en-US" dirty="0" smtClean="0"/>
              <a:t>Hands on Banking – Young Adult Version</a:t>
            </a:r>
          </a:p>
          <a:p>
            <a:pPr marL="0" indent="0">
              <a:buNone/>
            </a:pPr>
            <a:r>
              <a:rPr lang="en-US" dirty="0"/>
              <a:t>	</a:t>
            </a:r>
            <a:r>
              <a:rPr lang="en-US" dirty="0" smtClean="0"/>
              <a:t>Topic 3 – Spending Smart</a:t>
            </a:r>
          </a:p>
          <a:p>
            <a:pPr marL="0" indent="0">
              <a:buNone/>
            </a:pPr>
            <a:r>
              <a:rPr lang="en-US" dirty="0"/>
              <a:t>	</a:t>
            </a:r>
            <a:r>
              <a:rPr lang="en-US" dirty="0" smtClean="0"/>
              <a:t>Lesson 4:  Smart Car Buying </a:t>
            </a:r>
          </a:p>
          <a:p>
            <a:pPr marL="0" indent="0">
              <a:buNone/>
            </a:pPr>
            <a:r>
              <a:rPr lang="en-US" dirty="0"/>
              <a:t>	</a:t>
            </a:r>
            <a:r>
              <a:rPr lang="en-US" dirty="0" smtClean="0"/>
              <a:t>	Case Study</a:t>
            </a:r>
          </a:p>
          <a:p>
            <a:pPr marL="0" indent="0">
              <a:buNone/>
            </a:pPr>
            <a:endParaRPr lang="en-US" dirty="0" smtClean="0"/>
          </a:p>
          <a:p>
            <a:pPr marL="0" indent="0">
              <a:buNone/>
            </a:pPr>
            <a:r>
              <a:rPr lang="en-US" dirty="0" smtClean="0"/>
              <a:t>Federal trade Commission -Focus on Finances  Booklet</a:t>
            </a:r>
          </a:p>
          <a:p>
            <a:pPr marL="0" indent="0">
              <a:buNone/>
            </a:pPr>
            <a:endParaRPr lang="en-US" dirty="0"/>
          </a:p>
        </p:txBody>
      </p:sp>
    </p:spTree>
    <p:extLst>
      <p:ext uri="{BB962C8B-B14F-4D97-AF65-F5344CB8AC3E}">
        <p14:creationId xmlns:p14="http://schemas.microsoft.com/office/powerpoint/2010/main" val="151008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that Teach</a:t>
            </a:r>
            <a:br>
              <a:rPr lang="en-US" dirty="0" smtClean="0"/>
            </a:br>
            <a:r>
              <a:rPr lang="en-US" dirty="0" smtClean="0"/>
              <a:t>Ask – Paying for College</a:t>
            </a:r>
            <a:endParaRPr lang="en-US" dirty="0"/>
          </a:p>
        </p:txBody>
      </p:sp>
      <p:sp>
        <p:nvSpPr>
          <p:cNvPr id="3" name="Content Placeholder 2"/>
          <p:cNvSpPr>
            <a:spLocks noGrp="1"/>
          </p:cNvSpPr>
          <p:nvPr>
            <p:ph idx="1"/>
          </p:nvPr>
        </p:nvSpPr>
        <p:spPr>
          <a:xfrm>
            <a:off x="457200" y="1752600"/>
            <a:ext cx="7239000" cy="4541520"/>
          </a:xfrm>
        </p:spPr>
        <p:txBody>
          <a:bodyPr>
            <a:normAutofit/>
          </a:bodyPr>
          <a:lstStyle/>
          <a:p>
            <a:r>
              <a:rPr lang="en-US" dirty="0" smtClean="0"/>
              <a:t>Consider the cost of college</a:t>
            </a:r>
          </a:p>
          <a:p>
            <a:r>
              <a:rPr lang="en-US" dirty="0" smtClean="0"/>
              <a:t>Have students fill out a </a:t>
            </a:r>
          </a:p>
          <a:p>
            <a:pPr marL="0" indent="0">
              <a:buNone/>
            </a:pPr>
            <a:r>
              <a:rPr lang="en-US" dirty="0"/>
              <a:t>	</a:t>
            </a:r>
            <a:r>
              <a:rPr lang="en-US" dirty="0" smtClean="0"/>
              <a:t> College costs Worksheet from   </a:t>
            </a:r>
            <a:r>
              <a:rPr lang="en-US" u="sng" dirty="0">
                <a:hlinkClick r:id="rId2"/>
              </a:rPr>
              <a:t>http://collegecost.ed.gov/shopping_sheet.pdf</a:t>
            </a:r>
            <a:endParaRPr lang="en-US" dirty="0"/>
          </a:p>
          <a:p>
            <a:pPr lvl="1"/>
            <a:r>
              <a:rPr lang="en-US" dirty="0" smtClean="0"/>
              <a:t>Teach them about the different forms of student aid and loans</a:t>
            </a:r>
          </a:p>
          <a:p>
            <a:pPr lvl="2"/>
            <a:r>
              <a:rPr lang="en-US" dirty="0" smtClean="0"/>
              <a:t>FAFSA   APPLICATION FRO FEDERAL STUDENT AID</a:t>
            </a:r>
          </a:p>
          <a:p>
            <a:pPr lvl="3"/>
            <a:r>
              <a:rPr lang="en-US" dirty="0" smtClean="0"/>
              <a:t>GRANTS, LOANS, WORK STUDY</a:t>
            </a:r>
          </a:p>
          <a:p>
            <a:pPr lvl="4"/>
            <a:r>
              <a:rPr lang="en-US" dirty="0" smtClean="0"/>
              <a:t>Loans – government and private</a:t>
            </a:r>
          </a:p>
          <a:p>
            <a:pPr lvl="5"/>
            <a:r>
              <a:rPr lang="en-US" dirty="0" smtClean="0"/>
              <a:t>Understand the repayment plan , when you have to pay, interest rate,  and loan forgiveness</a:t>
            </a:r>
            <a:endParaRPr lang="en-US" dirty="0"/>
          </a:p>
        </p:txBody>
      </p:sp>
    </p:spTree>
    <p:extLst>
      <p:ext uri="{BB962C8B-B14F-4D97-AF65-F5344CB8AC3E}">
        <p14:creationId xmlns:p14="http://schemas.microsoft.com/office/powerpoint/2010/main" val="991079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7239000" cy="396240"/>
          </a:xfrm>
        </p:spPr>
        <p:txBody>
          <a:bodyPr>
            <a:noAutofit/>
          </a:bodyPr>
          <a:lstStyle/>
          <a:p>
            <a:pPr algn="ctr"/>
            <a:r>
              <a:rPr lang="en-US" sz="3200" dirty="0" smtClean="0"/>
              <a:t>Teens get most money from parents </a:t>
            </a:r>
            <a:r>
              <a:rPr lang="en-US" sz="2000" dirty="0" smtClean="0"/>
              <a:t>(average or upper-income teens)</a:t>
            </a:r>
            <a:endParaRPr lang="en-US" sz="2000" dirty="0"/>
          </a:p>
        </p:txBody>
      </p:sp>
      <p:sp>
        <p:nvSpPr>
          <p:cNvPr id="3" name="Content Placeholder 2"/>
          <p:cNvSpPr>
            <a:spLocks noGrp="1"/>
          </p:cNvSpPr>
          <p:nvPr>
            <p:ph idx="1"/>
          </p:nvPr>
        </p:nvSpPr>
        <p:spPr/>
        <p:txBody>
          <a:bodyPr/>
          <a:lstStyle/>
          <a:p>
            <a:endParaRPr lang="en-US"/>
          </a:p>
        </p:txBody>
      </p:sp>
      <p:pic>
        <p:nvPicPr>
          <p:cNvPr id="4" name="Picture 3" descr="Piper Jaffray teen survey"/>
          <p:cNvPicPr/>
          <p:nvPr/>
        </p:nvPicPr>
        <p:blipFill>
          <a:blip r:embed="rId2">
            <a:extLst>
              <a:ext uri="{28A0092B-C50C-407E-A947-70E740481C1C}">
                <a14:useLocalDpi xmlns:a14="http://schemas.microsoft.com/office/drawing/2010/main" val="0"/>
              </a:ext>
            </a:extLst>
          </a:blip>
          <a:srcRect/>
          <a:stretch>
            <a:fillRect/>
          </a:stretch>
        </p:blipFill>
        <p:spPr bwMode="auto">
          <a:xfrm>
            <a:off x="266700" y="1463040"/>
            <a:ext cx="7620000" cy="4600575"/>
          </a:xfrm>
          <a:prstGeom prst="rect">
            <a:avLst/>
          </a:prstGeom>
          <a:noFill/>
          <a:ln>
            <a:noFill/>
          </a:ln>
        </p:spPr>
      </p:pic>
    </p:spTree>
    <p:extLst>
      <p:ext uri="{BB962C8B-B14F-4D97-AF65-F5344CB8AC3E}">
        <p14:creationId xmlns:p14="http://schemas.microsoft.com/office/powerpoint/2010/main" val="36717109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1252"/>
            <a:ext cx="7239000" cy="1143000"/>
          </a:xfrm>
        </p:spPr>
        <p:txBody>
          <a:bodyPr>
            <a:normAutofit fontScale="90000"/>
          </a:bodyPr>
          <a:lstStyle/>
          <a:p>
            <a:r>
              <a:rPr lang="en-US" dirty="0" smtClean="0"/>
              <a:t>Activity : Satellite Decisions</a:t>
            </a:r>
            <a:endParaRPr lang="en-US" dirty="0"/>
          </a:p>
        </p:txBody>
      </p:sp>
      <p:sp>
        <p:nvSpPr>
          <p:cNvPr id="4" name="Slide Number Placeholder 3"/>
          <p:cNvSpPr>
            <a:spLocks noGrp="1"/>
          </p:cNvSpPr>
          <p:nvPr>
            <p:ph type="sldNum" sz="quarter" idx="12"/>
          </p:nvPr>
        </p:nvSpPr>
        <p:spPr/>
        <p:txBody>
          <a:bodyPr/>
          <a:lstStyle/>
          <a:p>
            <a:fld id="{FFA5C186-295E-B949-BE57-67EBB89A6A54}" type="slidenum">
              <a:rPr lang="en-US" smtClean="0"/>
              <a:pPr/>
              <a:t>30</a:t>
            </a:fld>
            <a:endParaRPr lang="en-US"/>
          </a:p>
        </p:txBody>
      </p:sp>
      <p:sp>
        <p:nvSpPr>
          <p:cNvPr id="7" name="Oval 6"/>
          <p:cNvSpPr/>
          <p:nvPr/>
        </p:nvSpPr>
        <p:spPr>
          <a:xfrm>
            <a:off x="3155155" y="2399405"/>
            <a:ext cx="2743200" cy="207565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1433514" y="2781300"/>
            <a:ext cx="1485896" cy="12192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Internet </a:t>
            </a:r>
            <a:endParaRPr lang="en-US" dirty="0"/>
          </a:p>
        </p:txBody>
      </p:sp>
      <p:sp>
        <p:nvSpPr>
          <p:cNvPr id="9" name="Oval 8"/>
          <p:cNvSpPr/>
          <p:nvPr/>
        </p:nvSpPr>
        <p:spPr>
          <a:xfrm>
            <a:off x="6043612" y="2517257"/>
            <a:ext cx="1409699" cy="118213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Printer</a:t>
            </a:r>
            <a:endParaRPr lang="en-US" dirty="0"/>
          </a:p>
        </p:txBody>
      </p:sp>
      <p:sp>
        <p:nvSpPr>
          <p:cNvPr id="10" name="Oval 9"/>
          <p:cNvSpPr/>
          <p:nvPr/>
        </p:nvSpPr>
        <p:spPr>
          <a:xfrm>
            <a:off x="5695950" y="4117578"/>
            <a:ext cx="1485900" cy="112395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190750" y="4392612"/>
            <a:ext cx="1181100" cy="1065213"/>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Mouse</a:t>
            </a:r>
            <a:endParaRPr lang="en-US" dirty="0"/>
          </a:p>
        </p:txBody>
      </p:sp>
      <p:sp>
        <p:nvSpPr>
          <p:cNvPr id="13" name="Oval 12"/>
          <p:cNvSpPr/>
          <p:nvPr/>
        </p:nvSpPr>
        <p:spPr>
          <a:xfrm>
            <a:off x="5029199" y="1343760"/>
            <a:ext cx="1095375" cy="102679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50" dirty="0" smtClean="0"/>
              <a:t>Software</a:t>
            </a:r>
            <a:endParaRPr lang="en-US" sz="1050" dirty="0"/>
          </a:p>
        </p:txBody>
      </p:sp>
      <p:sp>
        <p:nvSpPr>
          <p:cNvPr id="14" name="TextBox 13"/>
          <p:cNvSpPr txBox="1"/>
          <p:nvPr/>
        </p:nvSpPr>
        <p:spPr>
          <a:xfrm>
            <a:off x="3762374" y="3143250"/>
            <a:ext cx="1647826" cy="461665"/>
          </a:xfrm>
          <a:prstGeom prst="rect">
            <a:avLst/>
          </a:prstGeom>
          <a:noFill/>
        </p:spPr>
        <p:txBody>
          <a:bodyPr wrap="square" rtlCol="0">
            <a:spAutoFit/>
          </a:bodyPr>
          <a:lstStyle/>
          <a:p>
            <a:r>
              <a:rPr lang="en-US" sz="2400" dirty="0" smtClean="0">
                <a:solidFill>
                  <a:srgbClr val="FFFF00"/>
                </a:solidFill>
              </a:rPr>
              <a:t>Computer</a:t>
            </a:r>
            <a:endParaRPr lang="en-US" sz="2400" dirty="0">
              <a:solidFill>
                <a:srgbClr val="FFFF00"/>
              </a:solidFill>
            </a:endParaRPr>
          </a:p>
        </p:txBody>
      </p:sp>
      <p:sp>
        <p:nvSpPr>
          <p:cNvPr id="16" name="TextBox 15"/>
          <p:cNvSpPr txBox="1"/>
          <p:nvPr/>
        </p:nvSpPr>
        <p:spPr>
          <a:xfrm>
            <a:off x="5867400" y="4528402"/>
            <a:ext cx="1276351" cy="369332"/>
          </a:xfrm>
          <a:prstGeom prst="rect">
            <a:avLst/>
          </a:prstGeom>
          <a:noFill/>
        </p:spPr>
        <p:txBody>
          <a:bodyPr wrap="square" rtlCol="0">
            <a:spAutoFit/>
          </a:bodyPr>
          <a:lstStyle/>
          <a:p>
            <a:pPr algn="ctr"/>
            <a:r>
              <a:rPr lang="en-US" dirty="0" smtClean="0">
                <a:solidFill>
                  <a:schemeClr val="bg1"/>
                </a:solidFill>
              </a:rPr>
              <a:t>Flash drive</a:t>
            </a:r>
            <a:endParaRPr lang="en-US" dirty="0">
              <a:solidFill>
                <a:schemeClr val="bg1"/>
              </a:solidFill>
            </a:endParaRPr>
          </a:p>
        </p:txBody>
      </p:sp>
      <p:sp>
        <p:nvSpPr>
          <p:cNvPr id="17" name="Oval 16"/>
          <p:cNvSpPr/>
          <p:nvPr/>
        </p:nvSpPr>
        <p:spPr>
          <a:xfrm>
            <a:off x="4024311" y="4784328"/>
            <a:ext cx="1176336" cy="1048274"/>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Toner</a:t>
            </a:r>
            <a:endParaRPr lang="en-US" dirty="0"/>
          </a:p>
        </p:txBody>
      </p:sp>
      <p:sp>
        <p:nvSpPr>
          <p:cNvPr id="18" name="Oval 17"/>
          <p:cNvSpPr/>
          <p:nvPr/>
        </p:nvSpPr>
        <p:spPr>
          <a:xfrm>
            <a:off x="2719385" y="1286154"/>
            <a:ext cx="1304925" cy="100195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Paper</a:t>
            </a:r>
            <a:endParaRPr lang="en-US" dirty="0"/>
          </a:p>
        </p:txBody>
      </p:sp>
    </p:spTree>
    <p:extLst>
      <p:ext uri="{BB962C8B-B14F-4D97-AF65-F5344CB8AC3E}">
        <p14:creationId xmlns:p14="http://schemas.microsoft.com/office/powerpoint/2010/main" val="3171261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Plan – Focus on the future</a:t>
            </a:r>
            <a:endParaRPr lang="en-US" dirty="0"/>
          </a:p>
        </p:txBody>
      </p:sp>
      <p:sp>
        <p:nvSpPr>
          <p:cNvPr id="3" name="Content Placeholder 2"/>
          <p:cNvSpPr>
            <a:spLocks noGrp="1"/>
          </p:cNvSpPr>
          <p:nvPr>
            <p:ph idx="1"/>
          </p:nvPr>
        </p:nvSpPr>
        <p:spPr/>
        <p:txBody>
          <a:bodyPr/>
          <a:lstStyle/>
          <a:p>
            <a:r>
              <a:rPr lang="en-US" dirty="0" smtClean="0"/>
              <a:t>Identify specific realistic goals</a:t>
            </a:r>
          </a:p>
          <a:p>
            <a:r>
              <a:rPr lang="en-US" dirty="0" smtClean="0"/>
              <a:t>Make step-by-step plans to reach those goals</a:t>
            </a:r>
          </a:p>
          <a:p>
            <a:r>
              <a:rPr lang="en-US" dirty="0" smtClean="0"/>
              <a:t>Feel confident about their ability to make a difference in their own lives</a:t>
            </a:r>
            <a:endParaRPr lang="en-US" dirty="0"/>
          </a:p>
        </p:txBody>
      </p:sp>
      <p:pic>
        <p:nvPicPr>
          <p:cNvPr id="6146" name="Picture 2" descr="C:\Users\stevemarilyn\AppData\Local\Microsoft\Windows\Temporary Internet Files\Content.IE5\X4G38ME4\iStock_000016768581_ExtraSmal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733800"/>
            <a:ext cx="2533650" cy="191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3019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to teach  </a:t>
            </a:r>
            <a:br>
              <a:rPr lang="en-US" dirty="0" smtClean="0"/>
            </a:br>
            <a:r>
              <a:rPr lang="en-US" dirty="0" smtClean="0"/>
              <a:t> Plan: Focus on the Future</a:t>
            </a:r>
            <a:endParaRPr lang="en-US" dirty="0"/>
          </a:p>
        </p:txBody>
      </p:sp>
      <p:sp>
        <p:nvSpPr>
          <p:cNvPr id="3" name="Content Placeholder 2"/>
          <p:cNvSpPr>
            <a:spLocks noGrp="1"/>
          </p:cNvSpPr>
          <p:nvPr>
            <p:ph idx="1"/>
          </p:nvPr>
        </p:nvSpPr>
        <p:spPr/>
        <p:txBody>
          <a:bodyPr/>
          <a:lstStyle/>
          <a:p>
            <a:r>
              <a:rPr lang="en-US" sz="4000" dirty="0" smtClean="0"/>
              <a:t>Measuring Tape activity</a:t>
            </a:r>
          </a:p>
          <a:p>
            <a:pPr marL="0" indent="0">
              <a:buNone/>
            </a:pPr>
            <a:endParaRPr lang="en-US" dirty="0" smtClean="0"/>
          </a:p>
          <a:p>
            <a:pPr marL="292608" lvl="1" indent="0">
              <a:buNone/>
            </a:pPr>
            <a:endParaRPr lang="en-US" dirty="0"/>
          </a:p>
        </p:txBody>
      </p:sp>
    </p:spTree>
    <p:extLst>
      <p:ext uri="{BB962C8B-B14F-4D97-AF65-F5344CB8AC3E}">
        <p14:creationId xmlns:p14="http://schemas.microsoft.com/office/powerpoint/2010/main" val="1153922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Money Goals</a:t>
            </a:r>
          </a:p>
        </p:txBody>
      </p:sp>
      <p:sp>
        <p:nvSpPr>
          <p:cNvPr id="9219" name="Content Placeholder 2"/>
          <p:cNvSpPr>
            <a:spLocks noGrp="1"/>
          </p:cNvSpPr>
          <p:nvPr>
            <p:ph idx="1"/>
          </p:nvPr>
        </p:nvSpPr>
        <p:spPr>
          <a:xfrm>
            <a:off x="457200" y="1981200"/>
            <a:ext cx="7543800" cy="4125913"/>
          </a:xfrm>
        </p:spPr>
        <p:txBody>
          <a:bodyPr/>
          <a:lstStyle/>
          <a:p>
            <a:pPr eaLnBrk="1" hangingPunct="1"/>
            <a:r>
              <a:rPr lang="en-US" altLang="en-US" dirty="0" smtClean="0"/>
              <a:t>Short Term Goals</a:t>
            </a:r>
          </a:p>
          <a:p>
            <a:pPr eaLnBrk="1" hangingPunct="1"/>
            <a:endParaRPr lang="en-US" altLang="en-US" dirty="0" smtClean="0"/>
          </a:p>
          <a:p>
            <a:pPr eaLnBrk="1" hangingPunct="1"/>
            <a:r>
              <a:rPr lang="en-US" altLang="en-US" dirty="0" smtClean="0"/>
              <a:t>Long Term Goals</a:t>
            </a:r>
          </a:p>
        </p:txBody>
      </p:sp>
      <p:pic>
        <p:nvPicPr>
          <p:cNvPr id="9220" name="Picture 1" descr="C:\Documents and Settings\cwashburn\My Documents\Downloads\MP9004278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857375"/>
            <a:ext cx="3246437"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676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fontScale="90000"/>
          </a:bodyPr>
          <a:lstStyle/>
          <a:p>
            <a:r>
              <a:rPr lang="en-US" dirty="0" smtClean="0">
                <a:latin typeface="Futura Md BT" pitchFamily="34" charset="0"/>
              </a:rPr>
              <a:t>Review</a:t>
            </a:r>
            <a:br>
              <a:rPr lang="en-US" dirty="0" smtClean="0">
                <a:latin typeface="Futura Md BT" pitchFamily="34" charset="0"/>
              </a:rPr>
            </a:br>
            <a:r>
              <a:rPr lang="en-US" dirty="0" smtClean="0">
                <a:latin typeface="Futura Md BT" pitchFamily="34" charset="0"/>
              </a:rPr>
              <a:t>WHAT</a:t>
            </a:r>
            <a:r>
              <a:rPr lang="en-US" dirty="0" smtClean="0"/>
              <a:t> </a:t>
            </a:r>
            <a:r>
              <a:rPr lang="en-US" dirty="0">
                <a:latin typeface="Futura Md BT" pitchFamily="34" charset="0"/>
              </a:rPr>
              <a:t>ARE YOUR GOALS?</a:t>
            </a:r>
          </a:p>
        </p:txBody>
      </p:sp>
      <p:sp>
        <p:nvSpPr>
          <p:cNvPr id="30723" name="Rectangle 3"/>
          <p:cNvSpPr>
            <a:spLocks noGrp="1" noChangeArrowheads="1"/>
          </p:cNvSpPr>
          <p:nvPr>
            <p:ph type="body" idx="4294967295"/>
          </p:nvPr>
        </p:nvSpPr>
        <p:spPr>
          <a:xfrm>
            <a:off x="0" y="1600200"/>
            <a:ext cx="8229600" cy="4495800"/>
          </a:xfrm>
        </p:spPr>
        <p:txBody>
          <a:bodyPr/>
          <a:lstStyle/>
          <a:p>
            <a:pPr>
              <a:buFontTx/>
              <a:buNone/>
            </a:pPr>
            <a:r>
              <a:rPr lang="en-US" dirty="0"/>
              <a:t>	</a:t>
            </a:r>
            <a:r>
              <a:rPr lang="en-US" dirty="0" smtClean="0"/>
              <a:t> </a:t>
            </a:r>
            <a:r>
              <a:rPr lang="en-US" dirty="0" smtClean="0">
                <a:latin typeface="Futura Bk BT" pitchFamily="34" charset="0"/>
              </a:rPr>
              <a:t>Identify </a:t>
            </a:r>
            <a:r>
              <a:rPr lang="en-US" dirty="0">
                <a:latin typeface="Futura Bk BT" pitchFamily="34" charset="0"/>
              </a:rPr>
              <a:t>Goals – What you want out of life.</a:t>
            </a:r>
          </a:p>
          <a:p>
            <a:pPr>
              <a:buFontTx/>
              <a:buNone/>
            </a:pPr>
            <a:endParaRPr lang="en-US" dirty="0">
              <a:latin typeface="Futura Bk BT" pitchFamily="34" charset="0"/>
            </a:endParaRPr>
          </a:p>
        </p:txBody>
      </p:sp>
      <p:graphicFrame>
        <p:nvGraphicFramePr>
          <p:cNvPr id="30724" name="Group 4"/>
          <p:cNvGraphicFramePr>
            <a:graphicFrameLocks noGrp="1"/>
          </p:cNvGraphicFramePr>
          <p:nvPr>
            <p:ph type="tbl" idx="1"/>
          </p:nvPr>
        </p:nvGraphicFramePr>
        <p:xfrm>
          <a:off x="457200" y="2514600"/>
          <a:ext cx="7162800" cy="2621280"/>
        </p:xfrm>
        <a:graphic>
          <a:graphicData uri="http://schemas.openxmlformats.org/drawingml/2006/table">
            <a:tbl>
              <a:tblPr/>
              <a:tblGrid>
                <a:gridCol w="1905000"/>
                <a:gridCol w="1828800"/>
                <a:gridCol w="2064657"/>
                <a:gridCol w="1364343"/>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Goal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Need, Want or Hope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Date to accomplish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r>
                        <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rPr>
                        <a:t>    $$ Needed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en-US" sz="2800" b="0" i="0" u="none" strike="noStrike" cap="none" normalizeH="0" baseline="0" dirty="0" smtClean="0">
                        <a:ln>
                          <a:noFill/>
                        </a:ln>
                        <a:solidFill>
                          <a:schemeClr val="tx1"/>
                        </a:solidFill>
                        <a:effectLst>
                          <a:outerShdw blurRad="38100" dist="38100" dir="2700000" algn="tl">
                            <a:srgbClr val="000000"/>
                          </a:outerShdw>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4716018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normAutofit/>
          </a:bodyPr>
          <a:lstStyle/>
          <a:p>
            <a:r>
              <a:rPr lang="en-US" sz="3200" dirty="0" smtClean="0"/>
              <a:t>What are the steps to </a:t>
            </a:r>
            <a:br>
              <a:rPr lang="en-US" sz="3200" dirty="0" smtClean="0"/>
            </a:br>
            <a:r>
              <a:rPr lang="en-US" sz="3200" dirty="0" smtClean="0"/>
              <a:t>reaching Your Goals </a:t>
            </a:r>
            <a:endParaRPr lang="en-US" sz="3200" dirty="0"/>
          </a:p>
        </p:txBody>
      </p:sp>
      <p:graphicFrame>
        <p:nvGraphicFramePr>
          <p:cNvPr id="4" name="Table Placeholder 3"/>
          <p:cNvGraphicFramePr>
            <a:graphicFrameLocks noGrp="1"/>
          </p:cNvGraphicFramePr>
          <p:nvPr>
            <p:ph type="tbl" idx="1"/>
            <p:extLst>
              <p:ext uri="{D42A27DB-BD31-4B8C-83A1-F6EECF244321}">
                <p14:modId xmlns:p14="http://schemas.microsoft.com/office/powerpoint/2010/main" val="2589529940"/>
              </p:ext>
            </p:extLst>
          </p:nvPr>
        </p:nvGraphicFramePr>
        <p:xfrm>
          <a:off x="457200" y="1386840"/>
          <a:ext cx="7848600" cy="4806994"/>
        </p:xfrm>
        <a:graphic>
          <a:graphicData uri="http://schemas.openxmlformats.org/drawingml/2006/table">
            <a:tbl>
              <a:tblPr firstRow="1" bandRow="1">
                <a:tableStyleId>{5C22544A-7EE6-4342-B048-85BDC9FD1C3A}</a:tableStyleId>
              </a:tblPr>
              <a:tblGrid>
                <a:gridCol w="4267200"/>
                <a:gridCol w="3581400"/>
              </a:tblGrid>
              <a:tr h="449590">
                <a:tc>
                  <a:txBody>
                    <a:bodyPr/>
                    <a:lstStyle/>
                    <a:p>
                      <a:r>
                        <a:rPr lang="en-US" dirty="0" smtClean="0"/>
                        <a:t> Goal:  Buy a car</a:t>
                      </a:r>
                      <a:endParaRPr lang="en-US" dirty="0"/>
                    </a:p>
                  </a:txBody>
                  <a:tcPr/>
                </a:tc>
                <a:tc>
                  <a:txBody>
                    <a:bodyPr/>
                    <a:lstStyle/>
                    <a:p>
                      <a:r>
                        <a:rPr lang="en-US" dirty="0" smtClean="0"/>
                        <a:t>What is needed</a:t>
                      </a:r>
                      <a:endParaRPr lang="en-US" dirty="0"/>
                    </a:p>
                  </a:txBody>
                  <a:tcPr/>
                </a:tc>
              </a:tr>
              <a:tr h="449590">
                <a:tc>
                  <a:txBody>
                    <a:bodyPr/>
                    <a:lstStyle/>
                    <a:p>
                      <a:r>
                        <a:rPr lang="en-US" dirty="0" smtClean="0"/>
                        <a:t>Step</a:t>
                      </a:r>
                      <a:r>
                        <a:rPr lang="en-US" baseline="0" dirty="0" smtClean="0"/>
                        <a:t> 1- Figure out how much can afford</a:t>
                      </a:r>
                      <a:endParaRPr lang="en-US" dirty="0"/>
                    </a:p>
                  </a:txBody>
                  <a:tcPr/>
                </a:tc>
                <a:tc>
                  <a:txBody>
                    <a:bodyPr/>
                    <a:lstStyle/>
                    <a:p>
                      <a:r>
                        <a:rPr lang="en-US" dirty="0" smtClean="0"/>
                        <a:t>Check budget</a:t>
                      </a:r>
                      <a:endParaRPr lang="en-US" dirty="0"/>
                    </a:p>
                  </a:txBody>
                  <a:tcPr/>
                </a:tc>
              </a:tr>
              <a:tr h="609580">
                <a:tc>
                  <a:txBody>
                    <a:bodyPr/>
                    <a:lstStyle/>
                    <a:p>
                      <a:r>
                        <a:rPr lang="en-US" dirty="0" smtClean="0"/>
                        <a:t>Step 2 – Read Consumer Reports</a:t>
                      </a:r>
                      <a:r>
                        <a:rPr lang="en-US" baseline="0" dirty="0" smtClean="0"/>
                        <a:t> records on repairs</a:t>
                      </a:r>
                      <a:endParaRPr lang="en-US" dirty="0"/>
                    </a:p>
                  </a:txBody>
                  <a:tcPr/>
                </a:tc>
                <a:tc>
                  <a:txBody>
                    <a:bodyPr/>
                    <a:lstStyle/>
                    <a:p>
                      <a:r>
                        <a:rPr lang="en-US" dirty="0" smtClean="0"/>
                        <a:t>Go to library to read </a:t>
                      </a:r>
                      <a:endParaRPr lang="en-US" dirty="0"/>
                    </a:p>
                  </a:txBody>
                  <a:tcPr/>
                </a:tc>
              </a:tr>
              <a:tr h="976576">
                <a:tc>
                  <a:txBody>
                    <a:bodyPr/>
                    <a:lstStyle/>
                    <a:p>
                      <a:r>
                        <a:rPr lang="en-US" dirty="0" smtClean="0"/>
                        <a:t>Step</a:t>
                      </a:r>
                      <a:r>
                        <a:rPr lang="en-US" baseline="0" dirty="0" smtClean="0"/>
                        <a:t> 3-Check out different used cars, test drive</a:t>
                      </a:r>
                      <a:endParaRPr lang="en-US" dirty="0"/>
                    </a:p>
                  </a:txBody>
                  <a:tcPr/>
                </a:tc>
                <a:tc>
                  <a:txBody>
                    <a:bodyPr/>
                    <a:lstStyle/>
                    <a:p>
                      <a:r>
                        <a:rPr lang="en-US" dirty="0" smtClean="0"/>
                        <a:t>Ask friends,</a:t>
                      </a:r>
                      <a:r>
                        <a:rPr lang="en-US" baseline="0" dirty="0" smtClean="0"/>
                        <a:t> maybe drive theirs to see how cars handle, features</a:t>
                      </a:r>
                      <a:endParaRPr lang="en-US" dirty="0"/>
                    </a:p>
                  </a:txBody>
                  <a:tcPr/>
                </a:tc>
              </a:tr>
              <a:tr h="1010998">
                <a:tc>
                  <a:txBody>
                    <a:bodyPr/>
                    <a:lstStyle/>
                    <a:p>
                      <a:r>
                        <a:rPr lang="en-US" dirty="0" smtClean="0"/>
                        <a:t>Step 4 – Find out cost of insurance</a:t>
                      </a:r>
                      <a:r>
                        <a:rPr lang="en-US" baseline="0" dirty="0" smtClean="0"/>
                        <a:t> for various models</a:t>
                      </a:r>
                      <a:endParaRPr lang="en-US" dirty="0"/>
                    </a:p>
                  </a:txBody>
                  <a:tcPr/>
                </a:tc>
                <a:tc>
                  <a:txBody>
                    <a:bodyPr/>
                    <a:lstStyle/>
                    <a:p>
                      <a:r>
                        <a:rPr lang="en-US" dirty="0" smtClean="0"/>
                        <a:t>Call insurance companies and price different</a:t>
                      </a:r>
                      <a:r>
                        <a:rPr lang="en-US" baseline="0" dirty="0" smtClean="0"/>
                        <a:t> years and models</a:t>
                      </a:r>
                      <a:endParaRPr lang="en-US" dirty="0"/>
                    </a:p>
                  </a:txBody>
                  <a:tcPr/>
                </a:tc>
              </a:tr>
              <a:tr h="449590">
                <a:tc>
                  <a:txBody>
                    <a:bodyPr/>
                    <a:lstStyle/>
                    <a:p>
                      <a:r>
                        <a:rPr lang="en-US" dirty="0" smtClean="0"/>
                        <a:t>Step 5- Figure out where</a:t>
                      </a:r>
                      <a:r>
                        <a:rPr lang="en-US" baseline="0" dirty="0" smtClean="0"/>
                        <a:t> to get financing</a:t>
                      </a:r>
                      <a:endParaRPr lang="en-US" dirty="0"/>
                    </a:p>
                  </a:txBody>
                  <a:tcPr/>
                </a:tc>
                <a:tc>
                  <a:txBody>
                    <a:bodyPr/>
                    <a:lstStyle/>
                    <a:p>
                      <a:r>
                        <a:rPr lang="en-US" dirty="0" smtClean="0"/>
                        <a:t>Check</a:t>
                      </a:r>
                      <a:r>
                        <a:rPr lang="en-US" baseline="0" dirty="0" smtClean="0"/>
                        <a:t> out bank or credit union</a:t>
                      </a:r>
                      <a:endParaRPr lang="en-US" dirty="0"/>
                    </a:p>
                  </a:txBody>
                  <a:tcPr/>
                </a:tc>
              </a:tr>
              <a:tr h="443431">
                <a:tc>
                  <a:txBody>
                    <a:bodyPr/>
                    <a:lstStyle/>
                    <a:p>
                      <a:r>
                        <a:rPr lang="en-US" dirty="0" smtClean="0"/>
                        <a:t>Step 6- Find</a:t>
                      </a:r>
                      <a:r>
                        <a:rPr lang="en-US" baseline="0" dirty="0" smtClean="0"/>
                        <a:t> out what the monthly payments will be</a:t>
                      </a:r>
                      <a:endParaRPr lang="en-US" dirty="0"/>
                    </a:p>
                  </a:txBody>
                  <a:tcPr/>
                </a:tc>
                <a:tc>
                  <a:txBody>
                    <a:bodyPr/>
                    <a:lstStyle/>
                    <a:p>
                      <a:r>
                        <a:rPr lang="en-US" dirty="0" smtClean="0"/>
                        <a:t>Read</a:t>
                      </a:r>
                      <a:r>
                        <a:rPr lang="en-US" baseline="0" dirty="0" smtClean="0"/>
                        <a:t> contract before signing</a:t>
                      </a:r>
                      <a:endParaRPr lang="en-US" dirty="0"/>
                    </a:p>
                  </a:txBody>
                  <a:tcPr/>
                </a:tc>
              </a:tr>
            </a:tbl>
          </a:graphicData>
        </a:graphic>
      </p:graphicFrame>
    </p:spTree>
    <p:extLst>
      <p:ext uri="{BB962C8B-B14F-4D97-AF65-F5344CB8AC3E}">
        <p14:creationId xmlns:p14="http://schemas.microsoft.com/office/powerpoint/2010/main" val="2213784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609600" y="685800"/>
            <a:ext cx="8077200" cy="1600200"/>
          </a:xfrm>
        </p:spPr>
        <p:txBody>
          <a:bodyPr>
            <a:normAutofit fontScale="90000"/>
          </a:bodyPr>
          <a:lstStyle/>
          <a:p>
            <a:r>
              <a:rPr lang="en-US" u="sng" dirty="0" smtClean="0">
                <a:solidFill>
                  <a:srgbClr val="80A288"/>
                </a:solidFill>
              </a:rPr>
              <a:t>Activity to teach Plan: </a:t>
            </a:r>
            <a:r>
              <a:rPr lang="en-US" u="sng" dirty="0" smtClean="0">
                <a:solidFill>
                  <a:schemeClr val="tx2">
                    <a:lumMod val="60000"/>
                    <a:lumOff val="40000"/>
                  </a:schemeClr>
                </a:solidFill>
              </a:rPr>
              <a:t/>
            </a:r>
            <a:br>
              <a:rPr lang="en-US" u="sng" dirty="0" smtClean="0">
                <a:solidFill>
                  <a:schemeClr val="tx2">
                    <a:lumMod val="60000"/>
                    <a:lumOff val="40000"/>
                  </a:schemeClr>
                </a:solidFill>
              </a:rPr>
            </a:br>
            <a:r>
              <a:rPr lang="en-US" dirty="0" smtClean="0">
                <a:solidFill>
                  <a:schemeClr val="tx2">
                    <a:lumMod val="60000"/>
                    <a:lumOff val="40000"/>
                  </a:schemeClr>
                </a:solidFill>
              </a:rPr>
              <a:t>    </a:t>
            </a:r>
            <a:r>
              <a:rPr lang="en-US" dirty="0" smtClean="0"/>
              <a:t>Saving </a:t>
            </a:r>
            <a:r>
              <a:rPr lang="en-US" dirty="0"/>
              <a:t>your </a:t>
            </a:r>
            <a:r>
              <a:rPr lang="en-US" dirty="0" smtClean="0"/>
              <a:t>money </a:t>
            </a:r>
            <a:br>
              <a:rPr lang="en-US" dirty="0" smtClean="0"/>
            </a:br>
            <a:r>
              <a:rPr lang="en-US" dirty="0" smtClean="0"/>
              <a:t>    Always Pay Yourself First(PYF)</a:t>
            </a:r>
            <a:endParaRPr lang="en-US" dirty="0"/>
          </a:p>
        </p:txBody>
      </p:sp>
      <p:pic>
        <p:nvPicPr>
          <p:cNvPr id="124932" name="Picture 4" descr="MCj02791300000[1]"/>
          <p:cNvPicPr>
            <a:picLocks noGrp="1" noChangeAspect="1" noChangeArrowheads="1"/>
          </p:cNvPicPr>
          <p:nvPr>
            <p:ph idx="1"/>
          </p:nvPr>
        </p:nvPicPr>
        <p:blipFill>
          <a:blip r:embed="rId2" cstate="print"/>
          <a:stretch>
            <a:fillRect/>
          </a:stretch>
        </p:blipFill>
        <p:spPr>
          <a:xfrm>
            <a:off x="5867400" y="5257800"/>
            <a:ext cx="1860804" cy="1281989"/>
          </a:xfrm>
          <a:noFill/>
          <a:ln/>
        </p:spPr>
      </p:pic>
      <p:sp>
        <p:nvSpPr>
          <p:cNvPr id="124936" name="Text Box 8"/>
          <p:cNvSpPr txBox="1">
            <a:spLocks noChangeArrowheads="1"/>
          </p:cNvSpPr>
          <p:nvPr/>
        </p:nvSpPr>
        <p:spPr bwMode="auto">
          <a:xfrm>
            <a:off x="381000" y="2286000"/>
            <a:ext cx="7467600" cy="3539430"/>
          </a:xfrm>
          <a:prstGeom prst="rect">
            <a:avLst/>
          </a:prstGeom>
          <a:noFill/>
          <a:ln w="9525">
            <a:noFill/>
            <a:miter lim="800000"/>
            <a:headEnd/>
            <a:tailEnd/>
          </a:ln>
          <a:effectLst/>
        </p:spPr>
        <p:txBody>
          <a:bodyPr wrap="square">
            <a:spAutoFit/>
          </a:bodyPr>
          <a:lstStyle/>
          <a:p>
            <a:endParaRPr lang="en-US" sz="3200" dirty="0" smtClean="0">
              <a:solidFill>
                <a:srgbClr val="333399"/>
              </a:solidFill>
              <a:latin typeface="Tahoma" pitchFamily="34" charset="0"/>
            </a:endParaRPr>
          </a:p>
          <a:p>
            <a:r>
              <a:rPr lang="en-US" sz="3200" dirty="0" smtClean="0">
                <a:solidFill>
                  <a:srgbClr val="333399"/>
                </a:solidFill>
                <a:latin typeface="Tahoma" pitchFamily="34" charset="0"/>
              </a:rPr>
              <a:t>Develop </a:t>
            </a:r>
            <a:r>
              <a:rPr lang="en-US" sz="3200" dirty="0">
                <a:solidFill>
                  <a:srgbClr val="333399"/>
                </a:solidFill>
                <a:latin typeface="Tahoma" pitchFamily="34" charset="0"/>
              </a:rPr>
              <a:t>a habit of </a:t>
            </a:r>
            <a:r>
              <a:rPr lang="en-US" sz="3200" b="1" dirty="0">
                <a:solidFill>
                  <a:srgbClr val="333399"/>
                </a:solidFill>
                <a:latin typeface="Tahoma" pitchFamily="34" charset="0"/>
              </a:rPr>
              <a:t>REGULAR</a:t>
            </a:r>
            <a:r>
              <a:rPr lang="en-US" sz="3200" dirty="0">
                <a:solidFill>
                  <a:srgbClr val="333399"/>
                </a:solidFill>
                <a:latin typeface="Tahoma" pitchFamily="34" charset="0"/>
              </a:rPr>
              <a:t> savings. </a:t>
            </a:r>
            <a:br>
              <a:rPr lang="en-US" sz="3200" dirty="0">
                <a:solidFill>
                  <a:srgbClr val="333399"/>
                </a:solidFill>
                <a:latin typeface="Tahoma" pitchFamily="34" charset="0"/>
              </a:rPr>
            </a:br>
            <a:r>
              <a:rPr lang="en-US" sz="3200" b="1" dirty="0" smtClean="0">
                <a:solidFill>
                  <a:srgbClr val="990033"/>
                </a:solidFill>
                <a:latin typeface="Tahoma" pitchFamily="34" charset="0"/>
              </a:rPr>
              <a:t>THREE</a:t>
            </a:r>
            <a:r>
              <a:rPr lang="en-US" sz="3200" dirty="0" smtClean="0">
                <a:latin typeface="Tahoma" pitchFamily="34" charset="0"/>
              </a:rPr>
              <a:t> </a:t>
            </a:r>
            <a:r>
              <a:rPr lang="en-US" sz="3200" dirty="0">
                <a:latin typeface="Tahoma" pitchFamily="34" charset="0"/>
              </a:rPr>
              <a:t>types of savings:</a:t>
            </a:r>
          </a:p>
          <a:p>
            <a:pPr lvl="1" algn="l">
              <a:buClr>
                <a:srgbClr val="990033"/>
              </a:buClr>
              <a:buFontTx/>
              <a:buChar char="•"/>
            </a:pPr>
            <a:r>
              <a:rPr lang="en-US" sz="3200" dirty="0">
                <a:latin typeface="Tahoma" pitchFamily="34" charset="0"/>
              </a:rPr>
              <a:t> Emergency </a:t>
            </a:r>
            <a:r>
              <a:rPr lang="en-US" sz="3200" dirty="0" smtClean="0">
                <a:latin typeface="Tahoma" pitchFamily="34" charset="0"/>
              </a:rPr>
              <a:t>– the unexpected</a:t>
            </a:r>
          </a:p>
          <a:p>
            <a:pPr lvl="1" algn="l">
              <a:buClr>
                <a:srgbClr val="990033"/>
              </a:buClr>
              <a:buFontTx/>
              <a:buChar char="•"/>
            </a:pPr>
            <a:r>
              <a:rPr lang="en-US" sz="3200" dirty="0" smtClean="0">
                <a:latin typeface="Tahoma" pitchFamily="34" charset="0"/>
              </a:rPr>
              <a:t> </a:t>
            </a:r>
            <a:r>
              <a:rPr lang="en-US" sz="3200" dirty="0">
                <a:latin typeface="Tahoma" pitchFamily="34" charset="0"/>
              </a:rPr>
              <a:t>Short term </a:t>
            </a:r>
            <a:r>
              <a:rPr lang="en-US" sz="3200" dirty="0" smtClean="0">
                <a:latin typeface="Tahoma" pitchFamily="34" charset="0"/>
              </a:rPr>
              <a:t>– car, school, vacation</a:t>
            </a:r>
            <a:endParaRPr lang="en-US" sz="3200" dirty="0">
              <a:latin typeface="Tahoma" pitchFamily="34" charset="0"/>
            </a:endParaRPr>
          </a:p>
          <a:p>
            <a:pPr lvl="1" algn="l">
              <a:buClr>
                <a:srgbClr val="990033"/>
              </a:buClr>
              <a:buFontTx/>
              <a:buChar char="•"/>
            </a:pPr>
            <a:r>
              <a:rPr lang="en-US" sz="3200" dirty="0">
                <a:latin typeface="Tahoma" pitchFamily="34" charset="0"/>
              </a:rPr>
              <a:t> Long term </a:t>
            </a:r>
            <a:r>
              <a:rPr lang="en-US" sz="3200" dirty="0" smtClean="0">
                <a:latin typeface="Tahoma" pitchFamily="34" charset="0"/>
              </a:rPr>
              <a:t>– retirement,  college, 	etc.</a:t>
            </a:r>
            <a:endParaRPr lang="en-US" sz="3200" dirty="0">
              <a:latin typeface="Times New Roman" pitchFamily="18" charset="0"/>
            </a:endParaRPr>
          </a:p>
        </p:txBody>
      </p:sp>
    </p:spTree>
    <p:extLst>
      <p:ext uri="{BB962C8B-B14F-4D97-AF65-F5344CB8AC3E}">
        <p14:creationId xmlns:p14="http://schemas.microsoft.com/office/powerpoint/2010/main" val="161656002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3556" name="Picture 4" descr="Save Money"/>
          <p:cNvPicPr>
            <a:picLocks noChangeAspect="1" noChangeArrowheads="1"/>
          </p:cNvPicPr>
          <p:nvPr/>
        </p:nvPicPr>
        <p:blipFill>
          <a:blip r:embed="rId2"/>
          <a:srcRect/>
          <a:stretch>
            <a:fillRect/>
          </a:stretch>
        </p:blipFill>
        <p:spPr bwMode="auto">
          <a:xfrm>
            <a:off x="7070725" y="1447800"/>
            <a:ext cx="2073275" cy="4459288"/>
          </a:xfrm>
          <a:prstGeom prst="rect">
            <a:avLst/>
          </a:prstGeom>
          <a:noFill/>
        </p:spPr>
      </p:pic>
      <p:sp>
        <p:nvSpPr>
          <p:cNvPr id="23554" name="Rectangle 2"/>
          <p:cNvSpPr>
            <a:spLocks noGrp="1" noChangeArrowheads="1"/>
          </p:cNvSpPr>
          <p:nvPr>
            <p:ph type="title"/>
          </p:nvPr>
        </p:nvSpPr>
        <p:spPr>
          <a:xfrm>
            <a:off x="381000" y="304800"/>
            <a:ext cx="7772400" cy="1371600"/>
          </a:xfrm>
        </p:spPr>
        <p:txBody>
          <a:bodyPr>
            <a:normAutofit fontScale="90000"/>
          </a:bodyPr>
          <a:lstStyle/>
          <a:p>
            <a:r>
              <a:rPr lang="en-US" sz="3200" u="sng" dirty="0" smtClean="0">
                <a:solidFill>
                  <a:schemeClr val="tx2">
                    <a:lumMod val="60000"/>
                    <a:lumOff val="40000"/>
                  </a:schemeClr>
                </a:solidFill>
              </a:rPr>
              <a:t>Save Some of Your Dough</a:t>
            </a:r>
            <a:br>
              <a:rPr lang="en-US" sz="3200" u="sng" dirty="0" smtClean="0">
                <a:solidFill>
                  <a:schemeClr val="tx2">
                    <a:lumMod val="60000"/>
                    <a:lumOff val="40000"/>
                  </a:schemeClr>
                </a:solidFill>
              </a:rPr>
            </a:br>
            <a:r>
              <a:rPr lang="en-US" sz="3200" dirty="0">
                <a:solidFill>
                  <a:schemeClr val="accent4">
                    <a:lumMod val="75000"/>
                  </a:schemeClr>
                </a:solidFill>
              </a:rPr>
              <a:t>	</a:t>
            </a:r>
            <a:r>
              <a:rPr lang="en-US" sz="3200" dirty="0" smtClean="0">
                <a:solidFill>
                  <a:schemeClr val="accent4">
                    <a:lumMod val="60000"/>
                    <a:lumOff val="40000"/>
                  </a:schemeClr>
                </a:solidFill>
              </a:rPr>
              <a:t>For </a:t>
            </a:r>
            <a:r>
              <a:rPr lang="en-US" sz="3200" dirty="0" smtClean="0"/>
              <a:t>expenses </a:t>
            </a:r>
            <a:r>
              <a:rPr lang="en-US" sz="3200" dirty="0"/>
              <a:t>you can’t predict...</a:t>
            </a:r>
          </a:p>
        </p:txBody>
      </p:sp>
      <p:sp>
        <p:nvSpPr>
          <p:cNvPr id="23555" name="Rectangle 3"/>
          <p:cNvSpPr>
            <a:spLocks noGrp="1" noChangeArrowheads="1"/>
          </p:cNvSpPr>
          <p:nvPr>
            <p:ph idx="1"/>
          </p:nvPr>
        </p:nvSpPr>
        <p:spPr>
          <a:xfrm>
            <a:off x="533400" y="1828800"/>
            <a:ext cx="6400800" cy="4114800"/>
          </a:xfrm>
        </p:spPr>
        <p:txBody>
          <a:bodyPr>
            <a:normAutofit/>
          </a:bodyPr>
          <a:lstStyle/>
          <a:p>
            <a:pPr>
              <a:lnSpc>
                <a:spcPct val="80000"/>
              </a:lnSpc>
            </a:pPr>
            <a:r>
              <a:rPr lang="en-US" sz="2800" b="1" dirty="0"/>
              <a:t>Establish an </a:t>
            </a:r>
            <a:r>
              <a:rPr lang="en-US" sz="2800" b="1" dirty="0" smtClean="0"/>
              <a:t>Emergency Savings Fund</a:t>
            </a:r>
          </a:p>
          <a:p>
            <a:pPr lvl="1">
              <a:lnSpc>
                <a:spcPct val="80000"/>
              </a:lnSpc>
            </a:pPr>
            <a:r>
              <a:rPr lang="en-US" sz="2800" b="1" dirty="0" smtClean="0">
                <a:solidFill>
                  <a:srgbClr val="7030A0"/>
                </a:solidFill>
              </a:rPr>
              <a:t>3 </a:t>
            </a:r>
            <a:r>
              <a:rPr lang="en-US" sz="2800" b="1" dirty="0">
                <a:solidFill>
                  <a:srgbClr val="7030A0"/>
                </a:solidFill>
              </a:rPr>
              <a:t>months living </a:t>
            </a:r>
            <a:r>
              <a:rPr lang="en-US" sz="2800" b="1" dirty="0" smtClean="0">
                <a:solidFill>
                  <a:srgbClr val="7030A0"/>
                </a:solidFill>
              </a:rPr>
              <a:t>expenses</a:t>
            </a:r>
          </a:p>
          <a:p>
            <a:pPr lvl="2">
              <a:lnSpc>
                <a:spcPct val="80000"/>
              </a:lnSpc>
            </a:pPr>
            <a:r>
              <a:rPr lang="en-US" sz="2500" b="1" dirty="0" smtClean="0"/>
              <a:t> </a:t>
            </a:r>
            <a:r>
              <a:rPr lang="en-US" sz="2500" b="1" dirty="0"/>
              <a:t>(2 earners)</a:t>
            </a:r>
          </a:p>
          <a:p>
            <a:pPr lvl="1">
              <a:lnSpc>
                <a:spcPct val="80000"/>
              </a:lnSpc>
            </a:pPr>
            <a:r>
              <a:rPr lang="en-US" sz="2800" b="1" dirty="0">
                <a:solidFill>
                  <a:srgbClr val="7030A0"/>
                </a:solidFill>
              </a:rPr>
              <a:t>6 months living expenses </a:t>
            </a:r>
            <a:r>
              <a:rPr lang="en-US" sz="2800" b="1" dirty="0" smtClean="0"/>
              <a:t>	</a:t>
            </a:r>
          </a:p>
          <a:p>
            <a:pPr lvl="2">
              <a:lnSpc>
                <a:spcPct val="80000"/>
              </a:lnSpc>
            </a:pPr>
            <a:r>
              <a:rPr lang="en-US" sz="2500" b="1" dirty="0" smtClean="0"/>
              <a:t>(</a:t>
            </a:r>
            <a:r>
              <a:rPr lang="en-US" sz="2500" b="1" dirty="0"/>
              <a:t>1 earner</a:t>
            </a:r>
            <a:r>
              <a:rPr lang="en-US" sz="2500" b="1" dirty="0" smtClean="0"/>
              <a:t>)</a:t>
            </a:r>
          </a:p>
          <a:p>
            <a:pPr lvl="2">
              <a:lnSpc>
                <a:spcPct val="80000"/>
              </a:lnSpc>
            </a:pPr>
            <a:endParaRPr lang="en-US" sz="2500" b="1" dirty="0"/>
          </a:p>
          <a:p>
            <a:pPr>
              <a:lnSpc>
                <a:spcPct val="80000"/>
              </a:lnSpc>
            </a:pPr>
            <a:r>
              <a:rPr lang="en-US" sz="2800" b="1" dirty="0" smtClean="0"/>
              <a:t>It is self-insurance </a:t>
            </a:r>
            <a:r>
              <a:rPr lang="en-US" sz="2800" b="1" dirty="0"/>
              <a:t>for an unexpected job loss or reduction in income</a:t>
            </a:r>
          </a:p>
        </p:txBody>
      </p:sp>
      <p:sp>
        <p:nvSpPr>
          <p:cNvPr id="23557" name="Text Box 5"/>
          <p:cNvSpPr txBox="1">
            <a:spLocks noChangeArrowheads="1"/>
          </p:cNvSpPr>
          <p:nvPr/>
        </p:nvSpPr>
        <p:spPr bwMode="auto">
          <a:xfrm>
            <a:off x="8655050" y="6400800"/>
            <a:ext cx="184150" cy="457200"/>
          </a:xfrm>
          <a:prstGeom prst="rect">
            <a:avLst/>
          </a:prstGeom>
          <a:noFill/>
          <a:ln w="9525">
            <a:noFill/>
            <a:miter lim="800000"/>
            <a:headEnd/>
            <a:tailEnd/>
          </a:ln>
          <a:effectLst/>
        </p:spPr>
        <p:txBody>
          <a:bodyPr wrap="none">
            <a:spAutoFit/>
          </a:bodyPr>
          <a:lstStyle/>
          <a:p>
            <a:pPr algn="l"/>
            <a:endParaRPr lang="en-US" dirty="0">
              <a:latin typeface="Times New Roman" pitchFamily="18" charset="0"/>
            </a:endParaRPr>
          </a:p>
        </p:txBody>
      </p:sp>
    </p:spTree>
    <p:extLst>
      <p:ext uri="{BB962C8B-B14F-4D97-AF65-F5344CB8AC3E}">
        <p14:creationId xmlns:p14="http://schemas.microsoft.com/office/powerpoint/2010/main" val="23927780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1000" y="381000"/>
            <a:ext cx="7772400" cy="914400"/>
          </a:xfrm>
        </p:spPr>
        <p:txBody>
          <a:bodyPr>
            <a:normAutofit/>
          </a:bodyPr>
          <a:lstStyle/>
          <a:p>
            <a:pPr eaLnBrk="1" hangingPunct="1"/>
            <a:r>
              <a:rPr lang="en-US" sz="3200" dirty="0" smtClean="0"/>
              <a:t>Plan for Periodic Expenses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51672056"/>
              </p:ext>
            </p:extLst>
          </p:nvPr>
        </p:nvGraphicFramePr>
        <p:xfrm>
          <a:off x="228600" y="1524000"/>
          <a:ext cx="7619999" cy="4418892"/>
        </p:xfrm>
        <a:graphic>
          <a:graphicData uri="http://schemas.openxmlformats.org/drawingml/2006/table">
            <a:tbl>
              <a:tblPr firstRow="1" bandRow="1">
                <a:tableStyleId>{5C22544A-7EE6-4342-B048-85BDC9FD1C3A}</a:tableStyleId>
              </a:tblPr>
              <a:tblGrid>
                <a:gridCol w="2177143"/>
                <a:gridCol w="1741714"/>
                <a:gridCol w="1850571"/>
                <a:gridCol w="1850571"/>
              </a:tblGrid>
              <a:tr h="1280869">
                <a:tc>
                  <a:txBody>
                    <a:bodyPr/>
                    <a:lstStyle/>
                    <a:p>
                      <a:r>
                        <a:rPr lang="en-US" b="1" u="sng" dirty="0" smtClean="0">
                          <a:solidFill>
                            <a:schemeClr val="bg1">
                              <a:lumMod val="25000"/>
                            </a:schemeClr>
                          </a:solidFill>
                        </a:rPr>
                        <a:t>January</a:t>
                      </a:r>
                    </a:p>
                    <a:p>
                      <a:r>
                        <a:rPr lang="en-US" b="1" dirty="0" smtClean="0">
                          <a:solidFill>
                            <a:schemeClr val="bg1">
                              <a:lumMod val="25000"/>
                            </a:schemeClr>
                          </a:solidFill>
                        </a:rPr>
                        <a:t>Birthdays</a:t>
                      </a:r>
                      <a:r>
                        <a:rPr lang="en-US" b="1" baseline="0" dirty="0" smtClean="0">
                          <a:solidFill>
                            <a:schemeClr val="bg1">
                              <a:lumMod val="25000"/>
                            </a:schemeClr>
                          </a:solidFill>
                        </a:rPr>
                        <a:t> </a:t>
                      </a:r>
                    </a:p>
                    <a:p>
                      <a:r>
                        <a:rPr lang="en-US" b="1" baseline="0" dirty="0" smtClean="0">
                          <a:solidFill>
                            <a:schemeClr val="bg1">
                              <a:lumMod val="25000"/>
                            </a:schemeClr>
                          </a:solidFill>
                        </a:rPr>
                        <a:t>$10</a:t>
                      </a:r>
                    </a:p>
                    <a:p>
                      <a:endParaRPr lang="en-US" b="1" dirty="0">
                        <a:solidFill>
                          <a:schemeClr val="bg1">
                            <a:lumMod val="25000"/>
                          </a:schemeClr>
                        </a:solidFill>
                      </a:endParaRPr>
                    </a:p>
                  </a:txBody>
                  <a:tcPr>
                    <a:solidFill>
                      <a:schemeClr val="accent1">
                        <a:lumMod val="20000"/>
                        <a:lumOff val="80000"/>
                      </a:schemeClr>
                    </a:solidFill>
                  </a:tcPr>
                </a:tc>
                <a:tc>
                  <a:txBody>
                    <a:bodyPr/>
                    <a:lstStyle/>
                    <a:p>
                      <a:r>
                        <a:rPr lang="en-US" b="1" u="sng" dirty="0" smtClean="0">
                          <a:solidFill>
                            <a:schemeClr val="bg1">
                              <a:lumMod val="25000"/>
                            </a:schemeClr>
                          </a:solidFill>
                        </a:rPr>
                        <a:t>February</a:t>
                      </a:r>
                    </a:p>
                    <a:p>
                      <a:r>
                        <a:rPr lang="en-US" b="1" dirty="0" smtClean="0">
                          <a:solidFill>
                            <a:schemeClr val="bg1">
                              <a:lumMod val="25000"/>
                            </a:schemeClr>
                          </a:solidFill>
                        </a:rPr>
                        <a:t>Car insurance</a:t>
                      </a:r>
                    </a:p>
                    <a:p>
                      <a:r>
                        <a:rPr lang="en-US" b="1" dirty="0" smtClean="0">
                          <a:solidFill>
                            <a:schemeClr val="bg1">
                              <a:lumMod val="25000"/>
                            </a:schemeClr>
                          </a:solidFill>
                        </a:rPr>
                        <a:t>$400</a:t>
                      </a:r>
                      <a:endParaRPr lang="en-US" b="1" dirty="0">
                        <a:solidFill>
                          <a:schemeClr val="bg1">
                            <a:lumMod val="25000"/>
                          </a:schemeClr>
                        </a:solidFill>
                      </a:endParaRPr>
                    </a:p>
                  </a:txBody>
                  <a:tcPr>
                    <a:solidFill>
                      <a:schemeClr val="accent1">
                        <a:lumMod val="20000"/>
                        <a:lumOff val="80000"/>
                      </a:schemeClr>
                    </a:solidFill>
                  </a:tcPr>
                </a:tc>
                <a:tc>
                  <a:txBody>
                    <a:bodyPr/>
                    <a:lstStyle/>
                    <a:p>
                      <a:r>
                        <a:rPr lang="en-US" b="1" u="sng" dirty="0" smtClean="0">
                          <a:solidFill>
                            <a:schemeClr val="bg1">
                              <a:lumMod val="25000"/>
                            </a:schemeClr>
                          </a:solidFill>
                        </a:rPr>
                        <a:t>March</a:t>
                      </a:r>
                    </a:p>
                    <a:p>
                      <a:r>
                        <a:rPr lang="en-US" b="1" dirty="0" smtClean="0">
                          <a:solidFill>
                            <a:schemeClr val="bg1">
                              <a:lumMod val="25000"/>
                            </a:schemeClr>
                          </a:solidFill>
                        </a:rPr>
                        <a:t>Oil</a:t>
                      </a:r>
                      <a:r>
                        <a:rPr lang="en-US" b="1" baseline="0" dirty="0" smtClean="0">
                          <a:solidFill>
                            <a:schemeClr val="bg1">
                              <a:lumMod val="25000"/>
                            </a:schemeClr>
                          </a:solidFill>
                        </a:rPr>
                        <a:t> Change </a:t>
                      </a:r>
                    </a:p>
                    <a:p>
                      <a:r>
                        <a:rPr lang="en-US" b="1" baseline="0" dirty="0" smtClean="0">
                          <a:solidFill>
                            <a:schemeClr val="bg1">
                              <a:lumMod val="25000"/>
                            </a:schemeClr>
                          </a:solidFill>
                        </a:rPr>
                        <a:t>$30</a:t>
                      </a:r>
                      <a:endParaRPr lang="en-US" b="1" dirty="0" smtClean="0">
                        <a:solidFill>
                          <a:schemeClr val="bg1">
                            <a:lumMod val="25000"/>
                          </a:schemeClr>
                        </a:solidFill>
                      </a:endParaRPr>
                    </a:p>
                  </a:txBody>
                  <a:tcPr>
                    <a:solidFill>
                      <a:schemeClr val="accent1">
                        <a:lumMod val="20000"/>
                        <a:lumOff val="80000"/>
                      </a:schemeClr>
                    </a:solidFill>
                  </a:tcPr>
                </a:tc>
                <a:tc>
                  <a:txBody>
                    <a:bodyPr/>
                    <a:lstStyle/>
                    <a:p>
                      <a:r>
                        <a:rPr lang="en-US" b="1" u="sng" dirty="0" smtClean="0">
                          <a:solidFill>
                            <a:schemeClr val="bg1">
                              <a:lumMod val="25000"/>
                            </a:schemeClr>
                          </a:solidFill>
                        </a:rPr>
                        <a:t>April</a:t>
                      </a:r>
                    </a:p>
                    <a:p>
                      <a:r>
                        <a:rPr lang="en-US" b="1" dirty="0" smtClean="0">
                          <a:solidFill>
                            <a:schemeClr val="bg1">
                              <a:lumMod val="25000"/>
                            </a:schemeClr>
                          </a:solidFill>
                        </a:rPr>
                        <a:t>Birthday</a:t>
                      </a:r>
                    </a:p>
                    <a:p>
                      <a:r>
                        <a:rPr lang="en-US" b="1" dirty="0" smtClean="0">
                          <a:solidFill>
                            <a:schemeClr val="bg1">
                              <a:lumMod val="25000"/>
                            </a:schemeClr>
                          </a:solidFill>
                        </a:rPr>
                        <a:t>$10</a:t>
                      </a:r>
                      <a:endParaRPr lang="en-US" b="1" dirty="0">
                        <a:solidFill>
                          <a:schemeClr val="bg1">
                            <a:lumMod val="25000"/>
                          </a:schemeClr>
                        </a:solidFill>
                      </a:endParaRPr>
                    </a:p>
                  </a:txBody>
                  <a:tcPr>
                    <a:solidFill>
                      <a:schemeClr val="accent1">
                        <a:lumMod val="20000"/>
                        <a:lumOff val="80000"/>
                      </a:schemeClr>
                    </a:solidFill>
                  </a:tcPr>
                </a:tc>
              </a:tr>
              <a:tr h="1280869">
                <a:tc>
                  <a:txBody>
                    <a:bodyPr/>
                    <a:lstStyle/>
                    <a:p>
                      <a:r>
                        <a:rPr lang="en-US" b="1" u="sng" dirty="0" smtClean="0">
                          <a:solidFill>
                            <a:schemeClr val="bg1">
                              <a:lumMod val="25000"/>
                            </a:schemeClr>
                          </a:solidFill>
                        </a:rPr>
                        <a:t>May</a:t>
                      </a:r>
                    </a:p>
                    <a:p>
                      <a:r>
                        <a:rPr lang="en-US" b="1" dirty="0" smtClean="0">
                          <a:solidFill>
                            <a:schemeClr val="bg1">
                              <a:lumMod val="25000"/>
                            </a:schemeClr>
                          </a:solidFill>
                        </a:rPr>
                        <a:t>Prom</a:t>
                      </a:r>
                    </a:p>
                    <a:p>
                      <a:r>
                        <a:rPr lang="en-US" b="1" dirty="0" smtClean="0">
                          <a:solidFill>
                            <a:schemeClr val="bg1">
                              <a:lumMod val="25000"/>
                            </a:schemeClr>
                          </a:solidFill>
                        </a:rPr>
                        <a:t>$75</a:t>
                      </a:r>
                      <a:endParaRPr lang="en-US" b="1" dirty="0">
                        <a:solidFill>
                          <a:schemeClr val="bg1">
                            <a:lumMod val="25000"/>
                          </a:schemeClr>
                        </a:solidFill>
                      </a:endParaRPr>
                    </a:p>
                  </a:txBody>
                  <a:tcPr>
                    <a:solidFill>
                      <a:schemeClr val="accent2">
                        <a:lumMod val="60000"/>
                        <a:lumOff val="40000"/>
                      </a:schemeClr>
                    </a:solidFill>
                  </a:tcPr>
                </a:tc>
                <a:tc>
                  <a:txBody>
                    <a:bodyPr/>
                    <a:lstStyle/>
                    <a:p>
                      <a:r>
                        <a:rPr lang="en-US" b="1" u="sng" dirty="0" smtClean="0">
                          <a:solidFill>
                            <a:schemeClr val="bg1">
                              <a:lumMod val="25000"/>
                            </a:schemeClr>
                          </a:solidFill>
                        </a:rPr>
                        <a:t>June</a:t>
                      </a:r>
                    </a:p>
                    <a:p>
                      <a:r>
                        <a:rPr lang="en-US" b="1" dirty="0" smtClean="0">
                          <a:solidFill>
                            <a:schemeClr val="bg1">
                              <a:lumMod val="25000"/>
                            </a:schemeClr>
                          </a:solidFill>
                        </a:rPr>
                        <a:t>Car registration</a:t>
                      </a:r>
                      <a:r>
                        <a:rPr lang="en-US" b="1" baseline="0" dirty="0" smtClean="0">
                          <a:solidFill>
                            <a:schemeClr val="bg1">
                              <a:lumMod val="25000"/>
                            </a:schemeClr>
                          </a:solidFill>
                        </a:rPr>
                        <a:t> </a:t>
                      </a:r>
                    </a:p>
                    <a:p>
                      <a:r>
                        <a:rPr lang="en-US" b="1" baseline="0" dirty="0" smtClean="0">
                          <a:solidFill>
                            <a:schemeClr val="bg1">
                              <a:lumMod val="25000"/>
                            </a:schemeClr>
                          </a:solidFill>
                        </a:rPr>
                        <a:t>$150</a:t>
                      </a:r>
                      <a:endParaRPr lang="en-US" b="1" dirty="0" smtClean="0">
                        <a:solidFill>
                          <a:schemeClr val="bg1">
                            <a:lumMod val="25000"/>
                          </a:schemeClr>
                        </a:solidFill>
                      </a:endParaRPr>
                    </a:p>
                    <a:p>
                      <a:r>
                        <a:rPr lang="en-US" b="1" dirty="0" smtClean="0">
                          <a:solidFill>
                            <a:schemeClr val="bg1">
                              <a:lumMod val="25000"/>
                            </a:schemeClr>
                          </a:solidFill>
                        </a:rPr>
                        <a:t>Birthday $10</a:t>
                      </a:r>
                      <a:endParaRPr lang="en-US" b="1" dirty="0">
                        <a:solidFill>
                          <a:schemeClr val="bg1">
                            <a:lumMod val="25000"/>
                          </a:schemeClr>
                        </a:solidFill>
                      </a:endParaRPr>
                    </a:p>
                  </a:txBody>
                  <a:tcPr>
                    <a:solidFill>
                      <a:schemeClr val="accent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u="sng" dirty="0" smtClean="0">
                          <a:solidFill>
                            <a:schemeClr val="bg1">
                              <a:lumMod val="25000"/>
                            </a:schemeClr>
                          </a:solidFill>
                        </a:rPr>
                        <a:t>July</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lumMod val="25000"/>
                            </a:schemeClr>
                          </a:solidFill>
                        </a:rPr>
                        <a:t>Concert</a:t>
                      </a:r>
                      <a:endParaRPr lang="en-US" b="1" baseline="0" dirty="0" smtClean="0">
                        <a:solidFill>
                          <a:schemeClr val="bg1">
                            <a:lumMod val="25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chemeClr val="bg1">
                              <a:lumMod val="25000"/>
                            </a:schemeClr>
                          </a:solidFill>
                        </a:rPr>
                        <a:t>$50</a:t>
                      </a:r>
                      <a:endParaRPr lang="en-US" b="1" dirty="0" smtClean="0">
                        <a:solidFill>
                          <a:schemeClr val="bg1">
                            <a:lumMod val="25000"/>
                          </a:schemeClr>
                        </a:solidFill>
                      </a:endParaRPr>
                    </a:p>
                    <a:p>
                      <a:r>
                        <a:rPr lang="en-US" b="1" dirty="0" smtClean="0">
                          <a:solidFill>
                            <a:schemeClr val="bg1">
                              <a:lumMod val="25000"/>
                            </a:schemeClr>
                          </a:solidFill>
                        </a:rPr>
                        <a:t>   </a:t>
                      </a:r>
                      <a:endParaRPr lang="en-US" b="1" dirty="0">
                        <a:solidFill>
                          <a:schemeClr val="bg1">
                            <a:lumMod val="25000"/>
                          </a:schemeClr>
                        </a:solidFill>
                      </a:endParaRPr>
                    </a:p>
                  </a:txBody>
                  <a:tcPr>
                    <a:solidFill>
                      <a:schemeClr val="accent2">
                        <a:lumMod val="60000"/>
                        <a:lumOff val="40000"/>
                      </a:schemeClr>
                    </a:solidFill>
                  </a:tcPr>
                </a:tc>
                <a:tc>
                  <a:txBody>
                    <a:bodyPr/>
                    <a:lstStyle/>
                    <a:p>
                      <a:r>
                        <a:rPr lang="en-US" b="1" u="sng" dirty="0" smtClean="0">
                          <a:solidFill>
                            <a:schemeClr val="bg1">
                              <a:lumMod val="25000"/>
                            </a:schemeClr>
                          </a:solidFill>
                        </a:rPr>
                        <a:t>August</a:t>
                      </a:r>
                    </a:p>
                    <a:p>
                      <a:r>
                        <a:rPr lang="en-US" b="1" dirty="0" smtClean="0">
                          <a:solidFill>
                            <a:schemeClr val="bg1">
                              <a:lumMod val="25000"/>
                            </a:schemeClr>
                          </a:solidFill>
                        </a:rPr>
                        <a:t>School</a:t>
                      </a:r>
                      <a:r>
                        <a:rPr lang="en-US" b="1" baseline="0" dirty="0" smtClean="0">
                          <a:solidFill>
                            <a:schemeClr val="bg1">
                              <a:lumMod val="25000"/>
                            </a:schemeClr>
                          </a:solidFill>
                        </a:rPr>
                        <a:t> fees/clothes</a:t>
                      </a:r>
                    </a:p>
                    <a:p>
                      <a:r>
                        <a:rPr lang="en-US" b="1" baseline="0" dirty="0" smtClean="0">
                          <a:solidFill>
                            <a:schemeClr val="bg1">
                              <a:lumMod val="25000"/>
                            </a:schemeClr>
                          </a:solidFill>
                        </a:rPr>
                        <a:t>$350</a:t>
                      </a:r>
                      <a:endParaRPr lang="en-US" b="1" dirty="0">
                        <a:solidFill>
                          <a:schemeClr val="bg1">
                            <a:lumMod val="25000"/>
                          </a:schemeClr>
                        </a:solidFill>
                      </a:endParaRPr>
                    </a:p>
                  </a:txBody>
                  <a:tcPr>
                    <a:solidFill>
                      <a:schemeClr val="accent2">
                        <a:lumMod val="60000"/>
                        <a:lumOff val="40000"/>
                      </a:schemeClr>
                    </a:solidFill>
                  </a:tcPr>
                </a:tc>
              </a:tr>
              <a:tr h="1674983">
                <a:tc>
                  <a:txBody>
                    <a:bodyPr/>
                    <a:lstStyle/>
                    <a:p>
                      <a:r>
                        <a:rPr lang="en-US" b="1" u="sng" dirty="0" smtClean="0">
                          <a:solidFill>
                            <a:schemeClr val="bg1">
                              <a:lumMod val="25000"/>
                            </a:schemeClr>
                          </a:solidFill>
                        </a:rPr>
                        <a:t>September</a:t>
                      </a:r>
                    </a:p>
                    <a:p>
                      <a:r>
                        <a:rPr lang="en-US" b="1" u="none" dirty="0" smtClean="0">
                          <a:solidFill>
                            <a:schemeClr val="bg1">
                              <a:lumMod val="25000"/>
                            </a:schemeClr>
                          </a:solidFill>
                        </a:rPr>
                        <a:t>Car maintenance</a:t>
                      </a:r>
                    </a:p>
                    <a:p>
                      <a:r>
                        <a:rPr lang="en-US" b="1" u="none" dirty="0" smtClean="0">
                          <a:solidFill>
                            <a:schemeClr val="bg1">
                              <a:lumMod val="25000"/>
                            </a:schemeClr>
                          </a:solidFill>
                        </a:rPr>
                        <a:t>$30</a:t>
                      </a:r>
                    </a:p>
                  </a:txBody>
                  <a:tcPr>
                    <a:solidFill>
                      <a:schemeClr val="accent1">
                        <a:lumMod val="40000"/>
                        <a:lumOff val="60000"/>
                      </a:schemeClr>
                    </a:solidFill>
                  </a:tcPr>
                </a:tc>
                <a:tc>
                  <a:txBody>
                    <a:bodyPr/>
                    <a:lstStyle/>
                    <a:p>
                      <a:r>
                        <a:rPr lang="en-US" b="1" u="sng" dirty="0" smtClean="0">
                          <a:solidFill>
                            <a:schemeClr val="bg1">
                              <a:lumMod val="25000"/>
                            </a:schemeClr>
                          </a:solidFill>
                        </a:rPr>
                        <a:t>October</a:t>
                      </a:r>
                    </a:p>
                  </a:txBody>
                  <a:tcPr>
                    <a:solidFill>
                      <a:schemeClr val="accent1">
                        <a:lumMod val="40000"/>
                        <a:lumOff val="60000"/>
                      </a:schemeClr>
                    </a:solidFill>
                  </a:tcPr>
                </a:tc>
                <a:tc>
                  <a:txBody>
                    <a:bodyPr/>
                    <a:lstStyle/>
                    <a:p>
                      <a:r>
                        <a:rPr lang="en-US" b="1" u="sng" dirty="0" smtClean="0">
                          <a:solidFill>
                            <a:schemeClr val="bg1">
                              <a:lumMod val="25000"/>
                            </a:schemeClr>
                          </a:solidFill>
                        </a:rPr>
                        <a:t>November</a:t>
                      </a:r>
                    </a:p>
                    <a:p>
                      <a:endParaRPr lang="en-US" b="1" dirty="0">
                        <a:solidFill>
                          <a:schemeClr val="bg1">
                            <a:lumMod val="25000"/>
                          </a:schemeClr>
                        </a:solidFill>
                      </a:endParaRPr>
                    </a:p>
                  </a:txBody>
                  <a:tcPr>
                    <a:solidFill>
                      <a:schemeClr val="accent1">
                        <a:lumMod val="40000"/>
                        <a:lumOff val="60000"/>
                      </a:schemeClr>
                    </a:solidFill>
                  </a:tcPr>
                </a:tc>
                <a:tc>
                  <a:txBody>
                    <a:bodyPr/>
                    <a:lstStyle/>
                    <a:p>
                      <a:r>
                        <a:rPr lang="en-US" b="1" u="sng" dirty="0" smtClean="0">
                          <a:solidFill>
                            <a:schemeClr val="bg1">
                              <a:lumMod val="25000"/>
                            </a:schemeClr>
                          </a:solidFill>
                        </a:rPr>
                        <a:t>December</a:t>
                      </a:r>
                    </a:p>
                    <a:p>
                      <a:r>
                        <a:rPr lang="en-US" b="1" dirty="0" smtClean="0">
                          <a:solidFill>
                            <a:schemeClr val="bg1">
                              <a:lumMod val="25000"/>
                            </a:schemeClr>
                          </a:solidFill>
                        </a:rPr>
                        <a:t>Holidays  $200</a:t>
                      </a:r>
                      <a:endParaRPr lang="en-US" b="1" dirty="0">
                        <a:solidFill>
                          <a:schemeClr val="bg1">
                            <a:lumMod val="25000"/>
                          </a:schemeClr>
                        </a:solidFill>
                      </a:endParaRPr>
                    </a:p>
                  </a:txBody>
                  <a:tcPr>
                    <a:solidFill>
                      <a:schemeClr val="accent1">
                        <a:lumMod val="40000"/>
                        <a:lumOff val="60000"/>
                      </a:schemeClr>
                    </a:solidFill>
                  </a:tcPr>
                </a:tc>
              </a:tr>
            </a:tbl>
          </a:graphicData>
        </a:graphic>
      </p:graphicFrame>
      <p:sp>
        <p:nvSpPr>
          <p:cNvPr id="33817" name="TextBox 6"/>
          <p:cNvSpPr txBox="1">
            <a:spLocks noChangeArrowheads="1"/>
          </p:cNvSpPr>
          <p:nvPr/>
        </p:nvSpPr>
        <p:spPr bwMode="auto">
          <a:xfrm>
            <a:off x="2362200" y="5410200"/>
            <a:ext cx="3733800" cy="646331"/>
          </a:xfrm>
          <a:prstGeom prst="rect">
            <a:avLst/>
          </a:prstGeom>
          <a:solidFill>
            <a:schemeClr val="bg1"/>
          </a:solidFill>
          <a:ln w="9525">
            <a:solidFill>
              <a:schemeClr val="accent1">
                <a:lumMod val="75000"/>
              </a:schemeClr>
            </a:solidFill>
            <a:miter lim="800000"/>
            <a:headEnd/>
            <a:tailEnd/>
          </a:ln>
        </p:spPr>
        <p:txBody>
          <a:bodyPr wrap="square">
            <a:spAutoFit/>
          </a:bodyPr>
          <a:lstStyle/>
          <a:p>
            <a:r>
              <a:rPr lang="en-US" b="1" dirty="0">
                <a:cs typeface="Arial" pitchFamily="34" charset="0"/>
              </a:rPr>
              <a:t>$ </a:t>
            </a:r>
            <a:r>
              <a:rPr lang="en-US" b="1" dirty="0" smtClean="0">
                <a:cs typeface="Arial" pitchFamily="34" charset="0"/>
              </a:rPr>
              <a:t>1,315divided </a:t>
            </a:r>
            <a:r>
              <a:rPr lang="en-US" b="1" dirty="0">
                <a:cs typeface="Arial" pitchFamily="34" charset="0"/>
              </a:rPr>
              <a:t>by 12 months =  </a:t>
            </a:r>
          </a:p>
          <a:p>
            <a:r>
              <a:rPr lang="en-US" b="1" dirty="0" smtClean="0">
                <a:cs typeface="Arial" pitchFamily="34" charset="0"/>
              </a:rPr>
              <a:t>    </a:t>
            </a:r>
            <a:r>
              <a:rPr lang="en-US" b="1" u="sng" dirty="0" smtClean="0">
                <a:cs typeface="Arial" pitchFamily="34" charset="0"/>
              </a:rPr>
              <a:t>$109.50  </a:t>
            </a:r>
            <a:r>
              <a:rPr lang="en-US" b="1" dirty="0">
                <a:cs typeface="Arial" pitchFamily="34" charset="0"/>
              </a:rPr>
              <a:t>to save each month</a:t>
            </a:r>
          </a:p>
        </p:txBody>
      </p:sp>
    </p:spTree>
    <p:extLst>
      <p:ext uri="{BB962C8B-B14F-4D97-AF65-F5344CB8AC3E}">
        <p14:creationId xmlns:p14="http://schemas.microsoft.com/office/powerpoint/2010/main" val="1424056697"/>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Planning for the Future-Managing Money In Marriage</a:t>
            </a:r>
            <a:endParaRPr lang="en-US" dirty="0"/>
          </a:p>
        </p:txBody>
      </p:sp>
      <p:sp>
        <p:nvSpPr>
          <p:cNvPr id="3" name="Content Placeholder 2"/>
          <p:cNvSpPr>
            <a:spLocks noGrp="1"/>
          </p:cNvSpPr>
          <p:nvPr>
            <p:ph idx="1"/>
          </p:nvPr>
        </p:nvSpPr>
        <p:spPr/>
        <p:txBody>
          <a:bodyPr/>
          <a:lstStyle/>
          <a:p>
            <a:r>
              <a:rPr lang="en-US" dirty="0"/>
              <a:t>Video Clip How not to fall for a jerk     </a:t>
            </a:r>
            <a:r>
              <a:rPr lang="en-US" u="sng" dirty="0">
                <a:hlinkClick r:id="rId2"/>
              </a:rPr>
              <a:t>https://www.youtube.com/watch?v=SXxypc5AYMs</a:t>
            </a:r>
            <a:r>
              <a:rPr lang="en-US" dirty="0"/>
              <a:t>  Utah State University Extension </a:t>
            </a:r>
            <a:r>
              <a:rPr lang="en-US" dirty="0" err="1"/>
              <a:t>youtube</a:t>
            </a:r>
            <a:r>
              <a:rPr lang="en-US" dirty="0"/>
              <a:t>. 2013</a:t>
            </a:r>
            <a:r>
              <a:rPr lang="en-US" dirty="0" smtClean="0"/>
              <a:t>.</a:t>
            </a:r>
          </a:p>
          <a:p>
            <a:endParaRPr lang="en-US" dirty="0"/>
          </a:p>
          <a:p>
            <a:r>
              <a:rPr lang="en-US" dirty="0" smtClean="0"/>
              <a:t>Tips for talking about Money before Marriage</a:t>
            </a:r>
          </a:p>
          <a:p>
            <a:pPr lvl="1"/>
            <a:r>
              <a:rPr lang="en-US" dirty="0" smtClean="0"/>
              <a:t>Questions to Ask Before You Get Married</a:t>
            </a:r>
            <a:endParaRPr lang="en-US" dirty="0"/>
          </a:p>
        </p:txBody>
      </p:sp>
      <p:sp>
        <p:nvSpPr>
          <p:cNvPr id="4" name="Rectangle 3"/>
          <p:cNvSpPr/>
          <p:nvPr/>
        </p:nvSpPr>
        <p:spPr>
          <a:xfrm>
            <a:off x="2286000" y="3105835"/>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6079873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2014 First time Teens spend as much on food as on clothing</a:t>
            </a:r>
            <a:endParaRPr lang="en-US" dirty="0"/>
          </a:p>
        </p:txBody>
      </p:sp>
      <p:pic>
        <p:nvPicPr>
          <p:cNvPr id="4" name="Content Placeholder 3"/>
          <p:cNvPicPr>
            <a:picLocks noGrp="1" noChangeAspect="1"/>
          </p:cNvPicPr>
          <p:nvPr>
            <p:ph idx="1"/>
          </p:nvPr>
        </p:nvPicPr>
        <p:blipFill>
          <a:blip r:embed="rId2"/>
          <a:stretch>
            <a:fillRect/>
          </a:stretch>
        </p:blipFill>
        <p:spPr>
          <a:xfrm>
            <a:off x="1237761" y="1609725"/>
            <a:ext cx="5391640" cy="4602304"/>
          </a:xfrm>
          <a:prstGeom prst="rect">
            <a:avLst/>
          </a:prstGeom>
        </p:spPr>
      </p:pic>
      <p:sp>
        <p:nvSpPr>
          <p:cNvPr id="5" name="TextBox 4"/>
          <p:cNvSpPr txBox="1"/>
          <p:nvPr/>
        </p:nvSpPr>
        <p:spPr>
          <a:xfrm>
            <a:off x="5257800" y="5867400"/>
            <a:ext cx="2438400" cy="923330"/>
          </a:xfrm>
          <a:prstGeom prst="rect">
            <a:avLst/>
          </a:prstGeom>
          <a:noFill/>
        </p:spPr>
        <p:txBody>
          <a:bodyPr wrap="square" rtlCol="0">
            <a:spAutoFit/>
          </a:bodyPr>
          <a:lstStyle/>
          <a:p>
            <a:r>
              <a:rPr lang="en-US" dirty="0" smtClean="0"/>
              <a:t>Piper </a:t>
            </a:r>
            <a:r>
              <a:rPr lang="en-US" dirty="0" err="1" smtClean="0"/>
              <a:t>Jaffery</a:t>
            </a:r>
            <a:r>
              <a:rPr lang="en-US" dirty="0" smtClean="0"/>
              <a:t> Semiannual Report April 2014</a:t>
            </a:r>
            <a:endParaRPr lang="en-US" dirty="0"/>
          </a:p>
        </p:txBody>
      </p:sp>
    </p:spTree>
    <p:extLst>
      <p:ext uri="{BB962C8B-B14F-4D97-AF65-F5344CB8AC3E}">
        <p14:creationId xmlns:p14="http://schemas.microsoft.com/office/powerpoint/2010/main" val="30713274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Wish You Knew</a:t>
            </a:r>
            <a:endParaRPr lang="en-US" dirty="0"/>
          </a:p>
        </p:txBody>
      </p:sp>
      <p:sp>
        <p:nvSpPr>
          <p:cNvPr id="3" name="Content Placeholder 2"/>
          <p:cNvSpPr>
            <a:spLocks noGrp="1"/>
          </p:cNvSpPr>
          <p:nvPr>
            <p:ph idx="1"/>
          </p:nvPr>
        </p:nvSpPr>
        <p:spPr/>
        <p:txBody>
          <a:bodyPr/>
          <a:lstStyle/>
          <a:p>
            <a:r>
              <a:rPr lang="en-US" dirty="0" smtClean="0"/>
              <a:t>If you are married:</a:t>
            </a:r>
          </a:p>
          <a:p>
            <a:pPr lvl="1"/>
            <a:r>
              <a:rPr lang="en-US" dirty="0" smtClean="0"/>
              <a:t>What do you wish you had known about your spouse’s financial habits, behavior or attitudes about money before you were married?</a:t>
            </a:r>
          </a:p>
          <a:p>
            <a:pPr marL="0" indent="0">
              <a:buNone/>
            </a:pPr>
            <a:endParaRPr lang="en-US" dirty="0"/>
          </a:p>
          <a:p>
            <a:pPr marL="0" indent="0">
              <a:buNone/>
            </a:pPr>
            <a:r>
              <a:rPr lang="en-US" dirty="0" smtClean="0"/>
              <a:t>David Bach – Story of His First Conversation about Money Management with his wife</a:t>
            </a:r>
            <a:endParaRPr lang="en-US" dirty="0"/>
          </a:p>
        </p:txBody>
      </p:sp>
    </p:spTree>
    <p:extLst>
      <p:ext uri="{BB962C8B-B14F-4D97-AF65-F5344CB8AC3E}">
        <p14:creationId xmlns:p14="http://schemas.microsoft.com/office/powerpoint/2010/main" val="27449986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 – Set themselves up for success</a:t>
            </a:r>
            <a:endParaRPr lang="en-US" dirty="0"/>
          </a:p>
        </p:txBody>
      </p:sp>
      <p:sp>
        <p:nvSpPr>
          <p:cNvPr id="3" name="Content Placeholder 2"/>
          <p:cNvSpPr>
            <a:spLocks noGrp="1"/>
          </p:cNvSpPr>
          <p:nvPr>
            <p:ph idx="1"/>
          </p:nvPr>
        </p:nvSpPr>
        <p:spPr/>
        <p:txBody>
          <a:bodyPr/>
          <a:lstStyle/>
          <a:p>
            <a:r>
              <a:rPr lang="en-US" dirty="0" smtClean="0"/>
              <a:t>Figure out how to take the steps to put their decisions into action</a:t>
            </a:r>
          </a:p>
          <a:p>
            <a:r>
              <a:rPr lang="en-US" dirty="0" smtClean="0"/>
              <a:t>Determine how to motivate themselves to take the actions</a:t>
            </a:r>
          </a:p>
          <a:p>
            <a:r>
              <a:rPr lang="en-US" dirty="0" smtClean="0"/>
              <a:t>Take advantage of existing ways to stay on track</a:t>
            </a:r>
            <a:endParaRPr lang="en-US" dirty="0"/>
          </a:p>
        </p:txBody>
      </p:sp>
      <p:pic>
        <p:nvPicPr>
          <p:cNvPr id="7170" name="Picture 2" descr="C:\Users\stevemarilyn\AppData\Local\Microsoft\Windows\Temporary Internet Files\Content.IE5\4F9E3UH2\2789150238_bd6b3e452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00" y="4457135"/>
            <a:ext cx="3050848" cy="2056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1546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315200" cy="1143000"/>
          </a:xfrm>
        </p:spPr>
        <p:txBody>
          <a:bodyPr>
            <a:normAutofit fontScale="90000"/>
          </a:bodyPr>
          <a:lstStyle/>
          <a:p>
            <a:r>
              <a:rPr lang="en-US" dirty="0"/>
              <a:t>Activities to teach Act:</a:t>
            </a:r>
            <a:br>
              <a:rPr lang="en-US" dirty="0"/>
            </a:br>
            <a:r>
              <a:rPr lang="en-US" dirty="0"/>
              <a:t>Take Steps to </a:t>
            </a:r>
            <a:r>
              <a:rPr lang="en-US" dirty="0" smtClean="0"/>
              <a:t>act</a:t>
            </a:r>
            <a:endParaRPr lang="en-US" dirty="0"/>
          </a:p>
        </p:txBody>
      </p:sp>
      <p:sp>
        <p:nvSpPr>
          <p:cNvPr id="4" name="Text Placeholder 3"/>
          <p:cNvSpPr>
            <a:spLocks noGrp="1"/>
          </p:cNvSpPr>
          <p:nvPr>
            <p:ph type="body" sz="half" idx="2"/>
          </p:nvPr>
        </p:nvSpPr>
        <p:spPr>
          <a:xfrm>
            <a:off x="2971800" y="1981200"/>
            <a:ext cx="4648200" cy="4114800"/>
          </a:xfrm>
        </p:spPr>
        <p:txBody>
          <a:bodyPr/>
          <a:lstStyle/>
          <a:p>
            <a:pPr>
              <a:buNone/>
            </a:pPr>
            <a:r>
              <a:rPr lang="en-US" dirty="0" smtClean="0">
                <a:solidFill>
                  <a:srgbClr val="FF0000"/>
                </a:solidFill>
              </a:rPr>
              <a:t>Ask yourself these questions</a:t>
            </a:r>
            <a:r>
              <a:rPr lang="en-US" dirty="0" smtClean="0"/>
              <a:t>:</a:t>
            </a:r>
          </a:p>
          <a:p>
            <a:r>
              <a:rPr lang="en-US" dirty="0" smtClean="0"/>
              <a:t>Do I really need this?</a:t>
            </a:r>
          </a:p>
          <a:p>
            <a:r>
              <a:rPr lang="en-US" dirty="0" smtClean="0"/>
              <a:t>Is this purchase really helping me reach my goals?</a:t>
            </a:r>
          </a:p>
          <a:p>
            <a:r>
              <a:rPr lang="en-US" dirty="0" smtClean="0"/>
              <a:t>What will happen if I don’t buy it?</a:t>
            </a:r>
          </a:p>
          <a:p>
            <a:r>
              <a:rPr lang="en-US" dirty="0" smtClean="0"/>
              <a:t>Can I use something else instead?</a:t>
            </a:r>
            <a:endParaRPr lang="en-US" dirty="0"/>
          </a:p>
        </p:txBody>
      </p:sp>
      <p:pic>
        <p:nvPicPr>
          <p:cNvPr id="5122" name="Picture 2" descr="K:\STAFF\MARILYN\Finance\iStock_000000966937Xbig.jpg"/>
          <p:cNvPicPr>
            <a:picLocks noChangeAspect="1" noChangeArrowheads="1"/>
          </p:cNvPicPr>
          <p:nvPr/>
        </p:nvPicPr>
        <p:blipFill>
          <a:blip r:embed="rId2" cstate="print"/>
          <a:srcRect/>
          <a:stretch>
            <a:fillRect/>
          </a:stretch>
        </p:blipFill>
        <p:spPr bwMode="auto">
          <a:xfrm flipH="1">
            <a:off x="457200" y="2209800"/>
            <a:ext cx="2057400" cy="3066621"/>
          </a:xfrm>
          <a:prstGeom prst="rect">
            <a:avLst/>
          </a:prstGeom>
          <a:noFill/>
        </p:spPr>
      </p:pic>
    </p:spTree>
    <p:extLst>
      <p:ext uri="{BB962C8B-B14F-4D97-AF65-F5344CB8AC3E}">
        <p14:creationId xmlns:p14="http://schemas.microsoft.com/office/powerpoint/2010/main" val="4257232101"/>
      </p:ext>
    </p:extLst>
  </p:cSld>
  <p:clrMapOvr>
    <a:masterClrMapping/>
  </p:clrMapOvr>
  <p:transition spd="med">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Activities to teach </a:t>
            </a:r>
            <a:br>
              <a:rPr lang="en-US" dirty="0" smtClean="0"/>
            </a:br>
            <a:r>
              <a:rPr lang="en-US" dirty="0" smtClean="0"/>
              <a:t>Act:  Ways to Stay on Track</a:t>
            </a:r>
            <a:endParaRPr lang="en-US" dirty="0"/>
          </a:p>
        </p:txBody>
      </p:sp>
      <p:sp>
        <p:nvSpPr>
          <p:cNvPr id="3" name="Content Placeholder 2"/>
          <p:cNvSpPr>
            <a:spLocks noGrp="1"/>
          </p:cNvSpPr>
          <p:nvPr>
            <p:ph idx="1"/>
          </p:nvPr>
        </p:nvSpPr>
        <p:spPr/>
        <p:txBody>
          <a:bodyPr/>
          <a:lstStyle/>
          <a:p>
            <a:r>
              <a:rPr lang="en-US" dirty="0" smtClean="0"/>
              <a:t>Auto deposit to savings account</a:t>
            </a:r>
          </a:p>
          <a:p>
            <a:r>
              <a:rPr lang="en-US" dirty="0" smtClean="0"/>
              <a:t>Calendar Method of tracking Expenses and Payments</a:t>
            </a:r>
          </a:p>
          <a:p>
            <a:r>
              <a:rPr lang="en-US" dirty="0" smtClean="0"/>
              <a:t>Use PowerPay.org to calculate and create a plan for debt repayment</a:t>
            </a:r>
            <a:endParaRPr lang="en-US" dirty="0"/>
          </a:p>
        </p:txBody>
      </p:sp>
    </p:spTree>
    <p:extLst>
      <p:ext uri="{BB962C8B-B14F-4D97-AF65-F5344CB8AC3E}">
        <p14:creationId xmlns:p14="http://schemas.microsoft.com/office/powerpoint/2010/main" val="647699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a:solidFill>
                  <a:srgbClr val="009900"/>
                </a:solidFill>
              </a:rPr>
              <a:t>Calendar or Notebook Method</a:t>
            </a:r>
          </a:p>
        </p:txBody>
      </p:sp>
      <p:sp>
        <p:nvSpPr>
          <p:cNvPr id="12291" name="Rectangle 3"/>
          <p:cNvSpPr>
            <a:spLocks noGrp="1" noChangeArrowheads="1"/>
          </p:cNvSpPr>
          <p:nvPr>
            <p:ph type="body" sz="half" idx="2"/>
          </p:nvPr>
        </p:nvSpPr>
        <p:spPr/>
        <p:txBody>
          <a:bodyPr/>
          <a:lstStyle/>
          <a:p>
            <a:r>
              <a:rPr lang="en-US" dirty="0"/>
              <a:t>List income on the date received</a:t>
            </a:r>
          </a:p>
          <a:p>
            <a:r>
              <a:rPr lang="en-US" dirty="0"/>
              <a:t>Write in bills and expenses on date due</a:t>
            </a:r>
          </a:p>
          <a:p>
            <a:r>
              <a:rPr lang="en-US" dirty="0"/>
              <a:t>Mark off bills as they are paid</a:t>
            </a:r>
          </a:p>
        </p:txBody>
      </p:sp>
      <p:sp>
        <p:nvSpPr>
          <p:cNvPr id="5" name="Slide Number Placeholder 3"/>
          <p:cNvSpPr>
            <a:spLocks noGrp="1"/>
          </p:cNvSpPr>
          <p:nvPr>
            <p:ph type="sldNum" sz="quarter" idx="4294967295"/>
          </p:nvPr>
        </p:nvSpPr>
        <p:spPr>
          <a:xfrm>
            <a:off x="7142163" y="6557963"/>
            <a:ext cx="2001837" cy="227012"/>
          </a:xfrm>
        </p:spPr>
        <p:txBody>
          <a:bodyPr/>
          <a:lstStyle/>
          <a:p>
            <a:fld id="{469D79CE-495C-4A8E-A4D3-08138EA57ECB}" type="slidenum">
              <a:rPr lang="en-US"/>
              <a:pPr/>
              <a:t>44</a:t>
            </a:fld>
            <a:endParaRPr lang="en-US"/>
          </a:p>
        </p:txBody>
      </p:sp>
      <p:pic>
        <p:nvPicPr>
          <p:cNvPr id="37896" name="Picture 8" descr="calend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2057400"/>
            <a:ext cx="48006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p:cNvPicPr>
            <a:picLocks noGrp="1" noChangeAspect="1" noChangeArrowheads="1"/>
          </p:cNvPicPr>
          <p:nvPr>
            <p:ph type="clipArt" sz="half" idx="1"/>
          </p:nvPr>
        </p:nvPicPr>
        <p:blipFill>
          <a:blip r:embed="rId4">
            <a:extLst>
              <a:ext uri="{28A0092B-C50C-407E-A947-70E740481C1C}">
                <a14:useLocalDpi xmlns:a14="http://schemas.microsoft.com/office/drawing/2010/main" val="0"/>
              </a:ext>
            </a:extLst>
          </a:blip>
          <a:srcRect/>
          <a:stretch>
            <a:fillRect/>
          </a:stretch>
        </p:blipFill>
        <p:spPr bwMode="auto">
          <a:xfrm>
            <a:off x="152400" y="2514600"/>
            <a:ext cx="4343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110755"/>
      </p:ext>
    </p:extLst>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 to Financial Success</a:t>
            </a:r>
            <a:endParaRPr lang="en-US" dirty="0"/>
          </a:p>
        </p:txBody>
      </p:sp>
      <p:sp>
        <p:nvSpPr>
          <p:cNvPr id="3" name="Content Placeholder 2"/>
          <p:cNvSpPr>
            <a:spLocks noGrp="1"/>
          </p:cNvSpPr>
          <p:nvPr>
            <p:ph idx="1"/>
          </p:nvPr>
        </p:nvSpPr>
        <p:spPr/>
        <p:txBody>
          <a:bodyPr/>
          <a:lstStyle/>
          <a:p>
            <a:pPr marL="0" indent="0">
              <a:buNone/>
            </a:pPr>
            <a:r>
              <a:rPr lang="en-US" dirty="0" smtClean="0"/>
              <a:t>Four Rules for Financial Success:</a:t>
            </a:r>
          </a:p>
          <a:p>
            <a:pPr marL="514350" indent="-514350">
              <a:buFont typeface="+mj-lt"/>
              <a:buAutoNum type="arabicPeriod"/>
            </a:pPr>
            <a:r>
              <a:rPr lang="en-US" dirty="0" smtClean="0"/>
              <a:t>Balance - Know your cash flow and know 	what you owe</a:t>
            </a:r>
          </a:p>
          <a:p>
            <a:pPr marL="514350" indent="-514350">
              <a:buFont typeface="+mj-lt"/>
              <a:buAutoNum type="arabicPeriod"/>
            </a:pPr>
            <a:r>
              <a:rPr lang="en-US" dirty="0" smtClean="0"/>
              <a:t>Ask - Know what questions to ask and 	where to get reliable information</a:t>
            </a:r>
          </a:p>
          <a:p>
            <a:pPr marL="514350" indent="-514350">
              <a:buFont typeface="+mj-lt"/>
              <a:buAutoNum type="arabicPeriod"/>
            </a:pPr>
            <a:r>
              <a:rPr lang="en-US" dirty="0" smtClean="0"/>
              <a:t>Plan – Set goals, and invest some of your 	money for the future </a:t>
            </a:r>
          </a:p>
          <a:p>
            <a:pPr marL="514350" indent="-514350">
              <a:buFont typeface="+mj-lt"/>
              <a:buAutoNum type="arabicPeriod"/>
            </a:pPr>
            <a:r>
              <a:rPr lang="en-US" dirty="0" smtClean="0"/>
              <a:t>Act – Work your plan and celebrate your 	successes</a:t>
            </a:r>
          </a:p>
          <a:p>
            <a:pPr marL="0" indent="0">
              <a:buNone/>
            </a:pPr>
            <a:endParaRPr lang="en-US" dirty="0"/>
          </a:p>
        </p:txBody>
      </p:sp>
    </p:spTree>
    <p:extLst>
      <p:ext uri="{BB962C8B-B14F-4D97-AF65-F5344CB8AC3E}">
        <p14:creationId xmlns:p14="http://schemas.microsoft.com/office/powerpoint/2010/main" val="27528946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inancial free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7929562"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6007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algn="ctr"/>
            <a:r>
              <a:rPr lang="en-US" sz="6000" dirty="0" smtClean="0"/>
              <a:t>Thank You</a:t>
            </a:r>
            <a:endParaRPr lang="en-US" sz="6000" dirty="0"/>
          </a:p>
        </p:txBody>
      </p:sp>
    </p:spTree>
    <p:extLst>
      <p:ext uri="{BB962C8B-B14F-4D97-AF65-F5344CB8AC3E}">
        <p14:creationId xmlns:p14="http://schemas.microsoft.com/office/powerpoint/2010/main" val="1078317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Teen Income and Savings</a:t>
            </a:r>
            <a:endParaRPr lang="en-US" dirty="0"/>
          </a:p>
        </p:txBody>
      </p:sp>
      <p:sp>
        <p:nvSpPr>
          <p:cNvPr id="3" name="Content Placeholder 2"/>
          <p:cNvSpPr>
            <a:spLocks noGrp="1"/>
          </p:cNvSpPr>
          <p:nvPr>
            <p:ph idx="1"/>
          </p:nvPr>
        </p:nvSpPr>
        <p:spPr>
          <a:xfrm>
            <a:off x="457200" y="1609416"/>
            <a:ext cx="7391400" cy="4846320"/>
          </a:xfrm>
        </p:spPr>
        <p:txBody>
          <a:bodyPr>
            <a:normAutofit fontScale="55000" lnSpcReduction="20000"/>
          </a:bodyPr>
          <a:lstStyle/>
          <a:p>
            <a:r>
              <a:rPr lang="en-US" sz="3700" dirty="0" smtClean="0"/>
              <a:t>Average Income of a 12-14 year old	$2,767</a:t>
            </a:r>
          </a:p>
          <a:p>
            <a:r>
              <a:rPr lang="en-US" sz="3700" dirty="0" smtClean="0"/>
              <a:t>Average Income of a 15-17 year old	$4,923</a:t>
            </a:r>
            <a:endParaRPr lang="en-US" sz="3700" dirty="0"/>
          </a:p>
          <a:p>
            <a:endParaRPr lang="en-US" dirty="0" smtClean="0"/>
          </a:p>
          <a:p>
            <a:pPr marL="0" indent="0">
              <a:buNone/>
            </a:pPr>
            <a:endParaRPr lang="en-US" dirty="0" smtClean="0"/>
          </a:p>
          <a:p>
            <a:pPr marL="274320" lvl="1" indent="-274320">
              <a:spcBef>
                <a:spcPts val="600"/>
              </a:spcBef>
              <a:buClr>
                <a:schemeClr val="tx2"/>
              </a:buClr>
              <a:buSzPct val="73000"/>
              <a:buFont typeface="Wingdings 2"/>
              <a:buChar char=""/>
            </a:pPr>
            <a:r>
              <a:rPr lang="en-US" sz="3800" b="1" dirty="0" smtClean="0">
                <a:solidFill>
                  <a:schemeClr val="tx1"/>
                </a:solidFill>
              </a:rPr>
              <a:t>38%  percent of teens say they are currently saving</a:t>
            </a:r>
          </a:p>
          <a:p>
            <a:pPr marL="0" lvl="1" indent="0">
              <a:spcBef>
                <a:spcPts val="600"/>
              </a:spcBef>
              <a:buClr>
                <a:schemeClr val="tx2"/>
              </a:buClr>
              <a:buSzPct val="73000"/>
              <a:buNone/>
            </a:pPr>
            <a:endParaRPr lang="en-US" sz="3800" b="1" dirty="0" smtClean="0">
              <a:solidFill>
                <a:schemeClr val="tx1"/>
              </a:solidFill>
            </a:endParaRPr>
          </a:p>
          <a:p>
            <a:r>
              <a:rPr lang="en-US" sz="3800" dirty="0" smtClean="0"/>
              <a:t>22% say they are saving more than last year</a:t>
            </a:r>
          </a:p>
          <a:p>
            <a:pPr lvl="1"/>
            <a:r>
              <a:rPr lang="en-US" sz="3800" dirty="0" smtClean="0"/>
              <a:t>57 % of those saving – saving for clothes</a:t>
            </a:r>
          </a:p>
          <a:p>
            <a:pPr lvl="1"/>
            <a:r>
              <a:rPr lang="en-US" sz="3800" dirty="0" smtClean="0"/>
              <a:t>51 % of those saving – saving for college</a:t>
            </a:r>
          </a:p>
          <a:p>
            <a:pPr lvl="1"/>
            <a:r>
              <a:rPr lang="en-US" sz="3800" dirty="0" smtClean="0"/>
              <a:t>36%  of those saving – saving for a car</a:t>
            </a:r>
          </a:p>
          <a:p>
            <a:pPr lvl="1"/>
            <a:endParaRPr lang="en-US" dirty="0" smtClean="0"/>
          </a:p>
          <a:p>
            <a:endParaRPr lang="en-US" dirty="0"/>
          </a:p>
          <a:p>
            <a:endParaRPr lang="en-US" dirty="0" smtClean="0"/>
          </a:p>
          <a:p>
            <a:endParaRPr lang="en-US" dirty="0"/>
          </a:p>
          <a:p>
            <a:r>
              <a:rPr lang="en-US" sz="1800" dirty="0"/>
              <a:t>http://www.statisticbrain.com/teenage-consumer-spending-statistics/</a:t>
            </a:r>
          </a:p>
        </p:txBody>
      </p:sp>
    </p:spTree>
    <p:extLst>
      <p:ext uri="{BB962C8B-B14F-4D97-AF65-F5344CB8AC3E}">
        <p14:creationId xmlns:p14="http://schemas.microsoft.com/office/powerpoint/2010/main" val="3144082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What Are Teens Spending their money on?</a:t>
            </a:r>
            <a:endParaRPr lang="en-US" dirty="0"/>
          </a:p>
        </p:txBody>
      </p:sp>
      <p:sp>
        <p:nvSpPr>
          <p:cNvPr id="4" name="Content Placeholder 3"/>
          <p:cNvSpPr>
            <a:spLocks noGrp="1"/>
          </p:cNvSpPr>
          <p:nvPr>
            <p:ph idx="1"/>
          </p:nvPr>
        </p:nvSpPr>
        <p:spPr/>
        <p:txBody>
          <a:bodyPr>
            <a:normAutofit fontScale="85000" lnSpcReduction="20000"/>
          </a:bodyPr>
          <a:lstStyle/>
          <a:p>
            <a:r>
              <a:rPr lang="en-US" dirty="0" smtClean="0"/>
              <a:t>More that two-thirds of teenage girls said they shopped at low-budget stores and outlets along with 55 % of boys.</a:t>
            </a:r>
          </a:p>
          <a:p>
            <a:r>
              <a:rPr lang="en-US" dirty="0" smtClean="0"/>
              <a:t>When </a:t>
            </a:r>
            <a:r>
              <a:rPr lang="en-US" dirty="0"/>
              <a:t>eating out, about 41% said they prefer quick service dining options and 15% like fast casual options best</a:t>
            </a:r>
            <a:r>
              <a:rPr lang="en-US" dirty="0" smtClean="0"/>
              <a:t>.</a:t>
            </a:r>
          </a:p>
          <a:p>
            <a:r>
              <a:rPr lang="en-US" dirty="0" smtClean="0"/>
              <a:t>70% own an iPad or tablet.</a:t>
            </a:r>
          </a:p>
          <a:p>
            <a:r>
              <a:rPr lang="en-US" dirty="0" smtClean="0"/>
              <a:t>Nearly half are iPhone users.</a:t>
            </a:r>
          </a:p>
          <a:p>
            <a:r>
              <a:rPr lang="en-US" dirty="0" smtClean="0"/>
              <a:t>They still play video games.</a:t>
            </a:r>
          </a:p>
          <a:p>
            <a:r>
              <a:rPr lang="en-US" dirty="0" smtClean="0"/>
              <a:t>For movies they use Netflix subscriptions over Redbox.</a:t>
            </a:r>
          </a:p>
          <a:p>
            <a:endParaRPr lang="en-US" dirty="0" smtClean="0"/>
          </a:p>
          <a:p>
            <a:pPr lvl="1"/>
            <a:r>
              <a:rPr lang="en-US" dirty="0" smtClean="0"/>
              <a:t>Megan </a:t>
            </a:r>
            <a:r>
              <a:rPr lang="en-US" dirty="0" err="1" smtClean="0"/>
              <a:t>Durisin</a:t>
            </a:r>
            <a:r>
              <a:rPr lang="en-US" dirty="0" smtClean="0"/>
              <a:t> April 16, 2013 Business Insider</a:t>
            </a:r>
          </a:p>
          <a:p>
            <a:pPr marL="0" indent="0">
              <a:buNone/>
            </a:pPr>
            <a:r>
              <a:rPr lang="en-US" sz="1800" dirty="0" smtClean="0"/>
              <a:t>http</a:t>
            </a:r>
            <a:r>
              <a:rPr lang="en-US" sz="1800" dirty="0"/>
              <a:t>://www.businessinsider.com/heres-where-teens-spend-their-money-2013-4?op=1#ixzz3d5rGzChk</a:t>
            </a:r>
          </a:p>
          <a:p>
            <a:endParaRPr lang="en-US" dirty="0"/>
          </a:p>
        </p:txBody>
      </p:sp>
    </p:spTree>
    <p:extLst>
      <p:ext uri="{BB962C8B-B14F-4D97-AF65-F5344CB8AC3E}">
        <p14:creationId xmlns:p14="http://schemas.microsoft.com/office/powerpoint/2010/main" val="200818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636628" y="320040"/>
            <a:ext cx="7059571" cy="1143000"/>
          </a:xfrm>
        </p:spPr>
        <p:txBody>
          <a:bodyPr>
            <a:normAutofit fontScale="90000"/>
          </a:bodyPr>
          <a:lstStyle/>
          <a:p>
            <a:pPr algn="ctr" eaLnBrk="1" hangingPunct="1"/>
            <a:r>
              <a:rPr lang="en-US" altLang="en-US" dirty="0" smtClean="0"/>
              <a:t>They Need to Know the Basics about money Management</a:t>
            </a:r>
          </a:p>
        </p:txBody>
      </p:sp>
      <p:pic>
        <p:nvPicPr>
          <p:cNvPr id="3076" name="Picture 2" descr="http://asgrnes.com/wp-content/uploads/2012/02/45749-teaching-teens-money__crop-landscape-534x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1667" y="1625458"/>
            <a:ext cx="2360164" cy="18852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2" descr="http://www.4moms.gr/wp-content/media/teens-and-mone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629" y="1609416"/>
            <a:ext cx="2334078" cy="18852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86100" y="1609416"/>
            <a:ext cx="1981200" cy="29718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838200" y="3886200"/>
            <a:ext cx="1905000" cy="523220"/>
          </a:xfrm>
          <a:prstGeom prst="rect">
            <a:avLst/>
          </a:prstGeom>
          <a:noFill/>
        </p:spPr>
        <p:txBody>
          <a:bodyPr wrap="square" rtlCol="0">
            <a:spAutoFit/>
          </a:bodyPr>
          <a:lstStyle/>
          <a:p>
            <a:pPr algn="ctr"/>
            <a:r>
              <a:rPr lang="en-US" sz="2800" dirty="0" smtClean="0">
                <a:solidFill>
                  <a:schemeClr val="accent2">
                    <a:lumMod val="75000"/>
                  </a:schemeClr>
                </a:solidFill>
              </a:rPr>
              <a:t>Teens</a:t>
            </a:r>
            <a:endParaRPr lang="en-US" sz="2800" dirty="0">
              <a:solidFill>
                <a:schemeClr val="accent2">
                  <a:lumMod val="75000"/>
                </a:schemeClr>
              </a:solidFill>
            </a:endParaRPr>
          </a:p>
        </p:txBody>
      </p:sp>
      <p:sp>
        <p:nvSpPr>
          <p:cNvPr id="11" name="TextBox 10"/>
          <p:cNvSpPr txBox="1"/>
          <p:nvPr/>
        </p:nvSpPr>
        <p:spPr>
          <a:xfrm flipH="1">
            <a:off x="5336036" y="3868953"/>
            <a:ext cx="2360163" cy="523220"/>
          </a:xfrm>
          <a:prstGeom prst="rect">
            <a:avLst/>
          </a:prstGeom>
          <a:noFill/>
        </p:spPr>
        <p:txBody>
          <a:bodyPr wrap="square" rtlCol="0">
            <a:spAutoFit/>
          </a:bodyPr>
          <a:lstStyle/>
          <a:p>
            <a:r>
              <a:rPr lang="en-US" sz="2800" dirty="0" smtClean="0">
                <a:solidFill>
                  <a:schemeClr val="accent2">
                    <a:lumMod val="75000"/>
                  </a:schemeClr>
                </a:solidFill>
              </a:rPr>
              <a:t>Young Adults</a:t>
            </a:r>
            <a:endParaRPr lang="en-US" sz="2800" dirty="0">
              <a:solidFill>
                <a:schemeClr val="accent2">
                  <a:lumMod val="75000"/>
                </a:schemeClr>
              </a:solidFill>
            </a:endParaRPr>
          </a:p>
        </p:txBody>
      </p:sp>
      <p:sp>
        <p:nvSpPr>
          <p:cNvPr id="12" name="TextBox 11"/>
          <p:cNvSpPr txBox="1"/>
          <p:nvPr/>
        </p:nvSpPr>
        <p:spPr>
          <a:xfrm>
            <a:off x="2438400" y="4763687"/>
            <a:ext cx="3200400" cy="523220"/>
          </a:xfrm>
          <a:prstGeom prst="rect">
            <a:avLst/>
          </a:prstGeom>
          <a:noFill/>
        </p:spPr>
        <p:txBody>
          <a:bodyPr wrap="square" rtlCol="0">
            <a:spAutoFit/>
          </a:bodyPr>
          <a:lstStyle/>
          <a:p>
            <a:pPr algn="ctr"/>
            <a:r>
              <a:rPr lang="en-US" sz="2800" dirty="0" smtClean="0">
                <a:solidFill>
                  <a:schemeClr val="accent2">
                    <a:lumMod val="75000"/>
                  </a:schemeClr>
                </a:solidFill>
              </a:rPr>
              <a:t>Marrying Adults</a:t>
            </a:r>
            <a:endParaRPr lang="en-US" sz="2800" dirty="0">
              <a:solidFill>
                <a:schemeClr val="accent2">
                  <a:lumMod val="75000"/>
                </a:schemeClr>
              </a:solidFill>
            </a:endParaRPr>
          </a:p>
        </p:txBody>
      </p:sp>
    </p:spTree>
    <p:extLst>
      <p:ext uri="{BB962C8B-B14F-4D97-AF65-F5344CB8AC3E}">
        <p14:creationId xmlns:p14="http://schemas.microsoft.com/office/powerpoint/2010/main" val="47525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9" name="Picture 2" descr="View deta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130" y="2659856"/>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Title 1"/>
          <p:cNvSpPr>
            <a:spLocks noGrp="1"/>
          </p:cNvSpPr>
          <p:nvPr>
            <p:ph type="title"/>
          </p:nvPr>
        </p:nvSpPr>
        <p:spPr>
          <a:xfrm>
            <a:off x="237788" y="457200"/>
            <a:ext cx="7948612" cy="1143000"/>
          </a:xfrm>
        </p:spPr>
        <p:txBody>
          <a:bodyPr>
            <a:normAutofit fontScale="90000"/>
          </a:bodyPr>
          <a:lstStyle/>
          <a:p>
            <a:pPr eaLnBrk="1" hangingPunct="1"/>
            <a:r>
              <a:rPr lang="en-US" altLang="en-US" dirty="0" smtClean="0"/>
              <a:t>How do teens feel about money? </a:t>
            </a:r>
            <a:br>
              <a:rPr lang="en-US" altLang="en-US" dirty="0" smtClean="0"/>
            </a:br>
            <a:r>
              <a:rPr lang="en-US" altLang="en-US" dirty="0" smtClean="0"/>
              <a:t>What Are Their Habits?</a:t>
            </a:r>
          </a:p>
        </p:txBody>
      </p:sp>
      <p:pic>
        <p:nvPicPr>
          <p:cNvPr id="6147" name="Picture 7" descr="http://images.clipart.com/thb/thb9/PH/5344_2004120013/021004_1711_00/19162978.thb.jpg?021004_1711_0029_l__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938" y="1857375"/>
            <a:ext cx="22860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92776" y="1792454"/>
            <a:ext cx="3105431" cy="3084346"/>
          </a:xfrm>
          <a:prstGeom prst="rect">
            <a:avLst/>
          </a:prstGeom>
        </p:spPr>
      </p:pic>
      <p:pic>
        <p:nvPicPr>
          <p:cNvPr id="9218" name="Picture 2" descr="C:\Users\stevemarilyn\AppData\Local\Microsoft\Windows\Temporary Internet Files\Content.IE5\4F9E3UH2\gone-shopping-590[1].jpg"/>
          <p:cNvPicPr>
            <a:picLocks noChangeAspect="1" noChangeArrowheads="1"/>
          </p:cNvPicPr>
          <p:nvPr/>
        </p:nvPicPr>
        <p:blipFill rotWithShape="1">
          <a:blip r:embed="rId6">
            <a:extLst>
              <a:ext uri="{28A0092B-C50C-407E-A947-70E740481C1C}">
                <a14:useLocalDpi xmlns:a14="http://schemas.microsoft.com/office/drawing/2010/main" val="0"/>
              </a:ext>
            </a:extLst>
          </a:blip>
          <a:srcRect l="10170" t="-11087" r="23245" b="11087"/>
          <a:stretch/>
        </p:blipFill>
        <p:spPr bwMode="auto">
          <a:xfrm>
            <a:off x="2897036" y="4410514"/>
            <a:ext cx="1976894" cy="1761248"/>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stevemarilyn\AppData\Local\Microsoft\Windows\Temporary Internet Files\Content.IE5\4F9E3UH2\save_money[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1286" y="4974870"/>
            <a:ext cx="1228409" cy="1128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3224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2" descr="good habits bad habi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154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482447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SNARRATION" val="16,-1514665687,C:\Documents and Settings\thunsake\My Documents\MyFiles\HOUSING\Home Buyer class.ppc"/>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2706</TotalTime>
  <Words>1952</Words>
  <Application>Microsoft Office PowerPoint</Application>
  <PresentationFormat>On-screen Show (4:3)</PresentationFormat>
  <Paragraphs>324</Paragraphs>
  <Slides>47</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47</vt:i4>
      </vt:variant>
    </vt:vector>
  </HeadingPairs>
  <TitlesOfParts>
    <vt:vector size="59" baseType="lpstr">
      <vt:lpstr>Arial</vt:lpstr>
      <vt:lpstr>Arial Black</vt:lpstr>
      <vt:lpstr>Calibri</vt:lpstr>
      <vt:lpstr>Futura Bk BT</vt:lpstr>
      <vt:lpstr>Futura Md BT</vt:lpstr>
      <vt:lpstr>Garamond</vt:lpstr>
      <vt:lpstr>Tahoma</vt:lpstr>
      <vt:lpstr>Times New Roman</vt:lpstr>
      <vt:lpstr>Trebuchet MS</vt:lpstr>
      <vt:lpstr>Wingdings</vt:lpstr>
      <vt:lpstr>Wingdings 2</vt:lpstr>
      <vt:lpstr>Opulent</vt:lpstr>
      <vt:lpstr>If I am All Grown Up- How Do I Manage My Money?</vt:lpstr>
      <vt:lpstr>Talking to Teens and  Young Adults</vt:lpstr>
      <vt:lpstr>Teens get most money from parents (average or upper-income teens)</vt:lpstr>
      <vt:lpstr>2014 First time Teens spend as much on food as on clothing</vt:lpstr>
      <vt:lpstr>Teen Income and Savings</vt:lpstr>
      <vt:lpstr>What Are Teens Spending their money on?</vt:lpstr>
      <vt:lpstr>They Need to Know the Basics about money Management</vt:lpstr>
      <vt:lpstr>How do teens feel about money?  What Are Their Habits?</vt:lpstr>
      <vt:lpstr>PowerPoint Presentation</vt:lpstr>
      <vt:lpstr>Pair – Share  Activity</vt:lpstr>
      <vt:lpstr>    Know Your Cash Flow    What Are Your Habits?</vt:lpstr>
      <vt:lpstr>Four Elements of Financial Well-being</vt:lpstr>
      <vt:lpstr>They need to know how to:</vt:lpstr>
      <vt:lpstr>Balance – live within their means</vt:lpstr>
      <vt:lpstr>Activities to teach balance  - Cut mindless spending</vt:lpstr>
      <vt:lpstr>Activities to Teach Balance</vt:lpstr>
      <vt:lpstr>What Types of Budgets do Teens Have</vt:lpstr>
      <vt:lpstr> Using a Spending Plan Try It Out</vt:lpstr>
      <vt:lpstr>Sample Budget</vt:lpstr>
      <vt:lpstr>PowerPoint Presentation</vt:lpstr>
      <vt:lpstr>Step Down Principle</vt:lpstr>
      <vt:lpstr>Activities                                           Balance – Use Credit Responsibly</vt:lpstr>
      <vt:lpstr>Channelone.com</vt:lpstr>
      <vt:lpstr>Forms and Sources of Credit</vt:lpstr>
      <vt:lpstr>Alternative forms of Credit and their costs</vt:lpstr>
      <vt:lpstr> How Can You Be Wise With Credit?</vt:lpstr>
      <vt:lpstr>Ask – Gather and evaluate information</vt:lpstr>
      <vt:lpstr>Activities to teach Ask - Shopping for A Car</vt:lpstr>
      <vt:lpstr>Activities that Teach Ask – Paying for College</vt:lpstr>
      <vt:lpstr>Activity : Satellite Decisions</vt:lpstr>
      <vt:lpstr>Plan – Focus on the future</vt:lpstr>
      <vt:lpstr>Activities to teach    Plan: Focus on the Future</vt:lpstr>
      <vt:lpstr>Money Goals</vt:lpstr>
      <vt:lpstr>Review WHAT ARE YOUR GOALS?</vt:lpstr>
      <vt:lpstr>What are the steps to  reaching Your Goals </vt:lpstr>
      <vt:lpstr>Activity to teach Plan:      Saving your money      Always Pay Yourself First(PYF)</vt:lpstr>
      <vt:lpstr>Save Some of Your Dough  For expenses you can’t predict...</vt:lpstr>
      <vt:lpstr>Plan for Periodic Expenses</vt:lpstr>
      <vt:lpstr>Planning for the Future-Managing Money In Marriage</vt:lpstr>
      <vt:lpstr>What Do You Wish You Knew</vt:lpstr>
      <vt:lpstr>Act – Set themselves up for success</vt:lpstr>
      <vt:lpstr>Activities to teach Act: Take Steps to act</vt:lpstr>
      <vt:lpstr>Activities to teach  Act:  Ways to Stay on Track</vt:lpstr>
      <vt:lpstr>Calendar or Notebook Method</vt:lpstr>
      <vt:lpstr>Road to Financial Success</vt:lpstr>
      <vt:lpstr>PowerPoint Presentation</vt:lpstr>
      <vt:lpstr>Questions?</vt:lpstr>
    </vt:vector>
  </TitlesOfParts>
  <Company>Salt Lake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malbertson</dc:creator>
  <cp:lastModifiedBy>Marilyn Albertson</cp:lastModifiedBy>
  <cp:revision>181</cp:revision>
  <cp:lastPrinted>2014-12-05T00:19:19Z</cp:lastPrinted>
  <dcterms:created xsi:type="dcterms:W3CDTF">2008-07-17T14:04:22Z</dcterms:created>
  <dcterms:modified xsi:type="dcterms:W3CDTF">2015-06-15T14:56:16Z</dcterms:modified>
</cp:coreProperties>
</file>