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74" r:id="rId3"/>
    <p:sldId id="275" r:id="rId4"/>
    <p:sldId id="279" r:id="rId5"/>
    <p:sldId id="276" r:id="rId6"/>
    <p:sldId id="277" r:id="rId7"/>
    <p:sldId id="278" r:id="rId8"/>
    <p:sldId id="295" r:id="rId9"/>
    <p:sldId id="266" r:id="rId10"/>
    <p:sldId id="296" r:id="rId11"/>
    <p:sldId id="262" r:id="rId12"/>
    <p:sldId id="283" r:id="rId13"/>
    <p:sldId id="268" r:id="rId14"/>
    <p:sldId id="286" r:id="rId15"/>
    <p:sldId id="269" r:id="rId16"/>
    <p:sldId id="289" r:id="rId17"/>
    <p:sldId id="270" r:id="rId18"/>
    <p:sldId id="271" r:id="rId19"/>
    <p:sldId id="272" r:id="rId20"/>
    <p:sldId id="273" r:id="rId21"/>
    <p:sldId id="291" r:id="rId22"/>
    <p:sldId id="292" r:id="rId23"/>
    <p:sldId id="297" r:id="rId24"/>
    <p:sldId id="298" r:id="rId25"/>
    <p:sldId id="294"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2F81"/>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16B6E-4830-4E0E-A40E-60FB6F1373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11F5E6D-3566-4DF3-9E8C-4779507F8780}">
      <dgm:prSet phldrT="[Text]" custT="1"/>
      <dgm:spPr>
        <a:noFill/>
      </dgm:spPr>
      <dgm:t>
        <a:bodyPr/>
        <a:lstStyle/>
        <a:p>
          <a:r>
            <a:rPr lang="en-US" sz="1100" b="1" baseline="0" dirty="0" smtClean="0">
              <a:solidFill>
                <a:srgbClr val="FFCC00"/>
              </a:solidFill>
              <a:effectLst>
                <a:outerShdw blurRad="38100" dist="38100" dir="2700000" algn="tl">
                  <a:srgbClr val="000000">
                    <a:alpha val="43137"/>
                  </a:srgbClr>
                </a:outerShdw>
              </a:effectLst>
            </a:rPr>
            <a:t>Child Development</a:t>
          </a:r>
          <a:endParaRPr lang="en-US" sz="1100" b="1" baseline="0" dirty="0">
            <a:solidFill>
              <a:srgbClr val="FFCC00"/>
            </a:solidFill>
            <a:effectLst>
              <a:outerShdw blurRad="38100" dist="38100" dir="2700000" algn="tl">
                <a:srgbClr val="000000">
                  <a:alpha val="43137"/>
                </a:srgbClr>
              </a:outerShdw>
            </a:effectLst>
          </a:endParaRPr>
        </a:p>
      </dgm:t>
    </dgm:pt>
    <dgm:pt modelId="{9580DF0B-7A62-4CCA-8971-5C71D9918F48}" type="parTrans" cxnId="{8C03678D-A78C-4F66-8C74-31FFCC589C1B}">
      <dgm:prSet/>
      <dgm:spPr/>
      <dgm:t>
        <a:bodyPr/>
        <a:lstStyle/>
        <a:p>
          <a:endParaRPr lang="en-US">
            <a:solidFill>
              <a:schemeClr val="tx1"/>
            </a:solidFill>
          </a:endParaRPr>
        </a:p>
      </dgm:t>
    </dgm:pt>
    <dgm:pt modelId="{92B5650F-B502-4846-AC2D-6314CDF64419}" type="sibTrans" cxnId="{8C03678D-A78C-4F66-8C74-31FFCC589C1B}">
      <dgm:prSet/>
      <dgm:spPr/>
      <dgm:t>
        <a:bodyPr/>
        <a:lstStyle/>
        <a:p>
          <a:endParaRPr lang="en-US">
            <a:solidFill>
              <a:schemeClr val="tx1"/>
            </a:solidFill>
          </a:endParaRPr>
        </a:p>
      </dgm:t>
    </dgm:pt>
    <dgm:pt modelId="{1C7506F3-7D9F-4005-803C-D11460DCCA06}">
      <dgm:prSet phldrT="[Text]" custT="1"/>
      <dgm:spPr/>
      <dgm:t>
        <a:bodyPr/>
        <a:lstStyle/>
        <a:p>
          <a:r>
            <a:rPr lang="en-US" sz="900" b="1" i="1" dirty="0" smtClean="0">
              <a:solidFill>
                <a:sysClr val="windowText" lastClr="000000">
                  <a:hueOff val="0"/>
                  <a:satOff val="0"/>
                  <a:lumOff val="0"/>
                  <a:alphaOff val="0"/>
                </a:sysClr>
              </a:solidFill>
              <a:latin typeface="Calibri"/>
              <a:ea typeface="+mn-ea"/>
              <a:cs typeface="+mn-cs"/>
            </a:rPr>
            <a:t>Level 1 course</a:t>
          </a:r>
          <a:endParaRPr lang="en-US" sz="900" dirty="0">
            <a:solidFill>
              <a:schemeClr val="tx1"/>
            </a:solidFill>
          </a:endParaRPr>
        </a:p>
      </dgm:t>
    </dgm:pt>
    <dgm:pt modelId="{22D5FCA4-817C-4AE4-9AEC-14B0DCFB1B3B}" type="parTrans" cxnId="{0FDE8958-6DA6-44F7-86C3-FE1B00B683CD}">
      <dgm:prSet/>
      <dgm:spPr/>
      <dgm:t>
        <a:bodyPr/>
        <a:lstStyle/>
        <a:p>
          <a:endParaRPr lang="en-US">
            <a:solidFill>
              <a:schemeClr val="tx1"/>
            </a:solidFill>
          </a:endParaRPr>
        </a:p>
      </dgm:t>
    </dgm:pt>
    <dgm:pt modelId="{25EFA59E-A9E6-442B-85BD-ACD2E6B84FBA}" type="sibTrans" cxnId="{0FDE8958-6DA6-44F7-86C3-FE1B00B683CD}">
      <dgm:prSet/>
      <dgm:spPr/>
      <dgm:t>
        <a:bodyPr/>
        <a:lstStyle/>
        <a:p>
          <a:endParaRPr lang="en-US">
            <a:solidFill>
              <a:schemeClr val="tx1"/>
            </a:solidFill>
          </a:endParaRPr>
        </a:p>
      </dgm:t>
    </dgm:pt>
    <dgm:pt modelId="{8B4F82D0-1AA0-4317-A17D-CA7B4431DDEB}">
      <dgm:prSet phldrT="[Text]" custT="1"/>
      <dgm:spPr>
        <a:noFill/>
      </dgm:spPr>
      <dgm:t>
        <a:bodyPr/>
        <a:lstStyle/>
        <a:p>
          <a:endParaRPr lang="en-US" sz="1000" b="1" dirty="0" smtClean="0">
            <a:solidFill>
              <a:sysClr val="windowText" lastClr="000000"/>
            </a:solidFill>
            <a:latin typeface="Calibri"/>
            <a:ea typeface="+mn-ea"/>
            <a:cs typeface="+mn-cs"/>
          </a:endParaRPr>
        </a:p>
        <a:p>
          <a:r>
            <a:rPr lang="en-US" sz="1000" b="1" dirty="0" smtClean="0">
              <a:solidFill>
                <a:sysClr val="windowText" lastClr="000000"/>
              </a:solidFill>
              <a:latin typeface="Calibri"/>
              <a:ea typeface="+mn-ea"/>
              <a:cs typeface="+mn-cs"/>
            </a:rPr>
            <a:t> </a:t>
          </a:r>
          <a:r>
            <a:rPr lang="en-US" sz="1000" b="1" dirty="0" smtClean="0">
              <a:solidFill>
                <a:srgbClr val="7030A0"/>
              </a:solidFill>
              <a:effectLst>
                <a:outerShdw blurRad="38100" dist="38100" dir="2700000" algn="tl">
                  <a:srgbClr val="000000">
                    <a:alpha val="43137"/>
                  </a:srgbClr>
                </a:outerShdw>
              </a:effectLst>
              <a:latin typeface="Calibri"/>
              <a:ea typeface="+mn-ea"/>
              <a:cs typeface="+mn-cs"/>
            </a:rPr>
            <a:t>Early Childhood Education </a:t>
          </a:r>
        </a:p>
        <a:p>
          <a:r>
            <a:rPr lang="en-US" sz="1000" b="1" dirty="0" smtClean="0">
              <a:solidFill>
                <a:srgbClr val="7030A0"/>
              </a:solidFill>
              <a:effectLst>
                <a:outerShdw blurRad="38100" dist="38100" dir="2700000" algn="tl">
                  <a:srgbClr val="000000">
                    <a:alpha val="43137"/>
                  </a:srgbClr>
                </a:outerShdw>
              </a:effectLst>
              <a:latin typeface="Calibri"/>
              <a:ea typeface="+mn-ea"/>
              <a:cs typeface="+mn-cs"/>
            </a:rPr>
            <a:t>A</a:t>
          </a:r>
          <a:endParaRPr lang="en-US" sz="1000" dirty="0">
            <a:solidFill>
              <a:srgbClr val="7030A0"/>
            </a:solidFill>
            <a:effectLst>
              <a:outerShdw blurRad="38100" dist="38100" dir="2700000" algn="tl">
                <a:srgbClr val="000000">
                  <a:alpha val="43137"/>
                </a:srgbClr>
              </a:outerShdw>
            </a:effectLst>
          </a:endParaRPr>
        </a:p>
      </dgm:t>
    </dgm:pt>
    <dgm:pt modelId="{13ED4FB1-1700-42A2-ABA2-D7694C1EDE86}" type="parTrans" cxnId="{DEC5C6F7-AF3E-4EB5-A254-67A1B4CB5C32}">
      <dgm:prSet/>
      <dgm:spPr/>
      <dgm:t>
        <a:bodyPr/>
        <a:lstStyle/>
        <a:p>
          <a:endParaRPr lang="en-US">
            <a:solidFill>
              <a:schemeClr val="tx1"/>
            </a:solidFill>
          </a:endParaRPr>
        </a:p>
      </dgm:t>
    </dgm:pt>
    <dgm:pt modelId="{59307AC3-DAF6-495F-9E5E-A4A78F4DD307}" type="sibTrans" cxnId="{DEC5C6F7-AF3E-4EB5-A254-67A1B4CB5C32}">
      <dgm:prSet/>
      <dgm:spPr/>
      <dgm:t>
        <a:bodyPr/>
        <a:lstStyle/>
        <a:p>
          <a:endParaRPr lang="en-US">
            <a:solidFill>
              <a:schemeClr val="tx1"/>
            </a:solidFill>
          </a:endParaRPr>
        </a:p>
      </dgm:t>
    </dgm:pt>
    <dgm:pt modelId="{A349734E-9CF8-4360-BC98-1BA3B0A4B625}">
      <dgm:prSet phldrT="[Text]" custT="1"/>
      <dgm:spPr/>
      <dgm:t>
        <a:bodyPr/>
        <a:lstStyle/>
        <a:p>
          <a:r>
            <a:rPr lang="en-US" sz="900" b="1" i="1" dirty="0" smtClean="0">
              <a:solidFill>
                <a:sysClr val="windowText" lastClr="000000">
                  <a:hueOff val="0"/>
                  <a:satOff val="0"/>
                  <a:lumOff val="0"/>
                  <a:alphaOff val="0"/>
                </a:sysClr>
              </a:solidFill>
              <a:latin typeface="Calibri"/>
              <a:ea typeface="+mn-ea"/>
              <a:cs typeface="+mn-cs"/>
            </a:rPr>
            <a:t>Level 2 course</a:t>
          </a:r>
          <a:endParaRPr lang="en-US" sz="900" dirty="0">
            <a:solidFill>
              <a:schemeClr val="tx1"/>
            </a:solidFill>
          </a:endParaRPr>
        </a:p>
      </dgm:t>
    </dgm:pt>
    <dgm:pt modelId="{A41587A2-340A-4247-AB36-E07019C2F27B}" type="parTrans" cxnId="{664AE8F0-5A3C-40A0-A8FD-E9DED06A0881}">
      <dgm:prSet/>
      <dgm:spPr/>
      <dgm:t>
        <a:bodyPr/>
        <a:lstStyle/>
        <a:p>
          <a:endParaRPr lang="en-US">
            <a:solidFill>
              <a:schemeClr val="tx1"/>
            </a:solidFill>
          </a:endParaRPr>
        </a:p>
      </dgm:t>
    </dgm:pt>
    <dgm:pt modelId="{58D425AD-0142-4021-97AB-3AB5FE0ECA20}" type="sibTrans" cxnId="{664AE8F0-5A3C-40A0-A8FD-E9DED06A0881}">
      <dgm:prSet/>
      <dgm:spPr/>
      <dgm:t>
        <a:bodyPr/>
        <a:lstStyle/>
        <a:p>
          <a:endParaRPr lang="en-US">
            <a:solidFill>
              <a:schemeClr val="tx1"/>
            </a:solidFill>
          </a:endParaRPr>
        </a:p>
      </dgm:t>
    </dgm:pt>
    <dgm:pt modelId="{23412EAD-C1FC-45FA-93B1-CD1D0A0882FD}">
      <dgm:prSet phldrT="[Text]" custT="1"/>
      <dgm:spPr>
        <a:noFill/>
      </dgm:spPr>
      <dgm:t>
        <a:bodyPr/>
        <a:lstStyle/>
        <a:p>
          <a:endParaRPr lang="en-US" sz="1000" b="1" dirty="0" smtClean="0">
            <a:solidFill>
              <a:sysClr val="windowText" lastClr="000000"/>
            </a:solidFill>
            <a:latin typeface="Calibri"/>
            <a:ea typeface="+mn-ea"/>
            <a:cs typeface="+mn-cs"/>
          </a:endParaRPr>
        </a:p>
        <a:p>
          <a:r>
            <a:rPr lang="en-US" sz="1000" b="1" dirty="0" smtClean="0">
              <a:solidFill>
                <a:sysClr val="windowText" lastClr="000000"/>
              </a:solidFill>
              <a:latin typeface="Calibri"/>
              <a:ea typeface="+mn-ea"/>
              <a:cs typeface="+mn-cs"/>
            </a:rPr>
            <a:t> </a:t>
          </a:r>
          <a:r>
            <a:rPr lang="en-US" sz="1000" b="1" baseline="0" dirty="0" smtClean="0">
              <a:solidFill>
                <a:schemeClr val="tx2"/>
              </a:solidFill>
              <a:effectLst>
                <a:outerShdw blurRad="38100" dist="38100" dir="2700000" algn="tl">
                  <a:srgbClr val="000000">
                    <a:alpha val="43137"/>
                  </a:srgbClr>
                </a:outerShdw>
              </a:effectLst>
              <a:latin typeface="Calibri"/>
              <a:ea typeface="+mn-ea"/>
              <a:cs typeface="+mn-cs"/>
            </a:rPr>
            <a:t>Early Childhood Education </a:t>
          </a:r>
        </a:p>
        <a:p>
          <a:r>
            <a:rPr lang="en-US" sz="1000" b="1" baseline="0" dirty="0" smtClean="0">
              <a:solidFill>
                <a:schemeClr val="tx2"/>
              </a:solidFill>
              <a:effectLst>
                <a:outerShdw blurRad="38100" dist="38100" dir="2700000" algn="tl">
                  <a:srgbClr val="000000">
                    <a:alpha val="43137"/>
                  </a:srgbClr>
                </a:outerShdw>
              </a:effectLst>
              <a:latin typeface="Calibri"/>
              <a:ea typeface="+mn-ea"/>
              <a:cs typeface="+mn-cs"/>
            </a:rPr>
            <a:t>B</a:t>
          </a:r>
          <a:endParaRPr lang="en-US" sz="1000" baseline="0" dirty="0">
            <a:solidFill>
              <a:schemeClr val="tx2"/>
            </a:solidFill>
            <a:effectLst>
              <a:outerShdw blurRad="38100" dist="38100" dir="2700000" algn="tl">
                <a:srgbClr val="000000">
                  <a:alpha val="43137"/>
                </a:srgbClr>
              </a:outerShdw>
            </a:effectLst>
          </a:endParaRPr>
        </a:p>
      </dgm:t>
    </dgm:pt>
    <dgm:pt modelId="{97799214-4639-449E-9685-89B561EDCABB}" type="parTrans" cxnId="{E62A35A8-A6FC-4107-952F-929A00039DC6}">
      <dgm:prSet/>
      <dgm:spPr/>
      <dgm:t>
        <a:bodyPr/>
        <a:lstStyle/>
        <a:p>
          <a:endParaRPr lang="en-US">
            <a:solidFill>
              <a:schemeClr val="tx1"/>
            </a:solidFill>
          </a:endParaRPr>
        </a:p>
      </dgm:t>
    </dgm:pt>
    <dgm:pt modelId="{9FDF7A7B-FE1C-4A66-82EE-79524D25C5DF}" type="sibTrans" cxnId="{E62A35A8-A6FC-4107-952F-929A00039DC6}">
      <dgm:prSet/>
      <dgm:spPr/>
      <dgm:t>
        <a:bodyPr/>
        <a:lstStyle/>
        <a:p>
          <a:endParaRPr lang="en-US">
            <a:solidFill>
              <a:schemeClr val="tx1"/>
            </a:solidFill>
          </a:endParaRPr>
        </a:p>
      </dgm:t>
    </dgm:pt>
    <dgm:pt modelId="{1F54C755-8080-49D5-949A-7A46D1648A31}">
      <dgm:prSet phldrT="[Text]" custT="1"/>
      <dgm:spPr/>
      <dgm:t>
        <a:bodyPr/>
        <a:lstStyle/>
        <a:p>
          <a:r>
            <a:rPr lang="en-US" sz="1100" b="1" i="1" dirty="0" smtClean="0">
              <a:solidFill>
                <a:sysClr val="windowText" lastClr="000000">
                  <a:hueOff val="0"/>
                  <a:satOff val="0"/>
                  <a:lumOff val="0"/>
                  <a:alphaOff val="0"/>
                </a:sysClr>
              </a:solidFill>
              <a:latin typeface="Calibri"/>
              <a:ea typeface="+mn-ea"/>
              <a:cs typeface="+mn-cs"/>
            </a:rPr>
            <a:t>Level 5 course</a:t>
          </a:r>
          <a:endParaRPr lang="en-US" sz="1100" dirty="0">
            <a:solidFill>
              <a:schemeClr val="tx1"/>
            </a:solidFill>
          </a:endParaRPr>
        </a:p>
      </dgm:t>
    </dgm:pt>
    <dgm:pt modelId="{AB45A560-1EE7-485C-8184-85293DDB1A4B}" type="parTrans" cxnId="{BD7DD72C-9267-4C79-8DE0-1FF3B0CDC3B7}">
      <dgm:prSet/>
      <dgm:spPr/>
      <dgm:t>
        <a:bodyPr/>
        <a:lstStyle/>
        <a:p>
          <a:endParaRPr lang="en-US">
            <a:solidFill>
              <a:schemeClr val="tx1"/>
            </a:solidFill>
          </a:endParaRPr>
        </a:p>
      </dgm:t>
    </dgm:pt>
    <dgm:pt modelId="{EDA3181D-E414-4FCE-A305-21138B8D7B13}" type="sibTrans" cxnId="{BD7DD72C-9267-4C79-8DE0-1FF3B0CDC3B7}">
      <dgm:prSet/>
      <dgm:spPr/>
      <dgm:t>
        <a:bodyPr/>
        <a:lstStyle/>
        <a:p>
          <a:endParaRPr lang="en-US">
            <a:solidFill>
              <a:schemeClr val="tx1"/>
            </a:solidFill>
          </a:endParaRPr>
        </a:p>
      </dgm:t>
    </dgm:pt>
    <dgm:pt modelId="{BE0207A4-6EF5-4219-B47A-5ABDEE845AE5}">
      <dgm:prSet phldrT="[Text]" custT="1"/>
      <dgm:spPr/>
      <dgm:t>
        <a:bodyPr/>
        <a:lstStyle/>
        <a:p>
          <a:r>
            <a:rPr lang="en-US" sz="900" b="1" i="1" dirty="0" smtClean="0">
              <a:solidFill>
                <a:sysClr val="windowText" lastClr="000000">
                  <a:hueOff val="0"/>
                  <a:satOff val="0"/>
                  <a:lumOff val="0"/>
                  <a:alphaOff val="0"/>
                </a:sysClr>
              </a:solidFill>
              <a:latin typeface="Calibri"/>
              <a:ea typeface="+mn-ea"/>
              <a:cs typeface="+mn-cs"/>
            </a:rPr>
            <a:t>Level 3 course</a:t>
          </a:r>
          <a:endParaRPr lang="en-US" sz="900" dirty="0">
            <a:solidFill>
              <a:schemeClr val="tx1"/>
            </a:solidFill>
          </a:endParaRPr>
        </a:p>
      </dgm:t>
    </dgm:pt>
    <dgm:pt modelId="{8C6FA459-7161-470B-943F-8D12795B8460}" type="parTrans" cxnId="{12D8BB0C-BDEA-4493-B1CA-67B2EA4755ED}">
      <dgm:prSet/>
      <dgm:spPr/>
      <dgm:t>
        <a:bodyPr/>
        <a:lstStyle/>
        <a:p>
          <a:endParaRPr lang="en-US">
            <a:solidFill>
              <a:schemeClr val="tx1"/>
            </a:solidFill>
          </a:endParaRPr>
        </a:p>
      </dgm:t>
    </dgm:pt>
    <dgm:pt modelId="{C3E4D51D-900F-48F0-B013-7851A7388ACF}" type="sibTrans" cxnId="{12D8BB0C-BDEA-4493-B1CA-67B2EA4755ED}">
      <dgm:prSet/>
      <dgm:spPr/>
      <dgm:t>
        <a:bodyPr/>
        <a:lstStyle/>
        <a:p>
          <a:endParaRPr lang="en-US">
            <a:solidFill>
              <a:schemeClr val="tx1"/>
            </a:solidFill>
          </a:endParaRPr>
        </a:p>
      </dgm:t>
    </dgm:pt>
    <dgm:pt modelId="{70CE994F-E2FC-4F99-8C93-B559E98C094A}">
      <dgm:prSet phldrT="[Text]" custT="1"/>
      <dgm:spPr>
        <a:noFill/>
      </dgm:spPr>
      <dgm:t>
        <a:bodyPr/>
        <a:lstStyle/>
        <a:p>
          <a:pPr defTabSz="444500">
            <a:lnSpc>
              <a:spcPct val="90000"/>
            </a:lnSpc>
            <a:spcBef>
              <a:spcPct val="0"/>
            </a:spcBef>
            <a:spcAft>
              <a:spcPct val="35000"/>
            </a:spcAft>
          </a:pPr>
          <a:r>
            <a:rPr lang="en-US" sz="1000" b="1" dirty="0" smtClean="0">
              <a:solidFill>
                <a:sysClr val="windowText" lastClr="000000"/>
              </a:solidFill>
              <a:latin typeface="Calibri"/>
              <a:ea typeface="+mn-ea"/>
              <a:cs typeface="+mn-cs"/>
            </a:rPr>
            <a:t>  </a:t>
          </a:r>
          <a:r>
            <a:rPr lang="en-US" sz="1000" b="1" baseline="0" dirty="0" smtClean="0">
              <a:solidFill>
                <a:srgbClr val="FF0066"/>
              </a:solidFill>
              <a:effectLst>
                <a:outerShdw blurRad="38100" dist="38100" dir="2700000" algn="tl">
                  <a:srgbClr val="000000">
                    <a:alpha val="43137"/>
                  </a:srgbClr>
                </a:outerShdw>
              </a:effectLst>
            </a:rPr>
            <a:t>Early Childhood</a:t>
          </a:r>
        </a:p>
        <a:p>
          <a:pPr marL="0" marR="0" indent="0" defTabSz="914400" eaLnBrk="1" fontAlgn="auto" latinLnBrk="0" hangingPunct="1">
            <a:lnSpc>
              <a:spcPct val="100000"/>
            </a:lnSpc>
            <a:spcBef>
              <a:spcPts val="0"/>
            </a:spcBef>
            <a:spcAft>
              <a:spcPts val="0"/>
            </a:spcAft>
            <a:buClrTx/>
            <a:buSzTx/>
            <a:buFontTx/>
            <a:buNone/>
            <a:tabLst/>
            <a:defRPr/>
          </a:pPr>
          <a:r>
            <a:rPr lang="en-US" sz="1000" b="1" baseline="0" dirty="0" smtClean="0">
              <a:solidFill>
                <a:srgbClr val="FF0066"/>
              </a:solidFill>
              <a:effectLst>
                <a:outerShdw blurRad="38100" dist="38100" dir="2700000" algn="tl">
                  <a:srgbClr val="000000">
                    <a:alpha val="43137"/>
                  </a:srgbClr>
                </a:outerShdw>
              </a:effectLst>
            </a:rPr>
            <a:t>Education (2)</a:t>
          </a:r>
          <a:endParaRPr lang="en-US" sz="1000" b="1" dirty="0" smtClean="0">
            <a:solidFill>
              <a:srgbClr val="BF2F81"/>
            </a:solidFill>
            <a:effectLst>
              <a:outerShdw blurRad="38100" dist="38100" dir="2700000" algn="tl">
                <a:srgbClr val="000000">
                  <a:alpha val="43137"/>
                </a:srgbClr>
              </a:outerShdw>
            </a:effectLst>
            <a:latin typeface="+mn-lt"/>
            <a:ea typeface="+mn-ea"/>
            <a:cs typeface="+mn-cs"/>
          </a:endParaRPr>
        </a:p>
        <a:p>
          <a:pPr defTabSz="444500">
            <a:lnSpc>
              <a:spcPct val="90000"/>
            </a:lnSpc>
            <a:spcBef>
              <a:spcPct val="0"/>
            </a:spcBef>
            <a:spcAft>
              <a:spcPct val="35000"/>
            </a:spcAft>
          </a:pPr>
          <a:r>
            <a:rPr lang="en-US" sz="1000" b="1" baseline="0" dirty="0" smtClean="0">
              <a:solidFill>
                <a:srgbClr val="FF0066"/>
              </a:solidFill>
              <a:effectLst>
                <a:outerShdw blurRad="38100" dist="38100" dir="2700000" algn="tl">
                  <a:srgbClr val="000000">
                    <a:alpha val="43137"/>
                  </a:srgbClr>
                </a:outerShdw>
              </a:effectLst>
            </a:rPr>
            <a:t>C</a:t>
          </a:r>
          <a:endParaRPr lang="en-US" sz="1000" b="1" dirty="0" smtClean="0">
            <a:solidFill>
              <a:srgbClr val="BF2F81"/>
            </a:solidFill>
            <a:effectLst>
              <a:outerShdw blurRad="38100" dist="38100" dir="2700000" algn="tl">
                <a:srgbClr val="000000">
                  <a:alpha val="43137"/>
                </a:srgbClr>
              </a:outerShdw>
            </a:effectLst>
            <a:latin typeface="Calibri"/>
            <a:ea typeface="+mn-ea"/>
            <a:cs typeface="+mn-cs"/>
          </a:endParaRPr>
        </a:p>
      </dgm:t>
    </dgm:pt>
    <dgm:pt modelId="{C72AF180-577C-47A8-8B90-9C0A8E978FAF}" type="parTrans" cxnId="{7E3F9360-55A6-4B76-95C1-6E0CCF2A4127}">
      <dgm:prSet/>
      <dgm:spPr/>
      <dgm:t>
        <a:bodyPr/>
        <a:lstStyle/>
        <a:p>
          <a:endParaRPr lang="en-US">
            <a:solidFill>
              <a:schemeClr val="tx1"/>
            </a:solidFill>
          </a:endParaRPr>
        </a:p>
      </dgm:t>
    </dgm:pt>
    <dgm:pt modelId="{36C8D725-09EE-48C0-AF16-6134E12BAAD3}" type="sibTrans" cxnId="{7E3F9360-55A6-4B76-95C1-6E0CCF2A4127}">
      <dgm:prSet/>
      <dgm:spPr/>
      <dgm:t>
        <a:bodyPr/>
        <a:lstStyle/>
        <a:p>
          <a:endParaRPr lang="en-US">
            <a:solidFill>
              <a:schemeClr val="tx1"/>
            </a:solidFill>
          </a:endParaRPr>
        </a:p>
      </dgm:t>
    </dgm:pt>
    <dgm:pt modelId="{5EAFD539-4BA2-4004-905B-8872C38EE10D}">
      <dgm:prSet custT="1"/>
      <dgm:spPr>
        <a:noFill/>
      </dgm:spPr>
      <dgm:t>
        <a:bodyPr/>
        <a:lstStyle/>
        <a:p>
          <a:r>
            <a:rPr lang="en-US" sz="1000" b="1" i="1" dirty="0" smtClean="0">
              <a:solidFill>
                <a:sysClr val="windowText" lastClr="000000">
                  <a:hueOff val="0"/>
                  <a:satOff val="0"/>
                  <a:lumOff val="0"/>
                  <a:alphaOff val="0"/>
                </a:sysClr>
              </a:solidFill>
              <a:latin typeface="Calibri"/>
              <a:ea typeface="+mn-ea"/>
              <a:cs typeface="+mn-cs"/>
            </a:rPr>
            <a:t>Level 4 course</a:t>
          </a:r>
          <a:endParaRPr lang="en-US" sz="1000" dirty="0"/>
        </a:p>
      </dgm:t>
    </dgm:pt>
    <dgm:pt modelId="{C2F7B576-D0C1-4C4E-848C-42B91E9C0924}" type="parTrans" cxnId="{4412EFE0-BC3F-41A5-9F45-ACBA28F1C4BB}">
      <dgm:prSet/>
      <dgm:spPr/>
      <dgm:t>
        <a:bodyPr/>
        <a:lstStyle/>
        <a:p>
          <a:endParaRPr lang="en-US"/>
        </a:p>
      </dgm:t>
    </dgm:pt>
    <dgm:pt modelId="{76FF04A1-09E5-4E2F-8BFA-DEB46B232189}" type="sibTrans" cxnId="{4412EFE0-BC3F-41A5-9F45-ACBA28F1C4BB}">
      <dgm:prSet/>
      <dgm:spPr/>
      <dgm:t>
        <a:bodyPr/>
        <a:lstStyle/>
        <a:p>
          <a:endParaRPr lang="en-US"/>
        </a:p>
      </dgm:t>
    </dgm:pt>
    <dgm:pt modelId="{B134C835-BADB-44C2-B3B4-02FB660946C3}">
      <dgm:prSet custT="1"/>
      <dgm:spPr/>
      <dgm:t>
        <a:bodyPr/>
        <a:lstStyle/>
        <a:p>
          <a:r>
            <a:rPr lang="en-US" sz="900" b="1" dirty="0" smtClean="0">
              <a:solidFill>
                <a:sysClr val="windowText" lastClr="000000">
                  <a:hueOff val="0"/>
                  <a:satOff val="0"/>
                  <a:lumOff val="0"/>
                  <a:alphaOff val="0"/>
                </a:sysClr>
              </a:solidFill>
              <a:latin typeface="Calibri"/>
              <a:ea typeface="+mn-ea"/>
              <a:cs typeface="+mn-cs"/>
            </a:rPr>
            <a:t>10th, 11th, &amp; 12th graders</a:t>
          </a:r>
          <a:endParaRPr lang="en-US" sz="900" b="1" dirty="0">
            <a:solidFill>
              <a:sysClr val="windowText" lastClr="000000">
                <a:hueOff val="0"/>
                <a:satOff val="0"/>
                <a:lumOff val="0"/>
                <a:alphaOff val="0"/>
              </a:sysClr>
            </a:solidFill>
            <a:latin typeface="Calibri"/>
            <a:ea typeface="+mn-ea"/>
            <a:cs typeface="+mn-cs"/>
          </a:endParaRPr>
        </a:p>
      </dgm:t>
    </dgm:pt>
    <dgm:pt modelId="{8A96DFFB-BB0A-403B-9A86-42218282F021}" type="parTrans" cxnId="{37C2E805-7350-4A83-B1D6-D57BDEB6B5B4}">
      <dgm:prSet/>
      <dgm:spPr/>
      <dgm:t>
        <a:bodyPr/>
        <a:lstStyle/>
        <a:p>
          <a:endParaRPr lang="en-US"/>
        </a:p>
      </dgm:t>
    </dgm:pt>
    <dgm:pt modelId="{A7738085-63B4-4C28-BCCF-8E2B894EBBA1}" type="sibTrans" cxnId="{37C2E805-7350-4A83-B1D6-D57BDEB6B5B4}">
      <dgm:prSet/>
      <dgm:spPr/>
      <dgm:t>
        <a:bodyPr/>
        <a:lstStyle/>
        <a:p>
          <a:endParaRPr lang="en-US"/>
        </a:p>
      </dgm:t>
    </dgm:pt>
    <dgm:pt modelId="{29E16913-D12A-41E0-AF87-8246A60C607C}">
      <dgm:prSet custT="1"/>
      <dgm:spPr/>
      <dgm:t>
        <a:bodyPr/>
        <a:lstStyle/>
        <a:p>
          <a:r>
            <a:rPr lang="en-US" sz="900" b="1" i="1" dirty="0" smtClean="0">
              <a:solidFill>
                <a:sysClr val="windowText" lastClr="000000">
                  <a:hueOff val="0"/>
                  <a:satOff val="0"/>
                  <a:lumOff val="0"/>
                  <a:alphaOff val="0"/>
                </a:sysClr>
              </a:solidFill>
              <a:latin typeface="Calibri"/>
              <a:ea typeface="+mn-ea"/>
              <a:cs typeface="+mn-cs"/>
            </a:rPr>
            <a:t>Experience and discover how children grow and develop from birth to 5 years old.</a:t>
          </a:r>
          <a:endParaRPr lang="en-US" sz="900" b="1" dirty="0">
            <a:solidFill>
              <a:sysClr val="windowText" lastClr="000000">
                <a:hueOff val="0"/>
                <a:satOff val="0"/>
                <a:lumOff val="0"/>
                <a:alphaOff val="0"/>
              </a:sysClr>
            </a:solidFill>
            <a:latin typeface="Calibri"/>
            <a:ea typeface="+mn-ea"/>
            <a:cs typeface="+mn-cs"/>
          </a:endParaRPr>
        </a:p>
      </dgm:t>
    </dgm:pt>
    <dgm:pt modelId="{DB8AD7D6-3018-4083-942F-1791EB8EF629}" type="parTrans" cxnId="{0FBB679C-AA22-485C-AF41-390AEF97A943}">
      <dgm:prSet/>
      <dgm:spPr/>
      <dgm:t>
        <a:bodyPr/>
        <a:lstStyle/>
        <a:p>
          <a:endParaRPr lang="en-US"/>
        </a:p>
      </dgm:t>
    </dgm:pt>
    <dgm:pt modelId="{DD89A6DD-4549-4AE6-AA2F-F2BB5739EDD5}" type="sibTrans" cxnId="{0FBB679C-AA22-485C-AF41-390AEF97A943}">
      <dgm:prSet/>
      <dgm:spPr/>
      <dgm:t>
        <a:bodyPr/>
        <a:lstStyle/>
        <a:p>
          <a:endParaRPr lang="en-US"/>
        </a:p>
      </dgm:t>
    </dgm:pt>
    <dgm:pt modelId="{58D63993-5A89-489E-9067-148F8AB51D86}">
      <dgm:prSet custT="1"/>
      <dgm:spPr/>
      <dgm:t>
        <a:bodyPr/>
        <a:lstStyle/>
        <a:p>
          <a:r>
            <a:rPr lang="en-US" sz="900" b="1" i="1" dirty="0" smtClean="0">
              <a:solidFill>
                <a:sysClr val="windowText" lastClr="000000">
                  <a:hueOff val="0"/>
                  <a:satOff val="0"/>
                  <a:lumOff val="0"/>
                  <a:alphaOff val="0"/>
                </a:sysClr>
              </a:solidFill>
              <a:latin typeface="Calibri"/>
              <a:ea typeface="+mn-ea"/>
              <a:cs typeface="+mn-cs"/>
            </a:rPr>
            <a:t>Participate in and produce child activities that develop and engage children.</a:t>
          </a:r>
          <a:endParaRPr lang="en-US" sz="900" b="1" dirty="0">
            <a:solidFill>
              <a:sysClr val="windowText" lastClr="000000">
                <a:hueOff val="0"/>
                <a:satOff val="0"/>
                <a:lumOff val="0"/>
                <a:alphaOff val="0"/>
              </a:sysClr>
            </a:solidFill>
            <a:latin typeface="Calibri"/>
            <a:ea typeface="+mn-ea"/>
            <a:cs typeface="+mn-cs"/>
          </a:endParaRPr>
        </a:p>
      </dgm:t>
    </dgm:pt>
    <dgm:pt modelId="{DB628A52-9F9A-47FF-85BD-2BF2AF8F2E48}" type="parTrans" cxnId="{D0635CE5-598D-47C3-B8A6-D3FA905F1ECF}">
      <dgm:prSet/>
      <dgm:spPr/>
      <dgm:t>
        <a:bodyPr/>
        <a:lstStyle/>
        <a:p>
          <a:endParaRPr lang="en-US"/>
        </a:p>
      </dgm:t>
    </dgm:pt>
    <dgm:pt modelId="{BD300DA0-19A7-4B03-B371-1A2F1E347FFD}" type="sibTrans" cxnId="{D0635CE5-598D-47C3-B8A6-D3FA905F1ECF}">
      <dgm:prSet/>
      <dgm:spPr/>
      <dgm:t>
        <a:bodyPr/>
        <a:lstStyle/>
        <a:p>
          <a:endParaRPr lang="en-US"/>
        </a:p>
      </dgm:t>
    </dgm:pt>
    <dgm:pt modelId="{39E72C69-D1E5-401A-9485-A7950378B8E2}">
      <dgm:prSet custT="1"/>
      <dgm:spPr/>
      <dgm:t>
        <a:bodyPr/>
        <a:lstStyle/>
        <a:p>
          <a:r>
            <a:rPr lang="en-US" sz="900" b="1" i="1" dirty="0" smtClean="0">
              <a:solidFill>
                <a:sysClr val="windowText" lastClr="000000">
                  <a:hueOff val="0"/>
                  <a:satOff val="0"/>
                  <a:lumOff val="0"/>
                  <a:alphaOff val="0"/>
                </a:sysClr>
              </a:solidFill>
              <a:latin typeface="Calibri"/>
              <a:ea typeface="+mn-ea"/>
              <a:cs typeface="+mn-cs"/>
            </a:rPr>
            <a:t>Apply class experiences as you work with the children in the Early Childhood Training Center.</a:t>
          </a:r>
          <a:endParaRPr lang="en-US" sz="900" b="1" dirty="0">
            <a:solidFill>
              <a:sysClr val="windowText" lastClr="000000">
                <a:hueOff val="0"/>
                <a:satOff val="0"/>
                <a:lumOff val="0"/>
                <a:alphaOff val="0"/>
              </a:sysClr>
            </a:solidFill>
            <a:latin typeface="Calibri"/>
            <a:ea typeface="+mn-ea"/>
            <a:cs typeface="+mn-cs"/>
          </a:endParaRPr>
        </a:p>
      </dgm:t>
    </dgm:pt>
    <dgm:pt modelId="{D2D75909-819C-4EE0-9BD7-8B8360D1825A}" type="parTrans" cxnId="{360473ED-00ED-4FF3-9EC1-0799400C5C2A}">
      <dgm:prSet/>
      <dgm:spPr/>
      <dgm:t>
        <a:bodyPr/>
        <a:lstStyle/>
        <a:p>
          <a:endParaRPr lang="en-US"/>
        </a:p>
      </dgm:t>
    </dgm:pt>
    <dgm:pt modelId="{3184037D-81EA-4144-99EB-D6DACE3C6166}" type="sibTrans" cxnId="{360473ED-00ED-4FF3-9EC1-0799400C5C2A}">
      <dgm:prSet/>
      <dgm:spPr/>
      <dgm:t>
        <a:bodyPr/>
        <a:lstStyle/>
        <a:p>
          <a:endParaRPr lang="en-US"/>
        </a:p>
      </dgm:t>
    </dgm:pt>
    <dgm:pt modelId="{01C6245F-668F-48FF-BC5B-6A8F4D8CC63B}">
      <dgm:prSet custT="1"/>
      <dgm:spPr/>
      <dgm:t>
        <a:bodyPr/>
        <a:lstStyle/>
        <a:p>
          <a:r>
            <a:rPr lang="en-US" sz="900" b="1" i="1" dirty="0" smtClean="0">
              <a:solidFill>
                <a:sysClr val="windowText" lastClr="000000">
                  <a:hueOff val="0"/>
                  <a:satOff val="0"/>
                  <a:lumOff val="0"/>
                  <a:alphaOff val="0"/>
                </a:sysClr>
              </a:solidFill>
              <a:latin typeface="Calibri"/>
              <a:ea typeface="+mn-ea"/>
              <a:cs typeface="+mn-cs"/>
            </a:rPr>
            <a:t>Begin working on the national CDA License.                                                                                                                                                 </a:t>
          </a:r>
          <a:endParaRPr lang="en-US" sz="900" b="1" dirty="0">
            <a:solidFill>
              <a:sysClr val="windowText" lastClr="000000">
                <a:hueOff val="0"/>
                <a:satOff val="0"/>
                <a:lumOff val="0"/>
                <a:alphaOff val="0"/>
              </a:sysClr>
            </a:solidFill>
            <a:latin typeface="Calibri"/>
            <a:ea typeface="+mn-ea"/>
            <a:cs typeface="+mn-cs"/>
          </a:endParaRPr>
        </a:p>
      </dgm:t>
    </dgm:pt>
    <dgm:pt modelId="{F124D94F-933C-48D8-AE9B-C00FC6A04403}" type="parTrans" cxnId="{E6BAE1B8-CCB6-4DB4-82AD-FC0171F85E20}">
      <dgm:prSet/>
      <dgm:spPr/>
      <dgm:t>
        <a:bodyPr/>
        <a:lstStyle/>
        <a:p>
          <a:endParaRPr lang="en-US"/>
        </a:p>
      </dgm:t>
    </dgm:pt>
    <dgm:pt modelId="{888CBE98-C626-43BE-82F1-0A7445180E25}" type="sibTrans" cxnId="{E6BAE1B8-CCB6-4DB4-82AD-FC0171F85E20}">
      <dgm:prSet/>
      <dgm:spPr/>
      <dgm:t>
        <a:bodyPr/>
        <a:lstStyle/>
        <a:p>
          <a:endParaRPr lang="en-US"/>
        </a:p>
      </dgm:t>
    </dgm:pt>
    <dgm:pt modelId="{05B55AA7-6EFE-43F2-BEDB-41E6F5B13B84}">
      <dgm:prSet custT="1"/>
      <dgm:spPr/>
      <dgm:t>
        <a:bodyPr/>
        <a:lstStyle/>
        <a:p>
          <a:r>
            <a:rPr lang="en-US" sz="900" b="1" dirty="0" smtClean="0">
              <a:solidFill>
                <a:sysClr val="windowText" lastClr="000000">
                  <a:hueOff val="0"/>
                  <a:satOff val="0"/>
                  <a:lumOff val="0"/>
                  <a:alphaOff val="0"/>
                </a:sysClr>
              </a:solidFill>
              <a:latin typeface="Calibri"/>
              <a:ea typeface="+mn-ea"/>
              <a:cs typeface="+mn-cs"/>
            </a:rPr>
            <a:t>10th, 11th, &amp; 12th grade ONLY if completed or enrolled in Child Development.  Seniors without prerequisites will need </a:t>
          </a:r>
          <a:r>
            <a:rPr lang="en-US" sz="900" b="1" smtClean="0">
              <a:solidFill>
                <a:sysClr val="windowText" lastClr="000000">
                  <a:hueOff val="0"/>
                  <a:satOff val="0"/>
                  <a:lumOff val="0"/>
                  <a:alphaOff val="0"/>
                </a:sysClr>
              </a:solidFill>
              <a:latin typeface="Calibri"/>
              <a:ea typeface="+mn-ea"/>
              <a:cs typeface="+mn-cs"/>
            </a:rPr>
            <a:t>the ECE teacher's </a:t>
          </a:r>
          <a:r>
            <a:rPr lang="en-US" sz="900" b="1" dirty="0" smtClean="0">
              <a:solidFill>
                <a:sysClr val="windowText" lastClr="000000">
                  <a:hueOff val="0"/>
                  <a:satOff val="0"/>
                  <a:lumOff val="0"/>
                  <a:alphaOff val="0"/>
                </a:sysClr>
              </a:solidFill>
              <a:latin typeface="Calibri"/>
              <a:ea typeface="+mn-ea"/>
              <a:cs typeface="+mn-cs"/>
            </a:rPr>
            <a:t>permission.</a:t>
          </a:r>
          <a:endParaRPr lang="en-US" sz="900" b="1" dirty="0">
            <a:solidFill>
              <a:sysClr val="windowText" lastClr="000000">
                <a:hueOff val="0"/>
                <a:satOff val="0"/>
                <a:lumOff val="0"/>
                <a:alphaOff val="0"/>
              </a:sysClr>
            </a:solidFill>
            <a:latin typeface="Calibri"/>
            <a:ea typeface="+mn-ea"/>
            <a:cs typeface="+mn-cs"/>
          </a:endParaRPr>
        </a:p>
      </dgm:t>
    </dgm:pt>
    <dgm:pt modelId="{DEFAFBF5-149D-4580-BB39-A8FE5548D7D3}" type="parTrans" cxnId="{64827E54-A39B-46CD-B11A-1339DB34C5EC}">
      <dgm:prSet/>
      <dgm:spPr/>
      <dgm:t>
        <a:bodyPr/>
        <a:lstStyle/>
        <a:p>
          <a:endParaRPr lang="en-US"/>
        </a:p>
      </dgm:t>
    </dgm:pt>
    <dgm:pt modelId="{A13D494C-34E4-4D95-8380-2A75E9E8C51C}" type="sibTrans" cxnId="{64827E54-A39B-46CD-B11A-1339DB34C5EC}">
      <dgm:prSet/>
      <dgm:spPr/>
      <dgm:t>
        <a:bodyPr/>
        <a:lstStyle/>
        <a:p>
          <a:endParaRPr lang="en-US"/>
        </a:p>
      </dgm:t>
    </dgm:pt>
    <dgm:pt modelId="{23EB0565-074B-4695-876D-F3F9B91BB286}">
      <dgm:prSet custT="1"/>
      <dgm:spPr/>
      <dgm:t>
        <a:bodyPr/>
        <a:lstStyle/>
        <a:p>
          <a:r>
            <a:rPr lang="en-US" sz="900" b="1" i="1" dirty="0" smtClean="0">
              <a:solidFill>
                <a:sysClr val="windowText" lastClr="000000">
                  <a:hueOff val="0"/>
                  <a:satOff val="0"/>
                  <a:lumOff val="0"/>
                  <a:alphaOff val="0"/>
                </a:sysClr>
              </a:solidFill>
              <a:latin typeface="Calibri"/>
              <a:ea typeface="+mn-ea"/>
              <a:cs typeface="+mn-cs"/>
            </a:rPr>
            <a:t>Identify and experience how to teach, develop, and engage children from birth to 5 years old.</a:t>
          </a:r>
          <a:endParaRPr lang="en-US" sz="900" b="1" dirty="0">
            <a:solidFill>
              <a:sysClr val="windowText" lastClr="000000">
                <a:hueOff val="0"/>
                <a:satOff val="0"/>
                <a:lumOff val="0"/>
                <a:alphaOff val="0"/>
              </a:sysClr>
            </a:solidFill>
            <a:latin typeface="Calibri"/>
            <a:ea typeface="+mn-ea"/>
            <a:cs typeface="+mn-cs"/>
          </a:endParaRPr>
        </a:p>
      </dgm:t>
    </dgm:pt>
    <dgm:pt modelId="{262C48B5-48E3-4155-A910-96400167B494}" type="parTrans" cxnId="{094C3FA6-A602-472A-96F1-4F1542D7766B}">
      <dgm:prSet/>
      <dgm:spPr/>
      <dgm:t>
        <a:bodyPr/>
        <a:lstStyle/>
        <a:p>
          <a:endParaRPr lang="en-US"/>
        </a:p>
      </dgm:t>
    </dgm:pt>
    <dgm:pt modelId="{1A9C04C4-630B-430E-A9DC-C24BBF521D9F}" type="sibTrans" cxnId="{094C3FA6-A602-472A-96F1-4F1542D7766B}">
      <dgm:prSet/>
      <dgm:spPr/>
      <dgm:t>
        <a:bodyPr/>
        <a:lstStyle/>
        <a:p>
          <a:endParaRPr lang="en-US"/>
        </a:p>
      </dgm:t>
    </dgm:pt>
    <dgm:pt modelId="{48416D52-A6B3-49F2-A321-BD36A3484B54}">
      <dgm:prSet custT="1"/>
      <dgm:spPr/>
      <dgm:t>
        <a:bodyPr/>
        <a:lstStyle/>
        <a:p>
          <a:r>
            <a:rPr lang="en-US" sz="900" b="1" i="1" dirty="0" smtClean="0">
              <a:solidFill>
                <a:sysClr val="windowText" lastClr="000000">
                  <a:hueOff val="0"/>
                  <a:satOff val="0"/>
                  <a:lumOff val="0"/>
                  <a:alphaOff val="0"/>
                </a:sysClr>
              </a:solidFill>
              <a:latin typeface="Calibri"/>
              <a:ea typeface="+mn-ea"/>
              <a:cs typeface="+mn-cs"/>
            </a:rPr>
            <a:t>Produce and teach DAP lesson plans that engage the children in the Early Childhood Training Center.</a:t>
          </a:r>
          <a:endParaRPr lang="en-US" sz="900" b="1" dirty="0">
            <a:solidFill>
              <a:sysClr val="windowText" lastClr="000000">
                <a:hueOff val="0"/>
                <a:satOff val="0"/>
                <a:lumOff val="0"/>
                <a:alphaOff val="0"/>
              </a:sysClr>
            </a:solidFill>
            <a:latin typeface="Calibri"/>
            <a:ea typeface="+mn-ea"/>
            <a:cs typeface="+mn-cs"/>
          </a:endParaRPr>
        </a:p>
      </dgm:t>
    </dgm:pt>
    <dgm:pt modelId="{86671E6C-0F2E-4A00-BA82-B7236C1A091A}" type="parTrans" cxnId="{7E51877B-1FAE-493F-B008-1F67E1DC1C75}">
      <dgm:prSet/>
      <dgm:spPr/>
      <dgm:t>
        <a:bodyPr/>
        <a:lstStyle/>
        <a:p>
          <a:endParaRPr lang="en-US"/>
        </a:p>
      </dgm:t>
    </dgm:pt>
    <dgm:pt modelId="{ED53A798-6C3C-4B53-8713-FF0E5FEC4DBE}" type="sibTrans" cxnId="{7E51877B-1FAE-493F-B008-1F67E1DC1C75}">
      <dgm:prSet/>
      <dgm:spPr/>
      <dgm:t>
        <a:bodyPr/>
        <a:lstStyle/>
        <a:p>
          <a:endParaRPr lang="en-US"/>
        </a:p>
      </dgm:t>
    </dgm:pt>
    <dgm:pt modelId="{DA0CFE3A-4DF5-44AF-9C0C-4C520966456F}">
      <dgm:prSet custT="1"/>
      <dgm:spPr/>
      <dgm:t>
        <a:bodyPr/>
        <a:lstStyle/>
        <a:p>
          <a:r>
            <a:rPr lang="en-US" sz="900" b="1" i="1" dirty="0" smtClean="0">
              <a:solidFill>
                <a:sysClr val="windowText" lastClr="000000">
                  <a:hueOff val="0"/>
                  <a:satOff val="0"/>
                  <a:lumOff val="0"/>
                  <a:alphaOff val="0"/>
                </a:sysClr>
              </a:solidFill>
              <a:latin typeface="Calibri"/>
              <a:ea typeface="+mn-ea"/>
              <a:cs typeface="+mn-cs"/>
            </a:rPr>
            <a:t>Receive hands-on training while working with the children in the Early Childhood Training Center.</a:t>
          </a:r>
          <a:endParaRPr lang="en-US" sz="900" b="1" dirty="0">
            <a:solidFill>
              <a:sysClr val="windowText" lastClr="000000">
                <a:hueOff val="0"/>
                <a:satOff val="0"/>
                <a:lumOff val="0"/>
                <a:alphaOff val="0"/>
              </a:sysClr>
            </a:solidFill>
            <a:latin typeface="Calibri"/>
            <a:ea typeface="+mn-ea"/>
            <a:cs typeface="+mn-cs"/>
          </a:endParaRPr>
        </a:p>
      </dgm:t>
    </dgm:pt>
    <dgm:pt modelId="{A2231A15-FD3F-4EE8-9B08-C15B6A7209AC}" type="parTrans" cxnId="{45B61007-D94D-4429-8994-D527BE5AA0BC}">
      <dgm:prSet/>
      <dgm:spPr/>
      <dgm:t>
        <a:bodyPr/>
        <a:lstStyle/>
        <a:p>
          <a:endParaRPr lang="en-US"/>
        </a:p>
      </dgm:t>
    </dgm:pt>
    <dgm:pt modelId="{D4647E84-FA8A-47F9-8B77-EE333EF56D44}" type="sibTrans" cxnId="{45B61007-D94D-4429-8994-D527BE5AA0BC}">
      <dgm:prSet/>
      <dgm:spPr/>
      <dgm:t>
        <a:bodyPr/>
        <a:lstStyle/>
        <a:p>
          <a:endParaRPr lang="en-US"/>
        </a:p>
      </dgm:t>
    </dgm:pt>
    <dgm:pt modelId="{02A2F02B-FAC4-4C85-B710-B0C27CE2F597}">
      <dgm:prSet custT="1"/>
      <dgm:spPr/>
      <dgm:t>
        <a:bodyPr/>
        <a:lstStyle/>
        <a:p>
          <a:r>
            <a:rPr lang="en-US" sz="900" b="1" i="1" dirty="0" smtClean="0">
              <a:solidFill>
                <a:sysClr val="windowText" lastClr="000000">
                  <a:hueOff val="0"/>
                  <a:satOff val="0"/>
                  <a:lumOff val="0"/>
                  <a:alphaOff val="0"/>
                </a:sysClr>
              </a:solidFill>
              <a:latin typeface="Calibri"/>
              <a:ea typeface="+mn-ea"/>
              <a:cs typeface="+mn-cs"/>
            </a:rPr>
            <a:t>Continue working on the national CDA License.</a:t>
          </a:r>
          <a:endParaRPr lang="en-US" sz="900" b="1" dirty="0">
            <a:solidFill>
              <a:sysClr val="windowText" lastClr="000000">
                <a:hueOff val="0"/>
                <a:satOff val="0"/>
                <a:lumOff val="0"/>
                <a:alphaOff val="0"/>
              </a:sysClr>
            </a:solidFill>
            <a:latin typeface="Calibri"/>
            <a:ea typeface="+mn-ea"/>
            <a:cs typeface="+mn-cs"/>
          </a:endParaRPr>
        </a:p>
      </dgm:t>
    </dgm:pt>
    <dgm:pt modelId="{567BA068-87E3-4DA0-A569-C342DC2A4A71}" type="parTrans" cxnId="{FBA9D8C7-CE03-412E-BDBF-76718B8DAFB5}">
      <dgm:prSet/>
      <dgm:spPr/>
      <dgm:t>
        <a:bodyPr/>
        <a:lstStyle/>
        <a:p>
          <a:endParaRPr lang="en-US"/>
        </a:p>
      </dgm:t>
    </dgm:pt>
    <dgm:pt modelId="{794F5490-3E92-46B0-86F8-A3EB21B8F9B2}" type="sibTrans" cxnId="{FBA9D8C7-CE03-412E-BDBF-76718B8DAFB5}">
      <dgm:prSet/>
      <dgm:spPr/>
      <dgm:t>
        <a:bodyPr/>
        <a:lstStyle/>
        <a:p>
          <a:endParaRPr lang="en-US"/>
        </a:p>
      </dgm:t>
    </dgm:pt>
    <dgm:pt modelId="{CC6D9186-8535-48CD-A010-68D930AE8738}">
      <dgm:prSet custT="1"/>
      <dgm:spPr/>
      <dgm:t>
        <a:bodyPr/>
        <a:lstStyle/>
        <a:p>
          <a:r>
            <a:rPr lang="en-US" sz="900" b="1" dirty="0" smtClean="0">
              <a:solidFill>
                <a:sysClr val="windowText" lastClr="000000">
                  <a:hueOff val="0"/>
                  <a:satOff val="0"/>
                  <a:lumOff val="0"/>
                  <a:alphaOff val="0"/>
                </a:sysClr>
              </a:solidFill>
              <a:latin typeface="Calibri"/>
              <a:ea typeface="+mn-ea"/>
              <a:cs typeface="+mn-cs"/>
            </a:rPr>
            <a:t>11th &amp; 12th grade ONLY if completed or enrolled in both Child Development &amp; ECE A.   Seniors without prerequisites will need the ECE teacher's permission.</a:t>
          </a:r>
          <a:endParaRPr lang="en-US" sz="900" b="1" dirty="0">
            <a:solidFill>
              <a:sysClr val="windowText" lastClr="000000">
                <a:hueOff val="0"/>
                <a:satOff val="0"/>
                <a:lumOff val="0"/>
                <a:alphaOff val="0"/>
              </a:sysClr>
            </a:solidFill>
            <a:latin typeface="Calibri"/>
            <a:ea typeface="+mn-ea"/>
            <a:cs typeface="+mn-cs"/>
          </a:endParaRPr>
        </a:p>
      </dgm:t>
    </dgm:pt>
    <dgm:pt modelId="{B5DCCFFA-6BCC-40D2-895E-EADF9896B545}" type="parTrans" cxnId="{CD934172-B301-4CBA-A04F-5CCE3EF2A74E}">
      <dgm:prSet/>
      <dgm:spPr/>
      <dgm:t>
        <a:bodyPr/>
        <a:lstStyle/>
        <a:p>
          <a:endParaRPr lang="en-US"/>
        </a:p>
      </dgm:t>
    </dgm:pt>
    <dgm:pt modelId="{F5F2250C-4D44-4413-8618-D9CBBCF11BF6}" type="sibTrans" cxnId="{CD934172-B301-4CBA-A04F-5CCE3EF2A74E}">
      <dgm:prSet/>
      <dgm:spPr/>
      <dgm:t>
        <a:bodyPr/>
        <a:lstStyle/>
        <a:p>
          <a:endParaRPr lang="en-US"/>
        </a:p>
      </dgm:t>
    </dgm:pt>
    <dgm:pt modelId="{D3981F48-0B4E-4922-B35F-997B6AC49E67}">
      <dgm:prSet custT="1"/>
      <dgm:spPr/>
      <dgm:t>
        <a:bodyPr/>
        <a:lstStyle/>
        <a:p>
          <a:r>
            <a:rPr lang="en-US" sz="900" b="1" i="1" dirty="0" smtClean="0">
              <a:solidFill>
                <a:sysClr val="windowText" lastClr="000000">
                  <a:hueOff val="0"/>
                  <a:satOff val="0"/>
                  <a:lumOff val="0"/>
                  <a:alphaOff val="0"/>
                </a:sysClr>
              </a:solidFill>
              <a:latin typeface="Calibri"/>
              <a:ea typeface="+mn-ea"/>
              <a:cs typeface="+mn-cs"/>
            </a:rPr>
            <a:t>An apprenticeship where you facilitate and drive the engaging teaching and developing of children within the Early Childhood Training Center. </a:t>
          </a:r>
          <a:endParaRPr lang="en-US" sz="900" b="1" dirty="0">
            <a:solidFill>
              <a:sysClr val="windowText" lastClr="000000">
                <a:hueOff val="0"/>
                <a:satOff val="0"/>
                <a:lumOff val="0"/>
                <a:alphaOff val="0"/>
              </a:sysClr>
            </a:solidFill>
            <a:latin typeface="Calibri"/>
            <a:ea typeface="+mn-ea"/>
            <a:cs typeface="+mn-cs"/>
          </a:endParaRPr>
        </a:p>
      </dgm:t>
    </dgm:pt>
    <dgm:pt modelId="{52E82E2E-C5A9-416B-BBD2-ACE534E1A258}" type="parTrans" cxnId="{35C3587C-CEA2-42B2-8188-6A139908F2E7}">
      <dgm:prSet/>
      <dgm:spPr/>
      <dgm:t>
        <a:bodyPr/>
        <a:lstStyle/>
        <a:p>
          <a:endParaRPr lang="en-US"/>
        </a:p>
      </dgm:t>
    </dgm:pt>
    <dgm:pt modelId="{558FC22A-0A59-4972-AC8F-BC5207F7F794}" type="sibTrans" cxnId="{35C3587C-CEA2-42B2-8188-6A139908F2E7}">
      <dgm:prSet/>
      <dgm:spPr/>
      <dgm:t>
        <a:bodyPr/>
        <a:lstStyle/>
        <a:p>
          <a:endParaRPr lang="en-US"/>
        </a:p>
      </dgm:t>
    </dgm:pt>
    <dgm:pt modelId="{3F393848-7C76-410F-AFB6-BBBA57994748}">
      <dgm:prSet custT="1"/>
      <dgm:spPr/>
      <dgm:t>
        <a:bodyPr/>
        <a:lstStyle/>
        <a:p>
          <a:r>
            <a:rPr lang="en-US" sz="900" b="1" i="1" dirty="0" smtClean="0">
              <a:solidFill>
                <a:sysClr val="windowText" lastClr="000000">
                  <a:hueOff val="0"/>
                  <a:satOff val="0"/>
                  <a:lumOff val="0"/>
                  <a:alphaOff val="0"/>
                </a:sysClr>
              </a:solidFill>
              <a:latin typeface="Calibri"/>
              <a:ea typeface="+mn-ea"/>
              <a:cs typeface="+mn-cs"/>
            </a:rPr>
            <a:t>Develop and teach DAP lesson plans that engage the children in the Early Childhood Training Center.</a:t>
          </a:r>
          <a:endParaRPr lang="en-US" sz="900" b="1" dirty="0">
            <a:solidFill>
              <a:sysClr val="windowText" lastClr="000000">
                <a:hueOff val="0"/>
                <a:satOff val="0"/>
                <a:lumOff val="0"/>
                <a:alphaOff val="0"/>
              </a:sysClr>
            </a:solidFill>
            <a:latin typeface="Calibri"/>
            <a:ea typeface="+mn-ea"/>
            <a:cs typeface="+mn-cs"/>
          </a:endParaRPr>
        </a:p>
      </dgm:t>
    </dgm:pt>
    <dgm:pt modelId="{F90C7A8C-01FF-4AE1-A6EB-EBDCB946EBC8}" type="parTrans" cxnId="{8BD68AE7-BB7D-445D-8877-98ABDB36E2D0}">
      <dgm:prSet/>
      <dgm:spPr/>
      <dgm:t>
        <a:bodyPr/>
        <a:lstStyle/>
        <a:p>
          <a:endParaRPr lang="en-US"/>
        </a:p>
      </dgm:t>
    </dgm:pt>
    <dgm:pt modelId="{F8F54A0A-DEF8-4192-8965-7E89DAC2E0E7}" type="sibTrans" cxnId="{8BD68AE7-BB7D-445D-8877-98ABDB36E2D0}">
      <dgm:prSet/>
      <dgm:spPr/>
      <dgm:t>
        <a:bodyPr/>
        <a:lstStyle/>
        <a:p>
          <a:endParaRPr lang="en-US"/>
        </a:p>
      </dgm:t>
    </dgm:pt>
    <dgm:pt modelId="{E637A3FB-C3CB-4E12-8DA3-F54092017399}">
      <dgm:prSet custT="1"/>
      <dgm:spPr/>
      <dgm:t>
        <a:bodyPr/>
        <a:lstStyle/>
        <a:p>
          <a:r>
            <a:rPr lang="en-US" sz="900" b="1" i="1" dirty="0" smtClean="0">
              <a:solidFill>
                <a:sysClr val="windowText" lastClr="000000">
                  <a:hueOff val="0"/>
                  <a:satOff val="0"/>
                  <a:lumOff val="0"/>
                  <a:alphaOff val="0"/>
                </a:sysClr>
              </a:solidFill>
              <a:latin typeface="Calibri"/>
              <a:ea typeface="+mn-ea"/>
              <a:cs typeface="+mn-cs"/>
            </a:rPr>
            <a:t>Utilize and expand upon information of developing and educating children while being mentored by the center director in the Early Childhood Training Center.</a:t>
          </a:r>
          <a:endParaRPr lang="en-US" sz="900" b="1" dirty="0">
            <a:solidFill>
              <a:sysClr val="windowText" lastClr="000000">
                <a:hueOff val="0"/>
                <a:satOff val="0"/>
                <a:lumOff val="0"/>
                <a:alphaOff val="0"/>
              </a:sysClr>
            </a:solidFill>
            <a:latin typeface="Calibri"/>
            <a:ea typeface="+mn-ea"/>
            <a:cs typeface="+mn-cs"/>
          </a:endParaRPr>
        </a:p>
      </dgm:t>
    </dgm:pt>
    <dgm:pt modelId="{FC756FF7-FDE2-4F34-812D-AF44E8636EC8}" type="parTrans" cxnId="{BE352837-873A-4D0A-83EF-99445C927CB8}">
      <dgm:prSet/>
      <dgm:spPr/>
      <dgm:t>
        <a:bodyPr/>
        <a:lstStyle/>
        <a:p>
          <a:endParaRPr lang="en-US"/>
        </a:p>
      </dgm:t>
    </dgm:pt>
    <dgm:pt modelId="{9F0A1FE6-273E-4F51-A27C-3A8DD287838F}" type="sibTrans" cxnId="{BE352837-873A-4D0A-83EF-99445C927CB8}">
      <dgm:prSet/>
      <dgm:spPr/>
      <dgm:t>
        <a:bodyPr/>
        <a:lstStyle/>
        <a:p>
          <a:endParaRPr lang="en-US"/>
        </a:p>
      </dgm:t>
    </dgm:pt>
    <dgm:pt modelId="{943DACB6-B80F-427E-B507-4E714B922D71}">
      <dgm:prSet custT="1"/>
      <dgm:spPr/>
      <dgm:t>
        <a:bodyPr/>
        <a:lstStyle/>
        <a:p>
          <a:r>
            <a:rPr lang="en-US" sz="900" b="1" i="1" dirty="0" smtClean="0">
              <a:solidFill>
                <a:sysClr val="windowText" lastClr="000000">
                  <a:hueOff val="0"/>
                  <a:satOff val="0"/>
                  <a:lumOff val="0"/>
                  <a:alphaOff val="0"/>
                </a:sysClr>
              </a:solidFill>
              <a:latin typeface="Calibri"/>
              <a:ea typeface="+mn-ea"/>
              <a:cs typeface="+mn-cs"/>
            </a:rPr>
            <a:t>Finish the national CDA License.</a:t>
          </a:r>
          <a:r>
            <a:rPr lang="en-US" sz="700" b="1" i="1" dirty="0" smtClean="0">
              <a:solidFill>
                <a:sysClr val="windowText" lastClr="000000">
                  <a:hueOff val="0"/>
                  <a:satOff val="0"/>
                  <a:lumOff val="0"/>
                  <a:alphaOff val="0"/>
                </a:sysClr>
              </a:solidFill>
              <a:latin typeface="Calibri"/>
              <a:ea typeface="+mn-ea"/>
              <a:cs typeface="+mn-cs"/>
            </a:rPr>
            <a:t>	</a:t>
          </a:r>
          <a:endParaRPr lang="en-US" sz="700" b="1" dirty="0">
            <a:solidFill>
              <a:sysClr val="windowText" lastClr="000000">
                <a:hueOff val="0"/>
                <a:satOff val="0"/>
                <a:lumOff val="0"/>
                <a:alphaOff val="0"/>
              </a:sysClr>
            </a:solidFill>
            <a:latin typeface="Calibri"/>
            <a:ea typeface="+mn-ea"/>
            <a:cs typeface="+mn-cs"/>
          </a:endParaRPr>
        </a:p>
      </dgm:t>
    </dgm:pt>
    <dgm:pt modelId="{101F75E9-498A-4BE7-A0BF-51F0EE647826}" type="parTrans" cxnId="{EF4BB75E-D020-442D-9336-9FCFE76C8B98}">
      <dgm:prSet/>
      <dgm:spPr/>
      <dgm:t>
        <a:bodyPr/>
        <a:lstStyle/>
        <a:p>
          <a:endParaRPr lang="en-US"/>
        </a:p>
      </dgm:t>
    </dgm:pt>
    <dgm:pt modelId="{9346A29A-4475-4CD8-9ADE-196FEEF38C5C}" type="sibTrans" cxnId="{EF4BB75E-D020-442D-9336-9FCFE76C8B98}">
      <dgm:prSet/>
      <dgm:spPr/>
      <dgm:t>
        <a:bodyPr/>
        <a:lstStyle/>
        <a:p>
          <a:endParaRPr lang="en-US"/>
        </a:p>
      </dgm:t>
    </dgm:pt>
    <dgm:pt modelId="{81248F83-B7D8-4D89-BC8C-8545FC75C348}">
      <dgm:prSet custT="1"/>
      <dgm:spPr/>
      <dgm:t>
        <a:bodyPr/>
        <a:lstStyle/>
        <a:p>
          <a:r>
            <a:rPr lang="en-US" sz="1000" b="1" dirty="0" smtClean="0">
              <a:solidFill>
                <a:sysClr val="windowText" lastClr="000000">
                  <a:hueOff val="0"/>
                  <a:satOff val="0"/>
                  <a:lumOff val="0"/>
                  <a:alphaOff val="0"/>
                </a:sysClr>
              </a:solidFill>
              <a:latin typeface="Calibri"/>
              <a:ea typeface="+mn-ea"/>
              <a:cs typeface="+mn-cs"/>
            </a:rPr>
            <a:t>11th &amp; 12th grade ONLY if completed or enrolled in Child Development, ECE A &amp; ECE B.  Seniors without prerequisites will need the ECE teacher's permission.</a:t>
          </a:r>
          <a:endParaRPr lang="en-US" sz="1000" b="1" dirty="0">
            <a:solidFill>
              <a:sysClr val="windowText" lastClr="000000">
                <a:hueOff val="0"/>
                <a:satOff val="0"/>
                <a:lumOff val="0"/>
                <a:alphaOff val="0"/>
              </a:sysClr>
            </a:solidFill>
            <a:latin typeface="Calibri"/>
            <a:ea typeface="+mn-ea"/>
            <a:cs typeface="+mn-cs"/>
          </a:endParaRPr>
        </a:p>
      </dgm:t>
    </dgm:pt>
    <dgm:pt modelId="{70EB152A-ECB9-4E6B-A611-8A513EB0CA3E}" type="parTrans" cxnId="{D3C47B51-238E-4948-A20C-E9888006E386}">
      <dgm:prSet/>
      <dgm:spPr/>
      <dgm:t>
        <a:bodyPr/>
        <a:lstStyle/>
        <a:p>
          <a:endParaRPr lang="en-US"/>
        </a:p>
      </dgm:t>
    </dgm:pt>
    <dgm:pt modelId="{BECE01F4-5E8B-44BF-BEB2-A9710A469B1C}" type="sibTrans" cxnId="{D3C47B51-238E-4948-A20C-E9888006E386}">
      <dgm:prSet/>
      <dgm:spPr/>
      <dgm:t>
        <a:bodyPr/>
        <a:lstStyle/>
        <a:p>
          <a:endParaRPr lang="en-US"/>
        </a:p>
      </dgm:t>
    </dgm:pt>
    <dgm:pt modelId="{73D7F352-FF1E-4CF2-91BA-207EDFF76321}">
      <dgm:prSet custT="1"/>
      <dgm:spPr/>
      <dgm:t>
        <a:bodyPr/>
        <a:lstStyle/>
        <a:p>
          <a:r>
            <a:rPr lang="en-US" sz="1000" b="1" i="1" dirty="0" smtClean="0">
              <a:solidFill>
                <a:sysClr val="windowText" lastClr="000000">
                  <a:hueOff val="0"/>
                  <a:satOff val="0"/>
                  <a:lumOff val="0"/>
                  <a:alphaOff val="0"/>
                </a:sysClr>
              </a:solidFill>
              <a:latin typeface="Calibri"/>
              <a:ea typeface="+mn-ea"/>
              <a:cs typeface="+mn-cs"/>
            </a:rPr>
            <a:t>Mange and model the developing and educating of the children in the Early Childhood Training Center. </a:t>
          </a:r>
          <a:endParaRPr lang="en-US" sz="1000" b="1" dirty="0">
            <a:solidFill>
              <a:sysClr val="windowText" lastClr="000000">
                <a:hueOff val="0"/>
                <a:satOff val="0"/>
                <a:lumOff val="0"/>
                <a:alphaOff val="0"/>
              </a:sysClr>
            </a:solidFill>
            <a:latin typeface="Calibri"/>
            <a:ea typeface="+mn-ea"/>
            <a:cs typeface="+mn-cs"/>
          </a:endParaRPr>
        </a:p>
      </dgm:t>
    </dgm:pt>
    <dgm:pt modelId="{DE1ED698-AFED-4D35-AD2F-DDF84945802C}" type="parTrans" cxnId="{BB8AC90F-355D-45D9-95A7-439A1FEB7D8F}">
      <dgm:prSet/>
      <dgm:spPr/>
      <dgm:t>
        <a:bodyPr/>
        <a:lstStyle/>
        <a:p>
          <a:endParaRPr lang="en-US"/>
        </a:p>
      </dgm:t>
    </dgm:pt>
    <dgm:pt modelId="{2935588A-41D3-4E59-B770-1035606EDE10}" type="sibTrans" cxnId="{BB8AC90F-355D-45D9-95A7-439A1FEB7D8F}">
      <dgm:prSet/>
      <dgm:spPr/>
      <dgm:t>
        <a:bodyPr/>
        <a:lstStyle/>
        <a:p>
          <a:endParaRPr lang="en-US"/>
        </a:p>
      </dgm:t>
    </dgm:pt>
    <dgm:pt modelId="{01E16332-20CC-4816-B6BD-4313A52DF459}">
      <dgm:prSet custT="1"/>
      <dgm:spPr/>
      <dgm:t>
        <a:bodyPr/>
        <a:lstStyle/>
        <a:p>
          <a:r>
            <a:rPr lang="en-US" sz="1000" b="1" i="1" dirty="0" smtClean="0">
              <a:solidFill>
                <a:sysClr val="windowText" lastClr="000000">
                  <a:hueOff val="0"/>
                  <a:satOff val="0"/>
                  <a:lumOff val="0"/>
                  <a:alphaOff val="0"/>
                </a:sysClr>
              </a:solidFill>
              <a:latin typeface="Calibri"/>
              <a:ea typeface="+mn-ea"/>
              <a:cs typeface="+mn-cs"/>
            </a:rPr>
            <a:t>Mentor the students taking the prior  Early Childhood Education courses as they develop and build on their classroom knowledge and skills.</a:t>
          </a:r>
          <a:endParaRPr lang="en-US" sz="1000" b="1" dirty="0">
            <a:solidFill>
              <a:sysClr val="windowText" lastClr="000000">
                <a:hueOff val="0"/>
                <a:satOff val="0"/>
                <a:lumOff val="0"/>
                <a:alphaOff val="0"/>
              </a:sysClr>
            </a:solidFill>
            <a:latin typeface="Calibri"/>
            <a:ea typeface="+mn-ea"/>
            <a:cs typeface="+mn-cs"/>
          </a:endParaRPr>
        </a:p>
      </dgm:t>
    </dgm:pt>
    <dgm:pt modelId="{142A7811-2B88-49FE-800F-BB028315742A}" type="parTrans" cxnId="{872CC0E3-4A40-48B3-B349-AE15930AB03D}">
      <dgm:prSet/>
      <dgm:spPr/>
      <dgm:t>
        <a:bodyPr/>
        <a:lstStyle/>
        <a:p>
          <a:endParaRPr lang="en-US"/>
        </a:p>
      </dgm:t>
    </dgm:pt>
    <dgm:pt modelId="{60BF39BB-3B10-4817-8E5E-AC30082CC1A8}" type="sibTrans" cxnId="{872CC0E3-4A40-48B3-B349-AE15930AB03D}">
      <dgm:prSet/>
      <dgm:spPr/>
      <dgm:t>
        <a:bodyPr/>
        <a:lstStyle/>
        <a:p>
          <a:endParaRPr lang="en-US"/>
        </a:p>
      </dgm:t>
    </dgm:pt>
    <dgm:pt modelId="{2CCAB195-F837-45C8-829D-F1096DFE00ED}">
      <dgm:prSet custT="1"/>
      <dgm:spPr/>
      <dgm:t>
        <a:bodyPr/>
        <a:lstStyle/>
        <a:p>
          <a:r>
            <a:rPr lang="en-US" sz="1000" b="1" i="1" dirty="0" smtClean="0">
              <a:solidFill>
                <a:sysClr val="windowText" lastClr="000000">
                  <a:hueOff val="0"/>
                  <a:satOff val="0"/>
                  <a:lumOff val="0"/>
                  <a:alphaOff val="0"/>
                </a:sysClr>
              </a:solidFill>
              <a:latin typeface="Calibri"/>
              <a:ea typeface="+mn-ea"/>
              <a:cs typeface="+mn-cs"/>
            </a:rPr>
            <a:t>Operate an On-site / Lab school Early Childhood Training Center under the tutelage of the Early Childhood Training Center Director.</a:t>
          </a:r>
          <a:endParaRPr lang="en-US" sz="1000" b="1" dirty="0">
            <a:solidFill>
              <a:sysClr val="windowText" lastClr="000000">
                <a:hueOff val="0"/>
                <a:satOff val="0"/>
                <a:lumOff val="0"/>
                <a:alphaOff val="0"/>
              </a:sysClr>
            </a:solidFill>
            <a:latin typeface="Calibri"/>
            <a:ea typeface="+mn-ea"/>
            <a:cs typeface="+mn-cs"/>
          </a:endParaRPr>
        </a:p>
      </dgm:t>
    </dgm:pt>
    <dgm:pt modelId="{F7186CDC-A6D5-422E-A442-D3CED1835C39}" type="parTrans" cxnId="{2BD9F993-EF0C-479C-BDA5-0BC92DAD4E16}">
      <dgm:prSet/>
      <dgm:spPr/>
      <dgm:t>
        <a:bodyPr/>
        <a:lstStyle/>
        <a:p>
          <a:endParaRPr lang="en-US"/>
        </a:p>
      </dgm:t>
    </dgm:pt>
    <dgm:pt modelId="{6B99EF38-8DC0-466B-AC6F-B60E5B6DEEC5}" type="sibTrans" cxnId="{2BD9F993-EF0C-479C-BDA5-0BC92DAD4E16}">
      <dgm:prSet/>
      <dgm:spPr/>
      <dgm:t>
        <a:bodyPr/>
        <a:lstStyle/>
        <a:p>
          <a:endParaRPr lang="en-US"/>
        </a:p>
      </dgm:t>
    </dgm:pt>
    <dgm:pt modelId="{B5E17A3B-DB5F-4023-9A1F-340039A09F9F}">
      <dgm:prSet custT="1"/>
      <dgm:spPr/>
      <dgm:t>
        <a:bodyPr/>
        <a:lstStyle/>
        <a:p>
          <a:r>
            <a:rPr lang="en-US" sz="1000" b="1" i="1" dirty="0" smtClean="0">
              <a:solidFill>
                <a:sysClr val="windowText" lastClr="000000">
                  <a:hueOff val="0"/>
                  <a:satOff val="0"/>
                  <a:lumOff val="0"/>
                  <a:alphaOff val="0"/>
                </a:sysClr>
              </a:solidFill>
              <a:latin typeface="Calibri"/>
              <a:ea typeface="+mn-ea"/>
              <a:cs typeface="+mn-cs"/>
            </a:rPr>
            <a:t>Work with the Center Director to finalize the national CDA License.</a:t>
          </a:r>
          <a:endParaRPr lang="en-US" sz="1000" b="1" dirty="0">
            <a:solidFill>
              <a:sysClr val="windowText" lastClr="000000">
                <a:hueOff val="0"/>
                <a:satOff val="0"/>
                <a:lumOff val="0"/>
                <a:alphaOff val="0"/>
              </a:sysClr>
            </a:solidFill>
            <a:latin typeface="Calibri"/>
            <a:ea typeface="+mn-ea"/>
            <a:cs typeface="+mn-cs"/>
          </a:endParaRPr>
        </a:p>
      </dgm:t>
    </dgm:pt>
    <dgm:pt modelId="{9C8AF5E6-A941-48B1-9837-AD1C7EE4070E}" type="parTrans" cxnId="{8267B1E7-A5BD-4902-A7E3-A54BF939FB65}">
      <dgm:prSet/>
      <dgm:spPr/>
      <dgm:t>
        <a:bodyPr/>
        <a:lstStyle/>
        <a:p>
          <a:endParaRPr lang="en-US"/>
        </a:p>
      </dgm:t>
    </dgm:pt>
    <dgm:pt modelId="{5AF64798-9DC5-49AC-9515-AACAC3D47264}" type="sibTrans" cxnId="{8267B1E7-A5BD-4902-A7E3-A54BF939FB65}">
      <dgm:prSet/>
      <dgm:spPr/>
      <dgm:t>
        <a:bodyPr/>
        <a:lstStyle/>
        <a:p>
          <a:endParaRPr lang="en-US"/>
        </a:p>
      </dgm:t>
    </dgm:pt>
    <dgm:pt modelId="{5786C791-5683-4EFE-A710-4BB4782DA510}">
      <dgm:prSet phldrT="[Text]" custT="1"/>
      <dgm:spPr>
        <a:noFill/>
      </dgm:spPr>
      <dgm:t>
        <a:bodyPr/>
        <a:lstStyle/>
        <a:p>
          <a:endParaRPr lang="en-US" sz="1000" b="1" dirty="0" smtClean="0">
            <a:solidFill>
              <a:sysClr val="windowText" lastClr="000000"/>
            </a:solidFill>
            <a:latin typeface="Calibri"/>
            <a:ea typeface="+mn-ea"/>
            <a:cs typeface="+mn-cs"/>
          </a:endParaRPr>
        </a:p>
        <a:p>
          <a:r>
            <a:rPr lang="en-US" sz="1000" b="1" dirty="0" smtClean="0">
              <a:solidFill>
                <a:srgbClr val="FF0000"/>
              </a:solidFill>
              <a:effectLst>
                <a:outerShdw blurRad="38100" dist="38100" dir="2700000" algn="tl">
                  <a:srgbClr val="000000">
                    <a:alpha val="43137"/>
                  </a:srgbClr>
                </a:outerShdw>
              </a:effectLst>
              <a:latin typeface="Calibri"/>
              <a:ea typeface="+mn-ea"/>
              <a:cs typeface="+mn-cs"/>
            </a:rPr>
            <a:t> </a:t>
          </a:r>
          <a:r>
            <a:rPr lang="en-US" sz="1000" b="1" dirty="0" smtClean="0">
              <a:solidFill>
                <a:srgbClr val="00B050"/>
              </a:solidFill>
              <a:effectLst>
                <a:outerShdw blurRad="38100" dist="38100" dir="2700000" algn="tl">
                  <a:srgbClr val="000000">
                    <a:alpha val="43137"/>
                  </a:srgbClr>
                </a:outerShdw>
              </a:effectLst>
              <a:latin typeface="Calibri"/>
              <a:ea typeface="+mn-ea"/>
              <a:cs typeface="+mn-cs"/>
            </a:rPr>
            <a:t>Early Childhood Education 2</a:t>
          </a:r>
        </a:p>
        <a:p>
          <a:r>
            <a:rPr lang="en-US" sz="1000" b="1" dirty="0" smtClean="0">
              <a:solidFill>
                <a:srgbClr val="00B050"/>
              </a:solidFill>
              <a:effectLst>
                <a:outerShdw blurRad="38100" dist="38100" dir="2700000" algn="tl">
                  <a:srgbClr val="000000">
                    <a:alpha val="43137"/>
                  </a:srgbClr>
                </a:outerShdw>
              </a:effectLst>
              <a:latin typeface="Calibri"/>
              <a:ea typeface="+mn-ea"/>
              <a:cs typeface="+mn-cs"/>
            </a:rPr>
            <a:t>CDA License emphasis</a:t>
          </a:r>
          <a:endParaRPr lang="en-US" sz="1000" dirty="0">
            <a:solidFill>
              <a:srgbClr val="00B050"/>
            </a:solidFill>
            <a:effectLst>
              <a:outerShdw blurRad="38100" dist="38100" dir="2700000" algn="tl">
                <a:srgbClr val="000000">
                  <a:alpha val="43137"/>
                </a:srgbClr>
              </a:outerShdw>
            </a:effectLst>
          </a:endParaRPr>
        </a:p>
      </dgm:t>
    </dgm:pt>
    <dgm:pt modelId="{FF78D051-97C1-458C-B734-12E7F180D9C0}" type="sibTrans" cxnId="{14441F38-F0C9-4513-9354-27F93ACBA12F}">
      <dgm:prSet/>
      <dgm:spPr/>
      <dgm:t>
        <a:bodyPr/>
        <a:lstStyle/>
        <a:p>
          <a:endParaRPr lang="en-US">
            <a:solidFill>
              <a:schemeClr val="tx1"/>
            </a:solidFill>
          </a:endParaRPr>
        </a:p>
      </dgm:t>
    </dgm:pt>
    <dgm:pt modelId="{53931B72-86BC-49CC-810D-90CBFC0A5617}" type="parTrans" cxnId="{14441F38-F0C9-4513-9354-27F93ACBA12F}">
      <dgm:prSet/>
      <dgm:spPr/>
      <dgm:t>
        <a:bodyPr/>
        <a:lstStyle/>
        <a:p>
          <a:endParaRPr lang="en-US">
            <a:solidFill>
              <a:schemeClr val="tx1"/>
            </a:solidFill>
          </a:endParaRPr>
        </a:p>
      </dgm:t>
    </dgm:pt>
    <dgm:pt modelId="{C3498150-BE64-43A1-85F8-9547E8FA8133}">
      <dgm:prSet custT="1"/>
      <dgm:spPr/>
      <dgm:t>
        <a:bodyPr/>
        <a:lstStyle/>
        <a:p>
          <a:r>
            <a:rPr lang="en-US" sz="1100" b="1" dirty="0" smtClean="0">
              <a:solidFill>
                <a:sysClr val="windowText" lastClr="000000">
                  <a:hueOff val="0"/>
                  <a:satOff val="0"/>
                  <a:lumOff val="0"/>
                  <a:alphaOff val="0"/>
                </a:sysClr>
              </a:solidFill>
              <a:latin typeface="Calibri"/>
              <a:ea typeface="+mn-ea"/>
              <a:cs typeface="+mn-cs"/>
            </a:rPr>
            <a:t>12th grade ONLY if completed or enrolled in Child Development, ECE A, ECE B, &amp; declared to be a CDA candidate. </a:t>
          </a:r>
          <a:endParaRPr lang="en-US" sz="1100" b="1" dirty="0">
            <a:solidFill>
              <a:sysClr val="windowText" lastClr="000000">
                <a:hueOff val="0"/>
                <a:satOff val="0"/>
                <a:lumOff val="0"/>
                <a:alphaOff val="0"/>
              </a:sysClr>
            </a:solidFill>
            <a:latin typeface="Calibri"/>
            <a:ea typeface="+mn-ea"/>
            <a:cs typeface="+mn-cs"/>
          </a:endParaRPr>
        </a:p>
      </dgm:t>
    </dgm:pt>
    <dgm:pt modelId="{2D86DD34-4460-44E0-BED1-F925FB538DC4}" type="parTrans" cxnId="{72FD85AC-FF10-4240-9F25-9FCA50866972}">
      <dgm:prSet/>
      <dgm:spPr/>
      <dgm:t>
        <a:bodyPr/>
        <a:lstStyle/>
        <a:p>
          <a:endParaRPr lang="en-US"/>
        </a:p>
      </dgm:t>
    </dgm:pt>
    <dgm:pt modelId="{9B709DB7-4119-4722-B99A-9A0B3AEBA380}" type="sibTrans" cxnId="{72FD85AC-FF10-4240-9F25-9FCA50866972}">
      <dgm:prSet/>
      <dgm:spPr/>
      <dgm:t>
        <a:bodyPr/>
        <a:lstStyle/>
        <a:p>
          <a:endParaRPr lang="en-US"/>
        </a:p>
      </dgm:t>
    </dgm:pt>
    <dgm:pt modelId="{C1BC6241-55FB-41E3-AEE9-62C0E3B4EF02}">
      <dgm:prSet custT="1"/>
      <dgm:spPr/>
      <dgm:t>
        <a:bodyPr/>
        <a:lstStyle/>
        <a:p>
          <a:r>
            <a:rPr lang="en-US" sz="1100" b="1" i="1" dirty="0" smtClean="0">
              <a:solidFill>
                <a:sysClr val="windowText" lastClr="000000">
                  <a:hueOff val="0"/>
                  <a:satOff val="0"/>
                  <a:lumOff val="0"/>
                  <a:alphaOff val="0"/>
                </a:sysClr>
              </a:solidFill>
              <a:latin typeface="Calibri"/>
              <a:ea typeface="+mn-ea"/>
              <a:cs typeface="+mn-cs"/>
            </a:rPr>
            <a:t>Utilize and expand upon previous information of developing and educating children while job shadowing the Early Childhood Training Center Director.</a:t>
          </a:r>
          <a:endParaRPr lang="en-US" sz="1100" b="1" dirty="0">
            <a:solidFill>
              <a:sysClr val="windowText" lastClr="000000">
                <a:hueOff val="0"/>
                <a:satOff val="0"/>
                <a:lumOff val="0"/>
                <a:alphaOff val="0"/>
              </a:sysClr>
            </a:solidFill>
            <a:latin typeface="Calibri"/>
            <a:ea typeface="+mn-ea"/>
            <a:cs typeface="+mn-cs"/>
          </a:endParaRPr>
        </a:p>
      </dgm:t>
    </dgm:pt>
    <dgm:pt modelId="{D6A31ADB-BBDB-4A99-812D-BE47FA35CBFE}" type="parTrans" cxnId="{E60A4314-7352-47EF-8CF2-BAAEDF6B3350}">
      <dgm:prSet/>
      <dgm:spPr/>
      <dgm:t>
        <a:bodyPr/>
        <a:lstStyle/>
        <a:p>
          <a:endParaRPr lang="en-US"/>
        </a:p>
      </dgm:t>
    </dgm:pt>
    <dgm:pt modelId="{F004DFD1-1983-4656-BF0A-C42EB048339C}" type="sibTrans" cxnId="{E60A4314-7352-47EF-8CF2-BAAEDF6B3350}">
      <dgm:prSet/>
      <dgm:spPr/>
      <dgm:t>
        <a:bodyPr/>
        <a:lstStyle/>
        <a:p>
          <a:endParaRPr lang="en-US"/>
        </a:p>
      </dgm:t>
    </dgm:pt>
    <dgm:pt modelId="{D071EBD3-05CB-4BD4-A820-C48F37FC6192}">
      <dgm:prSet custT="1"/>
      <dgm:spPr/>
      <dgm:t>
        <a:bodyPr/>
        <a:lstStyle/>
        <a:p>
          <a:r>
            <a:rPr lang="en-US" sz="1100" b="1" i="1" dirty="0" smtClean="0">
              <a:solidFill>
                <a:sysClr val="windowText" lastClr="000000">
                  <a:hueOff val="0"/>
                  <a:satOff val="0"/>
                  <a:lumOff val="0"/>
                  <a:alphaOff val="0"/>
                </a:sysClr>
              </a:solidFill>
              <a:latin typeface="Calibri"/>
              <a:ea typeface="+mn-ea"/>
              <a:cs typeface="+mn-cs"/>
            </a:rPr>
            <a:t>Finish the remaining facets of the national CDA License.</a:t>
          </a:r>
          <a:endParaRPr lang="en-US" sz="1100" b="1" dirty="0">
            <a:solidFill>
              <a:sysClr val="windowText" lastClr="000000">
                <a:hueOff val="0"/>
                <a:satOff val="0"/>
                <a:lumOff val="0"/>
                <a:alphaOff val="0"/>
              </a:sysClr>
            </a:solidFill>
            <a:latin typeface="Calibri"/>
            <a:ea typeface="+mn-ea"/>
            <a:cs typeface="+mn-cs"/>
          </a:endParaRPr>
        </a:p>
      </dgm:t>
    </dgm:pt>
    <dgm:pt modelId="{EBD373EC-E7D3-4925-B6AE-5D4F7C0F3C48}" type="parTrans" cxnId="{1B933566-29C6-42C4-BA3B-F2A139A63869}">
      <dgm:prSet/>
      <dgm:spPr/>
      <dgm:t>
        <a:bodyPr/>
        <a:lstStyle/>
        <a:p>
          <a:endParaRPr lang="en-US"/>
        </a:p>
      </dgm:t>
    </dgm:pt>
    <dgm:pt modelId="{735A5721-72FD-4268-8055-8360FF1EF5F1}" type="sibTrans" cxnId="{1B933566-29C6-42C4-BA3B-F2A139A63869}">
      <dgm:prSet/>
      <dgm:spPr/>
      <dgm:t>
        <a:bodyPr/>
        <a:lstStyle/>
        <a:p>
          <a:endParaRPr lang="en-US"/>
        </a:p>
      </dgm:t>
    </dgm:pt>
    <dgm:pt modelId="{AC6C74DF-1BD5-4E2D-9FD7-EA77D9ACADE3}">
      <dgm:prSet custT="1"/>
      <dgm:spPr/>
      <dgm:t>
        <a:bodyPr/>
        <a:lstStyle/>
        <a:p>
          <a:r>
            <a:rPr lang="en-US" sz="1100" b="1" dirty="0" smtClean="0">
              <a:solidFill>
                <a:sysClr val="windowText" lastClr="000000">
                  <a:hueOff val="0"/>
                  <a:satOff val="0"/>
                  <a:lumOff val="0"/>
                  <a:alphaOff val="0"/>
                </a:sysClr>
              </a:solidFill>
              <a:latin typeface="Calibri"/>
              <a:ea typeface="+mn-ea"/>
              <a:cs typeface="+mn-cs"/>
            </a:rPr>
            <a:t>Graduate with the National CDA license which opens the door to vocations and opportunities in the industry of children.</a:t>
          </a:r>
          <a:endParaRPr lang="en-US" sz="1100" b="1" dirty="0">
            <a:solidFill>
              <a:sysClr val="windowText" lastClr="000000">
                <a:hueOff val="0"/>
                <a:satOff val="0"/>
                <a:lumOff val="0"/>
                <a:alphaOff val="0"/>
              </a:sysClr>
            </a:solidFill>
            <a:latin typeface="Calibri"/>
            <a:ea typeface="+mn-ea"/>
            <a:cs typeface="+mn-cs"/>
          </a:endParaRPr>
        </a:p>
      </dgm:t>
    </dgm:pt>
    <dgm:pt modelId="{75A0D25C-5142-46A3-9532-596B4CC6D500}" type="parTrans" cxnId="{00D99C5C-3DE2-4849-B80B-1CAAC5A6FB8C}">
      <dgm:prSet/>
      <dgm:spPr/>
      <dgm:t>
        <a:bodyPr/>
        <a:lstStyle/>
        <a:p>
          <a:endParaRPr lang="en-US"/>
        </a:p>
      </dgm:t>
    </dgm:pt>
    <dgm:pt modelId="{F47C8FAD-CC2F-49B7-9295-B710332CED6B}" type="sibTrans" cxnId="{00D99C5C-3DE2-4849-B80B-1CAAC5A6FB8C}">
      <dgm:prSet/>
      <dgm:spPr/>
      <dgm:t>
        <a:bodyPr/>
        <a:lstStyle/>
        <a:p>
          <a:endParaRPr lang="en-US"/>
        </a:p>
      </dgm:t>
    </dgm:pt>
    <dgm:pt modelId="{75EB1A5A-7404-4D04-BB31-12CD77056FE4}" type="pres">
      <dgm:prSet presAssocID="{19A16B6E-4830-4E0E-A40E-60FB6F137340}" presName="linearFlow" presStyleCnt="0">
        <dgm:presLayoutVars>
          <dgm:dir/>
          <dgm:animLvl val="lvl"/>
          <dgm:resizeHandles val="exact"/>
        </dgm:presLayoutVars>
      </dgm:prSet>
      <dgm:spPr/>
      <dgm:t>
        <a:bodyPr/>
        <a:lstStyle/>
        <a:p>
          <a:endParaRPr lang="en-US"/>
        </a:p>
      </dgm:t>
    </dgm:pt>
    <dgm:pt modelId="{CDDDF9B4-EDA9-4D12-AA9B-304D6F76B4FC}" type="pres">
      <dgm:prSet presAssocID="{B11F5E6D-3566-4DF3-9E8C-4779507F8780}" presName="composite" presStyleCnt="0"/>
      <dgm:spPr/>
    </dgm:pt>
    <dgm:pt modelId="{6D4ACE92-1CA2-4593-8D6B-8B9DBF223FAC}" type="pres">
      <dgm:prSet presAssocID="{B11F5E6D-3566-4DF3-9E8C-4779507F8780}" presName="parentText" presStyleLbl="alignNode1" presStyleIdx="0" presStyleCnt="5" custScaleX="131723" custScaleY="120753" custLinFactNeighborX="-96780" custLinFactNeighborY="53069">
        <dgm:presLayoutVars>
          <dgm:chMax val="1"/>
          <dgm:bulletEnabled val="1"/>
        </dgm:presLayoutVars>
      </dgm:prSet>
      <dgm:spPr/>
      <dgm:t>
        <a:bodyPr/>
        <a:lstStyle/>
        <a:p>
          <a:endParaRPr lang="en-US"/>
        </a:p>
      </dgm:t>
    </dgm:pt>
    <dgm:pt modelId="{8F4A6291-0DA2-4D06-A605-B9BC3AE12069}" type="pres">
      <dgm:prSet presAssocID="{B11F5E6D-3566-4DF3-9E8C-4779507F8780}" presName="descendantText" presStyleLbl="alignAcc1" presStyleIdx="0" presStyleCnt="5" custScaleY="137517" custLinFactNeighborX="-6604" custLinFactNeighborY="92887">
        <dgm:presLayoutVars>
          <dgm:bulletEnabled val="1"/>
        </dgm:presLayoutVars>
      </dgm:prSet>
      <dgm:spPr/>
      <dgm:t>
        <a:bodyPr/>
        <a:lstStyle/>
        <a:p>
          <a:endParaRPr lang="en-US"/>
        </a:p>
      </dgm:t>
    </dgm:pt>
    <dgm:pt modelId="{F3D1E749-316F-4790-93B8-97F1368E4EAD}" type="pres">
      <dgm:prSet presAssocID="{92B5650F-B502-4846-AC2D-6314CDF64419}" presName="sp" presStyleCnt="0"/>
      <dgm:spPr/>
    </dgm:pt>
    <dgm:pt modelId="{1FBC4410-07B8-4CE5-9972-FA0E6B578AE4}" type="pres">
      <dgm:prSet presAssocID="{8B4F82D0-1AA0-4317-A17D-CA7B4431DDEB}" presName="composite" presStyleCnt="0"/>
      <dgm:spPr/>
    </dgm:pt>
    <dgm:pt modelId="{FCF726C9-AC3F-4C30-97A7-EFB8123C8B32}" type="pres">
      <dgm:prSet presAssocID="{8B4F82D0-1AA0-4317-A17D-CA7B4431DDEB}" presName="parentText" presStyleLbl="alignNode1" presStyleIdx="1" presStyleCnt="5" custScaleX="148602" custScaleY="121157" custLinFactX="-3882" custLinFactNeighborX="-100000" custLinFactNeighborY="24654">
        <dgm:presLayoutVars>
          <dgm:chMax val="1"/>
          <dgm:bulletEnabled val="1"/>
        </dgm:presLayoutVars>
      </dgm:prSet>
      <dgm:spPr/>
      <dgm:t>
        <a:bodyPr/>
        <a:lstStyle/>
        <a:p>
          <a:endParaRPr lang="en-US"/>
        </a:p>
      </dgm:t>
    </dgm:pt>
    <dgm:pt modelId="{40E20D5E-839E-4EF9-8E5D-45F148FD35E9}" type="pres">
      <dgm:prSet presAssocID="{8B4F82D0-1AA0-4317-A17D-CA7B4431DDEB}" presName="descendantText" presStyleLbl="alignAcc1" presStyleIdx="1" presStyleCnt="5" custScaleY="149861" custLinFactNeighborX="-6361" custLinFactNeighborY="38484">
        <dgm:presLayoutVars>
          <dgm:bulletEnabled val="1"/>
        </dgm:presLayoutVars>
      </dgm:prSet>
      <dgm:spPr/>
      <dgm:t>
        <a:bodyPr/>
        <a:lstStyle/>
        <a:p>
          <a:endParaRPr lang="en-US"/>
        </a:p>
      </dgm:t>
    </dgm:pt>
    <dgm:pt modelId="{4940FBA2-CF60-47A7-9102-04A51B842DC3}" type="pres">
      <dgm:prSet presAssocID="{59307AC3-DAF6-495F-9E5E-A4A78F4DD307}" presName="sp" presStyleCnt="0"/>
      <dgm:spPr/>
    </dgm:pt>
    <dgm:pt modelId="{D5FC9AA3-FFD8-49A1-9EA3-1412F0D5D7F7}" type="pres">
      <dgm:prSet presAssocID="{23412EAD-C1FC-45FA-93B1-CD1D0A0882FD}" presName="composite" presStyleCnt="0"/>
      <dgm:spPr/>
    </dgm:pt>
    <dgm:pt modelId="{063DA383-CF6F-4B52-9F1B-8FE2F2DB6B36}" type="pres">
      <dgm:prSet presAssocID="{23412EAD-C1FC-45FA-93B1-CD1D0A0882FD}" presName="parentText" presStyleLbl="alignNode1" presStyleIdx="2" presStyleCnt="5" custScaleX="124543" custScaleY="120138" custLinFactNeighborX="-92560" custLinFactNeighborY="-2703">
        <dgm:presLayoutVars>
          <dgm:chMax val="1"/>
          <dgm:bulletEnabled val="1"/>
        </dgm:presLayoutVars>
      </dgm:prSet>
      <dgm:spPr/>
      <dgm:t>
        <a:bodyPr/>
        <a:lstStyle/>
        <a:p>
          <a:endParaRPr lang="en-US"/>
        </a:p>
      </dgm:t>
    </dgm:pt>
    <dgm:pt modelId="{9B55AD84-3960-4D47-B246-2F690499EABD}" type="pres">
      <dgm:prSet presAssocID="{23412EAD-C1FC-45FA-93B1-CD1D0A0882FD}" presName="descendantText" presStyleLbl="alignAcc1" presStyleIdx="2" presStyleCnt="5" custScaleY="161023" custLinFactNeighborX="-6569" custLinFactNeighborY="-2840">
        <dgm:presLayoutVars>
          <dgm:bulletEnabled val="1"/>
        </dgm:presLayoutVars>
      </dgm:prSet>
      <dgm:spPr/>
      <dgm:t>
        <a:bodyPr/>
        <a:lstStyle/>
        <a:p>
          <a:endParaRPr lang="en-US"/>
        </a:p>
      </dgm:t>
    </dgm:pt>
    <dgm:pt modelId="{A1261900-8A8D-43ED-A700-65623D8E043F}" type="pres">
      <dgm:prSet presAssocID="{9FDF7A7B-FE1C-4A66-82EE-79524D25C5DF}" presName="sp" presStyleCnt="0"/>
      <dgm:spPr/>
    </dgm:pt>
    <dgm:pt modelId="{373D59E2-133E-4544-B8C6-F80E48858928}" type="pres">
      <dgm:prSet presAssocID="{70CE994F-E2FC-4F99-8C93-B559E98C094A}" presName="composite" presStyleCnt="0"/>
      <dgm:spPr/>
    </dgm:pt>
    <dgm:pt modelId="{A6FB289A-2499-4B15-8503-086F9249F5B2}" type="pres">
      <dgm:prSet presAssocID="{70CE994F-E2FC-4F99-8C93-B559E98C094A}" presName="parentText" presStyleLbl="alignNode1" presStyleIdx="3" presStyleCnt="5" custScaleX="127172" custScaleY="125872" custLinFactNeighborX="-92560" custLinFactNeighborY="-31802">
        <dgm:presLayoutVars>
          <dgm:chMax val="1"/>
          <dgm:bulletEnabled val="1"/>
        </dgm:presLayoutVars>
      </dgm:prSet>
      <dgm:spPr/>
      <dgm:t>
        <a:bodyPr/>
        <a:lstStyle/>
        <a:p>
          <a:endParaRPr lang="en-US"/>
        </a:p>
      </dgm:t>
    </dgm:pt>
    <dgm:pt modelId="{5CE0D9F8-B290-451F-98C5-BD826ADBB518}" type="pres">
      <dgm:prSet presAssocID="{70CE994F-E2FC-4F99-8C93-B559E98C094A}" presName="descendantText" presStyleLbl="alignAcc1" presStyleIdx="3" presStyleCnt="5" custScaleY="193013" custLinFactNeighborX="-6198" custLinFactNeighborY="-47372">
        <dgm:presLayoutVars>
          <dgm:bulletEnabled val="1"/>
        </dgm:presLayoutVars>
      </dgm:prSet>
      <dgm:spPr/>
      <dgm:t>
        <a:bodyPr/>
        <a:lstStyle/>
        <a:p>
          <a:endParaRPr lang="en-US"/>
        </a:p>
      </dgm:t>
    </dgm:pt>
    <dgm:pt modelId="{193674FB-008F-4001-BA29-C8FED23E6FBD}" type="pres">
      <dgm:prSet presAssocID="{36C8D725-09EE-48C0-AF16-6134E12BAAD3}" presName="sp" presStyleCnt="0"/>
      <dgm:spPr/>
    </dgm:pt>
    <dgm:pt modelId="{C5FAD4C3-2CB7-42D0-B34C-504E72B58DD4}" type="pres">
      <dgm:prSet presAssocID="{5786C791-5683-4EFE-A710-4BB4782DA510}" presName="composite" presStyleCnt="0"/>
      <dgm:spPr/>
    </dgm:pt>
    <dgm:pt modelId="{D19D4B69-7136-4CA1-A754-5E3E89FE9C4B}" type="pres">
      <dgm:prSet presAssocID="{5786C791-5683-4EFE-A710-4BB4782DA510}" presName="parentText" presStyleLbl="alignNode1" presStyleIdx="4" presStyleCnt="5" custScaleX="129405" custScaleY="123110" custLinFactNeighborX="-97418" custLinFactNeighborY="-61569">
        <dgm:presLayoutVars>
          <dgm:chMax val="1"/>
          <dgm:bulletEnabled val="1"/>
        </dgm:presLayoutVars>
      </dgm:prSet>
      <dgm:spPr/>
      <dgm:t>
        <a:bodyPr/>
        <a:lstStyle/>
        <a:p>
          <a:endParaRPr lang="en-US"/>
        </a:p>
      </dgm:t>
    </dgm:pt>
    <dgm:pt modelId="{2473DB98-3B08-4144-A4CA-D8F90EBCDEE8}" type="pres">
      <dgm:prSet presAssocID="{5786C791-5683-4EFE-A710-4BB4782DA510}" presName="descendantText" presStyleLbl="alignAcc1" presStyleIdx="4" presStyleCnt="5" custScaleY="178089" custLinFactNeighborX="-6501" custLinFactNeighborY="-89282">
        <dgm:presLayoutVars>
          <dgm:bulletEnabled val="1"/>
        </dgm:presLayoutVars>
      </dgm:prSet>
      <dgm:spPr/>
      <dgm:t>
        <a:bodyPr/>
        <a:lstStyle/>
        <a:p>
          <a:endParaRPr lang="en-US"/>
        </a:p>
      </dgm:t>
    </dgm:pt>
  </dgm:ptLst>
  <dgm:cxnLst>
    <dgm:cxn modelId="{BB8AC90F-355D-45D9-95A7-439A1FEB7D8F}" srcId="{70CE994F-E2FC-4F99-8C93-B559E98C094A}" destId="{73D7F352-FF1E-4CF2-91BA-207EDFF76321}" srcOrd="2" destOrd="0" parTransId="{DE1ED698-AFED-4D35-AD2F-DDF84945802C}" sibTransId="{2935588A-41D3-4E59-B770-1035606EDE10}"/>
    <dgm:cxn modelId="{E6BAE1B8-CCB6-4DB4-82AD-FC0171F85E20}" srcId="{B11F5E6D-3566-4DF3-9E8C-4779507F8780}" destId="{01C6245F-668F-48FF-BC5B-6A8F4D8CC63B}" srcOrd="5" destOrd="0" parTransId="{F124D94F-933C-48D8-AE9B-C00FC6A04403}" sibTransId="{888CBE98-C626-43BE-82F1-0A7445180E25}"/>
    <dgm:cxn modelId="{37C2E805-7350-4A83-B1D6-D57BDEB6B5B4}" srcId="{B11F5E6D-3566-4DF3-9E8C-4779507F8780}" destId="{B134C835-BADB-44C2-B3B4-02FB660946C3}" srcOrd="1" destOrd="0" parTransId="{8A96DFFB-BB0A-403B-9A86-42218282F021}" sibTransId="{A7738085-63B4-4C28-BCCF-8E2B894EBBA1}"/>
    <dgm:cxn modelId="{FC665A35-BA8E-45CF-B830-2C6813E761B7}" type="presOf" srcId="{B5E17A3B-DB5F-4023-9A1F-340039A09F9F}" destId="{5CE0D9F8-B290-451F-98C5-BD826ADBB518}" srcOrd="0" destOrd="5" presId="urn:microsoft.com/office/officeart/2005/8/layout/chevron2"/>
    <dgm:cxn modelId="{B34E8BD0-D199-478A-87A1-FC740A8166C3}" type="presOf" srcId="{D071EBD3-05CB-4BD4-A820-C48F37FC6192}" destId="{2473DB98-3B08-4144-A4CA-D8F90EBCDEE8}" srcOrd="0" destOrd="3" presId="urn:microsoft.com/office/officeart/2005/8/layout/chevron2"/>
    <dgm:cxn modelId="{7E3F9360-55A6-4B76-95C1-6E0CCF2A4127}" srcId="{19A16B6E-4830-4E0E-A40E-60FB6F137340}" destId="{70CE994F-E2FC-4F99-8C93-B559E98C094A}" srcOrd="3" destOrd="0" parTransId="{C72AF180-577C-47A8-8B90-9C0A8E978FAF}" sibTransId="{36C8D725-09EE-48C0-AF16-6134E12BAAD3}"/>
    <dgm:cxn modelId="{DEC5C6F7-AF3E-4EB5-A254-67A1B4CB5C32}" srcId="{19A16B6E-4830-4E0E-A40E-60FB6F137340}" destId="{8B4F82D0-1AA0-4317-A17D-CA7B4431DDEB}" srcOrd="1" destOrd="0" parTransId="{13ED4FB1-1700-42A2-ABA2-D7694C1EDE86}" sibTransId="{59307AC3-DAF6-495F-9E5E-A4A78F4DD307}"/>
    <dgm:cxn modelId="{D3C47B51-238E-4948-A20C-E9888006E386}" srcId="{70CE994F-E2FC-4F99-8C93-B559E98C094A}" destId="{81248F83-B7D8-4D89-BC8C-8545FC75C348}" srcOrd="1" destOrd="0" parTransId="{70EB152A-ECB9-4E6B-A611-8A513EB0CA3E}" sibTransId="{BECE01F4-5E8B-44BF-BEB2-A9710A469B1C}"/>
    <dgm:cxn modelId="{81F9DD8A-6B67-44CF-8904-B3CBD060867E}" type="presOf" srcId="{39E72C69-D1E5-401A-9485-A7950378B8E2}" destId="{8F4A6291-0DA2-4D06-A605-B9BC3AE12069}" srcOrd="0" destOrd="4" presId="urn:microsoft.com/office/officeart/2005/8/layout/chevron2"/>
    <dgm:cxn modelId="{BE352837-873A-4D0A-83EF-99445C927CB8}" srcId="{23412EAD-C1FC-45FA-93B1-CD1D0A0882FD}" destId="{E637A3FB-C3CB-4E12-8DA3-F54092017399}" srcOrd="4" destOrd="0" parTransId="{FC756FF7-FDE2-4F34-812D-AF44E8636EC8}" sibTransId="{9F0A1FE6-273E-4F51-A27C-3A8DD287838F}"/>
    <dgm:cxn modelId="{AF00E808-D53F-4430-AAFA-9087C6B70362}" type="presOf" srcId="{48416D52-A6B3-49F2-A321-BD36A3484B54}" destId="{40E20D5E-839E-4EF9-8E5D-45F148FD35E9}" srcOrd="0" destOrd="3" presId="urn:microsoft.com/office/officeart/2005/8/layout/chevron2"/>
    <dgm:cxn modelId="{8C8406DA-E337-4E83-9B11-F1B9B12AC112}" type="presOf" srcId="{58D63993-5A89-489E-9067-148F8AB51D86}" destId="{8F4A6291-0DA2-4D06-A605-B9BC3AE12069}" srcOrd="0" destOrd="3" presId="urn:microsoft.com/office/officeart/2005/8/layout/chevron2"/>
    <dgm:cxn modelId="{F6CE8A48-C6B5-4786-A7E5-7CA638BBC8FD}" type="presOf" srcId="{73D7F352-FF1E-4CF2-91BA-207EDFF76321}" destId="{5CE0D9F8-B290-451F-98C5-BD826ADBB518}" srcOrd="0" destOrd="2" presId="urn:microsoft.com/office/officeart/2005/8/layout/chevron2"/>
    <dgm:cxn modelId="{F6117B2E-CA72-45DE-8AF2-4F8A6A2DEDF5}" type="presOf" srcId="{BE0207A4-6EF5-4219-B47A-5ABDEE845AE5}" destId="{9B55AD84-3960-4D47-B246-2F690499EABD}" srcOrd="0" destOrd="0" presId="urn:microsoft.com/office/officeart/2005/8/layout/chevron2"/>
    <dgm:cxn modelId="{8267B1E7-A5BD-4902-A7E3-A54BF939FB65}" srcId="{70CE994F-E2FC-4F99-8C93-B559E98C094A}" destId="{B5E17A3B-DB5F-4023-9A1F-340039A09F9F}" srcOrd="5" destOrd="0" parTransId="{9C8AF5E6-A941-48B1-9837-AD1C7EE4070E}" sibTransId="{5AF64798-9DC5-49AC-9515-AACAC3D47264}"/>
    <dgm:cxn modelId="{45B61007-D94D-4429-8994-D527BE5AA0BC}" srcId="{8B4F82D0-1AA0-4317-A17D-CA7B4431DDEB}" destId="{DA0CFE3A-4DF5-44AF-9C0C-4C520966456F}" srcOrd="4" destOrd="0" parTransId="{A2231A15-FD3F-4EE8-9B08-C15B6A7209AC}" sibTransId="{D4647E84-FA8A-47F9-8B77-EE333EF56D44}"/>
    <dgm:cxn modelId="{A6D7DB9F-210B-4754-AF16-A415471C7821}" type="presOf" srcId="{23412EAD-C1FC-45FA-93B1-CD1D0A0882FD}" destId="{063DA383-CF6F-4B52-9F1B-8FE2F2DB6B36}" srcOrd="0" destOrd="0" presId="urn:microsoft.com/office/officeart/2005/8/layout/chevron2"/>
    <dgm:cxn modelId="{664AE8F0-5A3C-40A0-A8FD-E9DED06A0881}" srcId="{8B4F82D0-1AA0-4317-A17D-CA7B4431DDEB}" destId="{A349734E-9CF8-4360-BC98-1BA3B0A4B625}" srcOrd="0" destOrd="0" parTransId="{A41587A2-340A-4247-AB36-E07019C2F27B}" sibTransId="{58D425AD-0142-4021-97AB-3AB5FE0ECA20}"/>
    <dgm:cxn modelId="{2BD9F993-EF0C-479C-BDA5-0BC92DAD4E16}" srcId="{70CE994F-E2FC-4F99-8C93-B559E98C094A}" destId="{2CCAB195-F837-45C8-829D-F1096DFE00ED}" srcOrd="4" destOrd="0" parTransId="{F7186CDC-A6D5-422E-A442-D3CED1835C39}" sibTransId="{6B99EF38-8DC0-466B-AC6F-B60E5B6DEEC5}"/>
    <dgm:cxn modelId="{35C3587C-CEA2-42B2-8188-6A139908F2E7}" srcId="{23412EAD-C1FC-45FA-93B1-CD1D0A0882FD}" destId="{D3981F48-0B4E-4922-B35F-997B6AC49E67}" srcOrd="2" destOrd="0" parTransId="{52E82E2E-C5A9-416B-BBD2-ACE534E1A258}" sibTransId="{558FC22A-0A59-4972-AC8F-BC5207F7F794}"/>
    <dgm:cxn modelId="{BD7DD72C-9267-4C79-8DE0-1FF3B0CDC3B7}" srcId="{5786C791-5683-4EFE-A710-4BB4782DA510}" destId="{1F54C755-8080-49D5-949A-7A46D1648A31}" srcOrd="0" destOrd="0" parTransId="{AB45A560-1EE7-485C-8184-85293DDB1A4B}" sibTransId="{EDA3181D-E414-4FCE-A305-21138B8D7B13}"/>
    <dgm:cxn modelId="{1B933566-29C6-42C4-BA3B-F2A139A63869}" srcId="{5786C791-5683-4EFE-A710-4BB4782DA510}" destId="{D071EBD3-05CB-4BD4-A820-C48F37FC6192}" srcOrd="3" destOrd="0" parTransId="{EBD373EC-E7D3-4925-B6AE-5D4F7C0F3C48}" sibTransId="{735A5721-72FD-4268-8055-8360FF1EF5F1}"/>
    <dgm:cxn modelId="{316BB863-8109-4A8B-BD34-741EB6541280}" type="presOf" srcId="{01C6245F-668F-48FF-BC5B-6A8F4D8CC63B}" destId="{8F4A6291-0DA2-4D06-A605-B9BC3AE12069}" srcOrd="0" destOrd="5" presId="urn:microsoft.com/office/officeart/2005/8/layout/chevron2"/>
    <dgm:cxn modelId="{D839628C-D1FE-48BF-9C9F-3BF015FDB415}" type="presOf" srcId="{02A2F02B-FAC4-4C85-B710-B0C27CE2F597}" destId="{40E20D5E-839E-4EF9-8E5D-45F148FD35E9}" srcOrd="0" destOrd="5" presId="urn:microsoft.com/office/officeart/2005/8/layout/chevron2"/>
    <dgm:cxn modelId="{B68772E2-CB7C-4F04-84B0-F18298D5632B}" type="presOf" srcId="{8B4F82D0-1AA0-4317-A17D-CA7B4431DDEB}" destId="{FCF726C9-AC3F-4C30-97A7-EFB8123C8B32}" srcOrd="0" destOrd="0" presId="urn:microsoft.com/office/officeart/2005/8/layout/chevron2"/>
    <dgm:cxn modelId="{397FB9A4-77DB-4DC8-959D-408DE389C025}" type="presOf" srcId="{943DACB6-B80F-427E-B507-4E714B922D71}" destId="{9B55AD84-3960-4D47-B246-2F690499EABD}" srcOrd="0" destOrd="5" presId="urn:microsoft.com/office/officeart/2005/8/layout/chevron2"/>
    <dgm:cxn modelId="{CD934172-B301-4CBA-A04F-5CCE3EF2A74E}" srcId="{23412EAD-C1FC-45FA-93B1-CD1D0A0882FD}" destId="{CC6D9186-8535-48CD-A010-68D930AE8738}" srcOrd="1" destOrd="0" parTransId="{B5DCCFFA-6BCC-40D2-895E-EADF9896B545}" sibTransId="{F5F2250C-4D44-4413-8618-D9CBBCF11BF6}"/>
    <dgm:cxn modelId="{7E51877B-1FAE-493F-B008-1F67E1DC1C75}" srcId="{8B4F82D0-1AA0-4317-A17D-CA7B4431DDEB}" destId="{48416D52-A6B3-49F2-A321-BD36A3484B54}" srcOrd="3" destOrd="0" parTransId="{86671E6C-0F2E-4A00-BA82-B7236C1A091A}" sibTransId="{ED53A798-6C3C-4B53-8713-FF0E5FEC4DBE}"/>
    <dgm:cxn modelId="{8D5E06F8-417F-42FC-9DB9-887D556BACFA}" type="presOf" srcId="{5EAFD539-4BA2-4004-905B-8872C38EE10D}" destId="{5CE0D9F8-B290-451F-98C5-BD826ADBB518}" srcOrd="0" destOrd="0" presId="urn:microsoft.com/office/officeart/2005/8/layout/chevron2"/>
    <dgm:cxn modelId="{64426249-5FA7-4853-8FA2-FE412481CCA2}" type="presOf" srcId="{E637A3FB-C3CB-4E12-8DA3-F54092017399}" destId="{9B55AD84-3960-4D47-B246-2F690499EABD}" srcOrd="0" destOrd="4" presId="urn:microsoft.com/office/officeart/2005/8/layout/chevron2"/>
    <dgm:cxn modelId="{69BA35D4-1B8E-481B-A0B6-35B91B971E1B}" type="presOf" srcId="{D3981F48-0B4E-4922-B35F-997B6AC49E67}" destId="{9B55AD84-3960-4D47-B246-2F690499EABD}" srcOrd="0" destOrd="2" presId="urn:microsoft.com/office/officeart/2005/8/layout/chevron2"/>
    <dgm:cxn modelId="{E62A35A8-A6FC-4107-952F-929A00039DC6}" srcId="{19A16B6E-4830-4E0E-A40E-60FB6F137340}" destId="{23412EAD-C1FC-45FA-93B1-CD1D0A0882FD}" srcOrd="2" destOrd="0" parTransId="{97799214-4639-449E-9685-89B561EDCABB}" sibTransId="{9FDF7A7B-FE1C-4A66-82EE-79524D25C5DF}"/>
    <dgm:cxn modelId="{872CC0E3-4A40-48B3-B349-AE15930AB03D}" srcId="{70CE994F-E2FC-4F99-8C93-B559E98C094A}" destId="{01E16332-20CC-4816-B6BD-4313A52DF459}" srcOrd="3" destOrd="0" parTransId="{142A7811-2B88-49FE-800F-BB028315742A}" sibTransId="{60BF39BB-3B10-4817-8E5E-AC30082CC1A8}"/>
    <dgm:cxn modelId="{6DC94919-EB3B-439B-A5F1-00AF26216871}" type="presOf" srcId="{70CE994F-E2FC-4F99-8C93-B559E98C094A}" destId="{A6FB289A-2499-4B15-8503-086F9249F5B2}" srcOrd="0" destOrd="0" presId="urn:microsoft.com/office/officeart/2005/8/layout/chevron2"/>
    <dgm:cxn modelId="{559B34B7-8254-4ABF-B285-8A37CE822BA5}" type="presOf" srcId="{B11F5E6D-3566-4DF3-9E8C-4779507F8780}" destId="{6D4ACE92-1CA2-4593-8D6B-8B9DBF223FAC}" srcOrd="0" destOrd="0" presId="urn:microsoft.com/office/officeart/2005/8/layout/chevron2"/>
    <dgm:cxn modelId="{67B336C8-73BC-44EC-9EBD-803DBF97418A}" type="presOf" srcId="{3F393848-7C76-410F-AFB6-BBBA57994748}" destId="{9B55AD84-3960-4D47-B246-2F690499EABD}" srcOrd="0" destOrd="3" presId="urn:microsoft.com/office/officeart/2005/8/layout/chevron2"/>
    <dgm:cxn modelId="{EF4BB75E-D020-442D-9336-9FCFE76C8B98}" srcId="{23412EAD-C1FC-45FA-93B1-CD1D0A0882FD}" destId="{943DACB6-B80F-427E-B507-4E714B922D71}" srcOrd="5" destOrd="0" parTransId="{101F75E9-498A-4BE7-A0BF-51F0EE647826}" sibTransId="{9346A29A-4475-4CD8-9ADE-196FEEF38C5C}"/>
    <dgm:cxn modelId="{E0DA69EA-67DF-44B3-9048-8539FCC33D58}" type="presOf" srcId="{CC6D9186-8535-48CD-A010-68D930AE8738}" destId="{9B55AD84-3960-4D47-B246-2F690499EABD}" srcOrd="0" destOrd="1" presId="urn:microsoft.com/office/officeart/2005/8/layout/chevron2"/>
    <dgm:cxn modelId="{58380721-3DF2-4F56-BABB-D42DDB9535E0}" type="presOf" srcId="{01E16332-20CC-4816-B6BD-4313A52DF459}" destId="{5CE0D9F8-B290-451F-98C5-BD826ADBB518}" srcOrd="0" destOrd="3" presId="urn:microsoft.com/office/officeart/2005/8/layout/chevron2"/>
    <dgm:cxn modelId="{8BD68AE7-BB7D-445D-8877-98ABDB36E2D0}" srcId="{23412EAD-C1FC-45FA-93B1-CD1D0A0882FD}" destId="{3F393848-7C76-410F-AFB6-BBBA57994748}" srcOrd="3" destOrd="0" parTransId="{F90C7A8C-01FF-4AE1-A6EB-EBDCB946EBC8}" sibTransId="{F8F54A0A-DEF8-4192-8965-7E89DAC2E0E7}"/>
    <dgm:cxn modelId="{360473ED-00ED-4FF3-9EC1-0799400C5C2A}" srcId="{B11F5E6D-3566-4DF3-9E8C-4779507F8780}" destId="{39E72C69-D1E5-401A-9485-A7950378B8E2}" srcOrd="4" destOrd="0" parTransId="{D2D75909-819C-4EE0-9BD7-8B8360D1825A}" sibTransId="{3184037D-81EA-4144-99EB-D6DACE3C6166}"/>
    <dgm:cxn modelId="{9BE93478-73B2-4B5A-B079-654BDFA45794}" type="presOf" srcId="{B134C835-BADB-44C2-B3B4-02FB660946C3}" destId="{8F4A6291-0DA2-4D06-A605-B9BC3AE12069}" srcOrd="0" destOrd="1" presId="urn:microsoft.com/office/officeart/2005/8/layout/chevron2"/>
    <dgm:cxn modelId="{2DBC1092-72EF-4664-B183-9A5F7E63FF79}" type="presOf" srcId="{23EB0565-074B-4695-876D-F3F9B91BB286}" destId="{40E20D5E-839E-4EF9-8E5D-45F148FD35E9}" srcOrd="0" destOrd="2" presId="urn:microsoft.com/office/officeart/2005/8/layout/chevron2"/>
    <dgm:cxn modelId="{64827E54-A39B-46CD-B11A-1339DB34C5EC}" srcId="{8B4F82D0-1AA0-4317-A17D-CA7B4431DDEB}" destId="{05B55AA7-6EFE-43F2-BEDB-41E6F5B13B84}" srcOrd="1" destOrd="0" parTransId="{DEFAFBF5-149D-4580-BB39-A8FE5548D7D3}" sibTransId="{A13D494C-34E4-4D95-8380-2A75E9E8C51C}"/>
    <dgm:cxn modelId="{AD5CEFC9-B6C9-41AA-8D7C-77B7DC503633}" type="presOf" srcId="{DA0CFE3A-4DF5-44AF-9C0C-4C520966456F}" destId="{40E20D5E-839E-4EF9-8E5D-45F148FD35E9}" srcOrd="0" destOrd="4" presId="urn:microsoft.com/office/officeart/2005/8/layout/chevron2"/>
    <dgm:cxn modelId="{00D99C5C-3DE2-4849-B80B-1CAAC5A6FB8C}" srcId="{5786C791-5683-4EFE-A710-4BB4782DA510}" destId="{AC6C74DF-1BD5-4E2D-9FD7-EA77D9ACADE3}" srcOrd="4" destOrd="0" parTransId="{75A0D25C-5142-46A3-9532-596B4CC6D500}" sibTransId="{F47C8FAD-CC2F-49B7-9295-B710332CED6B}"/>
    <dgm:cxn modelId="{56906895-CA34-4791-B2E5-1D88E0272946}" type="presOf" srcId="{19A16B6E-4830-4E0E-A40E-60FB6F137340}" destId="{75EB1A5A-7404-4D04-BB31-12CD77056FE4}" srcOrd="0" destOrd="0" presId="urn:microsoft.com/office/officeart/2005/8/layout/chevron2"/>
    <dgm:cxn modelId="{318549E5-2AA4-470E-9256-E1A2E7C9C798}" type="presOf" srcId="{05B55AA7-6EFE-43F2-BEDB-41E6F5B13B84}" destId="{40E20D5E-839E-4EF9-8E5D-45F148FD35E9}" srcOrd="0" destOrd="1" presId="urn:microsoft.com/office/officeart/2005/8/layout/chevron2"/>
    <dgm:cxn modelId="{32638E12-008A-42EC-964C-0B99C822A76F}" type="presOf" srcId="{C1BC6241-55FB-41E3-AEE9-62C0E3B4EF02}" destId="{2473DB98-3B08-4144-A4CA-D8F90EBCDEE8}" srcOrd="0" destOrd="2" presId="urn:microsoft.com/office/officeart/2005/8/layout/chevron2"/>
    <dgm:cxn modelId="{E3DAAA3D-9987-4641-B060-36F3660FEB51}" type="presOf" srcId="{1C7506F3-7D9F-4005-803C-D11460DCCA06}" destId="{8F4A6291-0DA2-4D06-A605-B9BC3AE12069}" srcOrd="0" destOrd="0" presId="urn:microsoft.com/office/officeart/2005/8/layout/chevron2"/>
    <dgm:cxn modelId="{4412EFE0-BC3F-41A5-9F45-ACBA28F1C4BB}" srcId="{70CE994F-E2FC-4F99-8C93-B559E98C094A}" destId="{5EAFD539-4BA2-4004-905B-8872C38EE10D}" srcOrd="0" destOrd="0" parTransId="{C2F7B576-D0C1-4C4E-848C-42B91E9C0924}" sibTransId="{76FF04A1-09E5-4E2F-8BFA-DEB46B232189}"/>
    <dgm:cxn modelId="{72FD85AC-FF10-4240-9F25-9FCA50866972}" srcId="{5786C791-5683-4EFE-A710-4BB4782DA510}" destId="{C3498150-BE64-43A1-85F8-9547E8FA8133}" srcOrd="1" destOrd="0" parTransId="{2D86DD34-4460-44E0-BED1-F925FB538DC4}" sibTransId="{9B709DB7-4119-4722-B99A-9A0B3AEBA380}"/>
    <dgm:cxn modelId="{0FDE8958-6DA6-44F7-86C3-FE1B00B683CD}" srcId="{B11F5E6D-3566-4DF3-9E8C-4779507F8780}" destId="{1C7506F3-7D9F-4005-803C-D11460DCCA06}" srcOrd="0" destOrd="0" parTransId="{22D5FCA4-817C-4AE4-9AEC-14B0DCFB1B3B}" sibTransId="{25EFA59E-A9E6-442B-85BD-ACD2E6B84FBA}"/>
    <dgm:cxn modelId="{93814A9D-5496-469F-85FF-D281594726FC}" type="presOf" srcId="{AC6C74DF-1BD5-4E2D-9FD7-EA77D9ACADE3}" destId="{2473DB98-3B08-4144-A4CA-D8F90EBCDEE8}" srcOrd="0" destOrd="4" presId="urn:microsoft.com/office/officeart/2005/8/layout/chevron2"/>
    <dgm:cxn modelId="{49960843-5843-47C0-AAEB-F96279EB294F}" type="presOf" srcId="{2CCAB195-F837-45C8-829D-F1096DFE00ED}" destId="{5CE0D9F8-B290-451F-98C5-BD826ADBB518}" srcOrd="0" destOrd="4" presId="urn:microsoft.com/office/officeart/2005/8/layout/chevron2"/>
    <dgm:cxn modelId="{3D1D858E-FB8C-4FC4-8EE2-F5F9A2D6D0E0}" type="presOf" srcId="{81248F83-B7D8-4D89-BC8C-8545FC75C348}" destId="{5CE0D9F8-B290-451F-98C5-BD826ADBB518}" srcOrd="0" destOrd="1" presId="urn:microsoft.com/office/officeart/2005/8/layout/chevron2"/>
    <dgm:cxn modelId="{8C03678D-A78C-4F66-8C74-31FFCC589C1B}" srcId="{19A16B6E-4830-4E0E-A40E-60FB6F137340}" destId="{B11F5E6D-3566-4DF3-9E8C-4779507F8780}" srcOrd="0" destOrd="0" parTransId="{9580DF0B-7A62-4CCA-8971-5C71D9918F48}" sibTransId="{92B5650F-B502-4846-AC2D-6314CDF64419}"/>
    <dgm:cxn modelId="{E3D22EFC-0222-4BD0-A80C-50317D1DBFA5}" type="presOf" srcId="{A349734E-9CF8-4360-BC98-1BA3B0A4B625}" destId="{40E20D5E-839E-4EF9-8E5D-45F148FD35E9}" srcOrd="0" destOrd="0" presId="urn:microsoft.com/office/officeart/2005/8/layout/chevron2"/>
    <dgm:cxn modelId="{15428FD6-F9C1-4DFC-8153-A0B08AAA3A03}" type="presOf" srcId="{5786C791-5683-4EFE-A710-4BB4782DA510}" destId="{D19D4B69-7136-4CA1-A754-5E3E89FE9C4B}" srcOrd="0" destOrd="0" presId="urn:microsoft.com/office/officeart/2005/8/layout/chevron2"/>
    <dgm:cxn modelId="{C2AB32FE-91CF-4DB7-B85A-17A145B37B16}" type="presOf" srcId="{1F54C755-8080-49D5-949A-7A46D1648A31}" destId="{2473DB98-3B08-4144-A4CA-D8F90EBCDEE8}" srcOrd="0" destOrd="0" presId="urn:microsoft.com/office/officeart/2005/8/layout/chevron2"/>
    <dgm:cxn modelId="{12D8BB0C-BDEA-4493-B1CA-67B2EA4755ED}" srcId="{23412EAD-C1FC-45FA-93B1-CD1D0A0882FD}" destId="{BE0207A4-6EF5-4219-B47A-5ABDEE845AE5}" srcOrd="0" destOrd="0" parTransId="{8C6FA459-7161-470B-943F-8D12795B8460}" sibTransId="{C3E4D51D-900F-48F0-B013-7851A7388ACF}"/>
    <dgm:cxn modelId="{D0635CE5-598D-47C3-B8A6-D3FA905F1ECF}" srcId="{B11F5E6D-3566-4DF3-9E8C-4779507F8780}" destId="{58D63993-5A89-489E-9067-148F8AB51D86}" srcOrd="3" destOrd="0" parTransId="{DB628A52-9F9A-47FF-85BD-2BF2AF8F2E48}" sibTransId="{BD300DA0-19A7-4B03-B371-1A2F1E347FFD}"/>
    <dgm:cxn modelId="{094C3FA6-A602-472A-96F1-4F1542D7766B}" srcId="{8B4F82D0-1AA0-4317-A17D-CA7B4431DDEB}" destId="{23EB0565-074B-4695-876D-F3F9B91BB286}" srcOrd="2" destOrd="0" parTransId="{262C48B5-48E3-4155-A910-96400167B494}" sibTransId="{1A9C04C4-630B-430E-A9DC-C24BBF521D9F}"/>
    <dgm:cxn modelId="{E60A4314-7352-47EF-8CF2-BAAEDF6B3350}" srcId="{5786C791-5683-4EFE-A710-4BB4782DA510}" destId="{C1BC6241-55FB-41E3-AEE9-62C0E3B4EF02}" srcOrd="2" destOrd="0" parTransId="{D6A31ADB-BBDB-4A99-812D-BE47FA35CBFE}" sibTransId="{F004DFD1-1983-4656-BF0A-C42EB048339C}"/>
    <dgm:cxn modelId="{0FBB679C-AA22-485C-AF41-390AEF97A943}" srcId="{B11F5E6D-3566-4DF3-9E8C-4779507F8780}" destId="{29E16913-D12A-41E0-AF87-8246A60C607C}" srcOrd="2" destOrd="0" parTransId="{DB8AD7D6-3018-4083-942F-1791EB8EF629}" sibTransId="{DD89A6DD-4549-4AE6-AA2F-F2BB5739EDD5}"/>
    <dgm:cxn modelId="{14441F38-F0C9-4513-9354-27F93ACBA12F}" srcId="{19A16B6E-4830-4E0E-A40E-60FB6F137340}" destId="{5786C791-5683-4EFE-A710-4BB4782DA510}" srcOrd="4" destOrd="0" parTransId="{53931B72-86BC-49CC-810D-90CBFC0A5617}" sibTransId="{FF78D051-97C1-458C-B734-12E7F180D9C0}"/>
    <dgm:cxn modelId="{B74C45B5-BDC3-4101-A17A-7C90E4BC8E3B}" type="presOf" srcId="{C3498150-BE64-43A1-85F8-9547E8FA8133}" destId="{2473DB98-3B08-4144-A4CA-D8F90EBCDEE8}" srcOrd="0" destOrd="1" presId="urn:microsoft.com/office/officeart/2005/8/layout/chevron2"/>
    <dgm:cxn modelId="{ACBFCFEA-1F60-4AE5-AC5B-9783F3DA9126}" type="presOf" srcId="{29E16913-D12A-41E0-AF87-8246A60C607C}" destId="{8F4A6291-0DA2-4D06-A605-B9BC3AE12069}" srcOrd="0" destOrd="2" presId="urn:microsoft.com/office/officeart/2005/8/layout/chevron2"/>
    <dgm:cxn modelId="{FBA9D8C7-CE03-412E-BDBF-76718B8DAFB5}" srcId="{8B4F82D0-1AA0-4317-A17D-CA7B4431DDEB}" destId="{02A2F02B-FAC4-4C85-B710-B0C27CE2F597}" srcOrd="5" destOrd="0" parTransId="{567BA068-87E3-4DA0-A569-C342DC2A4A71}" sibTransId="{794F5490-3E92-46B0-86F8-A3EB21B8F9B2}"/>
    <dgm:cxn modelId="{17B47A18-0B8C-41EF-A61C-A21E84BB2055}" type="presParOf" srcId="{75EB1A5A-7404-4D04-BB31-12CD77056FE4}" destId="{CDDDF9B4-EDA9-4D12-AA9B-304D6F76B4FC}" srcOrd="0" destOrd="0" presId="urn:microsoft.com/office/officeart/2005/8/layout/chevron2"/>
    <dgm:cxn modelId="{73271665-BA36-460D-88F0-99BCF000B778}" type="presParOf" srcId="{CDDDF9B4-EDA9-4D12-AA9B-304D6F76B4FC}" destId="{6D4ACE92-1CA2-4593-8D6B-8B9DBF223FAC}" srcOrd="0" destOrd="0" presId="urn:microsoft.com/office/officeart/2005/8/layout/chevron2"/>
    <dgm:cxn modelId="{B79A583F-F00C-4838-939B-D9A28DE08581}" type="presParOf" srcId="{CDDDF9B4-EDA9-4D12-AA9B-304D6F76B4FC}" destId="{8F4A6291-0DA2-4D06-A605-B9BC3AE12069}" srcOrd="1" destOrd="0" presId="urn:microsoft.com/office/officeart/2005/8/layout/chevron2"/>
    <dgm:cxn modelId="{CE9F8B45-2CE4-47A1-8312-D04EA75C6B02}" type="presParOf" srcId="{75EB1A5A-7404-4D04-BB31-12CD77056FE4}" destId="{F3D1E749-316F-4790-93B8-97F1368E4EAD}" srcOrd="1" destOrd="0" presId="urn:microsoft.com/office/officeart/2005/8/layout/chevron2"/>
    <dgm:cxn modelId="{8084E8BF-B929-4958-9E34-89F965AF55CF}" type="presParOf" srcId="{75EB1A5A-7404-4D04-BB31-12CD77056FE4}" destId="{1FBC4410-07B8-4CE5-9972-FA0E6B578AE4}" srcOrd="2" destOrd="0" presId="urn:microsoft.com/office/officeart/2005/8/layout/chevron2"/>
    <dgm:cxn modelId="{ECCC5D85-D229-4D1C-A2E0-4EAC812B44B4}" type="presParOf" srcId="{1FBC4410-07B8-4CE5-9972-FA0E6B578AE4}" destId="{FCF726C9-AC3F-4C30-97A7-EFB8123C8B32}" srcOrd="0" destOrd="0" presId="urn:microsoft.com/office/officeart/2005/8/layout/chevron2"/>
    <dgm:cxn modelId="{B9B97AF2-C607-457F-80DB-8B26A5671440}" type="presParOf" srcId="{1FBC4410-07B8-4CE5-9972-FA0E6B578AE4}" destId="{40E20D5E-839E-4EF9-8E5D-45F148FD35E9}" srcOrd="1" destOrd="0" presId="urn:microsoft.com/office/officeart/2005/8/layout/chevron2"/>
    <dgm:cxn modelId="{1A5C63B9-5B48-4F5E-8335-D122CEFAB6D3}" type="presParOf" srcId="{75EB1A5A-7404-4D04-BB31-12CD77056FE4}" destId="{4940FBA2-CF60-47A7-9102-04A51B842DC3}" srcOrd="3" destOrd="0" presId="urn:microsoft.com/office/officeart/2005/8/layout/chevron2"/>
    <dgm:cxn modelId="{67392BFD-8A8D-47A2-B816-E445E1377A98}" type="presParOf" srcId="{75EB1A5A-7404-4D04-BB31-12CD77056FE4}" destId="{D5FC9AA3-FFD8-49A1-9EA3-1412F0D5D7F7}" srcOrd="4" destOrd="0" presId="urn:microsoft.com/office/officeart/2005/8/layout/chevron2"/>
    <dgm:cxn modelId="{41179732-8FBE-40DB-8280-19B9C2060611}" type="presParOf" srcId="{D5FC9AA3-FFD8-49A1-9EA3-1412F0D5D7F7}" destId="{063DA383-CF6F-4B52-9F1B-8FE2F2DB6B36}" srcOrd="0" destOrd="0" presId="urn:microsoft.com/office/officeart/2005/8/layout/chevron2"/>
    <dgm:cxn modelId="{7A9A7A89-53AC-4244-8D4A-8FE92CA1A00B}" type="presParOf" srcId="{D5FC9AA3-FFD8-49A1-9EA3-1412F0D5D7F7}" destId="{9B55AD84-3960-4D47-B246-2F690499EABD}" srcOrd="1" destOrd="0" presId="urn:microsoft.com/office/officeart/2005/8/layout/chevron2"/>
    <dgm:cxn modelId="{7A20C545-CB01-4E45-82F3-A5CE4B16E69F}" type="presParOf" srcId="{75EB1A5A-7404-4D04-BB31-12CD77056FE4}" destId="{A1261900-8A8D-43ED-A700-65623D8E043F}" srcOrd="5" destOrd="0" presId="urn:microsoft.com/office/officeart/2005/8/layout/chevron2"/>
    <dgm:cxn modelId="{B55B23B5-464C-4E5F-81C1-A7582358FED2}" type="presParOf" srcId="{75EB1A5A-7404-4D04-BB31-12CD77056FE4}" destId="{373D59E2-133E-4544-B8C6-F80E48858928}" srcOrd="6" destOrd="0" presId="urn:microsoft.com/office/officeart/2005/8/layout/chevron2"/>
    <dgm:cxn modelId="{D8CE2544-8305-4B0A-B814-180D0ADF2C67}" type="presParOf" srcId="{373D59E2-133E-4544-B8C6-F80E48858928}" destId="{A6FB289A-2499-4B15-8503-086F9249F5B2}" srcOrd="0" destOrd="0" presId="urn:microsoft.com/office/officeart/2005/8/layout/chevron2"/>
    <dgm:cxn modelId="{8DEC5D6E-88BB-470B-AEA6-FB91782BA55D}" type="presParOf" srcId="{373D59E2-133E-4544-B8C6-F80E48858928}" destId="{5CE0D9F8-B290-451F-98C5-BD826ADBB518}" srcOrd="1" destOrd="0" presId="urn:microsoft.com/office/officeart/2005/8/layout/chevron2"/>
    <dgm:cxn modelId="{CE6EBD4B-0639-4941-8B68-DB0572C061D3}" type="presParOf" srcId="{75EB1A5A-7404-4D04-BB31-12CD77056FE4}" destId="{193674FB-008F-4001-BA29-C8FED23E6FBD}" srcOrd="7" destOrd="0" presId="urn:microsoft.com/office/officeart/2005/8/layout/chevron2"/>
    <dgm:cxn modelId="{11EC7E63-F2B2-40CF-B7EB-2CF9E82618D0}" type="presParOf" srcId="{75EB1A5A-7404-4D04-BB31-12CD77056FE4}" destId="{C5FAD4C3-2CB7-42D0-B34C-504E72B58DD4}" srcOrd="8" destOrd="0" presId="urn:microsoft.com/office/officeart/2005/8/layout/chevron2"/>
    <dgm:cxn modelId="{4012D51A-B9BE-45A5-821E-B05395FF5F47}" type="presParOf" srcId="{C5FAD4C3-2CB7-42D0-B34C-504E72B58DD4}" destId="{D19D4B69-7136-4CA1-A754-5E3E89FE9C4B}" srcOrd="0" destOrd="0" presId="urn:microsoft.com/office/officeart/2005/8/layout/chevron2"/>
    <dgm:cxn modelId="{2FD31344-766B-47CB-A48A-6CE5F144E022}" type="presParOf" srcId="{C5FAD4C3-2CB7-42D0-B34C-504E72B58DD4}" destId="{2473DB98-3B08-4144-A4CA-D8F90EBCDEE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0BC408-2C95-4D02-95BD-9D761190F5D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6D9DA53-8F0F-47B1-A38C-084D5B1FDACB}">
      <dgm:prSet phldrT="[Text]"/>
      <dgm:spPr>
        <a:noFill/>
        <a:ln w="50800">
          <a:solidFill>
            <a:srgbClr val="FFCC00"/>
          </a:solidFill>
        </a:ln>
      </dgm:spPr>
      <dgm:t>
        <a:bodyPr/>
        <a:lstStyle/>
        <a:p>
          <a:r>
            <a:rPr lang="en-US" b="1" dirty="0" smtClean="0">
              <a:solidFill>
                <a:schemeClr val="bg2">
                  <a:lumMod val="25000"/>
                </a:schemeClr>
              </a:solidFill>
              <a:effectLst>
                <a:outerShdw blurRad="38100" dist="38100" dir="2700000" algn="tl">
                  <a:srgbClr val="000000">
                    <a:alpha val="43137"/>
                  </a:srgbClr>
                </a:outerShdw>
              </a:effectLst>
            </a:rPr>
            <a:t>Child Development</a:t>
          </a:r>
          <a:endParaRPr lang="en-US" b="1" dirty="0">
            <a:solidFill>
              <a:schemeClr val="bg2">
                <a:lumMod val="25000"/>
              </a:schemeClr>
            </a:solidFill>
            <a:effectLst>
              <a:outerShdw blurRad="38100" dist="38100" dir="2700000" algn="tl">
                <a:srgbClr val="000000">
                  <a:alpha val="43137"/>
                </a:srgbClr>
              </a:outerShdw>
            </a:effectLst>
          </a:endParaRPr>
        </a:p>
      </dgm:t>
    </dgm:pt>
    <dgm:pt modelId="{75019239-3482-426E-B84B-2E7A26C46E49}" type="parTrans" cxnId="{0676CF54-8E36-49C5-8563-61CDC10F3694}">
      <dgm:prSet/>
      <dgm:spPr/>
      <dgm:t>
        <a:bodyPr/>
        <a:lstStyle/>
        <a:p>
          <a:endParaRPr lang="en-US"/>
        </a:p>
      </dgm:t>
    </dgm:pt>
    <dgm:pt modelId="{47CB1285-44BE-4A1B-8CE9-567E00379439}" type="sibTrans" cxnId="{0676CF54-8E36-49C5-8563-61CDC10F3694}">
      <dgm:prSet/>
      <dgm:spPr/>
      <dgm:t>
        <a:bodyPr/>
        <a:lstStyle/>
        <a:p>
          <a:endParaRPr lang="en-US"/>
        </a:p>
      </dgm:t>
    </dgm:pt>
    <dgm:pt modelId="{11B1358A-8CB2-4632-A70D-0C97AEBB0479}">
      <dgm:prSet phldrT="[Text]" custT="1"/>
      <dgm:spPr>
        <a:noFill/>
        <a:ln w="47625">
          <a:solidFill>
            <a:srgbClr val="FFCC00"/>
          </a:solidFill>
        </a:ln>
      </dgm:spPr>
      <dgm:t>
        <a:bodyPr/>
        <a:lstStyle/>
        <a:p>
          <a:pPr algn="ctr"/>
          <a:r>
            <a:rPr lang="en-US" sz="1800" b="1" dirty="0" smtClean="0">
              <a:solidFill>
                <a:schemeClr val="bg2">
                  <a:lumMod val="25000"/>
                </a:schemeClr>
              </a:solidFill>
              <a:effectLst>
                <a:outerShdw blurRad="38100" dist="38100" dir="2700000" algn="tl">
                  <a:srgbClr val="000000">
                    <a:alpha val="43137"/>
                  </a:srgbClr>
                </a:outerShdw>
              </a:effectLst>
            </a:rPr>
            <a:t>CDA Portfolio Resources </a:t>
          </a:r>
        </a:p>
        <a:p>
          <a:pPr algn="ctr"/>
          <a:r>
            <a:rPr lang="en-US" sz="1600" b="1" dirty="0" smtClean="0">
              <a:solidFill>
                <a:schemeClr val="bg2">
                  <a:lumMod val="25000"/>
                </a:schemeClr>
              </a:solidFill>
              <a:effectLst>
                <a:outerShdw blurRad="38100" dist="38100" dir="2700000" algn="tl">
                  <a:srgbClr val="000000">
                    <a:alpha val="43137"/>
                  </a:srgbClr>
                </a:outerShdw>
              </a:effectLst>
            </a:rPr>
            <a:t>(Only exposing students to these resources but not gathering them until ECE B)</a:t>
          </a:r>
        </a:p>
        <a:p>
          <a:pPr algn="l"/>
          <a:r>
            <a:rPr lang="en-US" sz="1800" b="1" dirty="0" smtClean="0">
              <a:solidFill>
                <a:schemeClr val="bg2">
                  <a:lumMod val="25000"/>
                </a:schemeClr>
              </a:solidFill>
              <a:effectLst/>
            </a:rPr>
            <a:t>*RC </a:t>
          </a:r>
          <a:r>
            <a:rPr lang="en-US" sz="1600" b="1" dirty="0" smtClean="0">
              <a:solidFill>
                <a:schemeClr val="bg2">
                  <a:lumMod val="25000"/>
                </a:schemeClr>
              </a:solidFill>
              <a:effectLst/>
            </a:rPr>
            <a:t>I-3 Weekly lesson plan: gathering of ideas to create this</a:t>
          </a:r>
        </a:p>
        <a:p>
          <a:pPr algn="l"/>
          <a:r>
            <a:rPr lang="en-US" sz="1600" b="1" dirty="0" smtClean="0">
              <a:solidFill>
                <a:schemeClr val="bg2">
                  <a:lumMod val="25000"/>
                </a:schemeClr>
              </a:solidFill>
              <a:effectLst/>
            </a:rPr>
            <a:t>*RC II-1(1-9) Learning Experiences: gathering of ideas to create this</a:t>
          </a:r>
        </a:p>
        <a:p>
          <a:pPr algn="l"/>
          <a:r>
            <a:rPr lang="en-US" sz="1600" b="1" dirty="0" smtClean="0">
              <a:solidFill>
                <a:schemeClr val="bg2">
                  <a:lumMod val="25000"/>
                </a:schemeClr>
              </a:solidFill>
              <a:effectLst/>
            </a:rPr>
            <a:t>*RC III Book bibliography: Recording the stories read at the beginning of class</a:t>
          </a:r>
        </a:p>
        <a:p>
          <a:pPr algn="l"/>
          <a:r>
            <a:rPr lang="en-US" sz="1600" b="1" dirty="0" smtClean="0">
              <a:solidFill>
                <a:schemeClr val="bg2">
                  <a:lumMod val="25000"/>
                </a:schemeClr>
              </a:solidFill>
              <a:effectLst/>
            </a:rPr>
            <a:t>*RC IV-4 How children develop and learn &amp; positive guidance techniques</a:t>
          </a:r>
        </a:p>
        <a:p>
          <a:pPr algn="l"/>
          <a:r>
            <a:rPr lang="en-US" sz="1600" b="1" dirty="0" smtClean="0">
              <a:solidFill>
                <a:schemeClr val="bg2">
                  <a:lumMod val="25000"/>
                </a:schemeClr>
              </a:solidFill>
              <a:effectLst/>
            </a:rPr>
            <a:t>*RC VI-3 Reporting child abuse and neglect </a:t>
          </a:r>
          <a:endParaRPr lang="en-US" sz="1800" dirty="0">
            <a:effectLst/>
          </a:endParaRPr>
        </a:p>
      </dgm:t>
    </dgm:pt>
    <dgm:pt modelId="{764A19AB-C9DD-405E-995A-5405D16FFA11}" type="parTrans" cxnId="{0F9CC08C-F5C2-442F-BA0C-6EB0DBFB93A7}">
      <dgm:prSet/>
      <dgm:spPr>
        <a:ln w="38100">
          <a:solidFill>
            <a:schemeClr val="bg2">
              <a:lumMod val="25000"/>
            </a:schemeClr>
          </a:solidFill>
        </a:ln>
      </dgm:spPr>
      <dgm:t>
        <a:bodyPr/>
        <a:lstStyle/>
        <a:p>
          <a:endParaRPr lang="en-US"/>
        </a:p>
      </dgm:t>
    </dgm:pt>
    <dgm:pt modelId="{11D5ED45-0769-49BA-A75D-1B9087B0759F}" type="sibTrans" cxnId="{0F9CC08C-F5C2-442F-BA0C-6EB0DBFB93A7}">
      <dgm:prSet/>
      <dgm:spPr/>
      <dgm:t>
        <a:bodyPr/>
        <a:lstStyle/>
        <a:p>
          <a:endParaRPr lang="en-US"/>
        </a:p>
      </dgm:t>
    </dgm:pt>
    <dgm:pt modelId="{8126A16D-A4FF-409E-AF20-58ACCA01EF48}">
      <dgm:prSet phldrT="[Text]" custT="1"/>
      <dgm:spPr>
        <a:noFill/>
        <a:ln w="38100">
          <a:solidFill>
            <a:srgbClr val="FFCC00"/>
          </a:solidFill>
        </a:ln>
      </dgm:spPr>
      <dgm:t>
        <a:bodyPr/>
        <a:lstStyle/>
        <a:p>
          <a:pPr algn="ctr"/>
          <a:r>
            <a:rPr lang="en-US" sz="1600" b="1" dirty="0" smtClean="0">
              <a:solidFill>
                <a:schemeClr val="bg2">
                  <a:lumMod val="25000"/>
                </a:schemeClr>
              </a:solidFill>
              <a:effectLst>
                <a:outerShdw blurRad="38100" dist="38100" dir="2700000" algn="tl">
                  <a:srgbClr val="000000">
                    <a:alpha val="43137"/>
                  </a:srgbClr>
                </a:outerShdw>
              </a:effectLst>
            </a:rPr>
            <a:t>CDA EXPERIENCE HOURS</a:t>
          </a:r>
        </a:p>
        <a:p>
          <a:pPr algn="ctr"/>
          <a:r>
            <a:rPr lang="en-US" sz="2000" b="1" dirty="0" smtClean="0">
              <a:solidFill>
                <a:schemeClr val="bg2">
                  <a:lumMod val="25000"/>
                </a:schemeClr>
              </a:solidFill>
              <a:effectLst>
                <a:outerShdw blurRad="38100" dist="38100" dir="2700000" algn="tl">
                  <a:srgbClr val="000000">
                    <a:alpha val="43137"/>
                  </a:srgbClr>
                </a:outerShdw>
              </a:effectLst>
            </a:rPr>
            <a:t>3</a:t>
          </a:r>
          <a:endParaRPr lang="en-US" sz="2000" b="1" dirty="0">
            <a:solidFill>
              <a:schemeClr val="bg2">
                <a:lumMod val="25000"/>
              </a:schemeClr>
            </a:solidFill>
            <a:effectLst>
              <a:outerShdw blurRad="38100" dist="38100" dir="2700000" algn="tl">
                <a:srgbClr val="000000">
                  <a:alpha val="43137"/>
                </a:srgbClr>
              </a:outerShdw>
            </a:effectLst>
          </a:endParaRPr>
        </a:p>
      </dgm:t>
    </dgm:pt>
    <dgm:pt modelId="{7B682024-0C13-44D1-A877-85161C6D2EC6}" type="parTrans" cxnId="{6427830D-3212-4299-8E55-08FC0B482A10}">
      <dgm:prSet/>
      <dgm:spPr>
        <a:ln w="38100">
          <a:solidFill>
            <a:schemeClr val="bg2">
              <a:lumMod val="25000"/>
            </a:schemeClr>
          </a:solidFill>
        </a:ln>
      </dgm:spPr>
      <dgm:t>
        <a:bodyPr/>
        <a:lstStyle/>
        <a:p>
          <a:endParaRPr lang="en-US"/>
        </a:p>
      </dgm:t>
    </dgm:pt>
    <dgm:pt modelId="{BBFED145-4C95-418A-AA6E-C5AC92917754}" type="sibTrans" cxnId="{6427830D-3212-4299-8E55-08FC0B482A10}">
      <dgm:prSet/>
      <dgm:spPr/>
      <dgm:t>
        <a:bodyPr/>
        <a:lstStyle/>
        <a:p>
          <a:endParaRPr lang="en-US"/>
        </a:p>
      </dgm:t>
    </dgm:pt>
    <dgm:pt modelId="{04B165F0-C3EA-4710-890E-6A3E8C85A1D1}">
      <dgm:prSet phldrT="[Text]" custT="1"/>
      <dgm:spPr>
        <a:noFill/>
        <a:ln w="50800">
          <a:solidFill>
            <a:srgbClr val="FFCC00"/>
          </a:solidFill>
        </a:ln>
      </dgm:spPr>
      <dgm:t>
        <a:bodyPr/>
        <a:lstStyle/>
        <a:p>
          <a:pPr algn="ctr"/>
          <a:r>
            <a:rPr lang="en-US" sz="1400" dirty="0" smtClean="0"/>
            <a:t>CD Education </a:t>
          </a:r>
          <a:r>
            <a:rPr lang="en-US" sz="1600" b="1" dirty="0" smtClean="0">
              <a:solidFill>
                <a:schemeClr val="bg2">
                  <a:lumMod val="25000"/>
                </a:schemeClr>
              </a:solidFill>
              <a:effectLst>
                <a:outerShdw blurRad="38100" dist="38100" dir="2700000" algn="tl">
                  <a:srgbClr val="000000">
                    <a:alpha val="43137"/>
                  </a:srgbClr>
                </a:outerShdw>
              </a:effectLst>
            </a:rPr>
            <a:t>CDA EDUCATION HOURS</a:t>
          </a:r>
        </a:p>
        <a:p>
          <a:pPr algn="ctr"/>
          <a:r>
            <a:rPr lang="en-US" sz="1800" b="1" dirty="0" smtClean="0">
              <a:solidFill>
                <a:schemeClr val="bg2">
                  <a:lumMod val="25000"/>
                </a:schemeClr>
              </a:solidFill>
              <a:effectLst>
                <a:outerShdw blurRad="38100" dist="38100" dir="2700000" algn="tl">
                  <a:srgbClr val="000000">
                    <a:alpha val="43137"/>
                  </a:srgbClr>
                </a:outerShdw>
              </a:effectLst>
            </a:rPr>
            <a:t>36</a:t>
          </a:r>
          <a:endParaRPr lang="en-US" sz="1800" b="1" dirty="0">
            <a:solidFill>
              <a:schemeClr val="bg2">
                <a:lumMod val="25000"/>
              </a:schemeClr>
            </a:solidFill>
            <a:effectLst>
              <a:outerShdw blurRad="38100" dist="38100" dir="2700000" algn="tl">
                <a:srgbClr val="000000">
                  <a:alpha val="43137"/>
                </a:srgbClr>
              </a:outerShdw>
            </a:effectLst>
          </a:endParaRPr>
        </a:p>
      </dgm:t>
    </dgm:pt>
    <dgm:pt modelId="{DE375932-CB07-4E01-974E-3758163DADE4}" type="parTrans" cxnId="{D0696B2D-FD96-4D04-9502-6AC0FBB6C8C6}">
      <dgm:prSet/>
      <dgm:spPr>
        <a:ln w="38100">
          <a:solidFill>
            <a:schemeClr val="bg2">
              <a:lumMod val="25000"/>
            </a:schemeClr>
          </a:solidFill>
        </a:ln>
      </dgm:spPr>
      <dgm:t>
        <a:bodyPr/>
        <a:lstStyle/>
        <a:p>
          <a:endParaRPr lang="en-US"/>
        </a:p>
      </dgm:t>
    </dgm:pt>
    <dgm:pt modelId="{C9622941-FD81-4EB2-8CE2-9BD5D0692FB5}" type="sibTrans" cxnId="{D0696B2D-FD96-4D04-9502-6AC0FBB6C8C6}">
      <dgm:prSet/>
      <dgm:spPr/>
      <dgm:t>
        <a:bodyPr/>
        <a:lstStyle/>
        <a:p>
          <a:endParaRPr lang="en-US"/>
        </a:p>
      </dgm:t>
    </dgm:pt>
    <dgm:pt modelId="{D6604E36-2110-4C11-A8B4-D6751ED59990}" type="pres">
      <dgm:prSet presAssocID="{560BC408-2C95-4D02-95BD-9D761190F5D3}" presName="Name0" presStyleCnt="0">
        <dgm:presLayoutVars>
          <dgm:chMax val="1"/>
          <dgm:chPref val="1"/>
          <dgm:dir/>
          <dgm:animOne val="branch"/>
          <dgm:animLvl val="lvl"/>
        </dgm:presLayoutVars>
      </dgm:prSet>
      <dgm:spPr/>
      <dgm:t>
        <a:bodyPr/>
        <a:lstStyle/>
        <a:p>
          <a:endParaRPr lang="en-US"/>
        </a:p>
      </dgm:t>
    </dgm:pt>
    <dgm:pt modelId="{9CD46229-5686-4B65-B2AE-6BE8FEC7CEF5}" type="pres">
      <dgm:prSet presAssocID="{16D9DA53-8F0F-47B1-A38C-084D5B1FDACB}" presName="singleCycle" presStyleCnt="0"/>
      <dgm:spPr/>
    </dgm:pt>
    <dgm:pt modelId="{C485D6FB-7169-4FF3-8ECE-0CBEC34CC200}" type="pres">
      <dgm:prSet presAssocID="{16D9DA53-8F0F-47B1-A38C-084D5B1FDACB}" presName="singleCenter" presStyleLbl="node1" presStyleIdx="0" presStyleCnt="4">
        <dgm:presLayoutVars>
          <dgm:chMax val="7"/>
          <dgm:chPref val="7"/>
        </dgm:presLayoutVars>
      </dgm:prSet>
      <dgm:spPr/>
      <dgm:t>
        <a:bodyPr/>
        <a:lstStyle/>
        <a:p>
          <a:endParaRPr lang="en-US"/>
        </a:p>
      </dgm:t>
    </dgm:pt>
    <dgm:pt modelId="{97EED848-C488-46EE-9516-C9444D7759D6}" type="pres">
      <dgm:prSet presAssocID="{764A19AB-C9DD-405E-995A-5405D16FFA11}" presName="Name56" presStyleLbl="parChTrans1D2" presStyleIdx="0" presStyleCnt="3"/>
      <dgm:spPr/>
      <dgm:t>
        <a:bodyPr/>
        <a:lstStyle/>
        <a:p>
          <a:endParaRPr lang="en-US"/>
        </a:p>
      </dgm:t>
    </dgm:pt>
    <dgm:pt modelId="{A8FF32D6-B714-4177-856D-2C7AD8CD7999}" type="pres">
      <dgm:prSet presAssocID="{11B1358A-8CB2-4632-A70D-0C97AEBB0479}" presName="text0" presStyleLbl="node1" presStyleIdx="1" presStyleCnt="4" custScaleX="606722" custScaleY="178445">
        <dgm:presLayoutVars>
          <dgm:bulletEnabled val="1"/>
        </dgm:presLayoutVars>
      </dgm:prSet>
      <dgm:spPr/>
      <dgm:t>
        <a:bodyPr/>
        <a:lstStyle/>
        <a:p>
          <a:endParaRPr lang="en-US"/>
        </a:p>
      </dgm:t>
    </dgm:pt>
    <dgm:pt modelId="{6721AEF9-71EF-4B54-8D42-A3A1CE2F1C7E}" type="pres">
      <dgm:prSet presAssocID="{7B682024-0C13-44D1-A877-85161C6D2EC6}" presName="Name56" presStyleLbl="parChTrans1D2" presStyleIdx="1" presStyleCnt="3"/>
      <dgm:spPr/>
      <dgm:t>
        <a:bodyPr/>
        <a:lstStyle/>
        <a:p>
          <a:endParaRPr lang="en-US"/>
        </a:p>
      </dgm:t>
    </dgm:pt>
    <dgm:pt modelId="{2901FE4F-6C20-4C9C-9763-ACB2225FEF73}" type="pres">
      <dgm:prSet presAssocID="{8126A16D-A4FF-409E-AF20-58ACCA01EF48}" presName="text0" presStyleLbl="node1" presStyleIdx="2" presStyleCnt="4" custRadScaleRad="88799" custRadScaleInc="-7153">
        <dgm:presLayoutVars>
          <dgm:bulletEnabled val="1"/>
        </dgm:presLayoutVars>
      </dgm:prSet>
      <dgm:spPr/>
      <dgm:t>
        <a:bodyPr/>
        <a:lstStyle/>
        <a:p>
          <a:endParaRPr lang="en-US"/>
        </a:p>
      </dgm:t>
    </dgm:pt>
    <dgm:pt modelId="{10624317-8308-432F-A644-A68F6D1B8531}" type="pres">
      <dgm:prSet presAssocID="{DE375932-CB07-4E01-974E-3758163DADE4}" presName="Name56" presStyleLbl="parChTrans1D2" presStyleIdx="2" presStyleCnt="3"/>
      <dgm:spPr/>
      <dgm:t>
        <a:bodyPr/>
        <a:lstStyle/>
        <a:p>
          <a:endParaRPr lang="en-US"/>
        </a:p>
      </dgm:t>
    </dgm:pt>
    <dgm:pt modelId="{4547712A-E95E-4059-8442-D5B1CE36B642}" type="pres">
      <dgm:prSet presAssocID="{04B165F0-C3EA-4710-890E-6A3E8C85A1D1}" presName="text0" presStyleLbl="node1" presStyleIdx="3" presStyleCnt="4" custRadScaleRad="85283" custRadScaleInc="5248">
        <dgm:presLayoutVars>
          <dgm:bulletEnabled val="1"/>
        </dgm:presLayoutVars>
      </dgm:prSet>
      <dgm:spPr/>
      <dgm:t>
        <a:bodyPr/>
        <a:lstStyle/>
        <a:p>
          <a:endParaRPr lang="en-US"/>
        </a:p>
      </dgm:t>
    </dgm:pt>
  </dgm:ptLst>
  <dgm:cxnLst>
    <dgm:cxn modelId="{6427830D-3212-4299-8E55-08FC0B482A10}" srcId="{16D9DA53-8F0F-47B1-A38C-084D5B1FDACB}" destId="{8126A16D-A4FF-409E-AF20-58ACCA01EF48}" srcOrd="1" destOrd="0" parTransId="{7B682024-0C13-44D1-A877-85161C6D2EC6}" sibTransId="{BBFED145-4C95-418A-AA6E-C5AC92917754}"/>
    <dgm:cxn modelId="{0F9CC08C-F5C2-442F-BA0C-6EB0DBFB93A7}" srcId="{16D9DA53-8F0F-47B1-A38C-084D5B1FDACB}" destId="{11B1358A-8CB2-4632-A70D-0C97AEBB0479}" srcOrd="0" destOrd="0" parTransId="{764A19AB-C9DD-405E-995A-5405D16FFA11}" sibTransId="{11D5ED45-0769-49BA-A75D-1B9087B0759F}"/>
    <dgm:cxn modelId="{4CF71BF4-B852-49C0-9864-ED260AEC5CEF}" type="presOf" srcId="{8126A16D-A4FF-409E-AF20-58ACCA01EF48}" destId="{2901FE4F-6C20-4C9C-9763-ACB2225FEF73}" srcOrd="0" destOrd="0" presId="urn:microsoft.com/office/officeart/2008/layout/RadialCluster"/>
    <dgm:cxn modelId="{D0696B2D-FD96-4D04-9502-6AC0FBB6C8C6}" srcId="{16D9DA53-8F0F-47B1-A38C-084D5B1FDACB}" destId="{04B165F0-C3EA-4710-890E-6A3E8C85A1D1}" srcOrd="2" destOrd="0" parTransId="{DE375932-CB07-4E01-974E-3758163DADE4}" sibTransId="{C9622941-FD81-4EB2-8CE2-9BD5D0692FB5}"/>
    <dgm:cxn modelId="{0676CF54-8E36-49C5-8563-61CDC10F3694}" srcId="{560BC408-2C95-4D02-95BD-9D761190F5D3}" destId="{16D9DA53-8F0F-47B1-A38C-084D5B1FDACB}" srcOrd="0" destOrd="0" parTransId="{75019239-3482-426E-B84B-2E7A26C46E49}" sibTransId="{47CB1285-44BE-4A1B-8CE9-567E00379439}"/>
    <dgm:cxn modelId="{2DE2136C-2380-4E5D-B2FA-4A8FACDA8117}" type="presOf" srcId="{764A19AB-C9DD-405E-995A-5405D16FFA11}" destId="{97EED848-C488-46EE-9516-C9444D7759D6}" srcOrd="0" destOrd="0" presId="urn:microsoft.com/office/officeart/2008/layout/RadialCluster"/>
    <dgm:cxn modelId="{72E09941-9B67-4D95-B3BE-7EEB5331CFC2}" type="presOf" srcId="{560BC408-2C95-4D02-95BD-9D761190F5D3}" destId="{D6604E36-2110-4C11-A8B4-D6751ED59990}" srcOrd="0" destOrd="0" presId="urn:microsoft.com/office/officeart/2008/layout/RadialCluster"/>
    <dgm:cxn modelId="{34331443-83CF-446D-8532-A0DB82DD65A9}" type="presOf" srcId="{7B682024-0C13-44D1-A877-85161C6D2EC6}" destId="{6721AEF9-71EF-4B54-8D42-A3A1CE2F1C7E}" srcOrd="0" destOrd="0" presId="urn:microsoft.com/office/officeart/2008/layout/RadialCluster"/>
    <dgm:cxn modelId="{4C24B2A9-1220-4E6C-BE85-10CB9BDAB90C}" type="presOf" srcId="{11B1358A-8CB2-4632-A70D-0C97AEBB0479}" destId="{A8FF32D6-B714-4177-856D-2C7AD8CD7999}" srcOrd="0" destOrd="0" presId="urn:microsoft.com/office/officeart/2008/layout/RadialCluster"/>
    <dgm:cxn modelId="{E8B4A7A0-53F7-41AF-93F5-9CD7449655F9}" type="presOf" srcId="{DE375932-CB07-4E01-974E-3758163DADE4}" destId="{10624317-8308-432F-A644-A68F6D1B8531}" srcOrd="0" destOrd="0" presId="urn:microsoft.com/office/officeart/2008/layout/RadialCluster"/>
    <dgm:cxn modelId="{153DA413-C2C1-4267-ABBC-6E52AD560270}" type="presOf" srcId="{16D9DA53-8F0F-47B1-A38C-084D5B1FDACB}" destId="{C485D6FB-7169-4FF3-8ECE-0CBEC34CC200}" srcOrd="0" destOrd="0" presId="urn:microsoft.com/office/officeart/2008/layout/RadialCluster"/>
    <dgm:cxn modelId="{074428D6-E638-47F5-8A44-CED71FA4ED68}" type="presOf" srcId="{04B165F0-C3EA-4710-890E-6A3E8C85A1D1}" destId="{4547712A-E95E-4059-8442-D5B1CE36B642}" srcOrd="0" destOrd="0" presId="urn:microsoft.com/office/officeart/2008/layout/RadialCluster"/>
    <dgm:cxn modelId="{74278FA6-BFD3-46B2-93A8-ABA69AC8079B}" type="presParOf" srcId="{D6604E36-2110-4C11-A8B4-D6751ED59990}" destId="{9CD46229-5686-4B65-B2AE-6BE8FEC7CEF5}" srcOrd="0" destOrd="0" presId="urn:microsoft.com/office/officeart/2008/layout/RadialCluster"/>
    <dgm:cxn modelId="{D6BC74BA-F9CC-41E2-9EFC-1DAAC6F3B695}" type="presParOf" srcId="{9CD46229-5686-4B65-B2AE-6BE8FEC7CEF5}" destId="{C485D6FB-7169-4FF3-8ECE-0CBEC34CC200}" srcOrd="0" destOrd="0" presId="urn:microsoft.com/office/officeart/2008/layout/RadialCluster"/>
    <dgm:cxn modelId="{2506E5F3-DFD1-4462-B113-D429D3E9FB7E}" type="presParOf" srcId="{9CD46229-5686-4B65-B2AE-6BE8FEC7CEF5}" destId="{97EED848-C488-46EE-9516-C9444D7759D6}" srcOrd="1" destOrd="0" presId="urn:microsoft.com/office/officeart/2008/layout/RadialCluster"/>
    <dgm:cxn modelId="{37EEA530-0633-425D-AB7F-7BA1EF54ED2A}" type="presParOf" srcId="{9CD46229-5686-4B65-B2AE-6BE8FEC7CEF5}" destId="{A8FF32D6-B714-4177-856D-2C7AD8CD7999}" srcOrd="2" destOrd="0" presId="urn:microsoft.com/office/officeart/2008/layout/RadialCluster"/>
    <dgm:cxn modelId="{58BE5B91-1468-46D9-B861-2B31514D7109}" type="presParOf" srcId="{9CD46229-5686-4B65-B2AE-6BE8FEC7CEF5}" destId="{6721AEF9-71EF-4B54-8D42-A3A1CE2F1C7E}" srcOrd="3" destOrd="0" presId="urn:microsoft.com/office/officeart/2008/layout/RadialCluster"/>
    <dgm:cxn modelId="{2CB72397-371D-431D-BD45-8DEDA1825610}" type="presParOf" srcId="{9CD46229-5686-4B65-B2AE-6BE8FEC7CEF5}" destId="{2901FE4F-6C20-4C9C-9763-ACB2225FEF73}" srcOrd="4" destOrd="0" presId="urn:microsoft.com/office/officeart/2008/layout/RadialCluster"/>
    <dgm:cxn modelId="{53296918-895A-4DC7-928F-3F09124526C9}" type="presParOf" srcId="{9CD46229-5686-4B65-B2AE-6BE8FEC7CEF5}" destId="{10624317-8308-432F-A644-A68F6D1B8531}" srcOrd="5" destOrd="0" presId="urn:microsoft.com/office/officeart/2008/layout/RadialCluster"/>
    <dgm:cxn modelId="{42B9D6F8-D137-4779-82FD-6C689C87E803}" type="presParOf" srcId="{9CD46229-5686-4B65-B2AE-6BE8FEC7CEF5}" destId="{4547712A-E95E-4059-8442-D5B1CE36B64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0BC408-2C95-4D02-95BD-9D761190F5D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6D9DA53-8F0F-47B1-A38C-084D5B1FDACB}">
      <dgm:prSet phldrT="[Text]"/>
      <dgm:spPr>
        <a:noFill/>
        <a:ln w="50800">
          <a:solidFill>
            <a:srgbClr val="7030A0"/>
          </a:solidFill>
        </a:ln>
      </dgm:spPr>
      <dgm:t>
        <a:bodyPr/>
        <a:lstStyle/>
        <a:p>
          <a:r>
            <a:rPr lang="en-US" b="1" dirty="0" smtClean="0">
              <a:solidFill>
                <a:schemeClr val="bg2">
                  <a:lumMod val="25000"/>
                </a:schemeClr>
              </a:solidFill>
              <a:effectLst>
                <a:outerShdw blurRad="38100" dist="38100" dir="2700000" algn="tl">
                  <a:srgbClr val="000000">
                    <a:alpha val="43137"/>
                  </a:srgbClr>
                </a:outerShdw>
              </a:effectLst>
            </a:rPr>
            <a:t>EARLY CHILDHOOD EDUCATION A</a:t>
          </a:r>
          <a:endParaRPr lang="en-US" b="1" dirty="0">
            <a:solidFill>
              <a:schemeClr val="bg2">
                <a:lumMod val="25000"/>
              </a:schemeClr>
            </a:solidFill>
            <a:effectLst>
              <a:outerShdw blurRad="38100" dist="38100" dir="2700000" algn="tl">
                <a:srgbClr val="000000">
                  <a:alpha val="43137"/>
                </a:srgbClr>
              </a:outerShdw>
            </a:effectLst>
          </a:endParaRPr>
        </a:p>
      </dgm:t>
    </dgm:pt>
    <dgm:pt modelId="{75019239-3482-426E-B84B-2E7A26C46E49}" type="parTrans" cxnId="{0676CF54-8E36-49C5-8563-61CDC10F3694}">
      <dgm:prSet/>
      <dgm:spPr/>
      <dgm:t>
        <a:bodyPr/>
        <a:lstStyle/>
        <a:p>
          <a:endParaRPr lang="en-US"/>
        </a:p>
      </dgm:t>
    </dgm:pt>
    <dgm:pt modelId="{47CB1285-44BE-4A1B-8CE9-567E00379439}" type="sibTrans" cxnId="{0676CF54-8E36-49C5-8563-61CDC10F3694}">
      <dgm:prSet/>
      <dgm:spPr/>
      <dgm:t>
        <a:bodyPr/>
        <a:lstStyle/>
        <a:p>
          <a:endParaRPr lang="en-US"/>
        </a:p>
      </dgm:t>
    </dgm:pt>
    <dgm:pt modelId="{11B1358A-8CB2-4632-A70D-0C97AEBB0479}">
      <dgm:prSet phldrT="[Text]" custT="1"/>
      <dgm:spPr>
        <a:noFill/>
        <a:ln w="47625">
          <a:solidFill>
            <a:srgbClr val="7030A0"/>
          </a:solidFill>
        </a:ln>
      </dgm:spPr>
      <dgm:t>
        <a:bodyPr/>
        <a:lstStyle/>
        <a:p>
          <a:pPr algn="ctr"/>
          <a:r>
            <a:rPr lang="en-US" sz="1600" b="1" dirty="0" smtClean="0">
              <a:solidFill>
                <a:schemeClr val="bg2">
                  <a:lumMod val="25000"/>
                </a:schemeClr>
              </a:solidFill>
              <a:effectLst>
                <a:outerShdw blurRad="38100" dist="38100" dir="2700000" algn="tl">
                  <a:srgbClr val="000000">
                    <a:alpha val="43137"/>
                  </a:srgbClr>
                </a:outerShdw>
              </a:effectLst>
            </a:rPr>
            <a:t>CDA Portfolio Resources </a:t>
          </a:r>
        </a:p>
        <a:p>
          <a:pPr algn="ctr"/>
          <a:r>
            <a:rPr lang="en-US" sz="1600" b="1" dirty="0" smtClean="0">
              <a:solidFill>
                <a:schemeClr val="bg2">
                  <a:lumMod val="25000"/>
                </a:schemeClr>
              </a:solidFill>
              <a:effectLst>
                <a:outerShdw blurRad="38100" dist="38100" dir="2700000" algn="tl">
                  <a:srgbClr val="000000">
                    <a:alpha val="43137"/>
                  </a:srgbClr>
                </a:outerShdw>
              </a:effectLst>
            </a:rPr>
            <a:t>(Only exposing students to these resources but not gathering them until ECE B)</a:t>
          </a:r>
        </a:p>
        <a:p>
          <a:pPr algn="l"/>
          <a:r>
            <a:rPr lang="en-US" sz="1600" b="1" dirty="0" smtClean="0">
              <a:solidFill>
                <a:schemeClr val="bg2">
                  <a:lumMod val="25000"/>
                </a:schemeClr>
              </a:solidFill>
              <a:effectLst/>
            </a:rPr>
            <a:t>*RC I-2 Weekly Menu</a:t>
          </a:r>
        </a:p>
        <a:p>
          <a:pPr algn="l"/>
          <a:r>
            <a:rPr lang="en-US" sz="1600" b="1" dirty="0" smtClean="0">
              <a:solidFill>
                <a:schemeClr val="bg2">
                  <a:lumMod val="25000"/>
                </a:schemeClr>
              </a:solidFill>
              <a:effectLst/>
            </a:rPr>
            <a:t>*RC I-3 Weekly lesson plan: gathering of ideas to create this</a:t>
          </a:r>
        </a:p>
        <a:p>
          <a:pPr algn="l"/>
          <a:r>
            <a:rPr lang="en-US" sz="1600" b="1" dirty="0" smtClean="0">
              <a:solidFill>
                <a:schemeClr val="bg2">
                  <a:lumMod val="25000"/>
                </a:schemeClr>
              </a:solidFill>
              <a:effectLst/>
            </a:rPr>
            <a:t>*RC II-1(1-9) Learning Experiences: gathering of ideas to create this</a:t>
          </a:r>
        </a:p>
        <a:p>
          <a:pPr algn="l"/>
          <a:r>
            <a:rPr lang="en-US" sz="1600" b="1" dirty="0" smtClean="0">
              <a:solidFill>
                <a:schemeClr val="bg2">
                  <a:lumMod val="25000"/>
                </a:schemeClr>
              </a:solidFill>
              <a:effectLst/>
            </a:rPr>
            <a:t>*RC III Book bibliography: Recording the stories read at the beginning of class</a:t>
          </a:r>
        </a:p>
        <a:p>
          <a:pPr algn="l"/>
          <a:r>
            <a:rPr lang="en-US" sz="1600" b="1" dirty="0" smtClean="0">
              <a:solidFill>
                <a:schemeClr val="bg2">
                  <a:lumMod val="25000"/>
                </a:schemeClr>
              </a:solidFill>
              <a:effectLst/>
            </a:rPr>
            <a:t>*RC IV-4 How children develop and learn &amp; positive guidance techniques</a:t>
          </a:r>
        </a:p>
        <a:p>
          <a:pPr algn="l"/>
          <a:r>
            <a:rPr lang="en-US" sz="1600" b="1" dirty="0" smtClean="0">
              <a:solidFill>
                <a:schemeClr val="bg2">
                  <a:lumMod val="25000"/>
                </a:schemeClr>
              </a:solidFill>
              <a:effectLst/>
            </a:rPr>
            <a:t>*RC V Record Keeping Forms</a:t>
          </a:r>
        </a:p>
        <a:p>
          <a:pPr algn="l"/>
          <a:r>
            <a:rPr lang="en-US" sz="1600" b="1" dirty="0" smtClean="0">
              <a:solidFill>
                <a:schemeClr val="bg2">
                  <a:lumMod val="25000"/>
                </a:schemeClr>
              </a:solidFill>
              <a:effectLst/>
            </a:rPr>
            <a:t>*RC VI-1a, b, c Child Care regulating, personnel requirements, and ratios</a:t>
          </a:r>
        </a:p>
        <a:p>
          <a:pPr algn="l"/>
          <a:r>
            <a:rPr lang="en-US" sz="1600" b="1" dirty="0" smtClean="0">
              <a:solidFill>
                <a:schemeClr val="bg2">
                  <a:lumMod val="25000"/>
                </a:schemeClr>
              </a:solidFill>
              <a:effectLst/>
            </a:rPr>
            <a:t>*RC VI-3 Reporting child abuse and neglect </a:t>
          </a:r>
          <a:endParaRPr lang="en-US" sz="1600" dirty="0">
            <a:effectLst/>
          </a:endParaRPr>
        </a:p>
      </dgm:t>
    </dgm:pt>
    <dgm:pt modelId="{764A19AB-C9DD-405E-995A-5405D16FFA11}" type="parTrans" cxnId="{0F9CC08C-F5C2-442F-BA0C-6EB0DBFB93A7}">
      <dgm:prSet/>
      <dgm:spPr>
        <a:ln w="38100">
          <a:solidFill>
            <a:schemeClr val="bg2">
              <a:lumMod val="25000"/>
            </a:schemeClr>
          </a:solidFill>
        </a:ln>
      </dgm:spPr>
      <dgm:t>
        <a:bodyPr/>
        <a:lstStyle/>
        <a:p>
          <a:endParaRPr lang="en-US"/>
        </a:p>
      </dgm:t>
    </dgm:pt>
    <dgm:pt modelId="{11D5ED45-0769-49BA-A75D-1B9087B0759F}" type="sibTrans" cxnId="{0F9CC08C-F5C2-442F-BA0C-6EB0DBFB93A7}">
      <dgm:prSet/>
      <dgm:spPr/>
      <dgm:t>
        <a:bodyPr/>
        <a:lstStyle/>
        <a:p>
          <a:endParaRPr lang="en-US"/>
        </a:p>
      </dgm:t>
    </dgm:pt>
    <dgm:pt modelId="{8126A16D-A4FF-409E-AF20-58ACCA01EF48}">
      <dgm:prSet phldrT="[Text]" custT="1"/>
      <dgm:spPr>
        <a:noFill/>
        <a:ln w="38100">
          <a:solidFill>
            <a:srgbClr val="7030A0"/>
          </a:solidFill>
        </a:ln>
      </dgm:spPr>
      <dgm:t>
        <a:bodyPr/>
        <a:lstStyle/>
        <a:p>
          <a:pPr algn="ctr"/>
          <a:r>
            <a:rPr lang="en-US" sz="1600" b="1" dirty="0" smtClean="0">
              <a:solidFill>
                <a:schemeClr val="bg2">
                  <a:lumMod val="25000"/>
                </a:schemeClr>
              </a:solidFill>
              <a:effectLst>
                <a:outerShdw blurRad="38100" dist="38100" dir="2700000" algn="tl">
                  <a:srgbClr val="000000">
                    <a:alpha val="43137"/>
                  </a:srgbClr>
                </a:outerShdw>
              </a:effectLst>
            </a:rPr>
            <a:t>CDA EXPERIENCE HOURS</a:t>
          </a:r>
        </a:p>
        <a:p>
          <a:pPr algn="ctr"/>
          <a:r>
            <a:rPr lang="en-US" sz="2000" b="1" dirty="0" smtClean="0">
              <a:solidFill>
                <a:schemeClr val="bg2">
                  <a:lumMod val="25000"/>
                </a:schemeClr>
              </a:solidFill>
              <a:effectLst>
                <a:outerShdw blurRad="38100" dist="38100" dir="2700000" algn="tl">
                  <a:srgbClr val="000000">
                    <a:alpha val="43137"/>
                  </a:srgbClr>
                </a:outerShdw>
              </a:effectLst>
            </a:rPr>
            <a:t>33</a:t>
          </a:r>
          <a:endParaRPr lang="en-US" sz="2000" b="1" dirty="0">
            <a:solidFill>
              <a:schemeClr val="bg2">
                <a:lumMod val="25000"/>
              </a:schemeClr>
            </a:solidFill>
            <a:effectLst>
              <a:outerShdw blurRad="38100" dist="38100" dir="2700000" algn="tl">
                <a:srgbClr val="000000">
                  <a:alpha val="43137"/>
                </a:srgbClr>
              </a:outerShdw>
            </a:effectLst>
          </a:endParaRPr>
        </a:p>
      </dgm:t>
    </dgm:pt>
    <dgm:pt modelId="{7B682024-0C13-44D1-A877-85161C6D2EC6}" type="parTrans" cxnId="{6427830D-3212-4299-8E55-08FC0B482A10}">
      <dgm:prSet/>
      <dgm:spPr>
        <a:ln w="38100">
          <a:solidFill>
            <a:schemeClr val="bg2">
              <a:lumMod val="25000"/>
            </a:schemeClr>
          </a:solidFill>
        </a:ln>
      </dgm:spPr>
      <dgm:t>
        <a:bodyPr/>
        <a:lstStyle/>
        <a:p>
          <a:endParaRPr lang="en-US"/>
        </a:p>
      </dgm:t>
    </dgm:pt>
    <dgm:pt modelId="{BBFED145-4C95-418A-AA6E-C5AC92917754}" type="sibTrans" cxnId="{6427830D-3212-4299-8E55-08FC0B482A10}">
      <dgm:prSet/>
      <dgm:spPr/>
      <dgm:t>
        <a:bodyPr/>
        <a:lstStyle/>
        <a:p>
          <a:endParaRPr lang="en-US"/>
        </a:p>
      </dgm:t>
    </dgm:pt>
    <dgm:pt modelId="{04B165F0-C3EA-4710-890E-6A3E8C85A1D1}">
      <dgm:prSet phldrT="[Text]" custT="1"/>
      <dgm:spPr>
        <a:noFill/>
        <a:ln w="50800">
          <a:solidFill>
            <a:srgbClr val="7030A0"/>
          </a:solidFill>
        </a:ln>
      </dgm:spPr>
      <dgm:t>
        <a:bodyPr/>
        <a:lstStyle/>
        <a:p>
          <a:pPr algn="ctr"/>
          <a:r>
            <a:rPr lang="en-US" sz="1400" dirty="0" smtClean="0"/>
            <a:t>CD Education </a:t>
          </a:r>
          <a:r>
            <a:rPr lang="en-US" sz="1600" b="1" dirty="0" smtClean="0">
              <a:solidFill>
                <a:schemeClr val="bg2">
                  <a:lumMod val="25000"/>
                </a:schemeClr>
              </a:solidFill>
              <a:effectLst>
                <a:outerShdw blurRad="38100" dist="38100" dir="2700000" algn="tl">
                  <a:srgbClr val="000000">
                    <a:alpha val="43137"/>
                  </a:srgbClr>
                </a:outerShdw>
              </a:effectLst>
            </a:rPr>
            <a:t>CDA EDUCATION HOURS</a:t>
          </a:r>
        </a:p>
        <a:p>
          <a:pPr algn="ctr"/>
          <a:r>
            <a:rPr lang="en-US" sz="1800" b="1" dirty="0" smtClean="0">
              <a:solidFill>
                <a:schemeClr val="bg2">
                  <a:lumMod val="25000"/>
                </a:schemeClr>
              </a:solidFill>
              <a:effectLst>
                <a:outerShdw blurRad="38100" dist="38100" dir="2700000" algn="tl">
                  <a:srgbClr val="000000">
                    <a:alpha val="43137"/>
                  </a:srgbClr>
                </a:outerShdw>
              </a:effectLst>
            </a:rPr>
            <a:t>47</a:t>
          </a:r>
          <a:endParaRPr lang="en-US" sz="1800" b="1" dirty="0">
            <a:solidFill>
              <a:schemeClr val="bg2">
                <a:lumMod val="25000"/>
              </a:schemeClr>
            </a:solidFill>
            <a:effectLst>
              <a:outerShdw blurRad="38100" dist="38100" dir="2700000" algn="tl">
                <a:srgbClr val="000000">
                  <a:alpha val="43137"/>
                </a:srgbClr>
              </a:outerShdw>
            </a:effectLst>
          </a:endParaRPr>
        </a:p>
      </dgm:t>
    </dgm:pt>
    <dgm:pt modelId="{DE375932-CB07-4E01-974E-3758163DADE4}" type="parTrans" cxnId="{D0696B2D-FD96-4D04-9502-6AC0FBB6C8C6}">
      <dgm:prSet/>
      <dgm:spPr>
        <a:ln w="38100">
          <a:solidFill>
            <a:schemeClr val="bg2">
              <a:lumMod val="25000"/>
            </a:schemeClr>
          </a:solidFill>
        </a:ln>
      </dgm:spPr>
      <dgm:t>
        <a:bodyPr/>
        <a:lstStyle/>
        <a:p>
          <a:endParaRPr lang="en-US"/>
        </a:p>
      </dgm:t>
    </dgm:pt>
    <dgm:pt modelId="{C9622941-FD81-4EB2-8CE2-9BD5D0692FB5}" type="sibTrans" cxnId="{D0696B2D-FD96-4D04-9502-6AC0FBB6C8C6}">
      <dgm:prSet/>
      <dgm:spPr/>
      <dgm:t>
        <a:bodyPr/>
        <a:lstStyle/>
        <a:p>
          <a:endParaRPr lang="en-US"/>
        </a:p>
      </dgm:t>
    </dgm:pt>
    <dgm:pt modelId="{D6604E36-2110-4C11-A8B4-D6751ED59990}" type="pres">
      <dgm:prSet presAssocID="{560BC408-2C95-4D02-95BD-9D761190F5D3}" presName="Name0" presStyleCnt="0">
        <dgm:presLayoutVars>
          <dgm:chMax val="1"/>
          <dgm:chPref val="1"/>
          <dgm:dir/>
          <dgm:animOne val="branch"/>
          <dgm:animLvl val="lvl"/>
        </dgm:presLayoutVars>
      </dgm:prSet>
      <dgm:spPr/>
      <dgm:t>
        <a:bodyPr/>
        <a:lstStyle/>
        <a:p>
          <a:endParaRPr lang="en-US"/>
        </a:p>
      </dgm:t>
    </dgm:pt>
    <dgm:pt modelId="{9CD46229-5686-4B65-B2AE-6BE8FEC7CEF5}" type="pres">
      <dgm:prSet presAssocID="{16D9DA53-8F0F-47B1-A38C-084D5B1FDACB}" presName="singleCycle" presStyleCnt="0"/>
      <dgm:spPr/>
    </dgm:pt>
    <dgm:pt modelId="{C485D6FB-7169-4FF3-8ECE-0CBEC34CC200}" type="pres">
      <dgm:prSet presAssocID="{16D9DA53-8F0F-47B1-A38C-084D5B1FDACB}" presName="singleCenter" presStyleLbl="node1" presStyleIdx="0" presStyleCnt="4" custLinFactNeighborY="3076">
        <dgm:presLayoutVars>
          <dgm:chMax val="7"/>
          <dgm:chPref val="7"/>
        </dgm:presLayoutVars>
      </dgm:prSet>
      <dgm:spPr/>
      <dgm:t>
        <a:bodyPr/>
        <a:lstStyle/>
        <a:p>
          <a:endParaRPr lang="en-US"/>
        </a:p>
      </dgm:t>
    </dgm:pt>
    <dgm:pt modelId="{97EED848-C488-46EE-9516-C9444D7759D6}" type="pres">
      <dgm:prSet presAssocID="{764A19AB-C9DD-405E-995A-5405D16FFA11}" presName="Name56" presStyleLbl="parChTrans1D2" presStyleIdx="0" presStyleCnt="3"/>
      <dgm:spPr/>
      <dgm:t>
        <a:bodyPr/>
        <a:lstStyle/>
        <a:p>
          <a:endParaRPr lang="en-US"/>
        </a:p>
      </dgm:t>
    </dgm:pt>
    <dgm:pt modelId="{A8FF32D6-B714-4177-856D-2C7AD8CD7999}" type="pres">
      <dgm:prSet presAssocID="{11B1358A-8CB2-4632-A70D-0C97AEBB0479}" presName="text0" presStyleLbl="node1" presStyleIdx="1" presStyleCnt="4" custScaleX="606722" custScaleY="268077" custRadScaleRad="96482">
        <dgm:presLayoutVars>
          <dgm:bulletEnabled val="1"/>
        </dgm:presLayoutVars>
      </dgm:prSet>
      <dgm:spPr/>
      <dgm:t>
        <a:bodyPr/>
        <a:lstStyle/>
        <a:p>
          <a:endParaRPr lang="en-US"/>
        </a:p>
      </dgm:t>
    </dgm:pt>
    <dgm:pt modelId="{6721AEF9-71EF-4B54-8D42-A3A1CE2F1C7E}" type="pres">
      <dgm:prSet presAssocID="{7B682024-0C13-44D1-A877-85161C6D2EC6}" presName="Name56" presStyleLbl="parChTrans1D2" presStyleIdx="1" presStyleCnt="3"/>
      <dgm:spPr/>
      <dgm:t>
        <a:bodyPr/>
        <a:lstStyle/>
        <a:p>
          <a:endParaRPr lang="en-US"/>
        </a:p>
      </dgm:t>
    </dgm:pt>
    <dgm:pt modelId="{2901FE4F-6C20-4C9C-9763-ACB2225FEF73}" type="pres">
      <dgm:prSet presAssocID="{8126A16D-A4FF-409E-AF20-58ACCA01EF48}" presName="text0" presStyleLbl="node1" presStyleIdx="2" presStyleCnt="4" custRadScaleRad="79719" custRadScaleInc="-7833">
        <dgm:presLayoutVars>
          <dgm:bulletEnabled val="1"/>
        </dgm:presLayoutVars>
      </dgm:prSet>
      <dgm:spPr/>
      <dgm:t>
        <a:bodyPr/>
        <a:lstStyle/>
        <a:p>
          <a:endParaRPr lang="en-US"/>
        </a:p>
      </dgm:t>
    </dgm:pt>
    <dgm:pt modelId="{10624317-8308-432F-A644-A68F6D1B8531}" type="pres">
      <dgm:prSet presAssocID="{DE375932-CB07-4E01-974E-3758163DADE4}" presName="Name56" presStyleLbl="parChTrans1D2" presStyleIdx="2" presStyleCnt="3"/>
      <dgm:spPr/>
      <dgm:t>
        <a:bodyPr/>
        <a:lstStyle/>
        <a:p>
          <a:endParaRPr lang="en-US"/>
        </a:p>
      </dgm:t>
    </dgm:pt>
    <dgm:pt modelId="{4547712A-E95E-4059-8442-D5B1CE36B642}" type="pres">
      <dgm:prSet presAssocID="{04B165F0-C3EA-4710-890E-6A3E8C85A1D1}" presName="text0" presStyleLbl="node1" presStyleIdx="3" presStyleCnt="4" custRadScaleRad="80960" custRadScaleInc="8524">
        <dgm:presLayoutVars>
          <dgm:bulletEnabled val="1"/>
        </dgm:presLayoutVars>
      </dgm:prSet>
      <dgm:spPr/>
      <dgm:t>
        <a:bodyPr/>
        <a:lstStyle/>
        <a:p>
          <a:endParaRPr lang="en-US"/>
        </a:p>
      </dgm:t>
    </dgm:pt>
  </dgm:ptLst>
  <dgm:cxnLst>
    <dgm:cxn modelId="{C8B929FF-C4D7-47AB-B38E-486AAB8A58A2}" type="presOf" srcId="{04B165F0-C3EA-4710-890E-6A3E8C85A1D1}" destId="{4547712A-E95E-4059-8442-D5B1CE36B642}" srcOrd="0" destOrd="0" presId="urn:microsoft.com/office/officeart/2008/layout/RadialCluster"/>
    <dgm:cxn modelId="{3A9EC7BC-97D6-4EBB-9961-3DF1137574BE}" type="presOf" srcId="{764A19AB-C9DD-405E-995A-5405D16FFA11}" destId="{97EED848-C488-46EE-9516-C9444D7759D6}" srcOrd="0" destOrd="0" presId="urn:microsoft.com/office/officeart/2008/layout/RadialCluster"/>
    <dgm:cxn modelId="{0A628BE1-75EE-4CAC-98A5-E098D47EDD9D}" type="presOf" srcId="{DE375932-CB07-4E01-974E-3758163DADE4}" destId="{10624317-8308-432F-A644-A68F6D1B8531}" srcOrd="0" destOrd="0" presId="urn:microsoft.com/office/officeart/2008/layout/RadialCluster"/>
    <dgm:cxn modelId="{0F9CC08C-F5C2-442F-BA0C-6EB0DBFB93A7}" srcId="{16D9DA53-8F0F-47B1-A38C-084D5B1FDACB}" destId="{11B1358A-8CB2-4632-A70D-0C97AEBB0479}" srcOrd="0" destOrd="0" parTransId="{764A19AB-C9DD-405E-995A-5405D16FFA11}" sibTransId="{11D5ED45-0769-49BA-A75D-1B9087B0759F}"/>
    <dgm:cxn modelId="{D0696B2D-FD96-4D04-9502-6AC0FBB6C8C6}" srcId="{16D9DA53-8F0F-47B1-A38C-084D5B1FDACB}" destId="{04B165F0-C3EA-4710-890E-6A3E8C85A1D1}" srcOrd="2" destOrd="0" parTransId="{DE375932-CB07-4E01-974E-3758163DADE4}" sibTransId="{C9622941-FD81-4EB2-8CE2-9BD5D0692FB5}"/>
    <dgm:cxn modelId="{3DD94BA4-F37C-47C5-924A-C7FAA3D8FA48}" type="presOf" srcId="{11B1358A-8CB2-4632-A70D-0C97AEBB0479}" destId="{A8FF32D6-B714-4177-856D-2C7AD8CD7999}" srcOrd="0" destOrd="0" presId="urn:microsoft.com/office/officeart/2008/layout/RadialCluster"/>
    <dgm:cxn modelId="{0676CF54-8E36-49C5-8563-61CDC10F3694}" srcId="{560BC408-2C95-4D02-95BD-9D761190F5D3}" destId="{16D9DA53-8F0F-47B1-A38C-084D5B1FDACB}" srcOrd="0" destOrd="0" parTransId="{75019239-3482-426E-B84B-2E7A26C46E49}" sibTransId="{47CB1285-44BE-4A1B-8CE9-567E00379439}"/>
    <dgm:cxn modelId="{6427830D-3212-4299-8E55-08FC0B482A10}" srcId="{16D9DA53-8F0F-47B1-A38C-084D5B1FDACB}" destId="{8126A16D-A4FF-409E-AF20-58ACCA01EF48}" srcOrd="1" destOrd="0" parTransId="{7B682024-0C13-44D1-A877-85161C6D2EC6}" sibTransId="{BBFED145-4C95-418A-AA6E-C5AC92917754}"/>
    <dgm:cxn modelId="{FF442484-3DBC-4899-B6A7-093855EFEB0A}" type="presOf" srcId="{8126A16D-A4FF-409E-AF20-58ACCA01EF48}" destId="{2901FE4F-6C20-4C9C-9763-ACB2225FEF73}" srcOrd="0" destOrd="0" presId="urn:microsoft.com/office/officeart/2008/layout/RadialCluster"/>
    <dgm:cxn modelId="{DE8710DC-F303-424C-BF45-9DCFEEB7982D}" type="presOf" srcId="{16D9DA53-8F0F-47B1-A38C-084D5B1FDACB}" destId="{C485D6FB-7169-4FF3-8ECE-0CBEC34CC200}" srcOrd="0" destOrd="0" presId="urn:microsoft.com/office/officeart/2008/layout/RadialCluster"/>
    <dgm:cxn modelId="{0BAD5D55-9D70-47A5-B406-0FA20BB3DD4E}" type="presOf" srcId="{7B682024-0C13-44D1-A877-85161C6D2EC6}" destId="{6721AEF9-71EF-4B54-8D42-A3A1CE2F1C7E}" srcOrd="0" destOrd="0" presId="urn:microsoft.com/office/officeart/2008/layout/RadialCluster"/>
    <dgm:cxn modelId="{397718EE-007C-4304-A971-2BA9838FD3CF}" type="presOf" srcId="{560BC408-2C95-4D02-95BD-9D761190F5D3}" destId="{D6604E36-2110-4C11-A8B4-D6751ED59990}" srcOrd="0" destOrd="0" presId="urn:microsoft.com/office/officeart/2008/layout/RadialCluster"/>
    <dgm:cxn modelId="{EF519634-6AB4-42B6-B42C-311BA3F5D061}" type="presParOf" srcId="{D6604E36-2110-4C11-A8B4-D6751ED59990}" destId="{9CD46229-5686-4B65-B2AE-6BE8FEC7CEF5}" srcOrd="0" destOrd="0" presId="urn:microsoft.com/office/officeart/2008/layout/RadialCluster"/>
    <dgm:cxn modelId="{4F8D3813-C384-4AAF-8540-112D00C94385}" type="presParOf" srcId="{9CD46229-5686-4B65-B2AE-6BE8FEC7CEF5}" destId="{C485D6FB-7169-4FF3-8ECE-0CBEC34CC200}" srcOrd="0" destOrd="0" presId="urn:microsoft.com/office/officeart/2008/layout/RadialCluster"/>
    <dgm:cxn modelId="{0E328297-3143-4A73-BC8C-DD4230AAC498}" type="presParOf" srcId="{9CD46229-5686-4B65-B2AE-6BE8FEC7CEF5}" destId="{97EED848-C488-46EE-9516-C9444D7759D6}" srcOrd="1" destOrd="0" presId="urn:microsoft.com/office/officeart/2008/layout/RadialCluster"/>
    <dgm:cxn modelId="{63C5FDE2-9387-46A7-B0E4-A207C5809D9D}" type="presParOf" srcId="{9CD46229-5686-4B65-B2AE-6BE8FEC7CEF5}" destId="{A8FF32D6-B714-4177-856D-2C7AD8CD7999}" srcOrd="2" destOrd="0" presId="urn:microsoft.com/office/officeart/2008/layout/RadialCluster"/>
    <dgm:cxn modelId="{D28A1085-7D25-4DA6-852D-157FD600738F}" type="presParOf" srcId="{9CD46229-5686-4B65-B2AE-6BE8FEC7CEF5}" destId="{6721AEF9-71EF-4B54-8D42-A3A1CE2F1C7E}" srcOrd="3" destOrd="0" presId="urn:microsoft.com/office/officeart/2008/layout/RadialCluster"/>
    <dgm:cxn modelId="{4A10EC79-4703-4C06-AD1C-11EFF31EC6E3}" type="presParOf" srcId="{9CD46229-5686-4B65-B2AE-6BE8FEC7CEF5}" destId="{2901FE4F-6C20-4C9C-9763-ACB2225FEF73}" srcOrd="4" destOrd="0" presId="urn:microsoft.com/office/officeart/2008/layout/RadialCluster"/>
    <dgm:cxn modelId="{0D5C781C-F453-411F-B39D-8941B721D017}" type="presParOf" srcId="{9CD46229-5686-4B65-B2AE-6BE8FEC7CEF5}" destId="{10624317-8308-432F-A644-A68F6D1B8531}" srcOrd="5" destOrd="0" presId="urn:microsoft.com/office/officeart/2008/layout/RadialCluster"/>
    <dgm:cxn modelId="{DB13C78F-5C27-4560-88D5-DDA84C61F9CA}" type="presParOf" srcId="{9CD46229-5686-4B65-B2AE-6BE8FEC7CEF5}" destId="{4547712A-E95E-4059-8442-D5B1CE36B64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0BC408-2C95-4D02-95BD-9D761190F5D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6D9DA53-8F0F-47B1-A38C-084D5B1FDACB}">
      <dgm:prSet phldrT="[Text]"/>
      <dgm:spPr>
        <a:noFill/>
        <a:ln w="50800">
          <a:solidFill>
            <a:srgbClr val="0070C0"/>
          </a:solidFill>
        </a:ln>
      </dgm:spPr>
      <dgm:t>
        <a:bodyPr/>
        <a:lstStyle/>
        <a:p>
          <a:r>
            <a:rPr lang="en-US" b="1" dirty="0" smtClean="0">
              <a:solidFill>
                <a:schemeClr val="bg2">
                  <a:lumMod val="25000"/>
                </a:schemeClr>
              </a:solidFill>
              <a:effectLst>
                <a:outerShdw blurRad="38100" dist="38100" dir="2700000" algn="tl">
                  <a:srgbClr val="000000">
                    <a:alpha val="43137"/>
                  </a:srgbClr>
                </a:outerShdw>
              </a:effectLst>
            </a:rPr>
            <a:t>EARLY CHILDHOOD EDUCATION B</a:t>
          </a:r>
          <a:endParaRPr lang="en-US" b="1" dirty="0">
            <a:solidFill>
              <a:schemeClr val="bg2">
                <a:lumMod val="25000"/>
              </a:schemeClr>
            </a:solidFill>
            <a:effectLst>
              <a:outerShdw blurRad="38100" dist="38100" dir="2700000" algn="tl">
                <a:srgbClr val="000000">
                  <a:alpha val="43137"/>
                </a:srgbClr>
              </a:outerShdw>
            </a:effectLst>
          </a:endParaRPr>
        </a:p>
      </dgm:t>
    </dgm:pt>
    <dgm:pt modelId="{75019239-3482-426E-B84B-2E7A26C46E49}" type="parTrans" cxnId="{0676CF54-8E36-49C5-8563-61CDC10F3694}">
      <dgm:prSet/>
      <dgm:spPr/>
      <dgm:t>
        <a:bodyPr/>
        <a:lstStyle/>
        <a:p>
          <a:endParaRPr lang="en-US"/>
        </a:p>
      </dgm:t>
    </dgm:pt>
    <dgm:pt modelId="{47CB1285-44BE-4A1B-8CE9-567E00379439}" type="sibTrans" cxnId="{0676CF54-8E36-49C5-8563-61CDC10F3694}">
      <dgm:prSet/>
      <dgm:spPr/>
      <dgm:t>
        <a:bodyPr/>
        <a:lstStyle/>
        <a:p>
          <a:endParaRPr lang="en-US"/>
        </a:p>
      </dgm:t>
    </dgm:pt>
    <dgm:pt modelId="{11B1358A-8CB2-4632-A70D-0C97AEBB0479}">
      <dgm:prSet phldrT="[Text]" custT="1"/>
      <dgm:spPr>
        <a:noFill/>
        <a:ln w="47625">
          <a:solidFill>
            <a:srgbClr val="0070C0"/>
          </a:solidFill>
        </a:ln>
      </dgm:spPr>
      <dgm:t>
        <a:bodyPr/>
        <a:lstStyle/>
        <a:p>
          <a:pPr algn="ctr"/>
          <a:r>
            <a:rPr lang="en-US" sz="1500" b="1" dirty="0" smtClean="0">
              <a:solidFill>
                <a:schemeClr val="bg2">
                  <a:lumMod val="25000"/>
                </a:schemeClr>
              </a:solidFill>
              <a:effectLst>
                <a:outerShdw blurRad="38100" dist="38100" dir="2700000" algn="tl">
                  <a:srgbClr val="000000">
                    <a:alpha val="43137"/>
                  </a:srgbClr>
                </a:outerShdw>
              </a:effectLst>
            </a:rPr>
            <a:t>CDA Portfolio Resources</a:t>
          </a:r>
        </a:p>
        <a:p>
          <a:pPr algn="l"/>
          <a:r>
            <a:rPr lang="en-US" sz="1500" b="1" dirty="0" smtClean="0">
              <a:solidFill>
                <a:schemeClr val="bg2">
                  <a:lumMod val="25000"/>
                </a:schemeClr>
              </a:solidFill>
            </a:rPr>
            <a:t>*</a:t>
          </a:r>
          <a:r>
            <a:rPr lang="en-US" sz="1500" b="1" dirty="0" smtClean="0">
              <a:solidFill>
                <a:schemeClr val="bg2">
                  <a:lumMod val="25000"/>
                </a:schemeClr>
              </a:solidFill>
              <a:effectLst>
                <a:outerShdw blurRad="38100" dist="38100" dir="2700000" algn="tl">
                  <a:srgbClr val="000000">
                    <a:alpha val="43137"/>
                  </a:srgbClr>
                </a:outerShdw>
              </a:effectLst>
            </a:rPr>
            <a:t>Gathering all resources previously exposed to in Child Development and Early Childhood Education A</a:t>
          </a:r>
        </a:p>
        <a:p>
          <a:pPr algn="l"/>
          <a:r>
            <a:rPr lang="en-US" sz="1500" b="1" dirty="0" smtClean="0">
              <a:solidFill>
                <a:schemeClr val="bg2">
                  <a:lumMod val="25000"/>
                </a:schemeClr>
              </a:solidFill>
            </a:rPr>
            <a:t>*RC I-1 CPR Training: Our EMR teacher invites our students to join his class when he is certifying his students.</a:t>
          </a:r>
        </a:p>
        <a:p>
          <a:pPr algn="l"/>
          <a:r>
            <a:rPr lang="en-US" sz="1500" b="1" dirty="0" smtClean="0">
              <a:solidFill>
                <a:schemeClr val="bg2">
                  <a:lumMod val="25000"/>
                </a:schemeClr>
              </a:solidFill>
            </a:rPr>
            <a:t>*RC IV Family Resource Guide</a:t>
          </a:r>
        </a:p>
        <a:p>
          <a:pPr algn="l"/>
          <a:r>
            <a:rPr lang="en-US" sz="1500" b="1" dirty="0" smtClean="0">
              <a:solidFill>
                <a:schemeClr val="bg2">
                  <a:lumMod val="25000"/>
                </a:schemeClr>
              </a:solidFill>
            </a:rPr>
            <a:t>*RC VI-2 Early Childhood Associations</a:t>
          </a:r>
        </a:p>
        <a:p>
          <a:pPr algn="l"/>
          <a:r>
            <a:rPr lang="en-US" sz="1500" b="1" dirty="0" smtClean="0">
              <a:solidFill>
                <a:schemeClr val="bg2">
                  <a:lumMod val="25000"/>
                </a:schemeClr>
              </a:solidFill>
            </a:rPr>
            <a:t>*Write all 6 CDA Competency Statements to meet the CDA license requirements</a:t>
          </a:r>
        </a:p>
        <a:p>
          <a:pPr algn="l"/>
          <a:r>
            <a:rPr lang="en-US" sz="1500" b="1" dirty="0" smtClean="0">
              <a:solidFill>
                <a:schemeClr val="bg2">
                  <a:lumMod val="25000"/>
                </a:schemeClr>
              </a:solidFill>
            </a:rPr>
            <a:t>*Write all 14 CDA paragraphs to meet the CDA license requirements</a:t>
          </a:r>
        </a:p>
        <a:p>
          <a:pPr algn="l"/>
          <a:r>
            <a:rPr lang="en-US" sz="1500" b="1" dirty="0" smtClean="0">
              <a:solidFill>
                <a:schemeClr val="bg2">
                  <a:lumMod val="25000"/>
                </a:schemeClr>
              </a:solidFill>
            </a:rPr>
            <a:t>*Organize all 21 CDA Resources to meet the CDA license requirements</a:t>
          </a:r>
        </a:p>
        <a:p>
          <a:pPr algn="l"/>
          <a:r>
            <a:rPr lang="en-US" sz="1500" b="1" dirty="0" smtClean="0">
              <a:solidFill>
                <a:schemeClr val="bg2">
                  <a:lumMod val="25000"/>
                </a:schemeClr>
              </a:solidFill>
            </a:rPr>
            <a:t>*Write the Professional Philosophy Statement</a:t>
          </a:r>
          <a:endParaRPr lang="en-US" sz="1500" b="1" dirty="0">
            <a:solidFill>
              <a:schemeClr val="bg2">
                <a:lumMod val="25000"/>
              </a:schemeClr>
            </a:solidFill>
          </a:endParaRPr>
        </a:p>
      </dgm:t>
    </dgm:pt>
    <dgm:pt modelId="{764A19AB-C9DD-405E-995A-5405D16FFA11}" type="parTrans" cxnId="{0F9CC08C-F5C2-442F-BA0C-6EB0DBFB93A7}">
      <dgm:prSet/>
      <dgm:spPr>
        <a:ln w="38100">
          <a:solidFill>
            <a:schemeClr val="bg2">
              <a:lumMod val="25000"/>
            </a:schemeClr>
          </a:solidFill>
        </a:ln>
      </dgm:spPr>
      <dgm:t>
        <a:bodyPr/>
        <a:lstStyle/>
        <a:p>
          <a:endParaRPr lang="en-US"/>
        </a:p>
      </dgm:t>
    </dgm:pt>
    <dgm:pt modelId="{11D5ED45-0769-49BA-A75D-1B9087B0759F}" type="sibTrans" cxnId="{0F9CC08C-F5C2-442F-BA0C-6EB0DBFB93A7}">
      <dgm:prSet/>
      <dgm:spPr/>
      <dgm:t>
        <a:bodyPr/>
        <a:lstStyle/>
        <a:p>
          <a:endParaRPr lang="en-US"/>
        </a:p>
      </dgm:t>
    </dgm:pt>
    <dgm:pt modelId="{8126A16D-A4FF-409E-AF20-58ACCA01EF48}">
      <dgm:prSet phldrT="[Text]" custT="1"/>
      <dgm:spPr>
        <a:noFill/>
        <a:ln w="38100">
          <a:solidFill>
            <a:srgbClr val="0070C0"/>
          </a:solidFill>
        </a:ln>
      </dgm:spPr>
      <dgm:t>
        <a:bodyPr/>
        <a:lstStyle/>
        <a:p>
          <a:pPr algn="ctr"/>
          <a:r>
            <a:rPr lang="en-US" sz="1600" b="1" dirty="0" smtClean="0">
              <a:solidFill>
                <a:schemeClr val="bg2">
                  <a:lumMod val="25000"/>
                </a:schemeClr>
              </a:solidFill>
              <a:effectLst>
                <a:outerShdw blurRad="38100" dist="38100" dir="2700000" algn="tl">
                  <a:srgbClr val="000000">
                    <a:alpha val="43137"/>
                  </a:srgbClr>
                </a:outerShdw>
              </a:effectLst>
            </a:rPr>
            <a:t>CDA EXPERIENCE HOURS</a:t>
          </a:r>
        </a:p>
        <a:p>
          <a:pPr algn="ctr"/>
          <a:r>
            <a:rPr lang="en-US" sz="2000" b="1" dirty="0" smtClean="0">
              <a:solidFill>
                <a:schemeClr val="bg2">
                  <a:lumMod val="25000"/>
                </a:schemeClr>
              </a:solidFill>
              <a:effectLst>
                <a:outerShdw blurRad="38100" dist="38100" dir="2700000" algn="tl">
                  <a:srgbClr val="000000">
                    <a:alpha val="43137"/>
                  </a:srgbClr>
                </a:outerShdw>
              </a:effectLst>
            </a:rPr>
            <a:t>38</a:t>
          </a:r>
          <a:endParaRPr lang="en-US" sz="2000" b="1" dirty="0">
            <a:solidFill>
              <a:schemeClr val="bg2">
                <a:lumMod val="25000"/>
              </a:schemeClr>
            </a:solidFill>
            <a:effectLst>
              <a:outerShdw blurRad="38100" dist="38100" dir="2700000" algn="tl">
                <a:srgbClr val="000000">
                  <a:alpha val="43137"/>
                </a:srgbClr>
              </a:outerShdw>
            </a:effectLst>
          </a:endParaRPr>
        </a:p>
      </dgm:t>
    </dgm:pt>
    <dgm:pt modelId="{7B682024-0C13-44D1-A877-85161C6D2EC6}" type="parTrans" cxnId="{6427830D-3212-4299-8E55-08FC0B482A10}">
      <dgm:prSet/>
      <dgm:spPr>
        <a:ln w="38100">
          <a:solidFill>
            <a:schemeClr val="bg2">
              <a:lumMod val="25000"/>
            </a:schemeClr>
          </a:solidFill>
        </a:ln>
      </dgm:spPr>
      <dgm:t>
        <a:bodyPr/>
        <a:lstStyle/>
        <a:p>
          <a:endParaRPr lang="en-US"/>
        </a:p>
      </dgm:t>
    </dgm:pt>
    <dgm:pt modelId="{BBFED145-4C95-418A-AA6E-C5AC92917754}" type="sibTrans" cxnId="{6427830D-3212-4299-8E55-08FC0B482A10}">
      <dgm:prSet/>
      <dgm:spPr/>
      <dgm:t>
        <a:bodyPr/>
        <a:lstStyle/>
        <a:p>
          <a:endParaRPr lang="en-US"/>
        </a:p>
      </dgm:t>
    </dgm:pt>
    <dgm:pt modelId="{04B165F0-C3EA-4710-890E-6A3E8C85A1D1}">
      <dgm:prSet phldrT="[Text]" custT="1"/>
      <dgm:spPr>
        <a:noFill/>
        <a:ln w="50800">
          <a:solidFill>
            <a:srgbClr val="0070C0"/>
          </a:solidFill>
        </a:ln>
      </dgm:spPr>
      <dgm:t>
        <a:bodyPr/>
        <a:lstStyle/>
        <a:p>
          <a:pPr algn="ctr"/>
          <a:r>
            <a:rPr lang="en-US" sz="1400" dirty="0" smtClean="0"/>
            <a:t>CD Education </a:t>
          </a:r>
          <a:r>
            <a:rPr lang="en-US" sz="1600" b="1" dirty="0" smtClean="0">
              <a:solidFill>
                <a:schemeClr val="bg2">
                  <a:lumMod val="25000"/>
                </a:schemeClr>
              </a:solidFill>
              <a:effectLst>
                <a:outerShdw blurRad="38100" dist="38100" dir="2700000" algn="tl">
                  <a:srgbClr val="000000">
                    <a:alpha val="43137"/>
                  </a:srgbClr>
                </a:outerShdw>
              </a:effectLst>
            </a:rPr>
            <a:t>CDA EDUCATION HOURS</a:t>
          </a:r>
        </a:p>
        <a:p>
          <a:pPr algn="ctr"/>
          <a:r>
            <a:rPr lang="en-US" sz="1800" b="1" dirty="0" smtClean="0">
              <a:solidFill>
                <a:schemeClr val="bg2">
                  <a:lumMod val="25000"/>
                </a:schemeClr>
              </a:solidFill>
              <a:effectLst>
                <a:outerShdw blurRad="38100" dist="38100" dir="2700000" algn="tl">
                  <a:srgbClr val="000000">
                    <a:alpha val="43137"/>
                  </a:srgbClr>
                </a:outerShdw>
              </a:effectLst>
            </a:rPr>
            <a:t>26</a:t>
          </a:r>
          <a:endParaRPr lang="en-US" sz="1800" b="1" dirty="0">
            <a:solidFill>
              <a:schemeClr val="bg2">
                <a:lumMod val="25000"/>
              </a:schemeClr>
            </a:solidFill>
            <a:effectLst>
              <a:outerShdw blurRad="38100" dist="38100" dir="2700000" algn="tl">
                <a:srgbClr val="000000">
                  <a:alpha val="43137"/>
                </a:srgbClr>
              </a:outerShdw>
            </a:effectLst>
          </a:endParaRPr>
        </a:p>
      </dgm:t>
    </dgm:pt>
    <dgm:pt modelId="{DE375932-CB07-4E01-974E-3758163DADE4}" type="parTrans" cxnId="{D0696B2D-FD96-4D04-9502-6AC0FBB6C8C6}">
      <dgm:prSet/>
      <dgm:spPr>
        <a:ln w="38100">
          <a:solidFill>
            <a:schemeClr val="bg2">
              <a:lumMod val="25000"/>
            </a:schemeClr>
          </a:solidFill>
        </a:ln>
      </dgm:spPr>
      <dgm:t>
        <a:bodyPr/>
        <a:lstStyle/>
        <a:p>
          <a:endParaRPr lang="en-US"/>
        </a:p>
      </dgm:t>
    </dgm:pt>
    <dgm:pt modelId="{C9622941-FD81-4EB2-8CE2-9BD5D0692FB5}" type="sibTrans" cxnId="{D0696B2D-FD96-4D04-9502-6AC0FBB6C8C6}">
      <dgm:prSet/>
      <dgm:spPr/>
      <dgm:t>
        <a:bodyPr/>
        <a:lstStyle/>
        <a:p>
          <a:endParaRPr lang="en-US"/>
        </a:p>
      </dgm:t>
    </dgm:pt>
    <dgm:pt modelId="{D6604E36-2110-4C11-A8B4-D6751ED59990}" type="pres">
      <dgm:prSet presAssocID="{560BC408-2C95-4D02-95BD-9D761190F5D3}" presName="Name0" presStyleCnt="0">
        <dgm:presLayoutVars>
          <dgm:chMax val="1"/>
          <dgm:chPref val="1"/>
          <dgm:dir/>
          <dgm:animOne val="branch"/>
          <dgm:animLvl val="lvl"/>
        </dgm:presLayoutVars>
      </dgm:prSet>
      <dgm:spPr/>
      <dgm:t>
        <a:bodyPr/>
        <a:lstStyle/>
        <a:p>
          <a:endParaRPr lang="en-US"/>
        </a:p>
      </dgm:t>
    </dgm:pt>
    <dgm:pt modelId="{9CD46229-5686-4B65-B2AE-6BE8FEC7CEF5}" type="pres">
      <dgm:prSet presAssocID="{16D9DA53-8F0F-47B1-A38C-084D5B1FDACB}" presName="singleCycle" presStyleCnt="0"/>
      <dgm:spPr/>
    </dgm:pt>
    <dgm:pt modelId="{C485D6FB-7169-4FF3-8ECE-0CBEC34CC200}" type="pres">
      <dgm:prSet presAssocID="{16D9DA53-8F0F-47B1-A38C-084D5B1FDACB}" presName="singleCenter" presStyleLbl="node1" presStyleIdx="0" presStyleCnt="4">
        <dgm:presLayoutVars>
          <dgm:chMax val="7"/>
          <dgm:chPref val="7"/>
        </dgm:presLayoutVars>
      </dgm:prSet>
      <dgm:spPr/>
      <dgm:t>
        <a:bodyPr/>
        <a:lstStyle/>
        <a:p>
          <a:endParaRPr lang="en-US"/>
        </a:p>
      </dgm:t>
    </dgm:pt>
    <dgm:pt modelId="{97EED848-C488-46EE-9516-C9444D7759D6}" type="pres">
      <dgm:prSet presAssocID="{764A19AB-C9DD-405E-995A-5405D16FFA11}" presName="Name56" presStyleLbl="parChTrans1D2" presStyleIdx="0" presStyleCnt="3"/>
      <dgm:spPr/>
      <dgm:t>
        <a:bodyPr/>
        <a:lstStyle/>
        <a:p>
          <a:endParaRPr lang="en-US"/>
        </a:p>
      </dgm:t>
    </dgm:pt>
    <dgm:pt modelId="{A8FF32D6-B714-4177-856D-2C7AD8CD7999}" type="pres">
      <dgm:prSet presAssocID="{11B1358A-8CB2-4632-A70D-0C97AEBB0479}" presName="text0" presStyleLbl="node1" presStyleIdx="1" presStyleCnt="4" custScaleX="655260" custScaleY="258557">
        <dgm:presLayoutVars>
          <dgm:bulletEnabled val="1"/>
        </dgm:presLayoutVars>
      </dgm:prSet>
      <dgm:spPr/>
      <dgm:t>
        <a:bodyPr/>
        <a:lstStyle/>
        <a:p>
          <a:endParaRPr lang="en-US"/>
        </a:p>
      </dgm:t>
    </dgm:pt>
    <dgm:pt modelId="{6721AEF9-71EF-4B54-8D42-A3A1CE2F1C7E}" type="pres">
      <dgm:prSet presAssocID="{7B682024-0C13-44D1-A877-85161C6D2EC6}" presName="Name56" presStyleLbl="parChTrans1D2" presStyleIdx="1" presStyleCnt="3"/>
      <dgm:spPr/>
      <dgm:t>
        <a:bodyPr/>
        <a:lstStyle/>
        <a:p>
          <a:endParaRPr lang="en-US"/>
        </a:p>
      </dgm:t>
    </dgm:pt>
    <dgm:pt modelId="{2901FE4F-6C20-4C9C-9763-ACB2225FEF73}" type="pres">
      <dgm:prSet presAssocID="{8126A16D-A4FF-409E-AF20-58ACCA01EF48}" presName="text0" presStyleLbl="node1" presStyleIdx="2" presStyleCnt="4" custRadScaleRad="80735" custRadScaleInc="-5357">
        <dgm:presLayoutVars>
          <dgm:bulletEnabled val="1"/>
        </dgm:presLayoutVars>
      </dgm:prSet>
      <dgm:spPr/>
      <dgm:t>
        <a:bodyPr/>
        <a:lstStyle/>
        <a:p>
          <a:endParaRPr lang="en-US"/>
        </a:p>
      </dgm:t>
    </dgm:pt>
    <dgm:pt modelId="{10624317-8308-432F-A644-A68F6D1B8531}" type="pres">
      <dgm:prSet presAssocID="{DE375932-CB07-4E01-974E-3758163DADE4}" presName="Name56" presStyleLbl="parChTrans1D2" presStyleIdx="2" presStyleCnt="3"/>
      <dgm:spPr/>
      <dgm:t>
        <a:bodyPr/>
        <a:lstStyle/>
        <a:p>
          <a:endParaRPr lang="en-US"/>
        </a:p>
      </dgm:t>
    </dgm:pt>
    <dgm:pt modelId="{4547712A-E95E-4059-8442-D5B1CE36B642}" type="pres">
      <dgm:prSet presAssocID="{04B165F0-C3EA-4710-890E-6A3E8C85A1D1}" presName="text0" presStyleLbl="node1" presStyleIdx="3" presStyleCnt="4" custAng="0" custRadScaleRad="81961" custRadScaleInc="6077">
        <dgm:presLayoutVars>
          <dgm:bulletEnabled val="1"/>
        </dgm:presLayoutVars>
      </dgm:prSet>
      <dgm:spPr/>
      <dgm:t>
        <a:bodyPr/>
        <a:lstStyle/>
        <a:p>
          <a:endParaRPr lang="en-US"/>
        </a:p>
      </dgm:t>
    </dgm:pt>
  </dgm:ptLst>
  <dgm:cxnLst>
    <dgm:cxn modelId="{1046543D-5F03-4FC6-B660-EC16DBB1BED4}" type="presOf" srcId="{DE375932-CB07-4E01-974E-3758163DADE4}" destId="{10624317-8308-432F-A644-A68F6D1B8531}" srcOrd="0" destOrd="0" presId="urn:microsoft.com/office/officeart/2008/layout/RadialCluster"/>
    <dgm:cxn modelId="{0F9CC08C-F5C2-442F-BA0C-6EB0DBFB93A7}" srcId="{16D9DA53-8F0F-47B1-A38C-084D5B1FDACB}" destId="{11B1358A-8CB2-4632-A70D-0C97AEBB0479}" srcOrd="0" destOrd="0" parTransId="{764A19AB-C9DD-405E-995A-5405D16FFA11}" sibTransId="{11D5ED45-0769-49BA-A75D-1B9087B0759F}"/>
    <dgm:cxn modelId="{898B4EE4-AFD2-46D6-87D0-325D9905035A}" type="presOf" srcId="{764A19AB-C9DD-405E-995A-5405D16FFA11}" destId="{97EED848-C488-46EE-9516-C9444D7759D6}" srcOrd="0" destOrd="0" presId="urn:microsoft.com/office/officeart/2008/layout/RadialCluster"/>
    <dgm:cxn modelId="{D0696B2D-FD96-4D04-9502-6AC0FBB6C8C6}" srcId="{16D9DA53-8F0F-47B1-A38C-084D5B1FDACB}" destId="{04B165F0-C3EA-4710-890E-6A3E8C85A1D1}" srcOrd="2" destOrd="0" parTransId="{DE375932-CB07-4E01-974E-3758163DADE4}" sibTransId="{C9622941-FD81-4EB2-8CE2-9BD5D0692FB5}"/>
    <dgm:cxn modelId="{0676CF54-8E36-49C5-8563-61CDC10F3694}" srcId="{560BC408-2C95-4D02-95BD-9D761190F5D3}" destId="{16D9DA53-8F0F-47B1-A38C-084D5B1FDACB}" srcOrd="0" destOrd="0" parTransId="{75019239-3482-426E-B84B-2E7A26C46E49}" sibTransId="{47CB1285-44BE-4A1B-8CE9-567E00379439}"/>
    <dgm:cxn modelId="{6427830D-3212-4299-8E55-08FC0B482A10}" srcId="{16D9DA53-8F0F-47B1-A38C-084D5B1FDACB}" destId="{8126A16D-A4FF-409E-AF20-58ACCA01EF48}" srcOrd="1" destOrd="0" parTransId="{7B682024-0C13-44D1-A877-85161C6D2EC6}" sibTransId="{BBFED145-4C95-418A-AA6E-C5AC92917754}"/>
    <dgm:cxn modelId="{FC21F2E8-6F09-4304-836A-ADAAD679B7AF}" type="presOf" srcId="{8126A16D-A4FF-409E-AF20-58ACCA01EF48}" destId="{2901FE4F-6C20-4C9C-9763-ACB2225FEF73}" srcOrd="0" destOrd="0" presId="urn:microsoft.com/office/officeart/2008/layout/RadialCluster"/>
    <dgm:cxn modelId="{27769F2D-9815-4077-B203-3E592DE650E8}" type="presOf" srcId="{11B1358A-8CB2-4632-A70D-0C97AEBB0479}" destId="{A8FF32D6-B714-4177-856D-2C7AD8CD7999}" srcOrd="0" destOrd="0" presId="urn:microsoft.com/office/officeart/2008/layout/RadialCluster"/>
    <dgm:cxn modelId="{6AED4003-6F21-45E8-8022-59D19AB397A2}" type="presOf" srcId="{7B682024-0C13-44D1-A877-85161C6D2EC6}" destId="{6721AEF9-71EF-4B54-8D42-A3A1CE2F1C7E}" srcOrd="0" destOrd="0" presId="urn:microsoft.com/office/officeart/2008/layout/RadialCluster"/>
    <dgm:cxn modelId="{12E76D6A-CFCF-4B8A-A2FB-58B93019AAC5}" type="presOf" srcId="{560BC408-2C95-4D02-95BD-9D761190F5D3}" destId="{D6604E36-2110-4C11-A8B4-D6751ED59990}" srcOrd="0" destOrd="0" presId="urn:microsoft.com/office/officeart/2008/layout/RadialCluster"/>
    <dgm:cxn modelId="{6D4EE9F2-F2CE-4A2C-B342-9BBD69047149}" type="presOf" srcId="{16D9DA53-8F0F-47B1-A38C-084D5B1FDACB}" destId="{C485D6FB-7169-4FF3-8ECE-0CBEC34CC200}" srcOrd="0" destOrd="0" presId="urn:microsoft.com/office/officeart/2008/layout/RadialCluster"/>
    <dgm:cxn modelId="{C16D03F4-9044-467B-BA6F-16FF8E1FA0B0}" type="presOf" srcId="{04B165F0-C3EA-4710-890E-6A3E8C85A1D1}" destId="{4547712A-E95E-4059-8442-D5B1CE36B642}" srcOrd="0" destOrd="0" presId="urn:microsoft.com/office/officeart/2008/layout/RadialCluster"/>
    <dgm:cxn modelId="{203D3E8D-A429-4F0D-A1F3-2F7C0E3DF9F9}" type="presParOf" srcId="{D6604E36-2110-4C11-A8B4-D6751ED59990}" destId="{9CD46229-5686-4B65-B2AE-6BE8FEC7CEF5}" srcOrd="0" destOrd="0" presId="urn:microsoft.com/office/officeart/2008/layout/RadialCluster"/>
    <dgm:cxn modelId="{950C8220-5DB6-4604-AC93-0EAA0ED53A5D}" type="presParOf" srcId="{9CD46229-5686-4B65-B2AE-6BE8FEC7CEF5}" destId="{C485D6FB-7169-4FF3-8ECE-0CBEC34CC200}" srcOrd="0" destOrd="0" presId="urn:microsoft.com/office/officeart/2008/layout/RadialCluster"/>
    <dgm:cxn modelId="{60E83905-C9B5-4643-871B-A24D6959206A}" type="presParOf" srcId="{9CD46229-5686-4B65-B2AE-6BE8FEC7CEF5}" destId="{97EED848-C488-46EE-9516-C9444D7759D6}" srcOrd="1" destOrd="0" presId="urn:microsoft.com/office/officeart/2008/layout/RadialCluster"/>
    <dgm:cxn modelId="{412DFBD4-8EB0-404F-90D8-342DC2DF2BE3}" type="presParOf" srcId="{9CD46229-5686-4B65-B2AE-6BE8FEC7CEF5}" destId="{A8FF32D6-B714-4177-856D-2C7AD8CD7999}" srcOrd="2" destOrd="0" presId="urn:microsoft.com/office/officeart/2008/layout/RadialCluster"/>
    <dgm:cxn modelId="{4D334257-3B75-461F-819F-3D4392B36B1B}" type="presParOf" srcId="{9CD46229-5686-4B65-B2AE-6BE8FEC7CEF5}" destId="{6721AEF9-71EF-4B54-8D42-A3A1CE2F1C7E}" srcOrd="3" destOrd="0" presId="urn:microsoft.com/office/officeart/2008/layout/RadialCluster"/>
    <dgm:cxn modelId="{780605D8-24DC-4D29-8DED-E9A011D9748B}" type="presParOf" srcId="{9CD46229-5686-4B65-B2AE-6BE8FEC7CEF5}" destId="{2901FE4F-6C20-4C9C-9763-ACB2225FEF73}" srcOrd="4" destOrd="0" presId="urn:microsoft.com/office/officeart/2008/layout/RadialCluster"/>
    <dgm:cxn modelId="{CD4326A7-199E-4EEA-B557-0990383DF90C}" type="presParOf" srcId="{9CD46229-5686-4B65-B2AE-6BE8FEC7CEF5}" destId="{10624317-8308-432F-A644-A68F6D1B8531}" srcOrd="5" destOrd="0" presId="urn:microsoft.com/office/officeart/2008/layout/RadialCluster"/>
    <dgm:cxn modelId="{7F8DC616-1B0C-481F-8924-0ADC98571276}" type="presParOf" srcId="{9CD46229-5686-4B65-B2AE-6BE8FEC7CEF5}" destId="{4547712A-E95E-4059-8442-D5B1CE36B64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0BC408-2C95-4D02-95BD-9D761190F5D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6D9DA53-8F0F-47B1-A38C-084D5B1FDACB}">
      <dgm:prSet phldrT="[Text]" custT="1"/>
      <dgm:spPr>
        <a:noFill/>
        <a:ln w="50800">
          <a:solidFill>
            <a:srgbClr val="BF2F8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200" b="1" dirty="0" smtClean="0">
              <a:solidFill>
                <a:schemeClr val="bg2">
                  <a:lumMod val="25000"/>
                </a:schemeClr>
              </a:solidFill>
              <a:effectLst>
                <a:outerShdw blurRad="38100" dist="38100" dir="2700000" algn="tl">
                  <a:srgbClr val="000000">
                    <a:alpha val="43137"/>
                  </a:srgbClr>
                </a:outerShdw>
              </a:effectLst>
            </a:rPr>
            <a:t>EARLY CHILDHOOD EDUCATION (2) C </a:t>
          </a:r>
          <a:r>
            <a:rPr lang="en-US" sz="1100" b="1" dirty="0" smtClean="0">
              <a:solidFill>
                <a:schemeClr val="bg2">
                  <a:lumMod val="25000"/>
                </a:schemeClr>
              </a:solidFill>
              <a:effectLst>
                <a:outerShdw blurRad="38100" dist="38100" dir="2700000" algn="tl">
                  <a:srgbClr val="000000">
                    <a:alpha val="43137"/>
                  </a:srgbClr>
                </a:outerShdw>
              </a:effectLst>
            </a:rPr>
            <a:t>CENTER</a:t>
          </a:r>
          <a:endParaRPr lang="en-US" sz="2000" b="1" dirty="0">
            <a:solidFill>
              <a:schemeClr val="bg2">
                <a:lumMod val="25000"/>
              </a:schemeClr>
            </a:solidFill>
            <a:effectLst>
              <a:outerShdw blurRad="38100" dist="38100" dir="2700000" algn="tl">
                <a:srgbClr val="000000">
                  <a:alpha val="43137"/>
                </a:srgbClr>
              </a:outerShdw>
            </a:effectLst>
          </a:endParaRPr>
        </a:p>
      </dgm:t>
    </dgm:pt>
    <dgm:pt modelId="{75019239-3482-426E-B84B-2E7A26C46E49}" type="parTrans" cxnId="{0676CF54-8E36-49C5-8563-61CDC10F3694}">
      <dgm:prSet/>
      <dgm:spPr/>
      <dgm:t>
        <a:bodyPr/>
        <a:lstStyle/>
        <a:p>
          <a:endParaRPr lang="en-US"/>
        </a:p>
      </dgm:t>
    </dgm:pt>
    <dgm:pt modelId="{47CB1285-44BE-4A1B-8CE9-567E00379439}" type="sibTrans" cxnId="{0676CF54-8E36-49C5-8563-61CDC10F3694}">
      <dgm:prSet/>
      <dgm:spPr/>
      <dgm:t>
        <a:bodyPr/>
        <a:lstStyle/>
        <a:p>
          <a:endParaRPr lang="en-US"/>
        </a:p>
      </dgm:t>
    </dgm:pt>
    <dgm:pt modelId="{11B1358A-8CB2-4632-A70D-0C97AEBB0479}">
      <dgm:prSet phldrT="[Text]" custT="1"/>
      <dgm:spPr>
        <a:noFill/>
        <a:ln w="47625">
          <a:solidFill>
            <a:srgbClr val="BF2F81"/>
          </a:solidFill>
        </a:ln>
      </dgm:spPr>
      <dgm:t>
        <a:bodyPr/>
        <a:lstStyle/>
        <a:p>
          <a:pPr algn="ctr"/>
          <a:r>
            <a:rPr lang="en-US" sz="1600" b="1" dirty="0" smtClean="0">
              <a:solidFill>
                <a:schemeClr val="bg2">
                  <a:lumMod val="25000"/>
                </a:schemeClr>
              </a:solidFill>
              <a:effectLst>
                <a:outerShdw blurRad="38100" dist="38100" dir="2700000" algn="tl">
                  <a:srgbClr val="000000">
                    <a:alpha val="43137"/>
                  </a:srgbClr>
                </a:outerShdw>
              </a:effectLst>
            </a:rPr>
            <a:t>CDA Portfolio Resources</a:t>
          </a:r>
        </a:p>
        <a:p>
          <a:pPr algn="l"/>
          <a:r>
            <a:rPr lang="en-US" sz="1600" b="1" dirty="0" smtClean="0">
              <a:solidFill>
                <a:schemeClr val="bg2">
                  <a:lumMod val="25000"/>
                </a:schemeClr>
              </a:solidFill>
            </a:rPr>
            <a:t>*Students who completed the </a:t>
          </a:r>
          <a:r>
            <a:rPr lang="en-US" sz="1600" b="1" u="sng" dirty="0" smtClean="0">
              <a:solidFill>
                <a:schemeClr val="bg2">
                  <a:lumMod val="25000"/>
                </a:schemeClr>
              </a:solidFill>
            </a:rPr>
            <a:t>LHS ECE B </a:t>
          </a:r>
          <a:r>
            <a:rPr lang="en-US" sz="1600" b="1" dirty="0" smtClean="0">
              <a:solidFill>
                <a:schemeClr val="bg2">
                  <a:lumMod val="25000"/>
                </a:schemeClr>
              </a:solidFill>
            </a:rPr>
            <a:t>course have already met the ECE 2 performance objectives for the class.</a:t>
          </a:r>
        </a:p>
        <a:p>
          <a:pPr algn="l"/>
          <a:r>
            <a:rPr lang="en-US" sz="1600" b="1" dirty="0" smtClean="0">
              <a:solidFill>
                <a:schemeClr val="bg2">
                  <a:lumMod val="25000"/>
                </a:schemeClr>
              </a:solidFill>
            </a:rPr>
            <a:t>*Students interested in the CDA License can work on their portfolio with the director.</a:t>
          </a:r>
        </a:p>
        <a:p>
          <a:pPr algn="l"/>
          <a:r>
            <a:rPr lang="en-US" sz="1600" b="1" dirty="0" smtClean="0">
              <a:solidFill>
                <a:schemeClr val="bg2">
                  <a:lumMod val="25000"/>
                </a:schemeClr>
              </a:solidFill>
            </a:rPr>
            <a:t>*</a:t>
          </a:r>
          <a:r>
            <a:rPr lang="en-US" sz="1600" b="1" u="sng" dirty="0" smtClean="0">
              <a:solidFill>
                <a:schemeClr val="bg2">
                  <a:lumMod val="25000"/>
                </a:schemeClr>
              </a:solidFill>
            </a:rPr>
            <a:t>LHS SENIOR </a:t>
          </a:r>
          <a:r>
            <a:rPr lang="en-US" sz="1600" b="1" dirty="0" smtClean="0">
              <a:solidFill>
                <a:schemeClr val="bg2">
                  <a:lumMod val="25000"/>
                </a:schemeClr>
              </a:solidFill>
            </a:rPr>
            <a:t>students admitted into the Early Childhood Training center without having taken ECE B will be given an </a:t>
          </a:r>
          <a:r>
            <a:rPr lang="en-US" sz="1600" b="1" i="1" u="sng" dirty="0" smtClean="0">
              <a:solidFill>
                <a:schemeClr val="bg2">
                  <a:lumMod val="25000"/>
                </a:schemeClr>
              </a:solidFill>
            </a:rPr>
            <a:t>ECE 2 Fast Track Packet </a:t>
          </a:r>
          <a:r>
            <a:rPr lang="en-US" sz="1600" b="1" i="0" dirty="0" smtClean="0">
              <a:solidFill>
                <a:schemeClr val="bg2">
                  <a:lumMod val="25000"/>
                </a:schemeClr>
              </a:solidFill>
            </a:rPr>
            <a:t>consisting of those performance objectives needed</a:t>
          </a:r>
          <a:r>
            <a:rPr lang="en-US" sz="1600" b="1" i="1" dirty="0" smtClean="0">
              <a:solidFill>
                <a:schemeClr val="bg2">
                  <a:lumMod val="25000"/>
                </a:schemeClr>
              </a:solidFill>
            </a:rPr>
            <a:t> </a:t>
          </a:r>
          <a:r>
            <a:rPr lang="en-US" sz="1600" b="1" dirty="0" smtClean="0">
              <a:solidFill>
                <a:schemeClr val="bg2">
                  <a:lumMod val="25000"/>
                </a:schemeClr>
              </a:solidFill>
            </a:rPr>
            <a:t>to meet the ECE 2 requirements for state testing. </a:t>
          </a:r>
        </a:p>
        <a:p>
          <a:pPr algn="l"/>
          <a:r>
            <a:rPr lang="en-US" sz="1600" b="1" dirty="0" smtClean="0">
              <a:solidFill>
                <a:schemeClr val="bg2">
                  <a:lumMod val="25000"/>
                </a:schemeClr>
              </a:solidFill>
            </a:rPr>
            <a:t>	*Write 3 Competency Statements from the CDA requirements.</a:t>
          </a:r>
        </a:p>
        <a:p>
          <a:pPr algn="l"/>
          <a:r>
            <a:rPr lang="en-US" sz="1600" b="1" dirty="0" smtClean="0">
              <a:solidFill>
                <a:schemeClr val="bg2">
                  <a:lumMod val="25000"/>
                </a:schemeClr>
              </a:solidFill>
            </a:rPr>
            <a:t>	*Gather 5 Resources from the CDA requirements.</a:t>
          </a:r>
          <a:endParaRPr lang="en-US" sz="1600" b="1" dirty="0">
            <a:solidFill>
              <a:schemeClr val="bg2">
                <a:lumMod val="25000"/>
              </a:schemeClr>
            </a:solidFill>
          </a:endParaRPr>
        </a:p>
      </dgm:t>
    </dgm:pt>
    <dgm:pt modelId="{764A19AB-C9DD-405E-995A-5405D16FFA11}" type="parTrans" cxnId="{0F9CC08C-F5C2-442F-BA0C-6EB0DBFB93A7}">
      <dgm:prSet/>
      <dgm:spPr>
        <a:ln w="38100">
          <a:solidFill>
            <a:schemeClr val="bg2">
              <a:lumMod val="25000"/>
            </a:schemeClr>
          </a:solidFill>
        </a:ln>
      </dgm:spPr>
      <dgm:t>
        <a:bodyPr/>
        <a:lstStyle/>
        <a:p>
          <a:endParaRPr lang="en-US"/>
        </a:p>
      </dgm:t>
    </dgm:pt>
    <dgm:pt modelId="{11D5ED45-0769-49BA-A75D-1B9087B0759F}" type="sibTrans" cxnId="{0F9CC08C-F5C2-442F-BA0C-6EB0DBFB93A7}">
      <dgm:prSet/>
      <dgm:spPr/>
      <dgm:t>
        <a:bodyPr/>
        <a:lstStyle/>
        <a:p>
          <a:endParaRPr lang="en-US"/>
        </a:p>
      </dgm:t>
    </dgm:pt>
    <dgm:pt modelId="{8126A16D-A4FF-409E-AF20-58ACCA01EF48}">
      <dgm:prSet phldrT="[Text]" custT="1"/>
      <dgm:spPr>
        <a:noFill/>
        <a:ln w="38100">
          <a:solidFill>
            <a:srgbClr val="BF2F81"/>
          </a:solidFill>
        </a:ln>
      </dgm:spPr>
      <dgm:t>
        <a:bodyPr/>
        <a:lstStyle/>
        <a:p>
          <a:pPr algn="ctr"/>
          <a:r>
            <a:rPr lang="en-US" sz="1800" b="1" dirty="0" smtClean="0">
              <a:solidFill>
                <a:schemeClr val="bg2">
                  <a:lumMod val="25000"/>
                </a:schemeClr>
              </a:solidFill>
              <a:effectLst>
                <a:outerShdw blurRad="38100" dist="38100" dir="2700000" algn="tl">
                  <a:srgbClr val="000000">
                    <a:alpha val="43137"/>
                  </a:srgbClr>
                </a:outerShdw>
              </a:effectLst>
            </a:rPr>
            <a:t>CDA EXPERIENCE HOURS</a:t>
          </a:r>
        </a:p>
        <a:p>
          <a:pPr algn="ctr"/>
          <a:r>
            <a:rPr lang="en-US" sz="1800" b="1" dirty="0" smtClean="0">
              <a:solidFill>
                <a:schemeClr val="bg2">
                  <a:lumMod val="25000"/>
                </a:schemeClr>
              </a:solidFill>
              <a:effectLst>
                <a:outerShdw blurRad="38100" dist="38100" dir="2700000" algn="tl">
                  <a:srgbClr val="000000">
                    <a:alpha val="43137"/>
                  </a:srgbClr>
                </a:outerShdw>
              </a:effectLst>
            </a:rPr>
            <a:t>66 PER SEMESTER</a:t>
          </a:r>
          <a:endParaRPr lang="en-US" sz="1800" b="1" dirty="0">
            <a:solidFill>
              <a:schemeClr val="bg2">
                <a:lumMod val="25000"/>
              </a:schemeClr>
            </a:solidFill>
            <a:effectLst>
              <a:outerShdw blurRad="38100" dist="38100" dir="2700000" algn="tl">
                <a:srgbClr val="000000">
                  <a:alpha val="43137"/>
                </a:srgbClr>
              </a:outerShdw>
            </a:effectLst>
          </a:endParaRPr>
        </a:p>
      </dgm:t>
    </dgm:pt>
    <dgm:pt modelId="{7B682024-0C13-44D1-A877-85161C6D2EC6}" type="parTrans" cxnId="{6427830D-3212-4299-8E55-08FC0B482A10}">
      <dgm:prSet/>
      <dgm:spPr>
        <a:ln w="38100">
          <a:solidFill>
            <a:schemeClr val="bg2">
              <a:lumMod val="25000"/>
            </a:schemeClr>
          </a:solidFill>
        </a:ln>
      </dgm:spPr>
      <dgm:t>
        <a:bodyPr/>
        <a:lstStyle/>
        <a:p>
          <a:endParaRPr lang="en-US"/>
        </a:p>
      </dgm:t>
    </dgm:pt>
    <dgm:pt modelId="{BBFED145-4C95-418A-AA6E-C5AC92917754}" type="sibTrans" cxnId="{6427830D-3212-4299-8E55-08FC0B482A10}">
      <dgm:prSet/>
      <dgm:spPr/>
      <dgm:t>
        <a:bodyPr/>
        <a:lstStyle/>
        <a:p>
          <a:endParaRPr lang="en-US"/>
        </a:p>
      </dgm:t>
    </dgm:pt>
    <dgm:pt modelId="{04B165F0-C3EA-4710-890E-6A3E8C85A1D1}">
      <dgm:prSet phldrT="[Text]" custT="1"/>
      <dgm:spPr>
        <a:noFill/>
        <a:ln w="50800">
          <a:solidFill>
            <a:srgbClr val="BF2F81"/>
          </a:solidFill>
        </a:ln>
      </dgm:spPr>
      <dgm:t>
        <a:bodyPr/>
        <a:lstStyle/>
        <a:p>
          <a:pPr algn="ctr"/>
          <a:r>
            <a:rPr lang="en-US" sz="1800" b="1" dirty="0" smtClean="0">
              <a:solidFill>
                <a:schemeClr val="bg2">
                  <a:lumMod val="25000"/>
                </a:schemeClr>
              </a:solidFill>
              <a:effectLst>
                <a:outerShdw blurRad="38100" dist="38100" dir="2700000" algn="tl">
                  <a:srgbClr val="000000">
                    <a:alpha val="43137"/>
                  </a:srgbClr>
                </a:outerShdw>
              </a:effectLst>
            </a:rPr>
            <a:t>CDA EDUCATION HOURS</a:t>
          </a:r>
        </a:p>
        <a:p>
          <a:pPr algn="ctr"/>
          <a:r>
            <a:rPr lang="en-US" sz="1800" b="1" dirty="0" smtClean="0">
              <a:solidFill>
                <a:schemeClr val="bg2">
                  <a:lumMod val="25000"/>
                </a:schemeClr>
              </a:solidFill>
              <a:effectLst>
                <a:outerShdw blurRad="38100" dist="38100" dir="2700000" algn="tl">
                  <a:srgbClr val="000000">
                    <a:alpha val="43137"/>
                  </a:srgbClr>
                </a:outerShdw>
              </a:effectLst>
            </a:rPr>
            <a:t>10 PER SEMESTER</a:t>
          </a:r>
          <a:endParaRPr lang="en-US" sz="1800" b="1" dirty="0">
            <a:solidFill>
              <a:schemeClr val="bg2">
                <a:lumMod val="25000"/>
              </a:schemeClr>
            </a:solidFill>
            <a:effectLst>
              <a:outerShdw blurRad="38100" dist="38100" dir="2700000" algn="tl">
                <a:srgbClr val="000000">
                  <a:alpha val="43137"/>
                </a:srgbClr>
              </a:outerShdw>
            </a:effectLst>
          </a:endParaRPr>
        </a:p>
      </dgm:t>
    </dgm:pt>
    <dgm:pt modelId="{DE375932-CB07-4E01-974E-3758163DADE4}" type="parTrans" cxnId="{D0696B2D-FD96-4D04-9502-6AC0FBB6C8C6}">
      <dgm:prSet/>
      <dgm:spPr>
        <a:ln w="38100">
          <a:solidFill>
            <a:schemeClr val="bg2">
              <a:lumMod val="25000"/>
            </a:schemeClr>
          </a:solidFill>
        </a:ln>
      </dgm:spPr>
      <dgm:t>
        <a:bodyPr/>
        <a:lstStyle/>
        <a:p>
          <a:endParaRPr lang="en-US"/>
        </a:p>
      </dgm:t>
    </dgm:pt>
    <dgm:pt modelId="{C9622941-FD81-4EB2-8CE2-9BD5D0692FB5}" type="sibTrans" cxnId="{D0696B2D-FD96-4D04-9502-6AC0FBB6C8C6}">
      <dgm:prSet/>
      <dgm:spPr/>
      <dgm:t>
        <a:bodyPr/>
        <a:lstStyle/>
        <a:p>
          <a:endParaRPr lang="en-US"/>
        </a:p>
      </dgm:t>
    </dgm:pt>
    <dgm:pt modelId="{D6604E36-2110-4C11-A8B4-D6751ED59990}" type="pres">
      <dgm:prSet presAssocID="{560BC408-2C95-4D02-95BD-9D761190F5D3}" presName="Name0" presStyleCnt="0">
        <dgm:presLayoutVars>
          <dgm:chMax val="1"/>
          <dgm:chPref val="1"/>
          <dgm:dir/>
          <dgm:animOne val="branch"/>
          <dgm:animLvl val="lvl"/>
        </dgm:presLayoutVars>
      </dgm:prSet>
      <dgm:spPr/>
      <dgm:t>
        <a:bodyPr/>
        <a:lstStyle/>
        <a:p>
          <a:endParaRPr lang="en-US"/>
        </a:p>
      </dgm:t>
    </dgm:pt>
    <dgm:pt modelId="{9CD46229-5686-4B65-B2AE-6BE8FEC7CEF5}" type="pres">
      <dgm:prSet presAssocID="{16D9DA53-8F0F-47B1-A38C-084D5B1FDACB}" presName="singleCycle" presStyleCnt="0"/>
      <dgm:spPr/>
    </dgm:pt>
    <dgm:pt modelId="{C485D6FB-7169-4FF3-8ECE-0CBEC34CC200}" type="pres">
      <dgm:prSet presAssocID="{16D9DA53-8F0F-47B1-A38C-084D5B1FDACB}" presName="singleCenter" presStyleLbl="node1" presStyleIdx="0" presStyleCnt="4">
        <dgm:presLayoutVars>
          <dgm:chMax val="7"/>
          <dgm:chPref val="7"/>
        </dgm:presLayoutVars>
      </dgm:prSet>
      <dgm:spPr/>
      <dgm:t>
        <a:bodyPr/>
        <a:lstStyle/>
        <a:p>
          <a:endParaRPr lang="en-US"/>
        </a:p>
      </dgm:t>
    </dgm:pt>
    <dgm:pt modelId="{97EED848-C488-46EE-9516-C9444D7759D6}" type="pres">
      <dgm:prSet presAssocID="{764A19AB-C9DD-405E-995A-5405D16FFA11}" presName="Name56" presStyleLbl="parChTrans1D2" presStyleIdx="0" presStyleCnt="3"/>
      <dgm:spPr/>
      <dgm:t>
        <a:bodyPr/>
        <a:lstStyle/>
        <a:p>
          <a:endParaRPr lang="en-US"/>
        </a:p>
      </dgm:t>
    </dgm:pt>
    <dgm:pt modelId="{A8FF32D6-B714-4177-856D-2C7AD8CD7999}" type="pres">
      <dgm:prSet presAssocID="{11B1358A-8CB2-4632-A70D-0C97AEBB0479}" presName="text0" presStyleLbl="node1" presStyleIdx="1" presStyleCnt="4" custScaleX="643126" custScaleY="250743" custRadScaleRad="96742">
        <dgm:presLayoutVars>
          <dgm:bulletEnabled val="1"/>
        </dgm:presLayoutVars>
      </dgm:prSet>
      <dgm:spPr/>
      <dgm:t>
        <a:bodyPr/>
        <a:lstStyle/>
        <a:p>
          <a:endParaRPr lang="en-US"/>
        </a:p>
      </dgm:t>
    </dgm:pt>
    <dgm:pt modelId="{6721AEF9-71EF-4B54-8D42-A3A1CE2F1C7E}" type="pres">
      <dgm:prSet presAssocID="{7B682024-0C13-44D1-A877-85161C6D2EC6}" presName="Name56" presStyleLbl="parChTrans1D2" presStyleIdx="1" presStyleCnt="3"/>
      <dgm:spPr/>
      <dgm:t>
        <a:bodyPr/>
        <a:lstStyle/>
        <a:p>
          <a:endParaRPr lang="en-US"/>
        </a:p>
      </dgm:t>
    </dgm:pt>
    <dgm:pt modelId="{2901FE4F-6C20-4C9C-9763-ACB2225FEF73}" type="pres">
      <dgm:prSet presAssocID="{8126A16D-A4FF-409E-AF20-58ACCA01EF48}" presName="text0" presStyleLbl="node1" presStyleIdx="2" presStyleCnt="4" custScaleX="118420" custScaleY="118421" custRadScaleRad="84231" custRadScaleInc="-11172">
        <dgm:presLayoutVars>
          <dgm:bulletEnabled val="1"/>
        </dgm:presLayoutVars>
      </dgm:prSet>
      <dgm:spPr/>
      <dgm:t>
        <a:bodyPr/>
        <a:lstStyle/>
        <a:p>
          <a:endParaRPr lang="en-US"/>
        </a:p>
      </dgm:t>
    </dgm:pt>
    <dgm:pt modelId="{10624317-8308-432F-A644-A68F6D1B8531}" type="pres">
      <dgm:prSet presAssocID="{DE375932-CB07-4E01-974E-3758163DADE4}" presName="Name56" presStyleLbl="parChTrans1D2" presStyleIdx="2" presStyleCnt="3"/>
      <dgm:spPr/>
      <dgm:t>
        <a:bodyPr/>
        <a:lstStyle/>
        <a:p>
          <a:endParaRPr lang="en-US"/>
        </a:p>
      </dgm:t>
    </dgm:pt>
    <dgm:pt modelId="{4547712A-E95E-4059-8442-D5B1CE36B642}" type="pres">
      <dgm:prSet presAssocID="{04B165F0-C3EA-4710-890E-6A3E8C85A1D1}" presName="text0" presStyleLbl="node1" presStyleIdx="3" presStyleCnt="4" custScaleX="112135" custScaleY="117126" custRadScaleRad="84628" custRadScaleInc="6731">
        <dgm:presLayoutVars>
          <dgm:bulletEnabled val="1"/>
        </dgm:presLayoutVars>
      </dgm:prSet>
      <dgm:spPr/>
      <dgm:t>
        <a:bodyPr/>
        <a:lstStyle/>
        <a:p>
          <a:endParaRPr lang="en-US"/>
        </a:p>
      </dgm:t>
    </dgm:pt>
  </dgm:ptLst>
  <dgm:cxnLst>
    <dgm:cxn modelId="{35662C3E-302A-45EA-B4F4-3836CC338C84}" type="presOf" srcId="{04B165F0-C3EA-4710-890E-6A3E8C85A1D1}" destId="{4547712A-E95E-4059-8442-D5B1CE36B642}" srcOrd="0" destOrd="0" presId="urn:microsoft.com/office/officeart/2008/layout/RadialCluster"/>
    <dgm:cxn modelId="{00A364C3-8896-457F-BB37-8756A20B69B7}" type="presOf" srcId="{DE375932-CB07-4E01-974E-3758163DADE4}" destId="{10624317-8308-432F-A644-A68F6D1B8531}" srcOrd="0" destOrd="0" presId="urn:microsoft.com/office/officeart/2008/layout/RadialCluster"/>
    <dgm:cxn modelId="{0F9CC08C-F5C2-442F-BA0C-6EB0DBFB93A7}" srcId="{16D9DA53-8F0F-47B1-A38C-084D5B1FDACB}" destId="{11B1358A-8CB2-4632-A70D-0C97AEBB0479}" srcOrd="0" destOrd="0" parTransId="{764A19AB-C9DD-405E-995A-5405D16FFA11}" sibTransId="{11D5ED45-0769-49BA-A75D-1B9087B0759F}"/>
    <dgm:cxn modelId="{D0696B2D-FD96-4D04-9502-6AC0FBB6C8C6}" srcId="{16D9DA53-8F0F-47B1-A38C-084D5B1FDACB}" destId="{04B165F0-C3EA-4710-890E-6A3E8C85A1D1}" srcOrd="2" destOrd="0" parTransId="{DE375932-CB07-4E01-974E-3758163DADE4}" sibTransId="{C9622941-FD81-4EB2-8CE2-9BD5D0692FB5}"/>
    <dgm:cxn modelId="{B482A83A-13C2-4175-8A6D-D03736C400A6}" type="presOf" srcId="{16D9DA53-8F0F-47B1-A38C-084D5B1FDACB}" destId="{C485D6FB-7169-4FF3-8ECE-0CBEC34CC200}" srcOrd="0" destOrd="0" presId="urn:microsoft.com/office/officeart/2008/layout/RadialCluster"/>
    <dgm:cxn modelId="{0676CF54-8E36-49C5-8563-61CDC10F3694}" srcId="{560BC408-2C95-4D02-95BD-9D761190F5D3}" destId="{16D9DA53-8F0F-47B1-A38C-084D5B1FDACB}" srcOrd="0" destOrd="0" parTransId="{75019239-3482-426E-B84B-2E7A26C46E49}" sibTransId="{47CB1285-44BE-4A1B-8CE9-567E00379439}"/>
    <dgm:cxn modelId="{BCFEF906-E725-4398-A07B-7169BEC6D5D2}" type="presOf" srcId="{764A19AB-C9DD-405E-995A-5405D16FFA11}" destId="{97EED848-C488-46EE-9516-C9444D7759D6}" srcOrd="0" destOrd="0" presId="urn:microsoft.com/office/officeart/2008/layout/RadialCluster"/>
    <dgm:cxn modelId="{6427830D-3212-4299-8E55-08FC0B482A10}" srcId="{16D9DA53-8F0F-47B1-A38C-084D5B1FDACB}" destId="{8126A16D-A4FF-409E-AF20-58ACCA01EF48}" srcOrd="1" destOrd="0" parTransId="{7B682024-0C13-44D1-A877-85161C6D2EC6}" sibTransId="{BBFED145-4C95-418A-AA6E-C5AC92917754}"/>
    <dgm:cxn modelId="{7BAF35C1-D1BF-488E-87A8-E1F3BC1C68AC}" type="presOf" srcId="{8126A16D-A4FF-409E-AF20-58ACCA01EF48}" destId="{2901FE4F-6C20-4C9C-9763-ACB2225FEF73}" srcOrd="0" destOrd="0" presId="urn:microsoft.com/office/officeart/2008/layout/RadialCluster"/>
    <dgm:cxn modelId="{D72C2BA0-799A-47CB-BC9A-0AA4A4EB63E3}" type="presOf" srcId="{7B682024-0C13-44D1-A877-85161C6D2EC6}" destId="{6721AEF9-71EF-4B54-8D42-A3A1CE2F1C7E}" srcOrd="0" destOrd="0" presId="urn:microsoft.com/office/officeart/2008/layout/RadialCluster"/>
    <dgm:cxn modelId="{6199E63C-3F4B-4549-B4C6-CDE7AA814C4D}" type="presOf" srcId="{560BC408-2C95-4D02-95BD-9D761190F5D3}" destId="{D6604E36-2110-4C11-A8B4-D6751ED59990}" srcOrd="0" destOrd="0" presId="urn:microsoft.com/office/officeart/2008/layout/RadialCluster"/>
    <dgm:cxn modelId="{7AFD4F22-57E7-4764-A99E-8EADB911611C}" type="presOf" srcId="{11B1358A-8CB2-4632-A70D-0C97AEBB0479}" destId="{A8FF32D6-B714-4177-856D-2C7AD8CD7999}" srcOrd="0" destOrd="0" presId="urn:microsoft.com/office/officeart/2008/layout/RadialCluster"/>
    <dgm:cxn modelId="{9F483BE7-CD3B-480B-80B8-455C5CEC7E7D}" type="presParOf" srcId="{D6604E36-2110-4C11-A8B4-D6751ED59990}" destId="{9CD46229-5686-4B65-B2AE-6BE8FEC7CEF5}" srcOrd="0" destOrd="0" presId="urn:microsoft.com/office/officeart/2008/layout/RadialCluster"/>
    <dgm:cxn modelId="{B310BB0B-AEC9-4D0B-9143-850FFABC15BC}" type="presParOf" srcId="{9CD46229-5686-4B65-B2AE-6BE8FEC7CEF5}" destId="{C485D6FB-7169-4FF3-8ECE-0CBEC34CC200}" srcOrd="0" destOrd="0" presId="urn:microsoft.com/office/officeart/2008/layout/RadialCluster"/>
    <dgm:cxn modelId="{3CDE431A-902A-4F26-82E7-FCF3B8C0AFF1}" type="presParOf" srcId="{9CD46229-5686-4B65-B2AE-6BE8FEC7CEF5}" destId="{97EED848-C488-46EE-9516-C9444D7759D6}" srcOrd="1" destOrd="0" presId="urn:microsoft.com/office/officeart/2008/layout/RadialCluster"/>
    <dgm:cxn modelId="{C5E02099-D1D0-45BE-9ED4-AF5DB61031AE}" type="presParOf" srcId="{9CD46229-5686-4B65-B2AE-6BE8FEC7CEF5}" destId="{A8FF32D6-B714-4177-856D-2C7AD8CD7999}" srcOrd="2" destOrd="0" presId="urn:microsoft.com/office/officeart/2008/layout/RadialCluster"/>
    <dgm:cxn modelId="{87213ABB-BB9F-4AF2-B346-CA82F8ED73F0}" type="presParOf" srcId="{9CD46229-5686-4B65-B2AE-6BE8FEC7CEF5}" destId="{6721AEF9-71EF-4B54-8D42-A3A1CE2F1C7E}" srcOrd="3" destOrd="0" presId="urn:microsoft.com/office/officeart/2008/layout/RadialCluster"/>
    <dgm:cxn modelId="{CA363551-F811-4BDE-BB71-B5CE0F0D9108}" type="presParOf" srcId="{9CD46229-5686-4B65-B2AE-6BE8FEC7CEF5}" destId="{2901FE4F-6C20-4C9C-9763-ACB2225FEF73}" srcOrd="4" destOrd="0" presId="urn:microsoft.com/office/officeart/2008/layout/RadialCluster"/>
    <dgm:cxn modelId="{5C4073CC-45D8-4A58-81F2-D3B68B83506A}" type="presParOf" srcId="{9CD46229-5686-4B65-B2AE-6BE8FEC7CEF5}" destId="{10624317-8308-432F-A644-A68F6D1B8531}" srcOrd="5" destOrd="0" presId="urn:microsoft.com/office/officeart/2008/layout/RadialCluster"/>
    <dgm:cxn modelId="{B7BC84D1-358E-4B0F-B2F4-F7D4561DFE03}" type="presParOf" srcId="{9CD46229-5686-4B65-B2AE-6BE8FEC7CEF5}" destId="{4547712A-E95E-4059-8442-D5B1CE36B64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0BC408-2C95-4D02-95BD-9D761190F5D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6D9DA53-8F0F-47B1-A38C-084D5B1FDACB}">
      <dgm:prSet phldrT="[Text]"/>
      <dgm:spPr>
        <a:noFill/>
        <a:ln w="50800">
          <a:solidFill>
            <a:schemeClr val="accent3">
              <a:lumMod val="75000"/>
            </a:schemeClr>
          </a:solidFill>
        </a:ln>
      </dgm:spPr>
      <dgm:t>
        <a:bodyPr/>
        <a:lstStyle/>
        <a:p>
          <a:r>
            <a:rPr lang="en-US" b="1" dirty="0" smtClean="0">
              <a:solidFill>
                <a:schemeClr val="bg2">
                  <a:lumMod val="25000"/>
                </a:schemeClr>
              </a:solidFill>
              <a:effectLst>
                <a:outerShdw blurRad="38100" dist="38100" dir="2700000" algn="tl">
                  <a:srgbClr val="000000">
                    <a:alpha val="43137"/>
                  </a:srgbClr>
                </a:outerShdw>
              </a:effectLst>
            </a:rPr>
            <a:t>EARLY CHILDHOOD EDUCATION 2 </a:t>
          </a:r>
        </a:p>
        <a:p>
          <a:r>
            <a:rPr lang="en-US" b="1" dirty="0" smtClean="0">
              <a:solidFill>
                <a:schemeClr val="bg2">
                  <a:lumMod val="25000"/>
                </a:schemeClr>
              </a:solidFill>
              <a:effectLst>
                <a:outerShdw blurRad="38100" dist="38100" dir="2700000" algn="tl">
                  <a:srgbClr val="000000">
                    <a:alpha val="43137"/>
                  </a:srgbClr>
                </a:outerShdw>
              </a:effectLst>
            </a:rPr>
            <a:t>(CDA LICENSE)</a:t>
          </a:r>
          <a:endParaRPr lang="en-US" b="1" dirty="0">
            <a:solidFill>
              <a:schemeClr val="bg2">
                <a:lumMod val="25000"/>
              </a:schemeClr>
            </a:solidFill>
            <a:effectLst>
              <a:outerShdw blurRad="38100" dist="38100" dir="2700000" algn="tl">
                <a:srgbClr val="000000">
                  <a:alpha val="43137"/>
                </a:srgbClr>
              </a:outerShdw>
            </a:effectLst>
          </a:endParaRPr>
        </a:p>
      </dgm:t>
    </dgm:pt>
    <dgm:pt modelId="{75019239-3482-426E-B84B-2E7A26C46E49}" type="parTrans" cxnId="{0676CF54-8E36-49C5-8563-61CDC10F3694}">
      <dgm:prSet/>
      <dgm:spPr/>
      <dgm:t>
        <a:bodyPr/>
        <a:lstStyle/>
        <a:p>
          <a:endParaRPr lang="en-US"/>
        </a:p>
      </dgm:t>
    </dgm:pt>
    <dgm:pt modelId="{47CB1285-44BE-4A1B-8CE9-567E00379439}" type="sibTrans" cxnId="{0676CF54-8E36-49C5-8563-61CDC10F3694}">
      <dgm:prSet/>
      <dgm:spPr/>
      <dgm:t>
        <a:bodyPr/>
        <a:lstStyle/>
        <a:p>
          <a:endParaRPr lang="en-US"/>
        </a:p>
      </dgm:t>
    </dgm:pt>
    <dgm:pt modelId="{11B1358A-8CB2-4632-A70D-0C97AEBB0479}">
      <dgm:prSet phldrT="[Text]" custT="1"/>
      <dgm:spPr>
        <a:noFill/>
        <a:ln w="47625">
          <a:solidFill>
            <a:schemeClr val="accent3">
              <a:lumMod val="75000"/>
            </a:schemeClr>
          </a:solidFill>
        </a:ln>
      </dgm:spPr>
      <dgm:t>
        <a:bodyPr/>
        <a:lstStyle/>
        <a:p>
          <a:pPr algn="ctr"/>
          <a:r>
            <a:rPr lang="en-US" sz="1200" b="1" dirty="0" smtClean="0">
              <a:solidFill>
                <a:schemeClr val="bg2">
                  <a:lumMod val="25000"/>
                </a:schemeClr>
              </a:solidFill>
              <a:effectLst>
                <a:outerShdw blurRad="38100" dist="38100" dir="2700000" algn="tl">
                  <a:srgbClr val="000000">
                    <a:alpha val="43137"/>
                  </a:srgbClr>
                </a:outerShdw>
              </a:effectLst>
            </a:rPr>
            <a:t>CDA Portfolio Resources</a:t>
          </a:r>
        </a:p>
        <a:p>
          <a:pPr algn="l"/>
          <a:r>
            <a:rPr lang="en-US" sz="1200" b="1" dirty="0" smtClean="0">
              <a:solidFill>
                <a:schemeClr val="bg2">
                  <a:lumMod val="25000"/>
                </a:schemeClr>
              </a:solidFill>
            </a:rPr>
            <a:t>* The Early Childhood Training Center Director will work with these CDA candidates to finish up the requirements needed to get their CDA license.</a:t>
          </a:r>
        </a:p>
        <a:p>
          <a:pPr algn="l"/>
          <a:r>
            <a:rPr lang="en-US" sz="1200" b="1" dirty="0" smtClean="0">
              <a:solidFill>
                <a:schemeClr val="bg2">
                  <a:lumMod val="25000"/>
                </a:schemeClr>
              </a:solidFill>
            </a:rPr>
            <a:t>*Ordering the CDA Book with the application materials</a:t>
          </a:r>
        </a:p>
        <a:p>
          <a:pPr algn="l"/>
          <a:r>
            <a:rPr lang="en-US" sz="1200" b="1" dirty="0" smtClean="0">
              <a:solidFill>
                <a:schemeClr val="bg2">
                  <a:lumMod val="25000"/>
                </a:schemeClr>
              </a:solidFill>
            </a:rPr>
            <a:t>*Organizing the CDA portfolio using the </a:t>
          </a:r>
          <a:r>
            <a:rPr lang="en-US" sz="1200" b="1" i="1" u="sng" dirty="0" smtClean="0">
              <a:solidFill>
                <a:schemeClr val="bg2">
                  <a:lumMod val="25000"/>
                </a:schemeClr>
              </a:solidFill>
            </a:rPr>
            <a:t>MY CDA PROFESSIONAL PORTFOLIO </a:t>
          </a:r>
          <a:r>
            <a:rPr lang="en-US" sz="1200" b="1" dirty="0" smtClean="0">
              <a:solidFill>
                <a:schemeClr val="bg2">
                  <a:lumMod val="25000"/>
                </a:schemeClr>
              </a:solidFill>
            </a:rPr>
            <a:t>sheet found in the CDA book.</a:t>
          </a:r>
        </a:p>
        <a:p>
          <a:pPr algn="l"/>
          <a:r>
            <a:rPr lang="en-US" sz="1200" b="1" dirty="0" smtClean="0">
              <a:solidFill>
                <a:schemeClr val="bg2">
                  <a:lumMod val="25000"/>
                </a:schemeClr>
              </a:solidFill>
            </a:rPr>
            <a:t>*Use the </a:t>
          </a:r>
          <a:r>
            <a:rPr lang="en-US" sz="1200" b="1" i="1" u="sng" dirty="0" smtClean="0">
              <a:solidFill>
                <a:schemeClr val="bg2">
                  <a:lumMod val="25000"/>
                </a:schemeClr>
              </a:solidFill>
            </a:rPr>
            <a:t>My CDA EDUCATION </a:t>
          </a:r>
          <a:r>
            <a:rPr lang="en-US" sz="1200" b="1" i="0" u="none" dirty="0" smtClean="0">
              <a:solidFill>
                <a:schemeClr val="bg2">
                  <a:lumMod val="25000"/>
                </a:schemeClr>
              </a:solidFill>
            </a:rPr>
            <a:t>sheet found in the CDA book to gather proof of education hours, transcripts, and training certificates.</a:t>
          </a:r>
        </a:p>
        <a:p>
          <a:pPr algn="l"/>
          <a:r>
            <a:rPr lang="en-US" sz="1200" b="1" dirty="0" smtClean="0">
              <a:solidFill>
                <a:schemeClr val="bg2">
                  <a:lumMod val="25000"/>
                </a:schemeClr>
              </a:solidFill>
            </a:rPr>
            <a:t> * Distribute and collect the </a:t>
          </a:r>
          <a:r>
            <a:rPr lang="en-US" sz="1200" b="1" i="1" u="sng" dirty="0" smtClean="0">
              <a:solidFill>
                <a:schemeClr val="bg2">
                  <a:lumMod val="25000"/>
                </a:schemeClr>
              </a:solidFill>
            </a:rPr>
            <a:t>FAMILY QUESTIONNAIRES </a:t>
          </a:r>
          <a:r>
            <a:rPr lang="en-US" sz="1200" b="1" dirty="0" smtClean="0">
              <a:solidFill>
                <a:schemeClr val="bg2">
                  <a:lumMod val="25000"/>
                </a:schemeClr>
              </a:solidFill>
            </a:rPr>
            <a:t>and complete the </a:t>
          </a:r>
          <a:r>
            <a:rPr lang="en-US" sz="1200" b="1" i="1" u="sng" dirty="0" smtClean="0">
              <a:solidFill>
                <a:schemeClr val="bg2">
                  <a:lumMod val="25000"/>
                </a:schemeClr>
              </a:solidFill>
            </a:rPr>
            <a:t>FAMILY QUESTIONNAIRES SUMMARY SHEET </a:t>
          </a:r>
          <a:r>
            <a:rPr lang="en-US" sz="1200" b="1" dirty="0" smtClean="0">
              <a:solidFill>
                <a:schemeClr val="bg2">
                  <a:lumMod val="25000"/>
                </a:schemeClr>
              </a:solidFill>
            </a:rPr>
            <a:t>both found in the CDA book.</a:t>
          </a:r>
        </a:p>
        <a:p>
          <a:pPr algn="l"/>
          <a:r>
            <a:rPr lang="en-US" sz="1200" b="1" dirty="0" smtClean="0">
              <a:solidFill>
                <a:schemeClr val="bg2">
                  <a:lumMod val="25000"/>
                </a:schemeClr>
              </a:solidFill>
            </a:rPr>
            <a:t>*Complete the  necessary sections on the </a:t>
          </a:r>
          <a:r>
            <a:rPr lang="en-US" sz="1200" b="1" i="1" u="sng" dirty="0" smtClean="0">
              <a:solidFill>
                <a:schemeClr val="bg2">
                  <a:lumMod val="25000"/>
                </a:schemeClr>
              </a:solidFill>
            </a:rPr>
            <a:t>REFLECTIVE DIALOGUE WORKSHEET </a:t>
          </a:r>
          <a:r>
            <a:rPr lang="en-US" sz="1200" b="1" dirty="0" smtClean="0">
              <a:solidFill>
                <a:schemeClr val="bg2">
                  <a:lumMod val="25000"/>
                </a:schemeClr>
              </a:solidFill>
            </a:rPr>
            <a:t>found in the CDA book.</a:t>
          </a:r>
        </a:p>
        <a:p>
          <a:pPr algn="l"/>
          <a:r>
            <a:rPr lang="en-US" sz="1200" b="1" dirty="0" smtClean="0">
              <a:solidFill>
                <a:schemeClr val="bg2">
                  <a:lumMod val="25000"/>
                </a:schemeClr>
              </a:solidFill>
            </a:rPr>
            <a:t>*Apply for the CDA, pay the fee, and connect with a </a:t>
          </a:r>
          <a:r>
            <a:rPr lang="en-US" sz="1200" b="1" i="1" u="sng" dirty="0" smtClean="0">
              <a:solidFill>
                <a:schemeClr val="bg2">
                  <a:lumMod val="25000"/>
                </a:schemeClr>
              </a:solidFill>
            </a:rPr>
            <a:t>PD (Professional Development) </a:t>
          </a:r>
          <a:r>
            <a:rPr lang="en-US" sz="1200" b="1" dirty="0" smtClean="0">
              <a:solidFill>
                <a:schemeClr val="bg2">
                  <a:lumMod val="25000"/>
                </a:schemeClr>
              </a:solidFill>
            </a:rPr>
            <a:t>specialist who will help with the rest.</a:t>
          </a:r>
        </a:p>
        <a:p>
          <a:pPr algn="l"/>
          <a:r>
            <a:rPr lang="en-US" sz="1200" b="1" dirty="0" smtClean="0">
              <a:solidFill>
                <a:schemeClr val="bg2">
                  <a:lumMod val="25000"/>
                </a:schemeClr>
              </a:solidFill>
            </a:rPr>
            <a:t>*Schedule an observation and verification visit with the PD specialist to come to the center.</a:t>
          </a:r>
        </a:p>
        <a:p>
          <a:pPr algn="l"/>
          <a:r>
            <a:rPr lang="en-US" sz="1200" b="1" dirty="0" smtClean="0">
              <a:solidFill>
                <a:schemeClr val="bg2">
                  <a:lumMod val="25000"/>
                </a:schemeClr>
              </a:solidFill>
            </a:rPr>
            <a:t>*Schedule and take the CDA exam.</a:t>
          </a:r>
          <a:endParaRPr lang="en-US" sz="1200" b="1" dirty="0">
            <a:solidFill>
              <a:schemeClr val="bg2">
                <a:lumMod val="25000"/>
              </a:schemeClr>
            </a:solidFill>
          </a:endParaRPr>
        </a:p>
      </dgm:t>
    </dgm:pt>
    <dgm:pt modelId="{764A19AB-C9DD-405E-995A-5405D16FFA11}" type="parTrans" cxnId="{0F9CC08C-F5C2-442F-BA0C-6EB0DBFB93A7}">
      <dgm:prSet/>
      <dgm:spPr>
        <a:ln w="38100">
          <a:solidFill>
            <a:schemeClr val="bg2">
              <a:lumMod val="25000"/>
            </a:schemeClr>
          </a:solidFill>
        </a:ln>
      </dgm:spPr>
      <dgm:t>
        <a:bodyPr/>
        <a:lstStyle/>
        <a:p>
          <a:endParaRPr lang="en-US"/>
        </a:p>
      </dgm:t>
    </dgm:pt>
    <dgm:pt modelId="{11D5ED45-0769-49BA-A75D-1B9087B0759F}" type="sibTrans" cxnId="{0F9CC08C-F5C2-442F-BA0C-6EB0DBFB93A7}">
      <dgm:prSet/>
      <dgm:spPr/>
      <dgm:t>
        <a:bodyPr/>
        <a:lstStyle/>
        <a:p>
          <a:endParaRPr lang="en-US"/>
        </a:p>
      </dgm:t>
    </dgm:pt>
    <dgm:pt modelId="{8126A16D-A4FF-409E-AF20-58ACCA01EF48}">
      <dgm:prSet phldrT="[Text]" custT="1"/>
      <dgm:spPr>
        <a:noFill/>
        <a:ln w="38100">
          <a:solidFill>
            <a:schemeClr val="accent3">
              <a:lumMod val="75000"/>
            </a:schemeClr>
          </a:solidFill>
        </a:ln>
      </dgm:spPr>
      <dgm:t>
        <a:bodyPr/>
        <a:lstStyle/>
        <a:p>
          <a:pPr algn="ctr"/>
          <a:r>
            <a:rPr lang="en-US" sz="1600" b="1" dirty="0" smtClean="0">
              <a:solidFill>
                <a:schemeClr val="bg2">
                  <a:lumMod val="25000"/>
                </a:schemeClr>
              </a:solidFill>
              <a:effectLst>
                <a:outerShdw blurRad="38100" dist="38100" dir="2700000" algn="tl">
                  <a:srgbClr val="000000">
                    <a:alpha val="43137"/>
                  </a:srgbClr>
                </a:outerShdw>
              </a:effectLst>
            </a:rPr>
            <a:t>CDA EXPERIENCE HOURS</a:t>
          </a:r>
        </a:p>
        <a:p>
          <a:pPr algn="ctr"/>
          <a:r>
            <a:rPr lang="en-US" sz="1600" b="1" dirty="0" smtClean="0">
              <a:solidFill>
                <a:schemeClr val="bg2">
                  <a:lumMod val="25000"/>
                </a:schemeClr>
              </a:solidFill>
              <a:effectLst>
                <a:outerShdw blurRad="38100" dist="38100" dir="2700000" algn="tl">
                  <a:srgbClr val="000000">
                    <a:alpha val="43137"/>
                  </a:srgbClr>
                </a:outerShdw>
              </a:effectLst>
            </a:rPr>
            <a:t>66 PER SEMESTER</a:t>
          </a:r>
          <a:r>
            <a:rPr lang="en-US" sz="1600" dirty="0" smtClean="0"/>
            <a:t>3</a:t>
          </a:r>
          <a:endParaRPr lang="en-US" sz="1600" dirty="0"/>
        </a:p>
      </dgm:t>
    </dgm:pt>
    <dgm:pt modelId="{7B682024-0C13-44D1-A877-85161C6D2EC6}" type="parTrans" cxnId="{6427830D-3212-4299-8E55-08FC0B482A10}">
      <dgm:prSet/>
      <dgm:spPr>
        <a:ln w="38100">
          <a:solidFill>
            <a:schemeClr val="bg2">
              <a:lumMod val="25000"/>
            </a:schemeClr>
          </a:solidFill>
        </a:ln>
      </dgm:spPr>
      <dgm:t>
        <a:bodyPr/>
        <a:lstStyle/>
        <a:p>
          <a:endParaRPr lang="en-US"/>
        </a:p>
      </dgm:t>
    </dgm:pt>
    <dgm:pt modelId="{BBFED145-4C95-418A-AA6E-C5AC92917754}" type="sibTrans" cxnId="{6427830D-3212-4299-8E55-08FC0B482A10}">
      <dgm:prSet/>
      <dgm:spPr/>
      <dgm:t>
        <a:bodyPr/>
        <a:lstStyle/>
        <a:p>
          <a:endParaRPr lang="en-US"/>
        </a:p>
      </dgm:t>
    </dgm:pt>
    <dgm:pt modelId="{04B165F0-C3EA-4710-890E-6A3E8C85A1D1}">
      <dgm:prSet phldrT="[Text]" custT="1"/>
      <dgm:spPr>
        <a:noFill/>
        <a:ln w="50800">
          <a:solidFill>
            <a:schemeClr val="accent3">
              <a:lumMod val="75000"/>
            </a:schemeClr>
          </a:solidFill>
        </a:ln>
      </dgm:spPr>
      <dgm:t>
        <a:bodyPr/>
        <a:lstStyle/>
        <a:p>
          <a:pPr algn="ctr"/>
          <a:r>
            <a:rPr lang="en-US" sz="1600" b="1" dirty="0" smtClean="0">
              <a:solidFill>
                <a:schemeClr val="bg2">
                  <a:lumMod val="25000"/>
                </a:schemeClr>
              </a:solidFill>
              <a:effectLst>
                <a:outerShdw blurRad="38100" dist="38100" dir="2700000" algn="tl">
                  <a:srgbClr val="000000">
                    <a:alpha val="43137"/>
                  </a:srgbClr>
                </a:outerShdw>
              </a:effectLst>
            </a:rPr>
            <a:t>CDA EDUCATION HOURS</a:t>
          </a:r>
        </a:p>
        <a:p>
          <a:pPr algn="ctr"/>
          <a:r>
            <a:rPr lang="en-US" sz="1600" b="1" dirty="0" smtClean="0">
              <a:solidFill>
                <a:schemeClr val="bg2">
                  <a:lumMod val="25000"/>
                </a:schemeClr>
              </a:solidFill>
              <a:effectLst>
                <a:outerShdw blurRad="38100" dist="38100" dir="2700000" algn="tl">
                  <a:srgbClr val="000000">
                    <a:alpha val="43137"/>
                  </a:srgbClr>
                </a:outerShdw>
              </a:effectLst>
            </a:rPr>
            <a:t>10 PER SEMESTER</a:t>
          </a:r>
          <a:endParaRPr lang="en-US" sz="1600" dirty="0"/>
        </a:p>
      </dgm:t>
    </dgm:pt>
    <dgm:pt modelId="{DE375932-CB07-4E01-974E-3758163DADE4}" type="parTrans" cxnId="{D0696B2D-FD96-4D04-9502-6AC0FBB6C8C6}">
      <dgm:prSet/>
      <dgm:spPr>
        <a:ln w="38100">
          <a:solidFill>
            <a:schemeClr val="bg2">
              <a:lumMod val="25000"/>
            </a:schemeClr>
          </a:solidFill>
        </a:ln>
      </dgm:spPr>
      <dgm:t>
        <a:bodyPr/>
        <a:lstStyle/>
        <a:p>
          <a:endParaRPr lang="en-US"/>
        </a:p>
      </dgm:t>
    </dgm:pt>
    <dgm:pt modelId="{C9622941-FD81-4EB2-8CE2-9BD5D0692FB5}" type="sibTrans" cxnId="{D0696B2D-FD96-4D04-9502-6AC0FBB6C8C6}">
      <dgm:prSet/>
      <dgm:spPr/>
      <dgm:t>
        <a:bodyPr/>
        <a:lstStyle/>
        <a:p>
          <a:endParaRPr lang="en-US"/>
        </a:p>
      </dgm:t>
    </dgm:pt>
    <dgm:pt modelId="{D6604E36-2110-4C11-A8B4-D6751ED59990}" type="pres">
      <dgm:prSet presAssocID="{560BC408-2C95-4D02-95BD-9D761190F5D3}" presName="Name0" presStyleCnt="0">
        <dgm:presLayoutVars>
          <dgm:chMax val="1"/>
          <dgm:chPref val="1"/>
          <dgm:dir/>
          <dgm:animOne val="branch"/>
          <dgm:animLvl val="lvl"/>
        </dgm:presLayoutVars>
      </dgm:prSet>
      <dgm:spPr/>
      <dgm:t>
        <a:bodyPr/>
        <a:lstStyle/>
        <a:p>
          <a:endParaRPr lang="en-US"/>
        </a:p>
      </dgm:t>
    </dgm:pt>
    <dgm:pt modelId="{9CD46229-5686-4B65-B2AE-6BE8FEC7CEF5}" type="pres">
      <dgm:prSet presAssocID="{16D9DA53-8F0F-47B1-A38C-084D5B1FDACB}" presName="singleCycle" presStyleCnt="0"/>
      <dgm:spPr/>
    </dgm:pt>
    <dgm:pt modelId="{C485D6FB-7169-4FF3-8ECE-0CBEC34CC200}" type="pres">
      <dgm:prSet presAssocID="{16D9DA53-8F0F-47B1-A38C-084D5B1FDACB}" presName="singleCenter" presStyleLbl="node1" presStyleIdx="0" presStyleCnt="4">
        <dgm:presLayoutVars>
          <dgm:chMax val="7"/>
          <dgm:chPref val="7"/>
        </dgm:presLayoutVars>
      </dgm:prSet>
      <dgm:spPr/>
      <dgm:t>
        <a:bodyPr/>
        <a:lstStyle/>
        <a:p>
          <a:endParaRPr lang="en-US"/>
        </a:p>
      </dgm:t>
    </dgm:pt>
    <dgm:pt modelId="{97EED848-C488-46EE-9516-C9444D7759D6}" type="pres">
      <dgm:prSet presAssocID="{764A19AB-C9DD-405E-995A-5405D16FFA11}" presName="Name56" presStyleLbl="parChTrans1D2" presStyleIdx="0" presStyleCnt="3"/>
      <dgm:spPr/>
      <dgm:t>
        <a:bodyPr/>
        <a:lstStyle/>
        <a:p>
          <a:endParaRPr lang="en-US"/>
        </a:p>
      </dgm:t>
    </dgm:pt>
    <dgm:pt modelId="{A8FF32D6-B714-4177-856D-2C7AD8CD7999}" type="pres">
      <dgm:prSet presAssocID="{11B1358A-8CB2-4632-A70D-0C97AEBB0479}" presName="text0" presStyleLbl="node1" presStyleIdx="1" presStyleCnt="4" custScaleX="655260" custScaleY="258395">
        <dgm:presLayoutVars>
          <dgm:bulletEnabled val="1"/>
        </dgm:presLayoutVars>
      </dgm:prSet>
      <dgm:spPr/>
      <dgm:t>
        <a:bodyPr/>
        <a:lstStyle/>
        <a:p>
          <a:endParaRPr lang="en-US"/>
        </a:p>
      </dgm:t>
    </dgm:pt>
    <dgm:pt modelId="{6721AEF9-71EF-4B54-8D42-A3A1CE2F1C7E}" type="pres">
      <dgm:prSet presAssocID="{7B682024-0C13-44D1-A877-85161C6D2EC6}" presName="Name56" presStyleLbl="parChTrans1D2" presStyleIdx="1" presStyleCnt="3"/>
      <dgm:spPr/>
      <dgm:t>
        <a:bodyPr/>
        <a:lstStyle/>
        <a:p>
          <a:endParaRPr lang="en-US"/>
        </a:p>
      </dgm:t>
    </dgm:pt>
    <dgm:pt modelId="{2901FE4F-6C20-4C9C-9763-ACB2225FEF73}" type="pres">
      <dgm:prSet presAssocID="{8126A16D-A4FF-409E-AF20-58ACCA01EF48}" presName="text0" presStyleLbl="node1" presStyleIdx="2" presStyleCnt="4" custRadScaleRad="82906" custRadScaleInc="-14885">
        <dgm:presLayoutVars>
          <dgm:bulletEnabled val="1"/>
        </dgm:presLayoutVars>
      </dgm:prSet>
      <dgm:spPr/>
      <dgm:t>
        <a:bodyPr/>
        <a:lstStyle/>
        <a:p>
          <a:endParaRPr lang="en-US"/>
        </a:p>
      </dgm:t>
    </dgm:pt>
    <dgm:pt modelId="{10624317-8308-432F-A644-A68F6D1B8531}" type="pres">
      <dgm:prSet presAssocID="{DE375932-CB07-4E01-974E-3758163DADE4}" presName="Name56" presStyleLbl="parChTrans1D2" presStyleIdx="2" presStyleCnt="3"/>
      <dgm:spPr/>
      <dgm:t>
        <a:bodyPr/>
        <a:lstStyle/>
        <a:p>
          <a:endParaRPr lang="en-US"/>
        </a:p>
      </dgm:t>
    </dgm:pt>
    <dgm:pt modelId="{4547712A-E95E-4059-8442-D5B1CE36B642}" type="pres">
      <dgm:prSet presAssocID="{04B165F0-C3EA-4710-890E-6A3E8C85A1D1}" presName="text0" presStyleLbl="node1" presStyleIdx="3" presStyleCnt="4" custRadScaleRad="79260" custRadScaleInc="13186">
        <dgm:presLayoutVars>
          <dgm:bulletEnabled val="1"/>
        </dgm:presLayoutVars>
      </dgm:prSet>
      <dgm:spPr/>
      <dgm:t>
        <a:bodyPr/>
        <a:lstStyle/>
        <a:p>
          <a:endParaRPr lang="en-US"/>
        </a:p>
      </dgm:t>
    </dgm:pt>
  </dgm:ptLst>
  <dgm:cxnLst>
    <dgm:cxn modelId="{0F9CC08C-F5C2-442F-BA0C-6EB0DBFB93A7}" srcId="{16D9DA53-8F0F-47B1-A38C-084D5B1FDACB}" destId="{11B1358A-8CB2-4632-A70D-0C97AEBB0479}" srcOrd="0" destOrd="0" parTransId="{764A19AB-C9DD-405E-995A-5405D16FFA11}" sibTransId="{11D5ED45-0769-49BA-A75D-1B9087B0759F}"/>
    <dgm:cxn modelId="{B3611C9E-4BAF-47A1-ACEC-018B80BEA29E}" type="presOf" srcId="{11B1358A-8CB2-4632-A70D-0C97AEBB0479}" destId="{A8FF32D6-B714-4177-856D-2C7AD8CD7999}" srcOrd="0" destOrd="0" presId="urn:microsoft.com/office/officeart/2008/layout/RadialCluster"/>
    <dgm:cxn modelId="{D0696B2D-FD96-4D04-9502-6AC0FBB6C8C6}" srcId="{16D9DA53-8F0F-47B1-A38C-084D5B1FDACB}" destId="{04B165F0-C3EA-4710-890E-6A3E8C85A1D1}" srcOrd="2" destOrd="0" parTransId="{DE375932-CB07-4E01-974E-3758163DADE4}" sibTransId="{C9622941-FD81-4EB2-8CE2-9BD5D0692FB5}"/>
    <dgm:cxn modelId="{0676CF54-8E36-49C5-8563-61CDC10F3694}" srcId="{560BC408-2C95-4D02-95BD-9D761190F5D3}" destId="{16D9DA53-8F0F-47B1-A38C-084D5B1FDACB}" srcOrd="0" destOrd="0" parTransId="{75019239-3482-426E-B84B-2E7A26C46E49}" sibTransId="{47CB1285-44BE-4A1B-8CE9-567E00379439}"/>
    <dgm:cxn modelId="{E5EBB9EF-02D1-4146-AEA0-63D6F0DEC9E6}" type="presOf" srcId="{764A19AB-C9DD-405E-995A-5405D16FFA11}" destId="{97EED848-C488-46EE-9516-C9444D7759D6}" srcOrd="0" destOrd="0" presId="urn:microsoft.com/office/officeart/2008/layout/RadialCluster"/>
    <dgm:cxn modelId="{6427830D-3212-4299-8E55-08FC0B482A10}" srcId="{16D9DA53-8F0F-47B1-A38C-084D5B1FDACB}" destId="{8126A16D-A4FF-409E-AF20-58ACCA01EF48}" srcOrd="1" destOrd="0" parTransId="{7B682024-0C13-44D1-A877-85161C6D2EC6}" sibTransId="{BBFED145-4C95-418A-AA6E-C5AC92917754}"/>
    <dgm:cxn modelId="{1FD164E5-CC3E-4CBC-91C7-DDF2E20B7378}" type="presOf" srcId="{DE375932-CB07-4E01-974E-3758163DADE4}" destId="{10624317-8308-432F-A644-A68F6D1B8531}" srcOrd="0" destOrd="0" presId="urn:microsoft.com/office/officeart/2008/layout/RadialCluster"/>
    <dgm:cxn modelId="{9CC9D61B-75AF-4557-9B93-C278A725DEA8}" type="presOf" srcId="{8126A16D-A4FF-409E-AF20-58ACCA01EF48}" destId="{2901FE4F-6C20-4C9C-9763-ACB2225FEF73}" srcOrd="0" destOrd="0" presId="urn:microsoft.com/office/officeart/2008/layout/RadialCluster"/>
    <dgm:cxn modelId="{3AAD0666-F9C5-4637-B6FA-147FB3BF26BD}" type="presOf" srcId="{16D9DA53-8F0F-47B1-A38C-084D5B1FDACB}" destId="{C485D6FB-7169-4FF3-8ECE-0CBEC34CC200}" srcOrd="0" destOrd="0" presId="urn:microsoft.com/office/officeart/2008/layout/RadialCluster"/>
    <dgm:cxn modelId="{AF00D2D9-F51B-4356-A016-43BFEEB4CAB6}" type="presOf" srcId="{04B165F0-C3EA-4710-890E-6A3E8C85A1D1}" destId="{4547712A-E95E-4059-8442-D5B1CE36B642}" srcOrd="0" destOrd="0" presId="urn:microsoft.com/office/officeart/2008/layout/RadialCluster"/>
    <dgm:cxn modelId="{1E4E2A2D-B59B-4F8A-B3B1-F9944D13125D}" type="presOf" srcId="{560BC408-2C95-4D02-95BD-9D761190F5D3}" destId="{D6604E36-2110-4C11-A8B4-D6751ED59990}" srcOrd="0" destOrd="0" presId="urn:microsoft.com/office/officeart/2008/layout/RadialCluster"/>
    <dgm:cxn modelId="{88F609A2-DB32-43AA-B689-B00D93B3A1F7}" type="presOf" srcId="{7B682024-0C13-44D1-A877-85161C6D2EC6}" destId="{6721AEF9-71EF-4B54-8D42-A3A1CE2F1C7E}" srcOrd="0" destOrd="0" presId="urn:microsoft.com/office/officeart/2008/layout/RadialCluster"/>
    <dgm:cxn modelId="{DBB08827-F0AE-414D-ADDA-8818593487F8}" type="presParOf" srcId="{D6604E36-2110-4C11-A8B4-D6751ED59990}" destId="{9CD46229-5686-4B65-B2AE-6BE8FEC7CEF5}" srcOrd="0" destOrd="0" presId="urn:microsoft.com/office/officeart/2008/layout/RadialCluster"/>
    <dgm:cxn modelId="{F28C205A-FEEF-4D49-BA7F-5C1DA5ADD466}" type="presParOf" srcId="{9CD46229-5686-4B65-B2AE-6BE8FEC7CEF5}" destId="{C485D6FB-7169-4FF3-8ECE-0CBEC34CC200}" srcOrd="0" destOrd="0" presId="urn:microsoft.com/office/officeart/2008/layout/RadialCluster"/>
    <dgm:cxn modelId="{9A652568-0278-4288-8E38-2E65F4C5647E}" type="presParOf" srcId="{9CD46229-5686-4B65-B2AE-6BE8FEC7CEF5}" destId="{97EED848-C488-46EE-9516-C9444D7759D6}" srcOrd="1" destOrd="0" presId="urn:microsoft.com/office/officeart/2008/layout/RadialCluster"/>
    <dgm:cxn modelId="{C141DD81-1BEB-415E-AC8A-07194BCADCBB}" type="presParOf" srcId="{9CD46229-5686-4B65-B2AE-6BE8FEC7CEF5}" destId="{A8FF32D6-B714-4177-856D-2C7AD8CD7999}" srcOrd="2" destOrd="0" presId="urn:microsoft.com/office/officeart/2008/layout/RadialCluster"/>
    <dgm:cxn modelId="{A48F7CE7-D412-4F6F-A6CD-5E416200FB68}" type="presParOf" srcId="{9CD46229-5686-4B65-B2AE-6BE8FEC7CEF5}" destId="{6721AEF9-71EF-4B54-8D42-A3A1CE2F1C7E}" srcOrd="3" destOrd="0" presId="urn:microsoft.com/office/officeart/2008/layout/RadialCluster"/>
    <dgm:cxn modelId="{04D7FBBF-BCBB-4340-98B6-23AA96D8607F}" type="presParOf" srcId="{9CD46229-5686-4B65-B2AE-6BE8FEC7CEF5}" destId="{2901FE4F-6C20-4C9C-9763-ACB2225FEF73}" srcOrd="4" destOrd="0" presId="urn:microsoft.com/office/officeart/2008/layout/RadialCluster"/>
    <dgm:cxn modelId="{0EDC7500-6B0D-4B6F-82D4-45ED4CCDD294}" type="presParOf" srcId="{9CD46229-5686-4B65-B2AE-6BE8FEC7CEF5}" destId="{10624317-8308-432F-A644-A68F6D1B8531}" srcOrd="5" destOrd="0" presId="urn:microsoft.com/office/officeart/2008/layout/RadialCluster"/>
    <dgm:cxn modelId="{EEEBE11D-AEA8-4528-A602-FA8AE2505C9C}" type="presParOf" srcId="{9CD46229-5686-4B65-B2AE-6BE8FEC7CEF5}" destId="{4547712A-E95E-4059-8442-D5B1CE36B64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0BC408-2C95-4D02-95BD-9D761190F5D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6D9DA53-8F0F-47B1-A38C-084D5B1FDACB}">
      <dgm:prSet phldrT="[Text]" custT="1"/>
      <dgm:spPr>
        <a:noFill/>
        <a:ln w="50800">
          <a:solidFill>
            <a:schemeClr val="accent6">
              <a:lumMod val="75000"/>
            </a:schemeClr>
          </a:solidFill>
        </a:ln>
      </dgm:spPr>
      <dgm:t>
        <a:bodyPr/>
        <a:lstStyle/>
        <a:p>
          <a:endParaRPr lang="en-US" sz="1800" b="1" dirty="0" smtClean="0">
            <a:solidFill>
              <a:schemeClr val="bg2">
                <a:lumMod val="25000"/>
              </a:schemeClr>
            </a:solidFill>
            <a:effectLst>
              <a:outerShdw blurRad="38100" dist="38100" dir="2700000" algn="tl">
                <a:srgbClr val="000000">
                  <a:alpha val="43137"/>
                </a:srgbClr>
              </a:outerShdw>
            </a:effectLst>
          </a:endParaRPr>
        </a:p>
        <a:p>
          <a:r>
            <a:rPr lang="en-US" sz="1800" b="1" dirty="0" smtClean="0">
              <a:solidFill>
                <a:schemeClr val="bg2">
                  <a:lumMod val="25000"/>
                </a:schemeClr>
              </a:solidFill>
              <a:effectLst>
                <a:outerShdw blurRad="38100" dist="38100" dir="2700000" algn="tl">
                  <a:srgbClr val="000000">
                    <a:alpha val="43137"/>
                  </a:srgbClr>
                </a:outerShdw>
              </a:effectLst>
            </a:rPr>
            <a:t>EARLY CHILDHOOD EDUCATION TRAINING CENTER PAID POSITION</a:t>
          </a:r>
        </a:p>
        <a:p>
          <a:endParaRPr lang="en-US" sz="1600" b="1" dirty="0">
            <a:solidFill>
              <a:schemeClr val="bg2">
                <a:lumMod val="25000"/>
              </a:schemeClr>
            </a:solidFill>
            <a:effectLst>
              <a:outerShdw blurRad="38100" dist="38100" dir="2700000" algn="tl">
                <a:srgbClr val="000000">
                  <a:alpha val="43137"/>
                </a:srgbClr>
              </a:outerShdw>
            </a:effectLst>
          </a:endParaRPr>
        </a:p>
      </dgm:t>
    </dgm:pt>
    <dgm:pt modelId="{75019239-3482-426E-B84B-2E7A26C46E49}" type="parTrans" cxnId="{0676CF54-8E36-49C5-8563-61CDC10F3694}">
      <dgm:prSet/>
      <dgm:spPr/>
      <dgm:t>
        <a:bodyPr/>
        <a:lstStyle/>
        <a:p>
          <a:endParaRPr lang="en-US"/>
        </a:p>
      </dgm:t>
    </dgm:pt>
    <dgm:pt modelId="{47CB1285-44BE-4A1B-8CE9-567E00379439}" type="sibTrans" cxnId="{0676CF54-8E36-49C5-8563-61CDC10F3694}">
      <dgm:prSet/>
      <dgm:spPr/>
      <dgm:t>
        <a:bodyPr/>
        <a:lstStyle/>
        <a:p>
          <a:endParaRPr lang="en-US"/>
        </a:p>
      </dgm:t>
    </dgm:pt>
    <dgm:pt modelId="{11B1358A-8CB2-4632-A70D-0C97AEBB0479}">
      <dgm:prSet phldrT="[Text]"/>
      <dgm:spPr>
        <a:noFill/>
        <a:ln w="47625">
          <a:solidFill>
            <a:schemeClr val="accent6">
              <a:lumMod val="75000"/>
            </a:schemeClr>
          </a:solidFill>
        </a:ln>
      </dgm:spPr>
      <dgm:t>
        <a:bodyPr/>
        <a:lstStyle/>
        <a:p>
          <a:r>
            <a:rPr lang="en-US" b="1" dirty="0" smtClean="0">
              <a:solidFill>
                <a:schemeClr val="bg2">
                  <a:lumMod val="25000"/>
                </a:schemeClr>
              </a:solidFill>
              <a:effectLst>
                <a:outerShdw blurRad="38100" dist="38100" dir="2700000" algn="tl">
                  <a:srgbClr val="000000">
                    <a:alpha val="43137"/>
                  </a:srgbClr>
                </a:outerShdw>
              </a:effectLst>
            </a:rPr>
            <a:t>CDA Resources</a:t>
          </a:r>
        </a:p>
        <a:p>
          <a:r>
            <a:rPr lang="en-US" dirty="0" smtClean="0">
              <a:solidFill>
                <a:schemeClr val="bg2">
                  <a:lumMod val="25000"/>
                </a:schemeClr>
              </a:solidFill>
            </a:rPr>
            <a:t>*</a:t>
          </a:r>
          <a:r>
            <a:rPr lang="en-US" b="1" dirty="0" smtClean="0">
              <a:solidFill>
                <a:schemeClr val="bg2">
                  <a:lumMod val="25000"/>
                </a:schemeClr>
              </a:solidFill>
            </a:rPr>
            <a:t>These students will get their CDA  Experience hours.</a:t>
          </a:r>
        </a:p>
        <a:p>
          <a:r>
            <a:rPr lang="en-US" b="1" dirty="0" smtClean="0">
              <a:solidFill>
                <a:schemeClr val="bg2">
                  <a:lumMod val="25000"/>
                </a:schemeClr>
              </a:solidFill>
            </a:rPr>
            <a:t>*They will also be working on the same items that the ECE 2 CDA candidates are working on.</a:t>
          </a:r>
          <a:endParaRPr lang="en-US" b="1" dirty="0">
            <a:solidFill>
              <a:schemeClr val="bg2">
                <a:lumMod val="25000"/>
              </a:schemeClr>
            </a:solidFill>
          </a:endParaRPr>
        </a:p>
      </dgm:t>
    </dgm:pt>
    <dgm:pt modelId="{764A19AB-C9DD-405E-995A-5405D16FFA11}" type="parTrans" cxnId="{0F9CC08C-F5C2-442F-BA0C-6EB0DBFB93A7}">
      <dgm:prSet/>
      <dgm:spPr>
        <a:ln w="38100">
          <a:solidFill>
            <a:schemeClr val="bg2">
              <a:lumMod val="25000"/>
            </a:schemeClr>
          </a:solidFill>
        </a:ln>
      </dgm:spPr>
      <dgm:t>
        <a:bodyPr/>
        <a:lstStyle/>
        <a:p>
          <a:endParaRPr lang="en-US"/>
        </a:p>
      </dgm:t>
    </dgm:pt>
    <dgm:pt modelId="{11D5ED45-0769-49BA-A75D-1B9087B0759F}" type="sibTrans" cxnId="{0F9CC08C-F5C2-442F-BA0C-6EB0DBFB93A7}">
      <dgm:prSet/>
      <dgm:spPr/>
      <dgm:t>
        <a:bodyPr/>
        <a:lstStyle/>
        <a:p>
          <a:endParaRPr lang="en-US"/>
        </a:p>
      </dgm:t>
    </dgm:pt>
    <dgm:pt modelId="{8126A16D-A4FF-409E-AF20-58ACCA01EF48}">
      <dgm:prSet phldrT="[Text]" custT="1"/>
      <dgm:spPr>
        <a:noFill/>
        <a:ln w="38100">
          <a:solidFill>
            <a:schemeClr val="accent6">
              <a:lumMod val="75000"/>
            </a:schemeClr>
          </a:solidFill>
        </a:ln>
      </dgm:spPr>
      <dgm:t>
        <a:bodyPr/>
        <a:lstStyle/>
        <a:p>
          <a:pPr algn="ctr"/>
          <a:r>
            <a:rPr lang="en-US" sz="1800" b="1" dirty="0" smtClean="0">
              <a:solidFill>
                <a:schemeClr val="bg2">
                  <a:lumMod val="25000"/>
                </a:schemeClr>
              </a:solidFill>
              <a:effectLst>
                <a:outerShdw blurRad="38100" dist="38100" dir="2700000" algn="tl">
                  <a:srgbClr val="000000">
                    <a:alpha val="43137"/>
                  </a:srgbClr>
                </a:outerShdw>
              </a:effectLst>
            </a:rPr>
            <a:t>CDA EXPERIENCE HOURS</a:t>
          </a:r>
        </a:p>
        <a:p>
          <a:pPr algn="ctr"/>
          <a:r>
            <a:rPr lang="en-US" sz="1800" b="1" dirty="0" smtClean="0">
              <a:solidFill>
                <a:schemeClr val="bg2">
                  <a:lumMod val="25000"/>
                </a:schemeClr>
              </a:solidFill>
              <a:effectLst>
                <a:outerShdw blurRad="38100" dist="38100" dir="2700000" algn="tl">
                  <a:srgbClr val="000000">
                    <a:alpha val="43137"/>
                  </a:srgbClr>
                </a:outerShdw>
              </a:effectLst>
            </a:rPr>
            <a:t>521 </a:t>
          </a:r>
          <a:endParaRPr lang="en-US" sz="1800" dirty="0"/>
        </a:p>
      </dgm:t>
    </dgm:pt>
    <dgm:pt modelId="{7B682024-0C13-44D1-A877-85161C6D2EC6}" type="parTrans" cxnId="{6427830D-3212-4299-8E55-08FC0B482A10}">
      <dgm:prSet/>
      <dgm:spPr>
        <a:ln w="38100">
          <a:solidFill>
            <a:schemeClr val="bg2">
              <a:lumMod val="25000"/>
            </a:schemeClr>
          </a:solidFill>
        </a:ln>
      </dgm:spPr>
      <dgm:t>
        <a:bodyPr/>
        <a:lstStyle/>
        <a:p>
          <a:endParaRPr lang="en-US"/>
        </a:p>
      </dgm:t>
    </dgm:pt>
    <dgm:pt modelId="{BBFED145-4C95-418A-AA6E-C5AC92917754}" type="sibTrans" cxnId="{6427830D-3212-4299-8E55-08FC0B482A10}">
      <dgm:prSet/>
      <dgm:spPr/>
      <dgm:t>
        <a:bodyPr/>
        <a:lstStyle/>
        <a:p>
          <a:endParaRPr lang="en-US"/>
        </a:p>
      </dgm:t>
    </dgm:pt>
    <dgm:pt modelId="{04B165F0-C3EA-4710-890E-6A3E8C85A1D1}">
      <dgm:prSet phldrT="[Text]" custT="1"/>
      <dgm:spPr>
        <a:noFill/>
        <a:ln w="50800">
          <a:solidFill>
            <a:schemeClr val="accent6">
              <a:lumMod val="75000"/>
            </a:schemeClr>
          </a:solidFill>
        </a:ln>
      </dgm:spPr>
      <dgm:t>
        <a:bodyPr/>
        <a:lstStyle/>
        <a:p>
          <a:pPr algn="ctr"/>
          <a:r>
            <a:rPr lang="en-US" sz="1600" b="1" dirty="0" smtClean="0">
              <a:solidFill>
                <a:schemeClr val="bg2">
                  <a:lumMod val="25000"/>
                </a:schemeClr>
              </a:solidFill>
              <a:effectLst>
                <a:outerShdw blurRad="38100" dist="38100" dir="2700000" algn="tl">
                  <a:srgbClr val="000000">
                    <a:alpha val="43137"/>
                  </a:srgbClr>
                </a:outerShdw>
              </a:effectLst>
            </a:rPr>
            <a:t>CDA EDUCATION HOURS</a:t>
          </a:r>
        </a:p>
        <a:p>
          <a:pPr algn="ctr"/>
          <a:r>
            <a:rPr lang="en-US" sz="1600" b="1" dirty="0" smtClean="0">
              <a:solidFill>
                <a:schemeClr val="bg2">
                  <a:lumMod val="25000"/>
                </a:schemeClr>
              </a:solidFill>
              <a:effectLst>
                <a:outerShdw blurRad="38100" dist="38100" dir="2700000" algn="tl">
                  <a:srgbClr val="000000">
                    <a:alpha val="43137"/>
                  </a:srgbClr>
                </a:outerShdw>
              </a:effectLst>
            </a:rPr>
            <a:t>10</a:t>
          </a:r>
          <a:endParaRPr lang="en-US" sz="1600" b="1" dirty="0">
            <a:solidFill>
              <a:schemeClr val="bg2">
                <a:lumMod val="25000"/>
              </a:schemeClr>
            </a:solidFill>
            <a:effectLst>
              <a:outerShdw blurRad="38100" dist="38100" dir="2700000" algn="tl">
                <a:srgbClr val="000000">
                  <a:alpha val="43137"/>
                </a:srgbClr>
              </a:outerShdw>
            </a:effectLst>
          </a:endParaRPr>
        </a:p>
      </dgm:t>
    </dgm:pt>
    <dgm:pt modelId="{DE375932-CB07-4E01-974E-3758163DADE4}" type="parTrans" cxnId="{D0696B2D-FD96-4D04-9502-6AC0FBB6C8C6}">
      <dgm:prSet/>
      <dgm:spPr>
        <a:ln w="38100">
          <a:solidFill>
            <a:schemeClr val="bg2">
              <a:lumMod val="25000"/>
            </a:schemeClr>
          </a:solidFill>
        </a:ln>
      </dgm:spPr>
      <dgm:t>
        <a:bodyPr/>
        <a:lstStyle/>
        <a:p>
          <a:endParaRPr lang="en-US"/>
        </a:p>
      </dgm:t>
    </dgm:pt>
    <dgm:pt modelId="{C9622941-FD81-4EB2-8CE2-9BD5D0692FB5}" type="sibTrans" cxnId="{D0696B2D-FD96-4D04-9502-6AC0FBB6C8C6}">
      <dgm:prSet/>
      <dgm:spPr/>
      <dgm:t>
        <a:bodyPr/>
        <a:lstStyle/>
        <a:p>
          <a:endParaRPr lang="en-US"/>
        </a:p>
      </dgm:t>
    </dgm:pt>
    <dgm:pt modelId="{D6604E36-2110-4C11-A8B4-D6751ED59990}" type="pres">
      <dgm:prSet presAssocID="{560BC408-2C95-4D02-95BD-9D761190F5D3}" presName="Name0" presStyleCnt="0">
        <dgm:presLayoutVars>
          <dgm:chMax val="1"/>
          <dgm:chPref val="1"/>
          <dgm:dir/>
          <dgm:animOne val="branch"/>
          <dgm:animLvl val="lvl"/>
        </dgm:presLayoutVars>
      </dgm:prSet>
      <dgm:spPr/>
      <dgm:t>
        <a:bodyPr/>
        <a:lstStyle/>
        <a:p>
          <a:endParaRPr lang="en-US"/>
        </a:p>
      </dgm:t>
    </dgm:pt>
    <dgm:pt modelId="{9CD46229-5686-4B65-B2AE-6BE8FEC7CEF5}" type="pres">
      <dgm:prSet presAssocID="{16D9DA53-8F0F-47B1-A38C-084D5B1FDACB}" presName="singleCycle" presStyleCnt="0"/>
      <dgm:spPr/>
    </dgm:pt>
    <dgm:pt modelId="{C485D6FB-7169-4FF3-8ECE-0CBEC34CC200}" type="pres">
      <dgm:prSet presAssocID="{16D9DA53-8F0F-47B1-A38C-084D5B1FDACB}" presName="singleCenter" presStyleLbl="node1" presStyleIdx="0" presStyleCnt="4">
        <dgm:presLayoutVars>
          <dgm:chMax val="7"/>
          <dgm:chPref val="7"/>
        </dgm:presLayoutVars>
      </dgm:prSet>
      <dgm:spPr/>
      <dgm:t>
        <a:bodyPr/>
        <a:lstStyle/>
        <a:p>
          <a:endParaRPr lang="en-US"/>
        </a:p>
      </dgm:t>
    </dgm:pt>
    <dgm:pt modelId="{97EED848-C488-46EE-9516-C9444D7759D6}" type="pres">
      <dgm:prSet presAssocID="{764A19AB-C9DD-405E-995A-5405D16FFA11}" presName="Name56" presStyleLbl="parChTrans1D2" presStyleIdx="0" presStyleCnt="3"/>
      <dgm:spPr/>
      <dgm:t>
        <a:bodyPr/>
        <a:lstStyle/>
        <a:p>
          <a:endParaRPr lang="en-US"/>
        </a:p>
      </dgm:t>
    </dgm:pt>
    <dgm:pt modelId="{A8FF32D6-B714-4177-856D-2C7AD8CD7999}" type="pres">
      <dgm:prSet presAssocID="{11B1358A-8CB2-4632-A70D-0C97AEBB0479}" presName="text0" presStyleLbl="node1" presStyleIdx="1" presStyleCnt="4" custScaleX="643126" custScaleY="161967">
        <dgm:presLayoutVars>
          <dgm:bulletEnabled val="1"/>
        </dgm:presLayoutVars>
      </dgm:prSet>
      <dgm:spPr/>
      <dgm:t>
        <a:bodyPr/>
        <a:lstStyle/>
        <a:p>
          <a:endParaRPr lang="en-US"/>
        </a:p>
      </dgm:t>
    </dgm:pt>
    <dgm:pt modelId="{6721AEF9-71EF-4B54-8D42-A3A1CE2F1C7E}" type="pres">
      <dgm:prSet presAssocID="{7B682024-0C13-44D1-A877-85161C6D2EC6}" presName="Name56" presStyleLbl="parChTrans1D2" presStyleIdx="1" presStyleCnt="3"/>
      <dgm:spPr/>
      <dgm:t>
        <a:bodyPr/>
        <a:lstStyle/>
        <a:p>
          <a:endParaRPr lang="en-US"/>
        </a:p>
      </dgm:t>
    </dgm:pt>
    <dgm:pt modelId="{2901FE4F-6C20-4C9C-9763-ACB2225FEF73}" type="pres">
      <dgm:prSet presAssocID="{8126A16D-A4FF-409E-AF20-58ACCA01EF48}" presName="text0" presStyleLbl="node1" presStyleIdx="2" presStyleCnt="4" custRadScaleRad="81432" custRadScaleInc="-10950">
        <dgm:presLayoutVars>
          <dgm:bulletEnabled val="1"/>
        </dgm:presLayoutVars>
      </dgm:prSet>
      <dgm:spPr/>
      <dgm:t>
        <a:bodyPr/>
        <a:lstStyle/>
        <a:p>
          <a:endParaRPr lang="en-US"/>
        </a:p>
      </dgm:t>
    </dgm:pt>
    <dgm:pt modelId="{10624317-8308-432F-A644-A68F6D1B8531}" type="pres">
      <dgm:prSet presAssocID="{DE375932-CB07-4E01-974E-3758163DADE4}" presName="Name56" presStyleLbl="parChTrans1D2" presStyleIdx="2" presStyleCnt="3"/>
      <dgm:spPr/>
      <dgm:t>
        <a:bodyPr/>
        <a:lstStyle/>
        <a:p>
          <a:endParaRPr lang="en-US"/>
        </a:p>
      </dgm:t>
    </dgm:pt>
    <dgm:pt modelId="{4547712A-E95E-4059-8442-D5B1CE36B642}" type="pres">
      <dgm:prSet presAssocID="{04B165F0-C3EA-4710-890E-6A3E8C85A1D1}" presName="text0" presStyleLbl="node1" presStyleIdx="3" presStyleCnt="4" custRadScaleRad="86173" custRadScaleInc="10030">
        <dgm:presLayoutVars>
          <dgm:bulletEnabled val="1"/>
        </dgm:presLayoutVars>
      </dgm:prSet>
      <dgm:spPr/>
      <dgm:t>
        <a:bodyPr/>
        <a:lstStyle/>
        <a:p>
          <a:endParaRPr lang="en-US"/>
        </a:p>
      </dgm:t>
    </dgm:pt>
  </dgm:ptLst>
  <dgm:cxnLst>
    <dgm:cxn modelId="{0F9CC08C-F5C2-442F-BA0C-6EB0DBFB93A7}" srcId="{16D9DA53-8F0F-47B1-A38C-084D5B1FDACB}" destId="{11B1358A-8CB2-4632-A70D-0C97AEBB0479}" srcOrd="0" destOrd="0" parTransId="{764A19AB-C9DD-405E-995A-5405D16FFA11}" sibTransId="{11D5ED45-0769-49BA-A75D-1B9087B0759F}"/>
    <dgm:cxn modelId="{D0696B2D-FD96-4D04-9502-6AC0FBB6C8C6}" srcId="{16D9DA53-8F0F-47B1-A38C-084D5B1FDACB}" destId="{04B165F0-C3EA-4710-890E-6A3E8C85A1D1}" srcOrd="2" destOrd="0" parTransId="{DE375932-CB07-4E01-974E-3758163DADE4}" sibTransId="{C9622941-FD81-4EB2-8CE2-9BD5D0692FB5}"/>
    <dgm:cxn modelId="{32075AAC-42CF-4B0F-8481-AE1EF05DA99E}" type="presOf" srcId="{04B165F0-C3EA-4710-890E-6A3E8C85A1D1}" destId="{4547712A-E95E-4059-8442-D5B1CE36B642}" srcOrd="0" destOrd="0" presId="urn:microsoft.com/office/officeart/2008/layout/RadialCluster"/>
    <dgm:cxn modelId="{0676CF54-8E36-49C5-8563-61CDC10F3694}" srcId="{560BC408-2C95-4D02-95BD-9D761190F5D3}" destId="{16D9DA53-8F0F-47B1-A38C-084D5B1FDACB}" srcOrd="0" destOrd="0" parTransId="{75019239-3482-426E-B84B-2E7A26C46E49}" sibTransId="{47CB1285-44BE-4A1B-8CE9-567E00379439}"/>
    <dgm:cxn modelId="{4327C8E6-FA85-4413-BD26-08FD9E4CD3D2}" type="presOf" srcId="{DE375932-CB07-4E01-974E-3758163DADE4}" destId="{10624317-8308-432F-A644-A68F6D1B8531}" srcOrd="0" destOrd="0" presId="urn:microsoft.com/office/officeart/2008/layout/RadialCluster"/>
    <dgm:cxn modelId="{6427830D-3212-4299-8E55-08FC0B482A10}" srcId="{16D9DA53-8F0F-47B1-A38C-084D5B1FDACB}" destId="{8126A16D-A4FF-409E-AF20-58ACCA01EF48}" srcOrd="1" destOrd="0" parTransId="{7B682024-0C13-44D1-A877-85161C6D2EC6}" sibTransId="{BBFED145-4C95-418A-AA6E-C5AC92917754}"/>
    <dgm:cxn modelId="{B476FB6A-8D16-4329-B666-7919701DC118}" type="presOf" srcId="{8126A16D-A4FF-409E-AF20-58ACCA01EF48}" destId="{2901FE4F-6C20-4C9C-9763-ACB2225FEF73}" srcOrd="0" destOrd="0" presId="urn:microsoft.com/office/officeart/2008/layout/RadialCluster"/>
    <dgm:cxn modelId="{9124E61C-2F09-43DD-B5E2-215AC196347E}" type="presOf" srcId="{764A19AB-C9DD-405E-995A-5405D16FFA11}" destId="{97EED848-C488-46EE-9516-C9444D7759D6}" srcOrd="0" destOrd="0" presId="urn:microsoft.com/office/officeart/2008/layout/RadialCluster"/>
    <dgm:cxn modelId="{4B4D3295-E5DD-4E7E-9942-4E41FA1B6DFC}" type="presOf" srcId="{16D9DA53-8F0F-47B1-A38C-084D5B1FDACB}" destId="{C485D6FB-7169-4FF3-8ECE-0CBEC34CC200}" srcOrd="0" destOrd="0" presId="urn:microsoft.com/office/officeart/2008/layout/RadialCluster"/>
    <dgm:cxn modelId="{B6550ADC-E7F7-4C29-9409-2B064CAFCE4E}" type="presOf" srcId="{7B682024-0C13-44D1-A877-85161C6D2EC6}" destId="{6721AEF9-71EF-4B54-8D42-A3A1CE2F1C7E}" srcOrd="0" destOrd="0" presId="urn:microsoft.com/office/officeart/2008/layout/RadialCluster"/>
    <dgm:cxn modelId="{426DB8EF-1CC1-42A1-8F6B-5718BA4B72A9}" type="presOf" srcId="{560BC408-2C95-4D02-95BD-9D761190F5D3}" destId="{D6604E36-2110-4C11-A8B4-D6751ED59990}" srcOrd="0" destOrd="0" presId="urn:microsoft.com/office/officeart/2008/layout/RadialCluster"/>
    <dgm:cxn modelId="{0C16132D-1F2C-45C8-A635-0E3AC39C8DED}" type="presOf" srcId="{11B1358A-8CB2-4632-A70D-0C97AEBB0479}" destId="{A8FF32D6-B714-4177-856D-2C7AD8CD7999}" srcOrd="0" destOrd="0" presId="urn:microsoft.com/office/officeart/2008/layout/RadialCluster"/>
    <dgm:cxn modelId="{2F5BADC0-7A06-44C4-BB99-A0E30A05D5D0}" type="presParOf" srcId="{D6604E36-2110-4C11-A8B4-D6751ED59990}" destId="{9CD46229-5686-4B65-B2AE-6BE8FEC7CEF5}" srcOrd="0" destOrd="0" presId="urn:microsoft.com/office/officeart/2008/layout/RadialCluster"/>
    <dgm:cxn modelId="{4C5EF554-7345-4F23-8FEB-DA71C9E9FB22}" type="presParOf" srcId="{9CD46229-5686-4B65-B2AE-6BE8FEC7CEF5}" destId="{C485D6FB-7169-4FF3-8ECE-0CBEC34CC200}" srcOrd="0" destOrd="0" presId="urn:microsoft.com/office/officeart/2008/layout/RadialCluster"/>
    <dgm:cxn modelId="{4794B6A5-0973-482B-85AB-B1632223AB92}" type="presParOf" srcId="{9CD46229-5686-4B65-B2AE-6BE8FEC7CEF5}" destId="{97EED848-C488-46EE-9516-C9444D7759D6}" srcOrd="1" destOrd="0" presId="urn:microsoft.com/office/officeart/2008/layout/RadialCluster"/>
    <dgm:cxn modelId="{806D044F-2E93-4B7F-B454-07C77697A53C}" type="presParOf" srcId="{9CD46229-5686-4B65-B2AE-6BE8FEC7CEF5}" destId="{A8FF32D6-B714-4177-856D-2C7AD8CD7999}" srcOrd="2" destOrd="0" presId="urn:microsoft.com/office/officeart/2008/layout/RadialCluster"/>
    <dgm:cxn modelId="{50786B8F-0947-4ED5-ABF7-D1E218FB1A3C}" type="presParOf" srcId="{9CD46229-5686-4B65-B2AE-6BE8FEC7CEF5}" destId="{6721AEF9-71EF-4B54-8D42-A3A1CE2F1C7E}" srcOrd="3" destOrd="0" presId="urn:microsoft.com/office/officeart/2008/layout/RadialCluster"/>
    <dgm:cxn modelId="{AE33BD98-F649-4BDC-AA30-F941F7AC38BE}" type="presParOf" srcId="{9CD46229-5686-4B65-B2AE-6BE8FEC7CEF5}" destId="{2901FE4F-6C20-4C9C-9763-ACB2225FEF73}" srcOrd="4" destOrd="0" presId="urn:microsoft.com/office/officeart/2008/layout/RadialCluster"/>
    <dgm:cxn modelId="{9804AE0D-5BBB-4612-9369-568D773D9795}" type="presParOf" srcId="{9CD46229-5686-4B65-B2AE-6BE8FEC7CEF5}" destId="{10624317-8308-432F-A644-A68F6D1B8531}" srcOrd="5" destOrd="0" presId="urn:microsoft.com/office/officeart/2008/layout/RadialCluster"/>
    <dgm:cxn modelId="{86F81D1A-CC8B-458B-AE86-99708B0AA269}" type="presParOf" srcId="{9CD46229-5686-4B65-B2AE-6BE8FEC7CEF5}" destId="{4547712A-E95E-4059-8442-D5B1CE36B64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0BC408-2C95-4D02-95BD-9D761190F5D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6D9DA53-8F0F-47B1-A38C-084D5B1FDACB}">
      <dgm:prSet phldrT="[Text]"/>
      <dgm:spPr>
        <a:noFill/>
        <a:ln w="50800">
          <a:solidFill>
            <a:schemeClr val="accent2"/>
          </a:solidFill>
        </a:ln>
      </dgm:spPr>
      <dgm:t>
        <a:bodyPr/>
        <a:lstStyle/>
        <a:p>
          <a:r>
            <a:rPr lang="en-US" b="1" dirty="0" smtClean="0">
              <a:solidFill>
                <a:schemeClr val="bg2">
                  <a:lumMod val="25000"/>
                </a:schemeClr>
              </a:solidFill>
              <a:effectLst>
                <a:outerShdw blurRad="38100" dist="38100" dir="2700000" algn="tl">
                  <a:srgbClr val="000000">
                    <a:alpha val="43137"/>
                  </a:srgbClr>
                </a:outerShdw>
              </a:effectLst>
            </a:rPr>
            <a:t>EARLY CHILDHOOD EDUCATION INTERN</a:t>
          </a:r>
          <a:endParaRPr lang="en-US" b="1" dirty="0">
            <a:solidFill>
              <a:schemeClr val="bg2">
                <a:lumMod val="25000"/>
              </a:schemeClr>
            </a:solidFill>
            <a:effectLst>
              <a:outerShdw blurRad="38100" dist="38100" dir="2700000" algn="tl">
                <a:srgbClr val="000000">
                  <a:alpha val="43137"/>
                </a:srgbClr>
              </a:outerShdw>
            </a:effectLst>
          </a:endParaRPr>
        </a:p>
      </dgm:t>
    </dgm:pt>
    <dgm:pt modelId="{75019239-3482-426E-B84B-2E7A26C46E49}" type="parTrans" cxnId="{0676CF54-8E36-49C5-8563-61CDC10F3694}">
      <dgm:prSet/>
      <dgm:spPr/>
      <dgm:t>
        <a:bodyPr/>
        <a:lstStyle/>
        <a:p>
          <a:endParaRPr lang="en-US"/>
        </a:p>
      </dgm:t>
    </dgm:pt>
    <dgm:pt modelId="{47CB1285-44BE-4A1B-8CE9-567E00379439}" type="sibTrans" cxnId="{0676CF54-8E36-49C5-8563-61CDC10F3694}">
      <dgm:prSet/>
      <dgm:spPr/>
      <dgm:t>
        <a:bodyPr/>
        <a:lstStyle/>
        <a:p>
          <a:endParaRPr lang="en-US"/>
        </a:p>
      </dgm:t>
    </dgm:pt>
    <dgm:pt modelId="{11B1358A-8CB2-4632-A70D-0C97AEBB0479}">
      <dgm:prSet phldrT="[Text]"/>
      <dgm:spPr>
        <a:noFill/>
        <a:ln w="47625">
          <a:solidFill>
            <a:schemeClr val="accent2"/>
          </a:solidFill>
        </a:ln>
      </dgm:spPr>
      <dgm:t>
        <a:bodyPr/>
        <a:lstStyle/>
        <a:p>
          <a:r>
            <a:rPr lang="en-US" b="1" dirty="0" smtClean="0">
              <a:solidFill>
                <a:schemeClr val="bg2">
                  <a:lumMod val="25000"/>
                </a:schemeClr>
              </a:solidFill>
              <a:effectLst>
                <a:outerShdw blurRad="38100" dist="38100" dir="2700000" algn="tl">
                  <a:srgbClr val="000000">
                    <a:alpha val="43137"/>
                  </a:srgbClr>
                </a:outerShdw>
              </a:effectLst>
            </a:rPr>
            <a:t>CDA Resources</a:t>
          </a:r>
        </a:p>
        <a:p>
          <a:r>
            <a:rPr lang="en-US" dirty="0" smtClean="0">
              <a:solidFill>
                <a:schemeClr val="bg2">
                  <a:lumMod val="25000"/>
                </a:schemeClr>
              </a:solidFill>
            </a:rPr>
            <a:t>*</a:t>
          </a:r>
          <a:r>
            <a:rPr lang="en-US" b="1" dirty="0" smtClean="0">
              <a:solidFill>
                <a:schemeClr val="bg2">
                  <a:lumMod val="25000"/>
                </a:schemeClr>
              </a:solidFill>
            </a:rPr>
            <a:t>These students are mainly focused on getting more CDA experience and education hours.</a:t>
          </a:r>
        </a:p>
        <a:p>
          <a:r>
            <a:rPr lang="en-US" b="1" dirty="0" smtClean="0">
              <a:solidFill>
                <a:schemeClr val="bg2">
                  <a:lumMod val="25000"/>
                </a:schemeClr>
              </a:solidFill>
            </a:rPr>
            <a:t>*They could also be working on the same items that the ECE 2 CDA candidates are working on.</a:t>
          </a:r>
          <a:endParaRPr lang="en-US" dirty="0"/>
        </a:p>
      </dgm:t>
    </dgm:pt>
    <dgm:pt modelId="{764A19AB-C9DD-405E-995A-5405D16FFA11}" type="parTrans" cxnId="{0F9CC08C-F5C2-442F-BA0C-6EB0DBFB93A7}">
      <dgm:prSet/>
      <dgm:spPr>
        <a:ln w="38100">
          <a:solidFill>
            <a:schemeClr val="bg2">
              <a:lumMod val="25000"/>
            </a:schemeClr>
          </a:solidFill>
        </a:ln>
      </dgm:spPr>
      <dgm:t>
        <a:bodyPr/>
        <a:lstStyle/>
        <a:p>
          <a:endParaRPr lang="en-US"/>
        </a:p>
      </dgm:t>
    </dgm:pt>
    <dgm:pt modelId="{11D5ED45-0769-49BA-A75D-1B9087B0759F}" type="sibTrans" cxnId="{0F9CC08C-F5C2-442F-BA0C-6EB0DBFB93A7}">
      <dgm:prSet/>
      <dgm:spPr/>
      <dgm:t>
        <a:bodyPr/>
        <a:lstStyle/>
        <a:p>
          <a:endParaRPr lang="en-US"/>
        </a:p>
      </dgm:t>
    </dgm:pt>
    <dgm:pt modelId="{8126A16D-A4FF-409E-AF20-58ACCA01EF48}">
      <dgm:prSet phldrT="[Text]" custT="1"/>
      <dgm:spPr>
        <a:noFill/>
        <a:ln w="38100">
          <a:solidFill>
            <a:schemeClr val="accent2"/>
          </a:solidFill>
        </a:ln>
      </dgm:spPr>
      <dgm:t>
        <a:bodyPr/>
        <a:lstStyle/>
        <a:p>
          <a:pPr algn="ctr"/>
          <a:r>
            <a:rPr lang="en-US" sz="1600" b="1" dirty="0" smtClean="0">
              <a:solidFill>
                <a:schemeClr val="bg2">
                  <a:lumMod val="25000"/>
                </a:schemeClr>
              </a:solidFill>
              <a:effectLst>
                <a:outerShdw blurRad="38100" dist="38100" dir="2700000" algn="tl">
                  <a:srgbClr val="000000">
                    <a:alpha val="43137"/>
                  </a:srgbClr>
                </a:outerShdw>
              </a:effectLst>
            </a:rPr>
            <a:t>CDA EXPERIENCE HOURS</a:t>
          </a:r>
        </a:p>
        <a:p>
          <a:pPr algn="ctr"/>
          <a:r>
            <a:rPr lang="en-US" sz="1800" b="1" dirty="0" smtClean="0">
              <a:solidFill>
                <a:schemeClr val="bg2">
                  <a:lumMod val="25000"/>
                </a:schemeClr>
              </a:solidFill>
              <a:effectLst>
                <a:outerShdw blurRad="38100" dist="38100" dir="2700000" algn="tl">
                  <a:srgbClr val="000000">
                    <a:alpha val="43137"/>
                  </a:srgbClr>
                </a:outerShdw>
              </a:effectLst>
            </a:rPr>
            <a:t>132</a:t>
          </a:r>
          <a:endParaRPr lang="en-US" sz="1800" dirty="0"/>
        </a:p>
      </dgm:t>
    </dgm:pt>
    <dgm:pt modelId="{7B682024-0C13-44D1-A877-85161C6D2EC6}" type="parTrans" cxnId="{6427830D-3212-4299-8E55-08FC0B482A10}">
      <dgm:prSet/>
      <dgm:spPr>
        <a:ln w="38100">
          <a:solidFill>
            <a:schemeClr val="bg2">
              <a:lumMod val="25000"/>
            </a:schemeClr>
          </a:solidFill>
        </a:ln>
      </dgm:spPr>
      <dgm:t>
        <a:bodyPr/>
        <a:lstStyle/>
        <a:p>
          <a:endParaRPr lang="en-US"/>
        </a:p>
      </dgm:t>
    </dgm:pt>
    <dgm:pt modelId="{BBFED145-4C95-418A-AA6E-C5AC92917754}" type="sibTrans" cxnId="{6427830D-3212-4299-8E55-08FC0B482A10}">
      <dgm:prSet/>
      <dgm:spPr/>
      <dgm:t>
        <a:bodyPr/>
        <a:lstStyle/>
        <a:p>
          <a:endParaRPr lang="en-US"/>
        </a:p>
      </dgm:t>
    </dgm:pt>
    <dgm:pt modelId="{04B165F0-C3EA-4710-890E-6A3E8C85A1D1}">
      <dgm:prSet phldrT="[Text]" custT="1"/>
      <dgm:spPr>
        <a:noFill/>
        <a:ln w="50800">
          <a:solidFill>
            <a:schemeClr val="accent2"/>
          </a:solidFill>
        </a:ln>
      </dgm:spPr>
      <dgm:t>
        <a:bodyPr/>
        <a:lstStyle/>
        <a:p>
          <a:pPr algn="ctr"/>
          <a:r>
            <a:rPr lang="en-US" sz="1400" b="1" dirty="0" smtClean="0">
              <a:solidFill>
                <a:schemeClr val="bg2">
                  <a:lumMod val="25000"/>
                </a:schemeClr>
              </a:solidFill>
              <a:effectLst>
                <a:outerShdw blurRad="38100" dist="38100" dir="2700000" algn="tl">
                  <a:srgbClr val="000000">
                    <a:alpha val="43137"/>
                  </a:srgbClr>
                </a:outerShdw>
              </a:effectLst>
            </a:rPr>
            <a:t>CDA EDUCATION HOURS</a:t>
          </a:r>
        </a:p>
        <a:p>
          <a:pPr algn="ctr"/>
          <a:r>
            <a:rPr lang="en-US" sz="1800" b="1" dirty="0" smtClean="0">
              <a:solidFill>
                <a:schemeClr val="bg2">
                  <a:lumMod val="25000"/>
                </a:schemeClr>
              </a:solidFill>
              <a:effectLst>
                <a:outerShdw blurRad="38100" dist="38100" dir="2700000" algn="tl">
                  <a:srgbClr val="000000">
                    <a:alpha val="43137"/>
                  </a:srgbClr>
                </a:outerShdw>
              </a:effectLst>
            </a:rPr>
            <a:t>42</a:t>
          </a:r>
          <a:endParaRPr lang="en-US" sz="1800" dirty="0"/>
        </a:p>
      </dgm:t>
    </dgm:pt>
    <dgm:pt modelId="{DE375932-CB07-4E01-974E-3758163DADE4}" type="parTrans" cxnId="{D0696B2D-FD96-4D04-9502-6AC0FBB6C8C6}">
      <dgm:prSet/>
      <dgm:spPr>
        <a:ln w="38100">
          <a:solidFill>
            <a:schemeClr val="bg2">
              <a:lumMod val="25000"/>
            </a:schemeClr>
          </a:solidFill>
        </a:ln>
      </dgm:spPr>
      <dgm:t>
        <a:bodyPr/>
        <a:lstStyle/>
        <a:p>
          <a:endParaRPr lang="en-US"/>
        </a:p>
      </dgm:t>
    </dgm:pt>
    <dgm:pt modelId="{C9622941-FD81-4EB2-8CE2-9BD5D0692FB5}" type="sibTrans" cxnId="{D0696B2D-FD96-4D04-9502-6AC0FBB6C8C6}">
      <dgm:prSet/>
      <dgm:spPr/>
      <dgm:t>
        <a:bodyPr/>
        <a:lstStyle/>
        <a:p>
          <a:endParaRPr lang="en-US"/>
        </a:p>
      </dgm:t>
    </dgm:pt>
    <dgm:pt modelId="{D6604E36-2110-4C11-A8B4-D6751ED59990}" type="pres">
      <dgm:prSet presAssocID="{560BC408-2C95-4D02-95BD-9D761190F5D3}" presName="Name0" presStyleCnt="0">
        <dgm:presLayoutVars>
          <dgm:chMax val="1"/>
          <dgm:chPref val="1"/>
          <dgm:dir/>
          <dgm:animOne val="branch"/>
          <dgm:animLvl val="lvl"/>
        </dgm:presLayoutVars>
      </dgm:prSet>
      <dgm:spPr/>
      <dgm:t>
        <a:bodyPr/>
        <a:lstStyle/>
        <a:p>
          <a:endParaRPr lang="en-US"/>
        </a:p>
      </dgm:t>
    </dgm:pt>
    <dgm:pt modelId="{9CD46229-5686-4B65-B2AE-6BE8FEC7CEF5}" type="pres">
      <dgm:prSet presAssocID="{16D9DA53-8F0F-47B1-A38C-084D5B1FDACB}" presName="singleCycle" presStyleCnt="0"/>
      <dgm:spPr/>
    </dgm:pt>
    <dgm:pt modelId="{C485D6FB-7169-4FF3-8ECE-0CBEC34CC200}" type="pres">
      <dgm:prSet presAssocID="{16D9DA53-8F0F-47B1-A38C-084D5B1FDACB}" presName="singleCenter" presStyleLbl="node1" presStyleIdx="0" presStyleCnt="4">
        <dgm:presLayoutVars>
          <dgm:chMax val="7"/>
          <dgm:chPref val="7"/>
        </dgm:presLayoutVars>
      </dgm:prSet>
      <dgm:spPr/>
      <dgm:t>
        <a:bodyPr/>
        <a:lstStyle/>
        <a:p>
          <a:endParaRPr lang="en-US"/>
        </a:p>
      </dgm:t>
    </dgm:pt>
    <dgm:pt modelId="{97EED848-C488-46EE-9516-C9444D7759D6}" type="pres">
      <dgm:prSet presAssocID="{764A19AB-C9DD-405E-995A-5405D16FFA11}" presName="Name56" presStyleLbl="parChTrans1D2" presStyleIdx="0" presStyleCnt="3"/>
      <dgm:spPr/>
      <dgm:t>
        <a:bodyPr/>
        <a:lstStyle/>
        <a:p>
          <a:endParaRPr lang="en-US"/>
        </a:p>
      </dgm:t>
    </dgm:pt>
    <dgm:pt modelId="{A8FF32D6-B714-4177-856D-2C7AD8CD7999}" type="pres">
      <dgm:prSet presAssocID="{11B1358A-8CB2-4632-A70D-0C97AEBB0479}" presName="text0" presStyleLbl="node1" presStyleIdx="1" presStyleCnt="4" custScaleX="606722" custScaleY="210504">
        <dgm:presLayoutVars>
          <dgm:bulletEnabled val="1"/>
        </dgm:presLayoutVars>
      </dgm:prSet>
      <dgm:spPr/>
      <dgm:t>
        <a:bodyPr/>
        <a:lstStyle/>
        <a:p>
          <a:endParaRPr lang="en-US"/>
        </a:p>
      </dgm:t>
    </dgm:pt>
    <dgm:pt modelId="{6721AEF9-71EF-4B54-8D42-A3A1CE2F1C7E}" type="pres">
      <dgm:prSet presAssocID="{7B682024-0C13-44D1-A877-85161C6D2EC6}" presName="Name56" presStyleLbl="parChTrans1D2" presStyleIdx="1" presStyleCnt="3"/>
      <dgm:spPr/>
      <dgm:t>
        <a:bodyPr/>
        <a:lstStyle/>
        <a:p>
          <a:endParaRPr lang="en-US"/>
        </a:p>
      </dgm:t>
    </dgm:pt>
    <dgm:pt modelId="{2901FE4F-6C20-4C9C-9763-ACB2225FEF73}" type="pres">
      <dgm:prSet presAssocID="{8126A16D-A4FF-409E-AF20-58ACCA01EF48}" presName="text0" presStyleLbl="node1" presStyleIdx="2" presStyleCnt="4" custRadScaleRad="80417" custRadScaleInc="-13833">
        <dgm:presLayoutVars>
          <dgm:bulletEnabled val="1"/>
        </dgm:presLayoutVars>
      </dgm:prSet>
      <dgm:spPr/>
      <dgm:t>
        <a:bodyPr/>
        <a:lstStyle/>
        <a:p>
          <a:endParaRPr lang="en-US"/>
        </a:p>
      </dgm:t>
    </dgm:pt>
    <dgm:pt modelId="{10624317-8308-432F-A644-A68F6D1B8531}" type="pres">
      <dgm:prSet presAssocID="{DE375932-CB07-4E01-974E-3758163DADE4}" presName="Name56" presStyleLbl="parChTrans1D2" presStyleIdx="2" presStyleCnt="3"/>
      <dgm:spPr/>
      <dgm:t>
        <a:bodyPr/>
        <a:lstStyle/>
        <a:p>
          <a:endParaRPr lang="en-US"/>
        </a:p>
      </dgm:t>
    </dgm:pt>
    <dgm:pt modelId="{4547712A-E95E-4059-8442-D5B1CE36B642}" type="pres">
      <dgm:prSet presAssocID="{04B165F0-C3EA-4710-890E-6A3E8C85A1D1}" presName="text0" presStyleLbl="node1" presStyleIdx="3" presStyleCnt="4" custRadScaleRad="76625" custRadScaleInc="4666">
        <dgm:presLayoutVars>
          <dgm:bulletEnabled val="1"/>
        </dgm:presLayoutVars>
      </dgm:prSet>
      <dgm:spPr/>
      <dgm:t>
        <a:bodyPr/>
        <a:lstStyle/>
        <a:p>
          <a:endParaRPr lang="en-US"/>
        </a:p>
      </dgm:t>
    </dgm:pt>
  </dgm:ptLst>
  <dgm:cxnLst>
    <dgm:cxn modelId="{91349381-DDD4-4C61-8236-D53BE82DD933}" type="presOf" srcId="{16D9DA53-8F0F-47B1-A38C-084D5B1FDACB}" destId="{C485D6FB-7169-4FF3-8ECE-0CBEC34CC200}" srcOrd="0" destOrd="0" presId="urn:microsoft.com/office/officeart/2008/layout/RadialCluster"/>
    <dgm:cxn modelId="{0F9CC08C-F5C2-442F-BA0C-6EB0DBFB93A7}" srcId="{16D9DA53-8F0F-47B1-A38C-084D5B1FDACB}" destId="{11B1358A-8CB2-4632-A70D-0C97AEBB0479}" srcOrd="0" destOrd="0" parTransId="{764A19AB-C9DD-405E-995A-5405D16FFA11}" sibTransId="{11D5ED45-0769-49BA-A75D-1B9087B0759F}"/>
    <dgm:cxn modelId="{D0696B2D-FD96-4D04-9502-6AC0FBB6C8C6}" srcId="{16D9DA53-8F0F-47B1-A38C-084D5B1FDACB}" destId="{04B165F0-C3EA-4710-890E-6A3E8C85A1D1}" srcOrd="2" destOrd="0" parTransId="{DE375932-CB07-4E01-974E-3758163DADE4}" sibTransId="{C9622941-FD81-4EB2-8CE2-9BD5D0692FB5}"/>
    <dgm:cxn modelId="{0676CF54-8E36-49C5-8563-61CDC10F3694}" srcId="{560BC408-2C95-4D02-95BD-9D761190F5D3}" destId="{16D9DA53-8F0F-47B1-A38C-084D5B1FDACB}" srcOrd="0" destOrd="0" parTransId="{75019239-3482-426E-B84B-2E7A26C46E49}" sibTransId="{47CB1285-44BE-4A1B-8CE9-567E00379439}"/>
    <dgm:cxn modelId="{09BFBDD2-E5D9-494E-AF49-B262E31B9A02}" type="presOf" srcId="{11B1358A-8CB2-4632-A70D-0C97AEBB0479}" destId="{A8FF32D6-B714-4177-856D-2C7AD8CD7999}" srcOrd="0" destOrd="0" presId="urn:microsoft.com/office/officeart/2008/layout/RadialCluster"/>
    <dgm:cxn modelId="{6427830D-3212-4299-8E55-08FC0B482A10}" srcId="{16D9DA53-8F0F-47B1-A38C-084D5B1FDACB}" destId="{8126A16D-A4FF-409E-AF20-58ACCA01EF48}" srcOrd="1" destOrd="0" parTransId="{7B682024-0C13-44D1-A877-85161C6D2EC6}" sibTransId="{BBFED145-4C95-418A-AA6E-C5AC92917754}"/>
    <dgm:cxn modelId="{8FF1B2A4-0608-4A2C-8DA8-AAD2B5CC75BD}" type="presOf" srcId="{560BC408-2C95-4D02-95BD-9D761190F5D3}" destId="{D6604E36-2110-4C11-A8B4-D6751ED59990}" srcOrd="0" destOrd="0" presId="urn:microsoft.com/office/officeart/2008/layout/RadialCluster"/>
    <dgm:cxn modelId="{07ED7EF0-5DDE-428C-A425-B4BE7EC8E453}" type="presOf" srcId="{8126A16D-A4FF-409E-AF20-58ACCA01EF48}" destId="{2901FE4F-6C20-4C9C-9763-ACB2225FEF73}" srcOrd="0" destOrd="0" presId="urn:microsoft.com/office/officeart/2008/layout/RadialCluster"/>
    <dgm:cxn modelId="{DD7B3A25-DA0D-4CDE-BD42-45C59BAD40F7}" type="presOf" srcId="{764A19AB-C9DD-405E-995A-5405D16FFA11}" destId="{97EED848-C488-46EE-9516-C9444D7759D6}" srcOrd="0" destOrd="0" presId="urn:microsoft.com/office/officeart/2008/layout/RadialCluster"/>
    <dgm:cxn modelId="{AECD758E-C0EA-4B01-96A6-8B5D3D225364}" type="presOf" srcId="{DE375932-CB07-4E01-974E-3758163DADE4}" destId="{10624317-8308-432F-A644-A68F6D1B8531}" srcOrd="0" destOrd="0" presId="urn:microsoft.com/office/officeart/2008/layout/RadialCluster"/>
    <dgm:cxn modelId="{2B317246-1A94-49F3-8B38-609CE438747C}" type="presOf" srcId="{7B682024-0C13-44D1-A877-85161C6D2EC6}" destId="{6721AEF9-71EF-4B54-8D42-A3A1CE2F1C7E}" srcOrd="0" destOrd="0" presId="urn:microsoft.com/office/officeart/2008/layout/RadialCluster"/>
    <dgm:cxn modelId="{06A836AB-433A-4A41-A2B4-E3CA23348BB5}" type="presOf" srcId="{04B165F0-C3EA-4710-890E-6A3E8C85A1D1}" destId="{4547712A-E95E-4059-8442-D5B1CE36B642}" srcOrd="0" destOrd="0" presId="urn:microsoft.com/office/officeart/2008/layout/RadialCluster"/>
    <dgm:cxn modelId="{CCB4B8C2-19B1-4E23-B8FC-9A36BE5C79DE}" type="presParOf" srcId="{D6604E36-2110-4C11-A8B4-D6751ED59990}" destId="{9CD46229-5686-4B65-B2AE-6BE8FEC7CEF5}" srcOrd="0" destOrd="0" presId="urn:microsoft.com/office/officeart/2008/layout/RadialCluster"/>
    <dgm:cxn modelId="{9254E0CC-77CB-4A3F-8F7E-5B71626F8656}" type="presParOf" srcId="{9CD46229-5686-4B65-B2AE-6BE8FEC7CEF5}" destId="{C485D6FB-7169-4FF3-8ECE-0CBEC34CC200}" srcOrd="0" destOrd="0" presId="urn:microsoft.com/office/officeart/2008/layout/RadialCluster"/>
    <dgm:cxn modelId="{5815F52F-3CC0-4619-8679-4B9281E9B430}" type="presParOf" srcId="{9CD46229-5686-4B65-B2AE-6BE8FEC7CEF5}" destId="{97EED848-C488-46EE-9516-C9444D7759D6}" srcOrd="1" destOrd="0" presId="urn:microsoft.com/office/officeart/2008/layout/RadialCluster"/>
    <dgm:cxn modelId="{959FFFE8-DF43-4823-9EBA-CEF0EB392032}" type="presParOf" srcId="{9CD46229-5686-4B65-B2AE-6BE8FEC7CEF5}" destId="{A8FF32D6-B714-4177-856D-2C7AD8CD7999}" srcOrd="2" destOrd="0" presId="urn:microsoft.com/office/officeart/2008/layout/RadialCluster"/>
    <dgm:cxn modelId="{C88E11B1-3BAB-4FEF-9AE3-52485FFDD719}" type="presParOf" srcId="{9CD46229-5686-4B65-B2AE-6BE8FEC7CEF5}" destId="{6721AEF9-71EF-4B54-8D42-A3A1CE2F1C7E}" srcOrd="3" destOrd="0" presId="urn:microsoft.com/office/officeart/2008/layout/RadialCluster"/>
    <dgm:cxn modelId="{B423E631-2B75-454E-8C39-1081F31B9809}" type="presParOf" srcId="{9CD46229-5686-4B65-B2AE-6BE8FEC7CEF5}" destId="{2901FE4F-6C20-4C9C-9763-ACB2225FEF73}" srcOrd="4" destOrd="0" presId="urn:microsoft.com/office/officeart/2008/layout/RadialCluster"/>
    <dgm:cxn modelId="{CE68712C-AE6C-431F-B1B2-1C0D4B09452A}" type="presParOf" srcId="{9CD46229-5686-4B65-B2AE-6BE8FEC7CEF5}" destId="{10624317-8308-432F-A644-A68F6D1B8531}" srcOrd="5" destOrd="0" presId="urn:microsoft.com/office/officeart/2008/layout/RadialCluster"/>
    <dgm:cxn modelId="{205EC02C-0AC5-49E3-9EA4-661AFC496812}" type="presParOf" srcId="{9CD46229-5686-4B65-B2AE-6BE8FEC7CEF5}" destId="{4547712A-E95E-4059-8442-D5B1CE36B64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CE92-1CA2-4593-8D6B-8B9DBF223FAC}">
      <dsp:nvSpPr>
        <dsp:cNvPr id="0" name=""/>
        <dsp:cNvSpPr/>
      </dsp:nvSpPr>
      <dsp:spPr>
        <a:xfrm rot="5400000">
          <a:off x="6799" y="179930"/>
          <a:ext cx="1443518" cy="897475"/>
        </a:xfrm>
        <a:prstGeom prst="chevron">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baseline="0" dirty="0" smtClean="0">
              <a:solidFill>
                <a:srgbClr val="FFCC00"/>
              </a:solidFill>
              <a:effectLst>
                <a:outerShdw blurRad="38100" dist="38100" dir="2700000" algn="tl">
                  <a:srgbClr val="000000">
                    <a:alpha val="43137"/>
                  </a:srgbClr>
                </a:outerShdw>
              </a:effectLst>
            </a:rPr>
            <a:t>Child Development</a:t>
          </a:r>
          <a:endParaRPr lang="en-US" sz="1100" b="1" kern="1200" baseline="0" dirty="0">
            <a:solidFill>
              <a:srgbClr val="FFCC00"/>
            </a:solidFill>
            <a:effectLst>
              <a:outerShdw blurRad="38100" dist="38100" dir="2700000" algn="tl">
                <a:srgbClr val="000000">
                  <a:alpha val="43137"/>
                </a:srgbClr>
              </a:outerShdw>
            </a:effectLst>
          </a:endParaRPr>
        </a:p>
      </dsp:txBody>
      <dsp:txXfrm rot="-5400000">
        <a:off x="279821" y="355647"/>
        <a:ext cx="897475" cy="546043"/>
      </dsp:txXfrm>
    </dsp:sp>
    <dsp:sp modelId="{8F4A6291-0DA2-4D06-A605-B9BC3AE12069}">
      <dsp:nvSpPr>
        <dsp:cNvPr id="0" name=""/>
        <dsp:cNvSpPr/>
      </dsp:nvSpPr>
      <dsp:spPr>
        <a:xfrm rot="5400000">
          <a:off x="4597231" y="-3465104"/>
          <a:ext cx="957968" cy="77140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Level 1 course</a:t>
          </a:r>
          <a:endParaRPr lang="en-US" sz="900" kern="1200" dirty="0">
            <a:solidFill>
              <a:schemeClr val="tx1"/>
            </a:solidFill>
          </a:endParaRPr>
        </a:p>
        <a:p>
          <a:pPr marL="57150" lvl="1" indent="-57150" algn="l" defTabSz="400050">
            <a:lnSpc>
              <a:spcPct val="90000"/>
            </a:lnSpc>
            <a:spcBef>
              <a:spcPct val="0"/>
            </a:spcBef>
            <a:spcAft>
              <a:spcPct val="15000"/>
            </a:spcAft>
            <a:buChar char="••"/>
          </a:pPr>
          <a:r>
            <a:rPr lang="en-US" sz="900" b="1" kern="1200" dirty="0" smtClean="0">
              <a:solidFill>
                <a:sysClr val="windowText" lastClr="000000">
                  <a:hueOff val="0"/>
                  <a:satOff val="0"/>
                  <a:lumOff val="0"/>
                  <a:alphaOff val="0"/>
                </a:sysClr>
              </a:solidFill>
              <a:latin typeface="Calibri"/>
              <a:ea typeface="+mn-ea"/>
              <a:cs typeface="+mn-cs"/>
            </a:rPr>
            <a:t>10th, 11th, &amp; 12th graders</a:t>
          </a:r>
          <a:endParaRPr lang="en-US" sz="900" b="1" kern="1200" dirty="0">
            <a:solidFill>
              <a:sysClr val="windowText" lastClr="000000">
                <a:hueOff val="0"/>
                <a:satOff val="0"/>
                <a:lumOff val="0"/>
                <a:alphaOff val="0"/>
              </a:sysClr>
            </a:solidFill>
            <a:latin typeface="Calibri"/>
            <a:ea typeface="+mn-ea"/>
            <a:cs typeface="+mn-cs"/>
          </a:endParaRPr>
        </a:p>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Experience and discover how children grow and develop from birth to 5 years old.</a:t>
          </a:r>
          <a:endParaRPr lang="en-US" sz="900" b="1" kern="1200" dirty="0">
            <a:solidFill>
              <a:sysClr val="windowText" lastClr="000000">
                <a:hueOff val="0"/>
                <a:satOff val="0"/>
                <a:lumOff val="0"/>
                <a:alphaOff val="0"/>
              </a:sysClr>
            </a:solidFill>
            <a:latin typeface="Calibri"/>
            <a:ea typeface="+mn-ea"/>
            <a:cs typeface="+mn-cs"/>
          </a:endParaRPr>
        </a:p>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Participate in and produce child activities that develop and engage children.</a:t>
          </a:r>
          <a:endParaRPr lang="en-US" sz="900" b="1" kern="1200" dirty="0">
            <a:solidFill>
              <a:sysClr val="windowText" lastClr="000000">
                <a:hueOff val="0"/>
                <a:satOff val="0"/>
                <a:lumOff val="0"/>
                <a:alphaOff val="0"/>
              </a:sysClr>
            </a:solidFill>
            <a:latin typeface="Calibri"/>
            <a:ea typeface="+mn-ea"/>
            <a:cs typeface="+mn-cs"/>
          </a:endParaRPr>
        </a:p>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Apply class experiences as you work with the children in the Early Childhood Training Center.</a:t>
          </a:r>
          <a:endParaRPr lang="en-US" sz="900" b="1" kern="1200" dirty="0">
            <a:solidFill>
              <a:sysClr val="windowText" lastClr="000000">
                <a:hueOff val="0"/>
                <a:satOff val="0"/>
                <a:lumOff val="0"/>
                <a:alphaOff val="0"/>
              </a:sysClr>
            </a:solidFill>
            <a:latin typeface="Calibri"/>
            <a:ea typeface="+mn-ea"/>
            <a:cs typeface="+mn-cs"/>
          </a:endParaRPr>
        </a:p>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Begin working on the national CDA License.                                                                                                                                                 </a:t>
          </a:r>
          <a:endParaRPr lang="en-US" sz="900" b="1" kern="1200" dirty="0">
            <a:solidFill>
              <a:sysClr val="windowText" lastClr="000000">
                <a:hueOff val="0"/>
                <a:satOff val="0"/>
                <a:lumOff val="0"/>
                <a:alphaOff val="0"/>
              </a:sysClr>
            </a:solidFill>
            <a:latin typeface="Calibri"/>
            <a:ea typeface="+mn-ea"/>
            <a:cs typeface="+mn-cs"/>
          </a:endParaRPr>
        </a:p>
      </dsp:txBody>
      <dsp:txXfrm rot="-5400000">
        <a:off x="1219186" y="-40295"/>
        <a:ext cx="7667295" cy="864440"/>
      </dsp:txXfrm>
    </dsp:sp>
    <dsp:sp modelId="{FCF726C9-AC3F-4C30-97A7-EFB8123C8B32}">
      <dsp:nvSpPr>
        <dsp:cNvPr id="0" name=""/>
        <dsp:cNvSpPr/>
      </dsp:nvSpPr>
      <dsp:spPr>
        <a:xfrm rot="5400000">
          <a:off x="11074" y="1206868"/>
          <a:ext cx="1453193" cy="1012477"/>
        </a:xfrm>
        <a:prstGeom prst="chevron">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US" sz="1000" b="1" kern="1200" dirty="0" smtClean="0">
            <a:solidFill>
              <a:sysClr val="windowText" lastClr="000000"/>
            </a:solidFill>
            <a:latin typeface="Calibri"/>
            <a:ea typeface="+mn-ea"/>
            <a:cs typeface="+mn-cs"/>
          </a:endParaRPr>
        </a:p>
        <a:p>
          <a:pPr lvl="0" algn="ctr" defTabSz="444500">
            <a:lnSpc>
              <a:spcPct val="90000"/>
            </a:lnSpc>
            <a:spcBef>
              <a:spcPct val="0"/>
            </a:spcBef>
            <a:spcAft>
              <a:spcPct val="35000"/>
            </a:spcAft>
          </a:pPr>
          <a:r>
            <a:rPr lang="en-US" sz="1000" b="1" kern="1200" dirty="0" smtClean="0">
              <a:solidFill>
                <a:sysClr val="windowText" lastClr="000000"/>
              </a:solidFill>
              <a:latin typeface="Calibri"/>
              <a:ea typeface="+mn-ea"/>
              <a:cs typeface="+mn-cs"/>
            </a:rPr>
            <a:t> </a:t>
          </a:r>
          <a:r>
            <a:rPr lang="en-US" sz="1000" b="1" kern="1200" dirty="0" smtClean="0">
              <a:solidFill>
                <a:srgbClr val="7030A0"/>
              </a:solidFill>
              <a:effectLst>
                <a:outerShdw blurRad="38100" dist="38100" dir="2700000" algn="tl">
                  <a:srgbClr val="000000">
                    <a:alpha val="43137"/>
                  </a:srgbClr>
                </a:outerShdw>
              </a:effectLst>
              <a:latin typeface="Calibri"/>
              <a:ea typeface="+mn-ea"/>
              <a:cs typeface="+mn-cs"/>
            </a:rPr>
            <a:t>Early Childhood Education </a:t>
          </a:r>
        </a:p>
        <a:p>
          <a:pPr lvl="0" algn="ctr" defTabSz="444500">
            <a:lnSpc>
              <a:spcPct val="90000"/>
            </a:lnSpc>
            <a:spcBef>
              <a:spcPct val="0"/>
            </a:spcBef>
            <a:spcAft>
              <a:spcPct val="35000"/>
            </a:spcAft>
          </a:pPr>
          <a:r>
            <a:rPr lang="en-US" sz="1000" b="1" kern="1200" dirty="0" smtClean="0">
              <a:solidFill>
                <a:srgbClr val="7030A0"/>
              </a:solidFill>
              <a:effectLst>
                <a:outerShdw blurRad="38100" dist="38100" dir="2700000" algn="tl">
                  <a:srgbClr val="000000">
                    <a:alpha val="43137"/>
                  </a:srgbClr>
                </a:outerShdw>
              </a:effectLst>
              <a:latin typeface="Calibri"/>
              <a:ea typeface="+mn-ea"/>
              <a:cs typeface="+mn-cs"/>
            </a:rPr>
            <a:t>A</a:t>
          </a:r>
          <a:endParaRPr lang="en-US" sz="1000" kern="1200" dirty="0">
            <a:solidFill>
              <a:srgbClr val="7030A0"/>
            </a:solidFill>
            <a:effectLst>
              <a:outerShdw blurRad="38100" dist="38100" dir="2700000" algn="tl">
                <a:srgbClr val="000000">
                  <a:alpha val="43137"/>
                </a:srgbClr>
              </a:outerShdw>
            </a:effectLst>
          </a:endParaRPr>
        </a:p>
      </dsp:txBody>
      <dsp:txXfrm rot="-5400000">
        <a:off x="231433" y="1492749"/>
        <a:ext cx="1012477" cy="440716"/>
      </dsp:txXfrm>
    </dsp:sp>
    <dsp:sp modelId="{40E20D5E-839E-4EF9-8E5D-45F148FD35E9}">
      <dsp:nvSpPr>
        <dsp:cNvPr id="0" name=""/>
        <dsp:cNvSpPr/>
      </dsp:nvSpPr>
      <dsp:spPr>
        <a:xfrm rot="5400000">
          <a:off x="4634529" y="-2427729"/>
          <a:ext cx="1035864" cy="77140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Level 2 course</a:t>
          </a:r>
          <a:endParaRPr lang="en-US" sz="900" kern="1200" dirty="0">
            <a:solidFill>
              <a:schemeClr val="tx1"/>
            </a:solidFill>
          </a:endParaRPr>
        </a:p>
        <a:p>
          <a:pPr marL="57150" lvl="1" indent="-57150" algn="l" defTabSz="400050">
            <a:lnSpc>
              <a:spcPct val="90000"/>
            </a:lnSpc>
            <a:spcBef>
              <a:spcPct val="0"/>
            </a:spcBef>
            <a:spcAft>
              <a:spcPct val="15000"/>
            </a:spcAft>
            <a:buChar char="••"/>
          </a:pPr>
          <a:r>
            <a:rPr lang="en-US" sz="900" b="1" kern="1200" dirty="0" smtClean="0">
              <a:solidFill>
                <a:sysClr val="windowText" lastClr="000000">
                  <a:hueOff val="0"/>
                  <a:satOff val="0"/>
                  <a:lumOff val="0"/>
                  <a:alphaOff val="0"/>
                </a:sysClr>
              </a:solidFill>
              <a:latin typeface="Calibri"/>
              <a:ea typeface="+mn-ea"/>
              <a:cs typeface="+mn-cs"/>
            </a:rPr>
            <a:t>10th, 11th, &amp; 12th grade ONLY if completed or enrolled in Child Development.  Seniors without prerequisites will need </a:t>
          </a:r>
          <a:r>
            <a:rPr lang="en-US" sz="900" b="1" kern="1200" smtClean="0">
              <a:solidFill>
                <a:sysClr val="windowText" lastClr="000000">
                  <a:hueOff val="0"/>
                  <a:satOff val="0"/>
                  <a:lumOff val="0"/>
                  <a:alphaOff val="0"/>
                </a:sysClr>
              </a:solidFill>
              <a:latin typeface="Calibri"/>
              <a:ea typeface="+mn-ea"/>
              <a:cs typeface="+mn-cs"/>
            </a:rPr>
            <a:t>the ECE teacher's </a:t>
          </a:r>
          <a:r>
            <a:rPr lang="en-US" sz="900" b="1" kern="1200" dirty="0" smtClean="0">
              <a:solidFill>
                <a:sysClr val="windowText" lastClr="000000">
                  <a:hueOff val="0"/>
                  <a:satOff val="0"/>
                  <a:lumOff val="0"/>
                  <a:alphaOff val="0"/>
                </a:sysClr>
              </a:solidFill>
              <a:latin typeface="Calibri"/>
              <a:ea typeface="+mn-ea"/>
              <a:cs typeface="+mn-cs"/>
            </a:rPr>
            <a:t>permission.</a:t>
          </a:r>
          <a:endParaRPr lang="en-US" sz="900" b="1" kern="1200" dirty="0">
            <a:solidFill>
              <a:sysClr val="windowText" lastClr="000000">
                <a:hueOff val="0"/>
                <a:satOff val="0"/>
                <a:lumOff val="0"/>
                <a:alphaOff val="0"/>
              </a:sysClr>
            </a:solidFill>
            <a:latin typeface="Calibri"/>
            <a:ea typeface="+mn-ea"/>
            <a:cs typeface="+mn-cs"/>
          </a:endParaRPr>
        </a:p>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Identify and experience how to teach, develop, and engage children from birth to 5 years old.</a:t>
          </a:r>
          <a:endParaRPr lang="en-US" sz="900" b="1" kern="1200" dirty="0">
            <a:solidFill>
              <a:sysClr val="windowText" lastClr="000000">
                <a:hueOff val="0"/>
                <a:satOff val="0"/>
                <a:lumOff val="0"/>
                <a:alphaOff val="0"/>
              </a:sysClr>
            </a:solidFill>
            <a:latin typeface="Calibri"/>
            <a:ea typeface="+mn-ea"/>
            <a:cs typeface="+mn-cs"/>
          </a:endParaRPr>
        </a:p>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Produce and teach DAP lesson plans that engage the children in the Early Childhood Training Center.</a:t>
          </a:r>
          <a:endParaRPr lang="en-US" sz="900" b="1" kern="1200" dirty="0">
            <a:solidFill>
              <a:sysClr val="windowText" lastClr="000000">
                <a:hueOff val="0"/>
                <a:satOff val="0"/>
                <a:lumOff val="0"/>
                <a:alphaOff val="0"/>
              </a:sysClr>
            </a:solidFill>
            <a:latin typeface="Calibri"/>
            <a:ea typeface="+mn-ea"/>
            <a:cs typeface="+mn-cs"/>
          </a:endParaRPr>
        </a:p>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Receive hands-on training while working with the children in the Early Childhood Training Center.</a:t>
          </a:r>
          <a:endParaRPr lang="en-US" sz="900" b="1" kern="1200" dirty="0">
            <a:solidFill>
              <a:sysClr val="windowText" lastClr="000000">
                <a:hueOff val="0"/>
                <a:satOff val="0"/>
                <a:lumOff val="0"/>
                <a:alphaOff val="0"/>
              </a:sysClr>
            </a:solidFill>
            <a:latin typeface="Calibri"/>
            <a:ea typeface="+mn-ea"/>
            <a:cs typeface="+mn-cs"/>
          </a:endParaRPr>
        </a:p>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Continue working on the national CDA License.</a:t>
          </a:r>
          <a:endParaRPr lang="en-US" sz="900" b="1" kern="1200" dirty="0">
            <a:solidFill>
              <a:sysClr val="windowText" lastClr="000000">
                <a:hueOff val="0"/>
                <a:satOff val="0"/>
                <a:lumOff val="0"/>
                <a:alphaOff val="0"/>
              </a:sysClr>
            </a:solidFill>
            <a:latin typeface="Calibri"/>
            <a:ea typeface="+mn-ea"/>
            <a:cs typeface="+mn-cs"/>
          </a:endParaRPr>
        </a:p>
      </dsp:txBody>
      <dsp:txXfrm rot="-5400000">
        <a:off x="1295432" y="961935"/>
        <a:ext cx="7663492" cy="934730"/>
      </dsp:txXfrm>
    </dsp:sp>
    <dsp:sp modelId="{063DA383-CF6F-4B52-9F1B-8FE2F2DB6B36}">
      <dsp:nvSpPr>
        <dsp:cNvPr id="0" name=""/>
        <dsp:cNvSpPr/>
      </dsp:nvSpPr>
      <dsp:spPr>
        <a:xfrm rot="5400000">
          <a:off x="18424" y="2422766"/>
          <a:ext cx="1428852" cy="848555"/>
        </a:xfrm>
        <a:prstGeom prst="chevron">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US" sz="1000" b="1" kern="1200" dirty="0" smtClean="0">
            <a:solidFill>
              <a:sysClr val="windowText" lastClr="000000"/>
            </a:solidFill>
            <a:latin typeface="Calibri"/>
            <a:ea typeface="+mn-ea"/>
            <a:cs typeface="+mn-cs"/>
          </a:endParaRPr>
        </a:p>
        <a:p>
          <a:pPr lvl="0" algn="ctr" defTabSz="444500">
            <a:lnSpc>
              <a:spcPct val="90000"/>
            </a:lnSpc>
            <a:spcBef>
              <a:spcPct val="0"/>
            </a:spcBef>
            <a:spcAft>
              <a:spcPct val="35000"/>
            </a:spcAft>
          </a:pPr>
          <a:r>
            <a:rPr lang="en-US" sz="1000" b="1" kern="1200" dirty="0" smtClean="0">
              <a:solidFill>
                <a:sysClr val="windowText" lastClr="000000"/>
              </a:solidFill>
              <a:latin typeface="Calibri"/>
              <a:ea typeface="+mn-ea"/>
              <a:cs typeface="+mn-cs"/>
            </a:rPr>
            <a:t> </a:t>
          </a:r>
          <a:r>
            <a:rPr lang="en-US" sz="1000" b="1" kern="1200" baseline="0" dirty="0" smtClean="0">
              <a:solidFill>
                <a:schemeClr val="tx2"/>
              </a:solidFill>
              <a:effectLst>
                <a:outerShdw blurRad="38100" dist="38100" dir="2700000" algn="tl">
                  <a:srgbClr val="000000">
                    <a:alpha val="43137"/>
                  </a:srgbClr>
                </a:outerShdw>
              </a:effectLst>
              <a:latin typeface="Calibri"/>
              <a:ea typeface="+mn-ea"/>
              <a:cs typeface="+mn-cs"/>
            </a:rPr>
            <a:t>Early Childhood Education </a:t>
          </a:r>
        </a:p>
        <a:p>
          <a:pPr lvl="0" algn="ctr" defTabSz="444500">
            <a:lnSpc>
              <a:spcPct val="90000"/>
            </a:lnSpc>
            <a:spcBef>
              <a:spcPct val="0"/>
            </a:spcBef>
            <a:spcAft>
              <a:spcPct val="35000"/>
            </a:spcAft>
          </a:pPr>
          <a:r>
            <a:rPr lang="en-US" sz="1000" b="1" kern="1200" baseline="0" dirty="0" smtClean="0">
              <a:solidFill>
                <a:schemeClr val="tx2"/>
              </a:solidFill>
              <a:effectLst>
                <a:outerShdw blurRad="38100" dist="38100" dir="2700000" algn="tl">
                  <a:srgbClr val="000000">
                    <a:alpha val="43137"/>
                  </a:srgbClr>
                </a:outerShdw>
              </a:effectLst>
              <a:latin typeface="Calibri"/>
              <a:ea typeface="+mn-ea"/>
              <a:cs typeface="+mn-cs"/>
            </a:rPr>
            <a:t>B</a:t>
          </a:r>
          <a:endParaRPr lang="en-US" sz="1000" kern="1200" baseline="0" dirty="0">
            <a:solidFill>
              <a:schemeClr val="tx2"/>
            </a:solidFill>
            <a:effectLst>
              <a:outerShdw blurRad="38100" dist="38100" dir="2700000" algn="tl">
                <a:srgbClr val="000000">
                  <a:alpha val="43137"/>
                </a:srgbClr>
              </a:outerShdw>
            </a:effectLst>
          </a:endParaRPr>
        </a:p>
      </dsp:txBody>
      <dsp:txXfrm rot="-5400000">
        <a:off x="308573" y="2556896"/>
        <a:ext cx="848555" cy="580297"/>
      </dsp:txXfrm>
    </dsp:sp>
    <dsp:sp modelId="{9B55AD84-3960-4D47-B246-2F690499EABD}">
      <dsp:nvSpPr>
        <dsp:cNvPr id="0" name=""/>
        <dsp:cNvSpPr/>
      </dsp:nvSpPr>
      <dsp:spPr>
        <a:xfrm rot="5400000">
          <a:off x="4497189" y="-1246087"/>
          <a:ext cx="1114532" cy="77140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Level 3 course</a:t>
          </a:r>
          <a:endParaRPr lang="en-US" sz="900" kern="1200" dirty="0">
            <a:solidFill>
              <a:schemeClr val="tx1"/>
            </a:solidFill>
          </a:endParaRPr>
        </a:p>
        <a:p>
          <a:pPr marL="57150" lvl="1" indent="-57150" algn="l" defTabSz="400050">
            <a:lnSpc>
              <a:spcPct val="90000"/>
            </a:lnSpc>
            <a:spcBef>
              <a:spcPct val="0"/>
            </a:spcBef>
            <a:spcAft>
              <a:spcPct val="15000"/>
            </a:spcAft>
            <a:buChar char="••"/>
          </a:pPr>
          <a:r>
            <a:rPr lang="en-US" sz="900" b="1" kern="1200" dirty="0" smtClean="0">
              <a:solidFill>
                <a:sysClr val="windowText" lastClr="000000">
                  <a:hueOff val="0"/>
                  <a:satOff val="0"/>
                  <a:lumOff val="0"/>
                  <a:alphaOff val="0"/>
                </a:sysClr>
              </a:solidFill>
              <a:latin typeface="Calibri"/>
              <a:ea typeface="+mn-ea"/>
              <a:cs typeface="+mn-cs"/>
            </a:rPr>
            <a:t>11th &amp; 12th grade ONLY if completed or enrolled in both Child Development &amp; ECE A.   Seniors without prerequisites will need the ECE teacher's permission.</a:t>
          </a:r>
          <a:endParaRPr lang="en-US" sz="900" b="1" kern="1200" dirty="0">
            <a:solidFill>
              <a:sysClr val="windowText" lastClr="000000">
                <a:hueOff val="0"/>
                <a:satOff val="0"/>
                <a:lumOff val="0"/>
                <a:alphaOff val="0"/>
              </a:sysClr>
            </a:solidFill>
            <a:latin typeface="Calibri"/>
            <a:ea typeface="+mn-ea"/>
            <a:cs typeface="+mn-cs"/>
          </a:endParaRPr>
        </a:p>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An apprenticeship where you facilitate and drive the engaging teaching and developing of children within the Early Childhood Training Center. </a:t>
          </a:r>
          <a:endParaRPr lang="en-US" sz="900" b="1" kern="1200" dirty="0">
            <a:solidFill>
              <a:sysClr val="windowText" lastClr="000000">
                <a:hueOff val="0"/>
                <a:satOff val="0"/>
                <a:lumOff val="0"/>
                <a:alphaOff val="0"/>
              </a:sysClr>
            </a:solidFill>
            <a:latin typeface="Calibri"/>
            <a:ea typeface="+mn-ea"/>
            <a:cs typeface="+mn-cs"/>
          </a:endParaRPr>
        </a:p>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Develop and teach DAP lesson plans that engage the children in the Early Childhood Training Center.</a:t>
          </a:r>
          <a:endParaRPr lang="en-US" sz="900" b="1" kern="1200" dirty="0">
            <a:solidFill>
              <a:sysClr val="windowText" lastClr="000000">
                <a:hueOff val="0"/>
                <a:satOff val="0"/>
                <a:lumOff val="0"/>
                <a:alphaOff val="0"/>
              </a:sysClr>
            </a:solidFill>
            <a:latin typeface="Calibri"/>
            <a:ea typeface="+mn-ea"/>
            <a:cs typeface="+mn-cs"/>
          </a:endParaRPr>
        </a:p>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Utilize and expand upon information of developing and educating children while being mentored by the center director in the Early Childhood Training Center.</a:t>
          </a:r>
          <a:endParaRPr lang="en-US" sz="900" b="1" kern="1200" dirty="0">
            <a:solidFill>
              <a:sysClr val="windowText" lastClr="000000">
                <a:hueOff val="0"/>
                <a:satOff val="0"/>
                <a:lumOff val="0"/>
                <a:alphaOff val="0"/>
              </a:sysClr>
            </a:solidFill>
            <a:latin typeface="Calibri"/>
            <a:ea typeface="+mn-ea"/>
            <a:cs typeface="+mn-cs"/>
          </a:endParaRPr>
        </a:p>
        <a:p>
          <a:pPr marL="57150" lvl="1" indent="-57150" algn="l" defTabSz="400050">
            <a:lnSpc>
              <a:spcPct val="90000"/>
            </a:lnSpc>
            <a:spcBef>
              <a:spcPct val="0"/>
            </a:spcBef>
            <a:spcAft>
              <a:spcPct val="15000"/>
            </a:spcAft>
            <a:buChar char="••"/>
          </a:pPr>
          <a:r>
            <a:rPr lang="en-US" sz="900" b="1" i="1" kern="1200" dirty="0" smtClean="0">
              <a:solidFill>
                <a:sysClr val="windowText" lastClr="000000">
                  <a:hueOff val="0"/>
                  <a:satOff val="0"/>
                  <a:lumOff val="0"/>
                  <a:alphaOff val="0"/>
                </a:sysClr>
              </a:solidFill>
              <a:latin typeface="Calibri"/>
              <a:ea typeface="+mn-ea"/>
              <a:cs typeface="+mn-cs"/>
            </a:rPr>
            <a:t>Finish the national CDA License.</a:t>
          </a:r>
          <a:r>
            <a:rPr lang="en-US" sz="700" b="1" i="1" kern="1200" dirty="0" smtClean="0">
              <a:solidFill>
                <a:sysClr val="windowText" lastClr="000000">
                  <a:hueOff val="0"/>
                  <a:satOff val="0"/>
                  <a:lumOff val="0"/>
                  <a:alphaOff val="0"/>
                </a:sysClr>
              </a:solidFill>
              <a:latin typeface="Calibri"/>
              <a:ea typeface="+mn-ea"/>
              <a:cs typeface="+mn-cs"/>
            </a:rPr>
            <a:t>	</a:t>
          </a:r>
          <a:endParaRPr lang="en-US" sz="700" b="1" kern="1200" dirty="0">
            <a:solidFill>
              <a:sysClr val="windowText" lastClr="000000">
                <a:hueOff val="0"/>
                <a:satOff val="0"/>
                <a:lumOff val="0"/>
                <a:alphaOff val="0"/>
              </a:sysClr>
            </a:solidFill>
            <a:latin typeface="Calibri"/>
            <a:ea typeface="+mn-ea"/>
            <a:cs typeface="+mn-cs"/>
          </a:endParaRPr>
        </a:p>
      </dsp:txBody>
      <dsp:txXfrm rot="-5400000">
        <a:off x="1197426" y="2108083"/>
        <a:ext cx="7659652" cy="1005718"/>
      </dsp:txXfrm>
    </dsp:sp>
    <dsp:sp modelId="{A6FB289A-2499-4B15-8503-086F9249F5B2}">
      <dsp:nvSpPr>
        <dsp:cNvPr id="0" name=""/>
        <dsp:cNvSpPr/>
      </dsp:nvSpPr>
      <dsp:spPr>
        <a:xfrm rot="5400000">
          <a:off x="-51240" y="3639820"/>
          <a:ext cx="1586095" cy="866467"/>
        </a:xfrm>
        <a:prstGeom prst="chevron">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solidFill>
                <a:sysClr val="windowText" lastClr="000000"/>
              </a:solidFill>
              <a:latin typeface="Calibri"/>
              <a:ea typeface="+mn-ea"/>
              <a:cs typeface="+mn-cs"/>
            </a:rPr>
            <a:t>  </a:t>
          </a:r>
          <a:r>
            <a:rPr lang="en-US" sz="1000" b="1" kern="1200" baseline="0" dirty="0" smtClean="0">
              <a:solidFill>
                <a:srgbClr val="FF0066"/>
              </a:solidFill>
              <a:effectLst>
                <a:outerShdw blurRad="38100" dist="38100" dir="2700000" algn="tl">
                  <a:srgbClr val="000000">
                    <a:alpha val="43137"/>
                  </a:srgbClr>
                </a:outerShdw>
              </a:effectLst>
            </a:rPr>
            <a:t>Early Childhood</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00" b="1" kern="1200" baseline="0" dirty="0" smtClean="0">
              <a:solidFill>
                <a:srgbClr val="FF0066"/>
              </a:solidFill>
              <a:effectLst>
                <a:outerShdw blurRad="38100" dist="38100" dir="2700000" algn="tl">
                  <a:srgbClr val="000000">
                    <a:alpha val="43137"/>
                  </a:srgbClr>
                </a:outerShdw>
              </a:effectLst>
            </a:rPr>
            <a:t>Education (2)</a:t>
          </a:r>
          <a:endParaRPr lang="en-US" sz="1000" b="1" kern="1200" dirty="0" smtClean="0">
            <a:solidFill>
              <a:srgbClr val="BF2F81"/>
            </a:solidFill>
            <a:effectLst>
              <a:outerShdw blurRad="38100" dist="38100" dir="2700000" algn="tl">
                <a:srgbClr val="000000">
                  <a:alpha val="43137"/>
                </a:srgbClr>
              </a:outerShdw>
            </a:effectLst>
            <a:latin typeface="+mn-lt"/>
            <a:ea typeface="+mn-ea"/>
            <a:cs typeface="+mn-cs"/>
          </a:endParaRPr>
        </a:p>
        <a:p>
          <a:pPr lvl="0" algn="ctr" defTabSz="444500">
            <a:lnSpc>
              <a:spcPct val="90000"/>
            </a:lnSpc>
            <a:spcBef>
              <a:spcPct val="0"/>
            </a:spcBef>
            <a:spcAft>
              <a:spcPct val="35000"/>
            </a:spcAft>
          </a:pPr>
          <a:r>
            <a:rPr lang="en-US" sz="1000" b="1" kern="1200" baseline="0" dirty="0" smtClean="0">
              <a:solidFill>
                <a:srgbClr val="FF0066"/>
              </a:solidFill>
              <a:effectLst>
                <a:outerShdw blurRad="38100" dist="38100" dir="2700000" algn="tl">
                  <a:srgbClr val="000000">
                    <a:alpha val="43137"/>
                  </a:srgbClr>
                </a:outerShdw>
              </a:effectLst>
            </a:rPr>
            <a:t>C</a:t>
          </a:r>
          <a:endParaRPr lang="en-US" sz="1000" b="1" kern="1200" dirty="0" smtClean="0">
            <a:solidFill>
              <a:srgbClr val="BF2F81"/>
            </a:solidFill>
            <a:effectLst>
              <a:outerShdw blurRad="38100" dist="38100" dir="2700000" algn="tl">
                <a:srgbClr val="000000">
                  <a:alpha val="43137"/>
                </a:srgbClr>
              </a:outerShdw>
            </a:effectLst>
            <a:latin typeface="Calibri"/>
            <a:ea typeface="+mn-ea"/>
            <a:cs typeface="+mn-cs"/>
          </a:endParaRPr>
        </a:p>
      </dsp:txBody>
      <dsp:txXfrm rot="-5400000">
        <a:off x="308575" y="3713240"/>
        <a:ext cx="866467" cy="719628"/>
      </dsp:txXfrm>
    </dsp:sp>
    <dsp:sp modelId="{5CE0D9F8-B290-451F-98C5-BD826ADBB518}">
      <dsp:nvSpPr>
        <dsp:cNvPr id="0" name=""/>
        <dsp:cNvSpPr/>
      </dsp:nvSpPr>
      <dsp:spPr>
        <a:xfrm rot="5400000">
          <a:off x="4426355" y="4841"/>
          <a:ext cx="1331350" cy="7714059"/>
        </a:xfrm>
        <a:prstGeom prst="round2Same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1" i="1" kern="1200" dirty="0" smtClean="0">
              <a:solidFill>
                <a:sysClr val="windowText" lastClr="000000">
                  <a:hueOff val="0"/>
                  <a:satOff val="0"/>
                  <a:lumOff val="0"/>
                  <a:alphaOff val="0"/>
                </a:sysClr>
              </a:solidFill>
              <a:latin typeface="Calibri"/>
              <a:ea typeface="+mn-ea"/>
              <a:cs typeface="+mn-cs"/>
            </a:rPr>
            <a:t>Level 4 course</a:t>
          </a:r>
          <a:endParaRPr lang="en-US" sz="1000" kern="1200" dirty="0"/>
        </a:p>
        <a:p>
          <a:pPr marL="57150" lvl="1" indent="-57150" algn="l" defTabSz="444500">
            <a:lnSpc>
              <a:spcPct val="90000"/>
            </a:lnSpc>
            <a:spcBef>
              <a:spcPct val="0"/>
            </a:spcBef>
            <a:spcAft>
              <a:spcPct val="15000"/>
            </a:spcAft>
            <a:buChar char="••"/>
          </a:pPr>
          <a:r>
            <a:rPr lang="en-US" sz="1000" b="1" kern="1200" dirty="0" smtClean="0">
              <a:solidFill>
                <a:sysClr val="windowText" lastClr="000000">
                  <a:hueOff val="0"/>
                  <a:satOff val="0"/>
                  <a:lumOff val="0"/>
                  <a:alphaOff val="0"/>
                </a:sysClr>
              </a:solidFill>
              <a:latin typeface="Calibri"/>
              <a:ea typeface="+mn-ea"/>
              <a:cs typeface="+mn-cs"/>
            </a:rPr>
            <a:t>11th &amp; 12th grade ONLY if completed or enrolled in Child Development, ECE A &amp; ECE B.  Seniors without prerequisites will need the ECE teacher's permission.</a:t>
          </a:r>
          <a:endParaRPr lang="en-US" sz="1000" b="1" kern="1200" dirty="0">
            <a:solidFill>
              <a:sysClr val="windowText" lastClr="000000">
                <a:hueOff val="0"/>
                <a:satOff val="0"/>
                <a:lumOff val="0"/>
                <a:alphaOff val="0"/>
              </a:sysClr>
            </a:solidFill>
            <a:latin typeface="Calibri"/>
            <a:ea typeface="+mn-ea"/>
            <a:cs typeface="+mn-cs"/>
          </a:endParaRPr>
        </a:p>
        <a:p>
          <a:pPr marL="57150" lvl="1" indent="-57150" algn="l" defTabSz="444500">
            <a:lnSpc>
              <a:spcPct val="90000"/>
            </a:lnSpc>
            <a:spcBef>
              <a:spcPct val="0"/>
            </a:spcBef>
            <a:spcAft>
              <a:spcPct val="15000"/>
            </a:spcAft>
            <a:buChar char="••"/>
          </a:pPr>
          <a:r>
            <a:rPr lang="en-US" sz="1000" b="1" i="1" kern="1200" dirty="0" smtClean="0">
              <a:solidFill>
                <a:sysClr val="windowText" lastClr="000000">
                  <a:hueOff val="0"/>
                  <a:satOff val="0"/>
                  <a:lumOff val="0"/>
                  <a:alphaOff val="0"/>
                </a:sysClr>
              </a:solidFill>
              <a:latin typeface="Calibri"/>
              <a:ea typeface="+mn-ea"/>
              <a:cs typeface="+mn-cs"/>
            </a:rPr>
            <a:t>Mange and model the developing and educating of the children in the Early Childhood Training Center. </a:t>
          </a:r>
          <a:endParaRPr lang="en-US" sz="1000" b="1" kern="1200" dirty="0">
            <a:solidFill>
              <a:sysClr val="windowText" lastClr="000000">
                <a:hueOff val="0"/>
                <a:satOff val="0"/>
                <a:lumOff val="0"/>
                <a:alphaOff val="0"/>
              </a:sysClr>
            </a:solidFill>
            <a:latin typeface="Calibri"/>
            <a:ea typeface="+mn-ea"/>
            <a:cs typeface="+mn-cs"/>
          </a:endParaRPr>
        </a:p>
        <a:p>
          <a:pPr marL="57150" lvl="1" indent="-57150" algn="l" defTabSz="444500">
            <a:lnSpc>
              <a:spcPct val="90000"/>
            </a:lnSpc>
            <a:spcBef>
              <a:spcPct val="0"/>
            </a:spcBef>
            <a:spcAft>
              <a:spcPct val="15000"/>
            </a:spcAft>
            <a:buChar char="••"/>
          </a:pPr>
          <a:r>
            <a:rPr lang="en-US" sz="1000" b="1" i="1" kern="1200" dirty="0" smtClean="0">
              <a:solidFill>
                <a:sysClr val="windowText" lastClr="000000">
                  <a:hueOff val="0"/>
                  <a:satOff val="0"/>
                  <a:lumOff val="0"/>
                  <a:alphaOff val="0"/>
                </a:sysClr>
              </a:solidFill>
              <a:latin typeface="Calibri"/>
              <a:ea typeface="+mn-ea"/>
              <a:cs typeface="+mn-cs"/>
            </a:rPr>
            <a:t>Mentor the students taking the prior  Early Childhood Education courses as they develop and build on their classroom knowledge and skills.</a:t>
          </a:r>
          <a:endParaRPr lang="en-US" sz="1000" b="1" kern="1200" dirty="0">
            <a:solidFill>
              <a:sysClr val="windowText" lastClr="000000">
                <a:hueOff val="0"/>
                <a:satOff val="0"/>
                <a:lumOff val="0"/>
                <a:alphaOff val="0"/>
              </a:sysClr>
            </a:solidFill>
            <a:latin typeface="Calibri"/>
            <a:ea typeface="+mn-ea"/>
            <a:cs typeface="+mn-cs"/>
          </a:endParaRPr>
        </a:p>
        <a:p>
          <a:pPr marL="57150" lvl="1" indent="-57150" algn="l" defTabSz="444500">
            <a:lnSpc>
              <a:spcPct val="90000"/>
            </a:lnSpc>
            <a:spcBef>
              <a:spcPct val="0"/>
            </a:spcBef>
            <a:spcAft>
              <a:spcPct val="15000"/>
            </a:spcAft>
            <a:buChar char="••"/>
          </a:pPr>
          <a:r>
            <a:rPr lang="en-US" sz="1000" b="1" i="1" kern="1200" dirty="0" smtClean="0">
              <a:solidFill>
                <a:sysClr val="windowText" lastClr="000000">
                  <a:hueOff val="0"/>
                  <a:satOff val="0"/>
                  <a:lumOff val="0"/>
                  <a:alphaOff val="0"/>
                </a:sysClr>
              </a:solidFill>
              <a:latin typeface="Calibri"/>
              <a:ea typeface="+mn-ea"/>
              <a:cs typeface="+mn-cs"/>
            </a:rPr>
            <a:t>Operate an On-site / Lab school Early Childhood Training Center under the tutelage of the Early Childhood Training Center Director.</a:t>
          </a:r>
          <a:endParaRPr lang="en-US" sz="1000" b="1" kern="1200" dirty="0">
            <a:solidFill>
              <a:sysClr val="windowText" lastClr="000000">
                <a:hueOff val="0"/>
                <a:satOff val="0"/>
                <a:lumOff val="0"/>
                <a:alphaOff val="0"/>
              </a:sysClr>
            </a:solidFill>
            <a:latin typeface="Calibri"/>
            <a:ea typeface="+mn-ea"/>
            <a:cs typeface="+mn-cs"/>
          </a:endParaRPr>
        </a:p>
        <a:p>
          <a:pPr marL="57150" lvl="1" indent="-57150" algn="l" defTabSz="444500">
            <a:lnSpc>
              <a:spcPct val="90000"/>
            </a:lnSpc>
            <a:spcBef>
              <a:spcPct val="0"/>
            </a:spcBef>
            <a:spcAft>
              <a:spcPct val="15000"/>
            </a:spcAft>
            <a:buChar char="••"/>
          </a:pPr>
          <a:r>
            <a:rPr lang="en-US" sz="1000" b="1" i="1" kern="1200" dirty="0" smtClean="0">
              <a:solidFill>
                <a:sysClr val="windowText" lastClr="000000">
                  <a:hueOff val="0"/>
                  <a:satOff val="0"/>
                  <a:lumOff val="0"/>
                  <a:alphaOff val="0"/>
                </a:sysClr>
              </a:solidFill>
              <a:latin typeface="Calibri"/>
              <a:ea typeface="+mn-ea"/>
              <a:cs typeface="+mn-cs"/>
            </a:rPr>
            <a:t>Work with the Center Director to finalize the national CDA License.</a:t>
          </a:r>
          <a:endParaRPr lang="en-US" sz="1000" b="1" kern="1200" dirty="0">
            <a:solidFill>
              <a:sysClr val="windowText" lastClr="000000">
                <a:hueOff val="0"/>
                <a:satOff val="0"/>
                <a:lumOff val="0"/>
                <a:alphaOff val="0"/>
              </a:sysClr>
            </a:solidFill>
            <a:latin typeface="Calibri"/>
            <a:ea typeface="+mn-ea"/>
            <a:cs typeface="+mn-cs"/>
          </a:endParaRPr>
        </a:p>
      </dsp:txBody>
      <dsp:txXfrm rot="-5400000">
        <a:off x="1235001" y="3261187"/>
        <a:ext cx="7649068" cy="1201368"/>
      </dsp:txXfrm>
    </dsp:sp>
    <dsp:sp modelId="{D19D4B69-7136-4CA1-A754-5E3E89FE9C4B}">
      <dsp:nvSpPr>
        <dsp:cNvPr id="0" name=""/>
        <dsp:cNvSpPr/>
      </dsp:nvSpPr>
      <dsp:spPr>
        <a:xfrm rot="5400000">
          <a:off x="-33895" y="4888693"/>
          <a:ext cx="1500421" cy="881681"/>
        </a:xfrm>
        <a:prstGeom prst="chevron">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US" sz="1000" b="1" kern="1200" dirty="0" smtClean="0">
            <a:solidFill>
              <a:sysClr val="windowText" lastClr="000000"/>
            </a:solidFill>
            <a:latin typeface="Calibri"/>
            <a:ea typeface="+mn-ea"/>
            <a:cs typeface="+mn-cs"/>
          </a:endParaRPr>
        </a:p>
        <a:p>
          <a:pPr lvl="0" algn="ctr" defTabSz="444500">
            <a:lnSpc>
              <a:spcPct val="90000"/>
            </a:lnSpc>
            <a:spcBef>
              <a:spcPct val="0"/>
            </a:spcBef>
            <a:spcAft>
              <a:spcPct val="35000"/>
            </a:spcAft>
          </a:pPr>
          <a:r>
            <a:rPr lang="en-US" sz="1000" b="1" kern="1200" dirty="0" smtClean="0">
              <a:solidFill>
                <a:srgbClr val="FF0000"/>
              </a:solidFill>
              <a:effectLst>
                <a:outerShdw blurRad="38100" dist="38100" dir="2700000" algn="tl">
                  <a:srgbClr val="000000">
                    <a:alpha val="43137"/>
                  </a:srgbClr>
                </a:outerShdw>
              </a:effectLst>
              <a:latin typeface="Calibri"/>
              <a:ea typeface="+mn-ea"/>
              <a:cs typeface="+mn-cs"/>
            </a:rPr>
            <a:t> </a:t>
          </a:r>
          <a:r>
            <a:rPr lang="en-US" sz="1000" b="1" kern="1200" dirty="0" smtClean="0">
              <a:solidFill>
                <a:srgbClr val="00B050"/>
              </a:solidFill>
              <a:effectLst>
                <a:outerShdw blurRad="38100" dist="38100" dir="2700000" algn="tl">
                  <a:srgbClr val="000000">
                    <a:alpha val="43137"/>
                  </a:srgbClr>
                </a:outerShdw>
              </a:effectLst>
              <a:latin typeface="Calibri"/>
              <a:ea typeface="+mn-ea"/>
              <a:cs typeface="+mn-cs"/>
            </a:rPr>
            <a:t>Early Childhood Education 2</a:t>
          </a:r>
        </a:p>
        <a:p>
          <a:pPr lvl="0" algn="ctr" defTabSz="444500">
            <a:lnSpc>
              <a:spcPct val="90000"/>
            </a:lnSpc>
            <a:spcBef>
              <a:spcPct val="0"/>
            </a:spcBef>
            <a:spcAft>
              <a:spcPct val="35000"/>
            </a:spcAft>
          </a:pPr>
          <a:r>
            <a:rPr lang="en-US" sz="1000" b="1" kern="1200" dirty="0" smtClean="0">
              <a:solidFill>
                <a:srgbClr val="00B050"/>
              </a:solidFill>
              <a:effectLst>
                <a:outerShdw blurRad="38100" dist="38100" dir="2700000" algn="tl">
                  <a:srgbClr val="000000">
                    <a:alpha val="43137"/>
                  </a:srgbClr>
                </a:outerShdw>
              </a:effectLst>
              <a:latin typeface="Calibri"/>
              <a:ea typeface="+mn-ea"/>
              <a:cs typeface="+mn-cs"/>
            </a:rPr>
            <a:t>CDA License emphasis</a:t>
          </a:r>
          <a:endParaRPr lang="en-US" sz="1000" kern="1200" dirty="0">
            <a:solidFill>
              <a:srgbClr val="00B050"/>
            </a:solidFill>
            <a:effectLst>
              <a:outerShdw blurRad="38100" dist="38100" dir="2700000" algn="tl">
                <a:srgbClr val="000000">
                  <a:alpha val="43137"/>
                </a:srgbClr>
              </a:outerShdw>
            </a:effectLst>
          </a:endParaRPr>
        </a:p>
      </dsp:txBody>
      <dsp:txXfrm rot="-5400000">
        <a:off x="275476" y="5020164"/>
        <a:ext cx="881681" cy="618740"/>
      </dsp:txXfrm>
    </dsp:sp>
    <dsp:sp modelId="{2473DB98-3B08-4144-A4CA-D8F90EBCDEE8}">
      <dsp:nvSpPr>
        <dsp:cNvPr id="0" name=""/>
        <dsp:cNvSpPr/>
      </dsp:nvSpPr>
      <dsp:spPr>
        <a:xfrm rot="5400000">
          <a:off x="4450557" y="1337472"/>
          <a:ext cx="1251413" cy="77140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b="1" i="1" kern="1200" dirty="0" smtClean="0">
              <a:solidFill>
                <a:sysClr val="windowText" lastClr="000000">
                  <a:hueOff val="0"/>
                  <a:satOff val="0"/>
                  <a:lumOff val="0"/>
                  <a:alphaOff val="0"/>
                </a:sysClr>
              </a:solidFill>
              <a:latin typeface="Calibri"/>
              <a:ea typeface="+mn-ea"/>
              <a:cs typeface="+mn-cs"/>
            </a:rPr>
            <a:t>Level 5 course</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b="1" kern="1200" dirty="0" smtClean="0">
              <a:solidFill>
                <a:sysClr val="windowText" lastClr="000000">
                  <a:hueOff val="0"/>
                  <a:satOff val="0"/>
                  <a:lumOff val="0"/>
                  <a:alphaOff val="0"/>
                </a:sysClr>
              </a:solidFill>
              <a:latin typeface="Calibri"/>
              <a:ea typeface="+mn-ea"/>
              <a:cs typeface="+mn-cs"/>
            </a:rPr>
            <a:t>12th grade ONLY if completed or enrolled in Child Development, ECE A, ECE B, &amp; declared to be a CDA candidate. </a:t>
          </a:r>
          <a:endParaRPr lang="en-US" sz="1100" b="1"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US" sz="1100" b="1" i="1" kern="1200" dirty="0" smtClean="0">
              <a:solidFill>
                <a:sysClr val="windowText" lastClr="000000">
                  <a:hueOff val="0"/>
                  <a:satOff val="0"/>
                  <a:lumOff val="0"/>
                  <a:alphaOff val="0"/>
                </a:sysClr>
              </a:solidFill>
              <a:latin typeface="Calibri"/>
              <a:ea typeface="+mn-ea"/>
              <a:cs typeface="+mn-cs"/>
            </a:rPr>
            <a:t>Utilize and expand upon previous information of developing and educating children while job shadowing the Early Childhood Training Center Director.</a:t>
          </a:r>
          <a:endParaRPr lang="en-US" sz="1100" b="1"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US" sz="1100" b="1" i="1" kern="1200" dirty="0" smtClean="0">
              <a:solidFill>
                <a:sysClr val="windowText" lastClr="000000">
                  <a:hueOff val="0"/>
                  <a:satOff val="0"/>
                  <a:lumOff val="0"/>
                  <a:alphaOff val="0"/>
                </a:sysClr>
              </a:solidFill>
              <a:latin typeface="Calibri"/>
              <a:ea typeface="+mn-ea"/>
              <a:cs typeface="+mn-cs"/>
            </a:rPr>
            <a:t>Finish the remaining facets of the national CDA License.</a:t>
          </a:r>
          <a:endParaRPr lang="en-US" sz="1100" b="1"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US" sz="1100" b="1" kern="1200" dirty="0" smtClean="0">
              <a:solidFill>
                <a:sysClr val="windowText" lastClr="000000">
                  <a:hueOff val="0"/>
                  <a:satOff val="0"/>
                  <a:lumOff val="0"/>
                  <a:alphaOff val="0"/>
                </a:sysClr>
              </a:solidFill>
              <a:latin typeface="Calibri"/>
              <a:ea typeface="+mn-ea"/>
              <a:cs typeface="+mn-cs"/>
            </a:rPr>
            <a:t>Graduate with the National CDA license which opens the door to vocations and opportunities in the industry of children.</a:t>
          </a:r>
          <a:endParaRPr lang="en-US" sz="1100" b="1" kern="1200" dirty="0">
            <a:solidFill>
              <a:sysClr val="windowText" lastClr="000000">
                <a:hueOff val="0"/>
                <a:satOff val="0"/>
                <a:lumOff val="0"/>
                <a:alphaOff val="0"/>
              </a:sysClr>
            </a:solidFill>
            <a:latin typeface="Calibri"/>
            <a:ea typeface="+mn-ea"/>
            <a:cs typeface="+mn-cs"/>
          </a:endParaRPr>
        </a:p>
      </dsp:txBody>
      <dsp:txXfrm rot="-5400000">
        <a:off x="1219235" y="4629884"/>
        <a:ext cx="7652970" cy="1129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5D6FB-7169-4FF3-8ECE-0CBEC34CC200}">
      <dsp:nvSpPr>
        <dsp:cNvPr id="0" name=""/>
        <dsp:cNvSpPr/>
      </dsp:nvSpPr>
      <dsp:spPr>
        <a:xfrm>
          <a:off x="3253740" y="3153273"/>
          <a:ext cx="1874520" cy="1874520"/>
        </a:xfrm>
        <a:prstGeom prst="roundRect">
          <a:avLst/>
        </a:prstGeom>
        <a:noFill/>
        <a:ln w="50800" cap="flat" cmpd="sng" algn="ctr">
          <a:solidFill>
            <a:srgbClr val="FF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2">
                  <a:lumMod val="25000"/>
                </a:schemeClr>
              </a:solidFill>
              <a:effectLst>
                <a:outerShdw blurRad="38100" dist="38100" dir="2700000" algn="tl">
                  <a:srgbClr val="000000">
                    <a:alpha val="43137"/>
                  </a:srgbClr>
                </a:outerShdw>
              </a:effectLst>
            </a:rPr>
            <a:t>Child Development</a:t>
          </a:r>
          <a:endParaRPr lang="en-US" sz="2200" b="1" kern="1200" dirty="0">
            <a:solidFill>
              <a:schemeClr val="bg2">
                <a:lumMod val="25000"/>
              </a:schemeClr>
            </a:solidFill>
            <a:effectLst>
              <a:outerShdw blurRad="38100" dist="38100" dir="2700000" algn="tl">
                <a:srgbClr val="000000">
                  <a:alpha val="43137"/>
                </a:srgbClr>
              </a:outerShdw>
            </a:effectLst>
          </a:endParaRPr>
        </a:p>
      </dsp:txBody>
      <dsp:txXfrm>
        <a:off x="3345247" y="3244780"/>
        <a:ext cx="1691506" cy="1691506"/>
      </dsp:txXfrm>
    </dsp:sp>
    <dsp:sp modelId="{97EED848-C488-46EE-9516-C9444D7759D6}">
      <dsp:nvSpPr>
        <dsp:cNvPr id="0" name=""/>
        <dsp:cNvSpPr/>
      </dsp:nvSpPr>
      <dsp:spPr>
        <a:xfrm rot="16200000">
          <a:off x="3779854" y="2742128"/>
          <a:ext cx="822291" cy="0"/>
        </a:xfrm>
        <a:custGeom>
          <a:avLst/>
          <a:gdLst/>
          <a:ahLst/>
          <a:cxnLst/>
          <a:rect l="0" t="0" r="0" b="0"/>
          <a:pathLst>
            <a:path>
              <a:moveTo>
                <a:pt x="0" y="0"/>
              </a:moveTo>
              <a:lnTo>
                <a:pt x="822291"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A8FF32D6-B714-4177-856D-2C7AD8CD7999}">
      <dsp:nvSpPr>
        <dsp:cNvPr id="0" name=""/>
        <dsp:cNvSpPr/>
      </dsp:nvSpPr>
      <dsp:spPr>
        <a:xfrm>
          <a:off x="381003" y="89841"/>
          <a:ext cx="7619993" cy="2241141"/>
        </a:xfrm>
        <a:prstGeom prst="roundRect">
          <a:avLst/>
        </a:prstGeom>
        <a:noFill/>
        <a:ln w="47625" cap="flat" cmpd="sng" algn="ctr">
          <a:solidFill>
            <a:srgbClr val="FF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lumMod val="25000"/>
                </a:schemeClr>
              </a:solidFill>
              <a:effectLst>
                <a:outerShdw blurRad="38100" dist="38100" dir="2700000" algn="tl">
                  <a:srgbClr val="000000">
                    <a:alpha val="43137"/>
                  </a:srgbClr>
                </a:outerShdw>
              </a:effectLst>
            </a:rPr>
            <a:t>CDA Portfolio Resources </a:t>
          </a:r>
        </a:p>
        <a:p>
          <a:pPr lvl="0" algn="ctr" defTabSz="8001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(Only exposing students to these resources but not gathering them until ECE B)</a:t>
          </a:r>
        </a:p>
        <a:p>
          <a:pPr lvl="0" algn="l" defTabSz="800100">
            <a:lnSpc>
              <a:spcPct val="90000"/>
            </a:lnSpc>
            <a:spcBef>
              <a:spcPct val="0"/>
            </a:spcBef>
            <a:spcAft>
              <a:spcPct val="35000"/>
            </a:spcAft>
          </a:pPr>
          <a:r>
            <a:rPr lang="en-US" sz="1800" b="1" kern="1200" dirty="0" smtClean="0">
              <a:solidFill>
                <a:schemeClr val="bg2">
                  <a:lumMod val="25000"/>
                </a:schemeClr>
              </a:solidFill>
              <a:effectLst/>
            </a:rPr>
            <a:t>*RC </a:t>
          </a:r>
          <a:r>
            <a:rPr lang="en-US" sz="1600" b="1" kern="1200" dirty="0" smtClean="0">
              <a:solidFill>
                <a:schemeClr val="bg2">
                  <a:lumMod val="25000"/>
                </a:schemeClr>
              </a:solidFill>
              <a:effectLst/>
            </a:rPr>
            <a:t>I-3 Weekly lesson plan: gathering of ideas to create this</a:t>
          </a:r>
        </a:p>
        <a:p>
          <a:pPr lvl="0" algn="l" defTabSz="800100">
            <a:lnSpc>
              <a:spcPct val="90000"/>
            </a:lnSpc>
            <a:spcBef>
              <a:spcPct val="0"/>
            </a:spcBef>
            <a:spcAft>
              <a:spcPct val="35000"/>
            </a:spcAft>
          </a:pPr>
          <a:r>
            <a:rPr lang="en-US" sz="1600" b="1" kern="1200" dirty="0" smtClean="0">
              <a:solidFill>
                <a:schemeClr val="bg2">
                  <a:lumMod val="25000"/>
                </a:schemeClr>
              </a:solidFill>
              <a:effectLst/>
            </a:rPr>
            <a:t>*RC II-1(1-9) Learning Experiences: gathering of ideas to create this</a:t>
          </a:r>
        </a:p>
        <a:p>
          <a:pPr lvl="0" algn="l" defTabSz="800100">
            <a:lnSpc>
              <a:spcPct val="90000"/>
            </a:lnSpc>
            <a:spcBef>
              <a:spcPct val="0"/>
            </a:spcBef>
            <a:spcAft>
              <a:spcPct val="35000"/>
            </a:spcAft>
          </a:pPr>
          <a:r>
            <a:rPr lang="en-US" sz="1600" b="1" kern="1200" dirty="0" smtClean="0">
              <a:solidFill>
                <a:schemeClr val="bg2">
                  <a:lumMod val="25000"/>
                </a:schemeClr>
              </a:solidFill>
              <a:effectLst/>
            </a:rPr>
            <a:t>*RC III Book bibliography: Recording the stories read at the beginning of class</a:t>
          </a:r>
        </a:p>
        <a:p>
          <a:pPr lvl="0" algn="l" defTabSz="800100">
            <a:lnSpc>
              <a:spcPct val="90000"/>
            </a:lnSpc>
            <a:spcBef>
              <a:spcPct val="0"/>
            </a:spcBef>
            <a:spcAft>
              <a:spcPct val="35000"/>
            </a:spcAft>
          </a:pPr>
          <a:r>
            <a:rPr lang="en-US" sz="1600" b="1" kern="1200" dirty="0" smtClean="0">
              <a:solidFill>
                <a:schemeClr val="bg2">
                  <a:lumMod val="25000"/>
                </a:schemeClr>
              </a:solidFill>
              <a:effectLst/>
            </a:rPr>
            <a:t>*RC IV-4 How children develop and learn &amp; positive guidance techniques</a:t>
          </a:r>
        </a:p>
        <a:p>
          <a:pPr lvl="0" algn="l" defTabSz="800100">
            <a:lnSpc>
              <a:spcPct val="90000"/>
            </a:lnSpc>
            <a:spcBef>
              <a:spcPct val="0"/>
            </a:spcBef>
            <a:spcAft>
              <a:spcPct val="35000"/>
            </a:spcAft>
          </a:pPr>
          <a:r>
            <a:rPr lang="en-US" sz="1600" b="1" kern="1200" dirty="0" smtClean="0">
              <a:solidFill>
                <a:schemeClr val="bg2">
                  <a:lumMod val="25000"/>
                </a:schemeClr>
              </a:solidFill>
              <a:effectLst/>
            </a:rPr>
            <a:t>*RC VI-3 Reporting child abuse and neglect </a:t>
          </a:r>
          <a:endParaRPr lang="en-US" sz="1800" kern="1200" dirty="0">
            <a:effectLst/>
          </a:endParaRPr>
        </a:p>
      </dsp:txBody>
      <dsp:txXfrm>
        <a:off x="490406" y="199244"/>
        <a:ext cx="7401187" cy="2022335"/>
      </dsp:txXfrm>
    </dsp:sp>
    <dsp:sp modelId="{6721AEF9-71EF-4B54-8D42-A3A1CE2F1C7E}">
      <dsp:nvSpPr>
        <dsp:cNvPr id="0" name=""/>
        <dsp:cNvSpPr/>
      </dsp:nvSpPr>
      <dsp:spPr>
        <a:xfrm rot="1542492">
          <a:off x="5087659" y="4719698"/>
          <a:ext cx="820340" cy="0"/>
        </a:xfrm>
        <a:custGeom>
          <a:avLst/>
          <a:gdLst/>
          <a:ahLst/>
          <a:cxnLst/>
          <a:rect l="0" t="0" r="0" b="0"/>
          <a:pathLst>
            <a:path>
              <a:moveTo>
                <a:pt x="0" y="0"/>
              </a:moveTo>
              <a:lnTo>
                <a:pt x="820340"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2901FE4F-6C20-4C9C-9763-ACB2225FEF73}">
      <dsp:nvSpPr>
        <dsp:cNvPr id="0" name=""/>
        <dsp:cNvSpPr/>
      </dsp:nvSpPr>
      <dsp:spPr>
        <a:xfrm>
          <a:off x="5867399" y="4571990"/>
          <a:ext cx="1255928" cy="1255928"/>
        </a:xfrm>
        <a:prstGeom prst="roundRect">
          <a:avLst/>
        </a:prstGeom>
        <a:noFill/>
        <a:ln w="38100" cap="flat" cmpd="sng" algn="ctr">
          <a:solidFill>
            <a:srgbClr val="FF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CDA EXPERIENCE HOURS</a:t>
          </a:r>
        </a:p>
        <a:p>
          <a:pPr lvl="0" algn="ctr" defTabSz="711200">
            <a:lnSpc>
              <a:spcPct val="90000"/>
            </a:lnSpc>
            <a:spcBef>
              <a:spcPct val="0"/>
            </a:spcBef>
            <a:spcAft>
              <a:spcPct val="35000"/>
            </a:spcAft>
          </a:pPr>
          <a:r>
            <a:rPr lang="en-US" sz="2000" b="1" kern="1200" dirty="0" smtClean="0">
              <a:solidFill>
                <a:schemeClr val="bg2">
                  <a:lumMod val="25000"/>
                </a:schemeClr>
              </a:solidFill>
              <a:effectLst>
                <a:outerShdw blurRad="38100" dist="38100" dir="2700000" algn="tl">
                  <a:srgbClr val="000000">
                    <a:alpha val="43137"/>
                  </a:srgbClr>
                </a:outerShdw>
              </a:effectLst>
            </a:rPr>
            <a:t>3</a:t>
          </a:r>
          <a:endParaRPr lang="en-US" sz="2000" b="1" kern="1200" dirty="0">
            <a:solidFill>
              <a:schemeClr val="bg2">
                <a:lumMod val="25000"/>
              </a:schemeClr>
            </a:solidFill>
            <a:effectLst>
              <a:outerShdw blurRad="38100" dist="38100" dir="2700000" algn="tl">
                <a:srgbClr val="000000">
                  <a:alpha val="43137"/>
                </a:srgbClr>
              </a:outerShdw>
            </a:effectLst>
          </a:endParaRPr>
        </a:p>
      </dsp:txBody>
      <dsp:txXfrm>
        <a:off x="5928708" y="4633299"/>
        <a:ext cx="1133310" cy="1133310"/>
      </dsp:txXfrm>
    </dsp:sp>
    <dsp:sp modelId="{10624317-8308-432F-A644-A68F6D1B8531}">
      <dsp:nvSpPr>
        <dsp:cNvPr id="0" name=""/>
        <dsp:cNvSpPr/>
      </dsp:nvSpPr>
      <dsp:spPr>
        <a:xfrm rot="9188928">
          <a:off x="2589699" y="4723539"/>
          <a:ext cx="701877" cy="0"/>
        </a:xfrm>
        <a:custGeom>
          <a:avLst/>
          <a:gdLst/>
          <a:ahLst/>
          <a:cxnLst/>
          <a:rect l="0" t="0" r="0" b="0"/>
          <a:pathLst>
            <a:path>
              <a:moveTo>
                <a:pt x="0" y="0"/>
              </a:moveTo>
              <a:lnTo>
                <a:pt x="701877"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4547712A-E95E-4059-8442-D5B1CE36B642}">
      <dsp:nvSpPr>
        <dsp:cNvPr id="0" name=""/>
        <dsp:cNvSpPr/>
      </dsp:nvSpPr>
      <dsp:spPr>
        <a:xfrm>
          <a:off x="1371608" y="4571998"/>
          <a:ext cx="1255928" cy="1255928"/>
        </a:xfrm>
        <a:prstGeom prst="roundRect">
          <a:avLst/>
        </a:prstGeom>
        <a:noFill/>
        <a:ln w="50800" cap="flat" cmpd="sng" algn="ctr">
          <a:solidFill>
            <a:srgbClr val="FF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CD Education </a:t>
          </a:r>
          <a:r>
            <a:rPr lang="en-US" sz="1600" b="1" kern="1200" dirty="0" smtClean="0">
              <a:solidFill>
                <a:schemeClr val="bg2">
                  <a:lumMod val="25000"/>
                </a:schemeClr>
              </a:solidFill>
              <a:effectLst>
                <a:outerShdw blurRad="38100" dist="38100" dir="2700000" algn="tl">
                  <a:srgbClr val="000000">
                    <a:alpha val="43137"/>
                  </a:srgbClr>
                </a:outerShdw>
              </a:effectLst>
            </a:rPr>
            <a:t>CDA EDUCATION HOURS</a:t>
          </a:r>
        </a:p>
        <a:p>
          <a:pPr lvl="0" algn="ctr" defTabSz="622300">
            <a:lnSpc>
              <a:spcPct val="90000"/>
            </a:lnSpc>
            <a:spcBef>
              <a:spcPct val="0"/>
            </a:spcBef>
            <a:spcAft>
              <a:spcPct val="35000"/>
            </a:spcAft>
          </a:pPr>
          <a:r>
            <a:rPr lang="en-US" sz="1800" b="1" kern="1200" dirty="0" smtClean="0">
              <a:solidFill>
                <a:schemeClr val="bg2">
                  <a:lumMod val="25000"/>
                </a:schemeClr>
              </a:solidFill>
              <a:effectLst>
                <a:outerShdw blurRad="38100" dist="38100" dir="2700000" algn="tl">
                  <a:srgbClr val="000000">
                    <a:alpha val="43137"/>
                  </a:srgbClr>
                </a:outerShdw>
              </a:effectLst>
            </a:rPr>
            <a:t>36</a:t>
          </a:r>
          <a:endParaRPr lang="en-US" sz="1800" b="1" kern="1200" dirty="0">
            <a:solidFill>
              <a:schemeClr val="bg2">
                <a:lumMod val="25000"/>
              </a:schemeClr>
            </a:solidFill>
            <a:effectLst>
              <a:outerShdw blurRad="38100" dist="38100" dir="2700000" algn="tl">
                <a:srgbClr val="000000">
                  <a:alpha val="43137"/>
                </a:srgbClr>
              </a:outerShdw>
            </a:effectLst>
          </a:endParaRPr>
        </a:p>
      </dsp:txBody>
      <dsp:txXfrm>
        <a:off x="1432917" y="4633307"/>
        <a:ext cx="1133310" cy="1133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5D6FB-7169-4FF3-8ECE-0CBEC34CC200}">
      <dsp:nvSpPr>
        <dsp:cNvPr id="0" name=""/>
        <dsp:cNvSpPr/>
      </dsp:nvSpPr>
      <dsp:spPr>
        <a:xfrm>
          <a:off x="3253740" y="3611887"/>
          <a:ext cx="1874520" cy="1874520"/>
        </a:xfrm>
        <a:prstGeom prst="roundRect">
          <a:avLst/>
        </a:prstGeom>
        <a:noFill/>
        <a:ln w="508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2">
                  <a:lumMod val="25000"/>
                </a:schemeClr>
              </a:solidFill>
              <a:effectLst>
                <a:outerShdw blurRad="38100" dist="38100" dir="2700000" algn="tl">
                  <a:srgbClr val="000000">
                    <a:alpha val="43137"/>
                  </a:srgbClr>
                </a:outerShdw>
              </a:effectLst>
            </a:rPr>
            <a:t>EARLY CHILDHOOD EDUCATION A</a:t>
          </a:r>
          <a:endParaRPr lang="en-US" sz="2400" b="1" kern="1200" dirty="0">
            <a:solidFill>
              <a:schemeClr val="bg2">
                <a:lumMod val="25000"/>
              </a:schemeClr>
            </a:solidFill>
            <a:effectLst>
              <a:outerShdw blurRad="38100" dist="38100" dir="2700000" algn="tl">
                <a:srgbClr val="000000">
                  <a:alpha val="43137"/>
                </a:srgbClr>
              </a:outerShdw>
            </a:effectLst>
          </a:endParaRPr>
        </a:p>
      </dsp:txBody>
      <dsp:txXfrm>
        <a:off x="3345247" y="3703394"/>
        <a:ext cx="1691506" cy="1691506"/>
      </dsp:txXfrm>
    </dsp:sp>
    <dsp:sp modelId="{97EED848-C488-46EE-9516-C9444D7759D6}">
      <dsp:nvSpPr>
        <dsp:cNvPr id="0" name=""/>
        <dsp:cNvSpPr/>
      </dsp:nvSpPr>
      <dsp:spPr>
        <a:xfrm rot="16200000">
          <a:off x="4023351" y="3444238"/>
          <a:ext cx="335296" cy="0"/>
        </a:xfrm>
        <a:custGeom>
          <a:avLst/>
          <a:gdLst/>
          <a:ahLst/>
          <a:cxnLst/>
          <a:rect l="0" t="0" r="0" b="0"/>
          <a:pathLst>
            <a:path>
              <a:moveTo>
                <a:pt x="0" y="0"/>
              </a:moveTo>
              <a:lnTo>
                <a:pt x="335296"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A8FF32D6-B714-4177-856D-2C7AD8CD7999}">
      <dsp:nvSpPr>
        <dsp:cNvPr id="0" name=""/>
        <dsp:cNvSpPr/>
      </dsp:nvSpPr>
      <dsp:spPr>
        <a:xfrm>
          <a:off x="381003" y="-90264"/>
          <a:ext cx="7619993" cy="3366855"/>
        </a:xfrm>
        <a:prstGeom prst="roundRect">
          <a:avLst/>
        </a:prstGeom>
        <a:noFill/>
        <a:ln w="4762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CDA Portfolio Resources </a:t>
          </a:r>
        </a:p>
        <a:p>
          <a:pPr lvl="0" algn="ctr" defTabSz="7112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(Only exposing students to these resources but not gathering them until ECE B)</a:t>
          </a:r>
        </a:p>
        <a:p>
          <a:pPr lvl="0" algn="l" defTabSz="711200">
            <a:lnSpc>
              <a:spcPct val="90000"/>
            </a:lnSpc>
            <a:spcBef>
              <a:spcPct val="0"/>
            </a:spcBef>
            <a:spcAft>
              <a:spcPct val="35000"/>
            </a:spcAft>
          </a:pPr>
          <a:r>
            <a:rPr lang="en-US" sz="1600" b="1" kern="1200" dirty="0" smtClean="0">
              <a:solidFill>
                <a:schemeClr val="bg2">
                  <a:lumMod val="25000"/>
                </a:schemeClr>
              </a:solidFill>
              <a:effectLst/>
            </a:rPr>
            <a:t>*RC I-2 Weekly Menu</a:t>
          </a:r>
        </a:p>
        <a:p>
          <a:pPr lvl="0" algn="l" defTabSz="711200">
            <a:lnSpc>
              <a:spcPct val="90000"/>
            </a:lnSpc>
            <a:spcBef>
              <a:spcPct val="0"/>
            </a:spcBef>
            <a:spcAft>
              <a:spcPct val="35000"/>
            </a:spcAft>
          </a:pPr>
          <a:r>
            <a:rPr lang="en-US" sz="1600" b="1" kern="1200" dirty="0" smtClean="0">
              <a:solidFill>
                <a:schemeClr val="bg2">
                  <a:lumMod val="25000"/>
                </a:schemeClr>
              </a:solidFill>
              <a:effectLst/>
            </a:rPr>
            <a:t>*RC I-3 Weekly lesson plan: gathering of ideas to create this</a:t>
          </a:r>
        </a:p>
        <a:p>
          <a:pPr lvl="0" algn="l" defTabSz="711200">
            <a:lnSpc>
              <a:spcPct val="90000"/>
            </a:lnSpc>
            <a:spcBef>
              <a:spcPct val="0"/>
            </a:spcBef>
            <a:spcAft>
              <a:spcPct val="35000"/>
            </a:spcAft>
          </a:pPr>
          <a:r>
            <a:rPr lang="en-US" sz="1600" b="1" kern="1200" dirty="0" smtClean="0">
              <a:solidFill>
                <a:schemeClr val="bg2">
                  <a:lumMod val="25000"/>
                </a:schemeClr>
              </a:solidFill>
              <a:effectLst/>
            </a:rPr>
            <a:t>*RC II-1(1-9) Learning Experiences: gathering of ideas to create this</a:t>
          </a:r>
        </a:p>
        <a:p>
          <a:pPr lvl="0" algn="l" defTabSz="711200">
            <a:lnSpc>
              <a:spcPct val="90000"/>
            </a:lnSpc>
            <a:spcBef>
              <a:spcPct val="0"/>
            </a:spcBef>
            <a:spcAft>
              <a:spcPct val="35000"/>
            </a:spcAft>
          </a:pPr>
          <a:r>
            <a:rPr lang="en-US" sz="1600" b="1" kern="1200" dirty="0" smtClean="0">
              <a:solidFill>
                <a:schemeClr val="bg2">
                  <a:lumMod val="25000"/>
                </a:schemeClr>
              </a:solidFill>
              <a:effectLst/>
            </a:rPr>
            <a:t>*RC III Book bibliography: Recording the stories read at the beginning of class</a:t>
          </a:r>
        </a:p>
        <a:p>
          <a:pPr lvl="0" algn="l" defTabSz="711200">
            <a:lnSpc>
              <a:spcPct val="90000"/>
            </a:lnSpc>
            <a:spcBef>
              <a:spcPct val="0"/>
            </a:spcBef>
            <a:spcAft>
              <a:spcPct val="35000"/>
            </a:spcAft>
          </a:pPr>
          <a:r>
            <a:rPr lang="en-US" sz="1600" b="1" kern="1200" dirty="0" smtClean="0">
              <a:solidFill>
                <a:schemeClr val="bg2">
                  <a:lumMod val="25000"/>
                </a:schemeClr>
              </a:solidFill>
              <a:effectLst/>
            </a:rPr>
            <a:t>*RC IV-4 How children develop and learn &amp; positive guidance techniques</a:t>
          </a:r>
        </a:p>
        <a:p>
          <a:pPr lvl="0" algn="l" defTabSz="711200">
            <a:lnSpc>
              <a:spcPct val="90000"/>
            </a:lnSpc>
            <a:spcBef>
              <a:spcPct val="0"/>
            </a:spcBef>
            <a:spcAft>
              <a:spcPct val="35000"/>
            </a:spcAft>
          </a:pPr>
          <a:r>
            <a:rPr lang="en-US" sz="1600" b="1" kern="1200" dirty="0" smtClean="0">
              <a:solidFill>
                <a:schemeClr val="bg2">
                  <a:lumMod val="25000"/>
                </a:schemeClr>
              </a:solidFill>
              <a:effectLst/>
            </a:rPr>
            <a:t>*RC V Record Keeping Forms</a:t>
          </a:r>
        </a:p>
        <a:p>
          <a:pPr lvl="0" algn="l" defTabSz="711200">
            <a:lnSpc>
              <a:spcPct val="90000"/>
            </a:lnSpc>
            <a:spcBef>
              <a:spcPct val="0"/>
            </a:spcBef>
            <a:spcAft>
              <a:spcPct val="35000"/>
            </a:spcAft>
          </a:pPr>
          <a:r>
            <a:rPr lang="en-US" sz="1600" b="1" kern="1200" dirty="0" smtClean="0">
              <a:solidFill>
                <a:schemeClr val="bg2">
                  <a:lumMod val="25000"/>
                </a:schemeClr>
              </a:solidFill>
              <a:effectLst/>
            </a:rPr>
            <a:t>*RC VI-1a, b, c Child Care regulating, personnel requirements, and ratios</a:t>
          </a:r>
        </a:p>
        <a:p>
          <a:pPr lvl="0" algn="l" defTabSz="711200">
            <a:lnSpc>
              <a:spcPct val="90000"/>
            </a:lnSpc>
            <a:spcBef>
              <a:spcPct val="0"/>
            </a:spcBef>
            <a:spcAft>
              <a:spcPct val="35000"/>
            </a:spcAft>
          </a:pPr>
          <a:r>
            <a:rPr lang="en-US" sz="1600" b="1" kern="1200" dirty="0" smtClean="0">
              <a:solidFill>
                <a:schemeClr val="bg2">
                  <a:lumMod val="25000"/>
                </a:schemeClr>
              </a:solidFill>
              <a:effectLst/>
            </a:rPr>
            <a:t>*RC VI-3 Reporting child abuse and neglect </a:t>
          </a:r>
          <a:endParaRPr lang="en-US" sz="1600" kern="1200" dirty="0">
            <a:effectLst/>
          </a:endParaRPr>
        </a:p>
      </dsp:txBody>
      <dsp:txXfrm>
        <a:off x="545359" y="74092"/>
        <a:ext cx="7291281" cy="3038143"/>
      </dsp:txXfrm>
    </dsp:sp>
    <dsp:sp modelId="{6721AEF9-71EF-4B54-8D42-A3A1CE2F1C7E}">
      <dsp:nvSpPr>
        <dsp:cNvPr id="0" name=""/>
        <dsp:cNvSpPr/>
      </dsp:nvSpPr>
      <dsp:spPr>
        <a:xfrm rot="1270413">
          <a:off x="5109778" y="5011067"/>
          <a:ext cx="547512" cy="0"/>
        </a:xfrm>
        <a:custGeom>
          <a:avLst/>
          <a:gdLst/>
          <a:ahLst/>
          <a:cxnLst/>
          <a:rect l="0" t="0" r="0" b="0"/>
          <a:pathLst>
            <a:path>
              <a:moveTo>
                <a:pt x="0" y="0"/>
              </a:moveTo>
              <a:lnTo>
                <a:pt x="547512"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2901FE4F-6C20-4C9C-9763-ACB2225FEF73}">
      <dsp:nvSpPr>
        <dsp:cNvPr id="0" name=""/>
        <dsp:cNvSpPr/>
      </dsp:nvSpPr>
      <dsp:spPr>
        <a:xfrm>
          <a:off x="5638809" y="4725220"/>
          <a:ext cx="1255928" cy="1255928"/>
        </a:xfrm>
        <a:prstGeom prst="roundRect">
          <a:avLst/>
        </a:prstGeom>
        <a:noFill/>
        <a:ln w="381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CDA EXPERIENCE HOURS</a:t>
          </a:r>
        </a:p>
        <a:p>
          <a:pPr lvl="0" algn="ctr" defTabSz="711200">
            <a:lnSpc>
              <a:spcPct val="90000"/>
            </a:lnSpc>
            <a:spcBef>
              <a:spcPct val="0"/>
            </a:spcBef>
            <a:spcAft>
              <a:spcPct val="35000"/>
            </a:spcAft>
          </a:pPr>
          <a:r>
            <a:rPr lang="en-US" sz="2000" b="1" kern="1200" dirty="0" smtClean="0">
              <a:solidFill>
                <a:schemeClr val="bg2">
                  <a:lumMod val="25000"/>
                </a:schemeClr>
              </a:solidFill>
              <a:effectLst>
                <a:outerShdw blurRad="38100" dist="38100" dir="2700000" algn="tl">
                  <a:srgbClr val="000000">
                    <a:alpha val="43137"/>
                  </a:srgbClr>
                </a:outerShdw>
              </a:effectLst>
            </a:rPr>
            <a:t>33</a:t>
          </a:r>
          <a:endParaRPr lang="en-US" sz="2000" b="1" kern="1200" dirty="0">
            <a:solidFill>
              <a:schemeClr val="bg2">
                <a:lumMod val="25000"/>
              </a:schemeClr>
            </a:solidFill>
            <a:effectLst>
              <a:outerShdw blurRad="38100" dist="38100" dir="2700000" algn="tl">
                <a:srgbClr val="000000">
                  <a:alpha val="43137"/>
                </a:srgbClr>
              </a:outerShdw>
            </a:effectLst>
          </a:endParaRPr>
        </a:p>
      </dsp:txBody>
      <dsp:txXfrm>
        <a:off x="5700118" y="4786529"/>
        <a:ext cx="1133310" cy="1133310"/>
      </dsp:txXfrm>
    </dsp:sp>
    <dsp:sp modelId="{10624317-8308-432F-A644-A68F6D1B8531}">
      <dsp:nvSpPr>
        <dsp:cNvPr id="0" name=""/>
        <dsp:cNvSpPr/>
      </dsp:nvSpPr>
      <dsp:spPr>
        <a:xfrm rot="9551252">
          <a:off x="2684523" y="5009947"/>
          <a:ext cx="588414" cy="0"/>
        </a:xfrm>
        <a:custGeom>
          <a:avLst/>
          <a:gdLst/>
          <a:ahLst/>
          <a:cxnLst/>
          <a:rect l="0" t="0" r="0" b="0"/>
          <a:pathLst>
            <a:path>
              <a:moveTo>
                <a:pt x="0" y="0"/>
              </a:moveTo>
              <a:lnTo>
                <a:pt x="588414"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4547712A-E95E-4059-8442-D5B1CE36B642}">
      <dsp:nvSpPr>
        <dsp:cNvPr id="0" name=""/>
        <dsp:cNvSpPr/>
      </dsp:nvSpPr>
      <dsp:spPr>
        <a:xfrm>
          <a:off x="1447792" y="4725215"/>
          <a:ext cx="1255928" cy="1255928"/>
        </a:xfrm>
        <a:prstGeom prst="roundRect">
          <a:avLst/>
        </a:prstGeom>
        <a:noFill/>
        <a:ln w="508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CD Education </a:t>
          </a:r>
          <a:r>
            <a:rPr lang="en-US" sz="1600" b="1" kern="1200" dirty="0" smtClean="0">
              <a:solidFill>
                <a:schemeClr val="bg2">
                  <a:lumMod val="25000"/>
                </a:schemeClr>
              </a:solidFill>
              <a:effectLst>
                <a:outerShdw blurRad="38100" dist="38100" dir="2700000" algn="tl">
                  <a:srgbClr val="000000">
                    <a:alpha val="43137"/>
                  </a:srgbClr>
                </a:outerShdw>
              </a:effectLst>
            </a:rPr>
            <a:t>CDA EDUCATION HOURS</a:t>
          </a:r>
        </a:p>
        <a:p>
          <a:pPr lvl="0" algn="ctr" defTabSz="622300">
            <a:lnSpc>
              <a:spcPct val="90000"/>
            </a:lnSpc>
            <a:spcBef>
              <a:spcPct val="0"/>
            </a:spcBef>
            <a:spcAft>
              <a:spcPct val="35000"/>
            </a:spcAft>
          </a:pPr>
          <a:r>
            <a:rPr lang="en-US" sz="1800" b="1" kern="1200" dirty="0" smtClean="0">
              <a:solidFill>
                <a:schemeClr val="bg2">
                  <a:lumMod val="25000"/>
                </a:schemeClr>
              </a:solidFill>
              <a:effectLst>
                <a:outerShdw blurRad="38100" dist="38100" dir="2700000" algn="tl">
                  <a:srgbClr val="000000">
                    <a:alpha val="43137"/>
                  </a:srgbClr>
                </a:outerShdw>
              </a:effectLst>
            </a:rPr>
            <a:t>47</a:t>
          </a:r>
          <a:endParaRPr lang="en-US" sz="1800" b="1" kern="1200" dirty="0">
            <a:solidFill>
              <a:schemeClr val="bg2">
                <a:lumMod val="25000"/>
              </a:schemeClr>
            </a:solidFill>
            <a:effectLst>
              <a:outerShdw blurRad="38100" dist="38100" dir="2700000" algn="tl">
                <a:srgbClr val="000000">
                  <a:alpha val="43137"/>
                </a:srgbClr>
              </a:outerShdw>
            </a:effectLst>
          </a:endParaRPr>
        </a:p>
      </dsp:txBody>
      <dsp:txXfrm>
        <a:off x="1509101" y="4786524"/>
        <a:ext cx="1133310" cy="1133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5D6FB-7169-4FF3-8ECE-0CBEC34CC200}">
      <dsp:nvSpPr>
        <dsp:cNvPr id="0" name=""/>
        <dsp:cNvSpPr/>
      </dsp:nvSpPr>
      <dsp:spPr>
        <a:xfrm>
          <a:off x="3253740" y="3404811"/>
          <a:ext cx="1874520" cy="1874520"/>
        </a:xfrm>
        <a:prstGeom prst="roundRect">
          <a:avLst/>
        </a:prstGeom>
        <a:noFill/>
        <a:ln w="508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2">
                  <a:lumMod val="25000"/>
                </a:schemeClr>
              </a:solidFill>
              <a:effectLst>
                <a:outerShdw blurRad="38100" dist="38100" dir="2700000" algn="tl">
                  <a:srgbClr val="000000">
                    <a:alpha val="43137"/>
                  </a:srgbClr>
                </a:outerShdw>
              </a:effectLst>
            </a:rPr>
            <a:t>EARLY CHILDHOOD EDUCATION B</a:t>
          </a:r>
          <a:endParaRPr lang="en-US" sz="2400" b="1" kern="1200" dirty="0">
            <a:solidFill>
              <a:schemeClr val="bg2">
                <a:lumMod val="25000"/>
              </a:schemeClr>
            </a:solidFill>
            <a:effectLst>
              <a:outerShdw blurRad="38100" dist="38100" dir="2700000" algn="tl">
                <a:srgbClr val="000000">
                  <a:alpha val="43137"/>
                </a:srgbClr>
              </a:outerShdw>
            </a:effectLst>
          </a:endParaRPr>
        </a:p>
      </dsp:txBody>
      <dsp:txXfrm>
        <a:off x="3345247" y="3496318"/>
        <a:ext cx="1691506" cy="1691506"/>
      </dsp:txXfrm>
    </dsp:sp>
    <dsp:sp modelId="{97EED848-C488-46EE-9516-C9444D7759D6}">
      <dsp:nvSpPr>
        <dsp:cNvPr id="0" name=""/>
        <dsp:cNvSpPr/>
      </dsp:nvSpPr>
      <dsp:spPr>
        <a:xfrm rot="16200000">
          <a:off x="4031391" y="3245202"/>
          <a:ext cx="319216" cy="0"/>
        </a:xfrm>
        <a:custGeom>
          <a:avLst/>
          <a:gdLst/>
          <a:ahLst/>
          <a:cxnLst/>
          <a:rect l="0" t="0" r="0" b="0"/>
          <a:pathLst>
            <a:path>
              <a:moveTo>
                <a:pt x="0" y="0"/>
              </a:moveTo>
              <a:lnTo>
                <a:pt x="319216"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A8FF32D6-B714-4177-856D-2C7AD8CD7999}">
      <dsp:nvSpPr>
        <dsp:cNvPr id="0" name=""/>
        <dsp:cNvSpPr/>
      </dsp:nvSpPr>
      <dsp:spPr>
        <a:xfrm>
          <a:off x="76201" y="-161696"/>
          <a:ext cx="8229596" cy="3247290"/>
        </a:xfrm>
        <a:prstGeom prst="roundRect">
          <a:avLst/>
        </a:prstGeom>
        <a:noFill/>
        <a:ln w="47625"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2">
                  <a:lumMod val="25000"/>
                </a:schemeClr>
              </a:solidFill>
              <a:effectLst>
                <a:outerShdw blurRad="38100" dist="38100" dir="2700000" algn="tl">
                  <a:srgbClr val="000000">
                    <a:alpha val="43137"/>
                  </a:srgbClr>
                </a:outerShdw>
              </a:effectLst>
            </a:rPr>
            <a:t>CDA Portfolio Resources</a:t>
          </a:r>
        </a:p>
        <a:p>
          <a:pPr lvl="0" algn="l" defTabSz="666750">
            <a:lnSpc>
              <a:spcPct val="90000"/>
            </a:lnSpc>
            <a:spcBef>
              <a:spcPct val="0"/>
            </a:spcBef>
            <a:spcAft>
              <a:spcPct val="35000"/>
            </a:spcAft>
          </a:pPr>
          <a:r>
            <a:rPr lang="en-US" sz="1500" b="1" kern="1200" dirty="0" smtClean="0">
              <a:solidFill>
                <a:schemeClr val="bg2">
                  <a:lumMod val="25000"/>
                </a:schemeClr>
              </a:solidFill>
            </a:rPr>
            <a:t>*</a:t>
          </a:r>
          <a:r>
            <a:rPr lang="en-US" sz="1500" b="1" kern="1200" dirty="0" smtClean="0">
              <a:solidFill>
                <a:schemeClr val="bg2">
                  <a:lumMod val="25000"/>
                </a:schemeClr>
              </a:solidFill>
              <a:effectLst>
                <a:outerShdw blurRad="38100" dist="38100" dir="2700000" algn="tl">
                  <a:srgbClr val="000000">
                    <a:alpha val="43137"/>
                  </a:srgbClr>
                </a:outerShdw>
              </a:effectLst>
            </a:rPr>
            <a:t>Gathering all resources previously exposed to in Child Development and Early Childhood Education A</a:t>
          </a:r>
        </a:p>
        <a:p>
          <a:pPr lvl="0" algn="l" defTabSz="666750">
            <a:lnSpc>
              <a:spcPct val="90000"/>
            </a:lnSpc>
            <a:spcBef>
              <a:spcPct val="0"/>
            </a:spcBef>
            <a:spcAft>
              <a:spcPct val="35000"/>
            </a:spcAft>
          </a:pPr>
          <a:r>
            <a:rPr lang="en-US" sz="1500" b="1" kern="1200" dirty="0" smtClean="0">
              <a:solidFill>
                <a:schemeClr val="bg2">
                  <a:lumMod val="25000"/>
                </a:schemeClr>
              </a:solidFill>
            </a:rPr>
            <a:t>*RC I-1 CPR Training: Our EMR teacher invites our students to join his class when he is certifying his students.</a:t>
          </a:r>
        </a:p>
        <a:p>
          <a:pPr lvl="0" algn="l" defTabSz="666750">
            <a:lnSpc>
              <a:spcPct val="90000"/>
            </a:lnSpc>
            <a:spcBef>
              <a:spcPct val="0"/>
            </a:spcBef>
            <a:spcAft>
              <a:spcPct val="35000"/>
            </a:spcAft>
          </a:pPr>
          <a:r>
            <a:rPr lang="en-US" sz="1500" b="1" kern="1200" dirty="0" smtClean="0">
              <a:solidFill>
                <a:schemeClr val="bg2">
                  <a:lumMod val="25000"/>
                </a:schemeClr>
              </a:solidFill>
            </a:rPr>
            <a:t>*RC IV Family Resource Guide</a:t>
          </a:r>
        </a:p>
        <a:p>
          <a:pPr lvl="0" algn="l" defTabSz="666750">
            <a:lnSpc>
              <a:spcPct val="90000"/>
            </a:lnSpc>
            <a:spcBef>
              <a:spcPct val="0"/>
            </a:spcBef>
            <a:spcAft>
              <a:spcPct val="35000"/>
            </a:spcAft>
          </a:pPr>
          <a:r>
            <a:rPr lang="en-US" sz="1500" b="1" kern="1200" dirty="0" smtClean="0">
              <a:solidFill>
                <a:schemeClr val="bg2">
                  <a:lumMod val="25000"/>
                </a:schemeClr>
              </a:solidFill>
            </a:rPr>
            <a:t>*RC VI-2 Early Childhood Associations</a:t>
          </a:r>
        </a:p>
        <a:p>
          <a:pPr lvl="0" algn="l" defTabSz="666750">
            <a:lnSpc>
              <a:spcPct val="90000"/>
            </a:lnSpc>
            <a:spcBef>
              <a:spcPct val="0"/>
            </a:spcBef>
            <a:spcAft>
              <a:spcPct val="35000"/>
            </a:spcAft>
          </a:pPr>
          <a:r>
            <a:rPr lang="en-US" sz="1500" b="1" kern="1200" dirty="0" smtClean="0">
              <a:solidFill>
                <a:schemeClr val="bg2">
                  <a:lumMod val="25000"/>
                </a:schemeClr>
              </a:solidFill>
            </a:rPr>
            <a:t>*Write all 6 CDA Competency Statements to meet the CDA license requirements</a:t>
          </a:r>
        </a:p>
        <a:p>
          <a:pPr lvl="0" algn="l" defTabSz="666750">
            <a:lnSpc>
              <a:spcPct val="90000"/>
            </a:lnSpc>
            <a:spcBef>
              <a:spcPct val="0"/>
            </a:spcBef>
            <a:spcAft>
              <a:spcPct val="35000"/>
            </a:spcAft>
          </a:pPr>
          <a:r>
            <a:rPr lang="en-US" sz="1500" b="1" kern="1200" dirty="0" smtClean="0">
              <a:solidFill>
                <a:schemeClr val="bg2">
                  <a:lumMod val="25000"/>
                </a:schemeClr>
              </a:solidFill>
            </a:rPr>
            <a:t>*Write all 14 CDA paragraphs to meet the CDA license requirements</a:t>
          </a:r>
        </a:p>
        <a:p>
          <a:pPr lvl="0" algn="l" defTabSz="666750">
            <a:lnSpc>
              <a:spcPct val="90000"/>
            </a:lnSpc>
            <a:spcBef>
              <a:spcPct val="0"/>
            </a:spcBef>
            <a:spcAft>
              <a:spcPct val="35000"/>
            </a:spcAft>
          </a:pPr>
          <a:r>
            <a:rPr lang="en-US" sz="1500" b="1" kern="1200" dirty="0" smtClean="0">
              <a:solidFill>
                <a:schemeClr val="bg2">
                  <a:lumMod val="25000"/>
                </a:schemeClr>
              </a:solidFill>
            </a:rPr>
            <a:t>*Organize all 21 CDA Resources to meet the CDA license requirements</a:t>
          </a:r>
        </a:p>
        <a:p>
          <a:pPr lvl="0" algn="l" defTabSz="666750">
            <a:lnSpc>
              <a:spcPct val="90000"/>
            </a:lnSpc>
            <a:spcBef>
              <a:spcPct val="0"/>
            </a:spcBef>
            <a:spcAft>
              <a:spcPct val="35000"/>
            </a:spcAft>
          </a:pPr>
          <a:r>
            <a:rPr lang="en-US" sz="1500" b="1" kern="1200" dirty="0" smtClean="0">
              <a:solidFill>
                <a:schemeClr val="bg2">
                  <a:lumMod val="25000"/>
                </a:schemeClr>
              </a:solidFill>
            </a:rPr>
            <a:t>*Write the Professional Philosophy Statement</a:t>
          </a:r>
          <a:endParaRPr lang="en-US" sz="1500" b="1" kern="1200" dirty="0">
            <a:solidFill>
              <a:schemeClr val="bg2">
                <a:lumMod val="25000"/>
              </a:schemeClr>
            </a:solidFill>
          </a:endParaRPr>
        </a:p>
      </dsp:txBody>
      <dsp:txXfrm>
        <a:off x="234721" y="-3176"/>
        <a:ext cx="7912556" cy="2930250"/>
      </dsp:txXfrm>
    </dsp:sp>
    <dsp:sp modelId="{6721AEF9-71EF-4B54-8D42-A3A1CE2F1C7E}">
      <dsp:nvSpPr>
        <dsp:cNvPr id="0" name=""/>
        <dsp:cNvSpPr/>
      </dsp:nvSpPr>
      <dsp:spPr>
        <a:xfrm rot="1607148">
          <a:off x="5097576" y="4944089"/>
          <a:ext cx="571901" cy="0"/>
        </a:xfrm>
        <a:custGeom>
          <a:avLst/>
          <a:gdLst/>
          <a:ahLst/>
          <a:cxnLst/>
          <a:rect l="0" t="0" r="0" b="0"/>
          <a:pathLst>
            <a:path>
              <a:moveTo>
                <a:pt x="0" y="0"/>
              </a:moveTo>
              <a:lnTo>
                <a:pt x="571901"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2901FE4F-6C20-4C9C-9763-ACB2225FEF73}">
      <dsp:nvSpPr>
        <dsp:cNvPr id="0" name=""/>
        <dsp:cNvSpPr/>
      </dsp:nvSpPr>
      <dsp:spPr>
        <a:xfrm>
          <a:off x="5638795" y="4762002"/>
          <a:ext cx="1255928" cy="1255928"/>
        </a:xfrm>
        <a:prstGeom prst="roundRect">
          <a:avLst/>
        </a:prstGeom>
        <a:no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CDA EXPERIENCE HOURS</a:t>
          </a:r>
        </a:p>
        <a:p>
          <a:pPr lvl="0" algn="ctr" defTabSz="711200">
            <a:lnSpc>
              <a:spcPct val="90000"/>
            </a:lnSpc>
            <a:spcBef>
              <a:spcPct val="0"/>
            </a:spcBef>
            <a:spcAft>
              <a:spcPct val="35000"/>
            </a:spcAft>
          </a:pPr>
          <a:r>
            <a:rPr lang="en-US" sz="2000" b="1" kern="1200" dirty="0" smtClean="0">
              <a:solidFill>
                <a:schemeClr val="bg2">
                  <a:lumMod val="25000"/>
                </a:schemeClr>
              </a:solidFill>
              <a:effectLst>
                <a:outerShdw blurRad="38100" dist="38100" dir="2700000" algn="tl">
                  <a:srgbClr val="000000">
                    <a:alpha val="43137"/>
                  </a:srgbClr>
                </a:outerShdw>
              </a:effectLst>
            </a:rPr>
            <a:t>38</a:t>
          </a:r>
          <a:endParaRPr lang="en-US" sz="2000" b="1" kern="1200" dirty="0">
            <a:solidFill>
              <a:schemeClr val="bg2">
                <a:lumMod val="25000"/>
              </a:schemeClr>
            </a:solidFill>
            <a:effectLst>
              <a:outerShdw blurRad="38100" dist="38100" dir="2700000" algn="tl">
                <a:srgbClr val="000000">
                  <a:alpha val="43137"/>
                </a:srgbClr>
              </a:outerShdw>
            </a:effectLst>
          </a:endParaRPr>
        </a:p>
      </dsp:txBody>
      <dsp:txXfrm>
        <a:off x="5700104" y="4823311"/>
        <a:ext cx="1133310" cy="1133310"/>
      </dsp:txXfrm>
    </dsp:sp>
    <dsp:sp modelId="{10624317-8308-432F-A644-A68F6D1B8531}">
      <dsp:nvSpPr>
        <dsp:cNvPr id="0" name=""/>
        <dsp:cNvSpPr/>
      </dsp:nvSpPr>
      <dsp:spPr>
        <a:xfrm rot="9218772">
          <a:off x="2671825" y="4942628"/>
          <a:ext cx="613811" cy="0"/>
        </a:xfrm>
        <a:custGeom>
          <a:avLst/>
          <a:gdLst/>
          <a:ahLst/>
          <a:cxnLst/>
          <a:rect l="0" t="0" r="0" b="0"/>
          <a:pathLst>
            <a:path>
              <a:moveTo>
                <a:pt x="0" y="0"/>
              </a:moveTo>
              <a:lnTo>
                <a:pt x="613811"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4547712A-E95E-4059-8442-D5B1CE36B642}">
      <dsp:nvSpPr>
        <dsp:cNvPr id="0" name=""/>
        <dsp:cNvSpPr/>
      </dsp:nvSpPr>
      <dsp:spPr>
        <a:xfrm>
          <a:off x="1447793" y="4761997"/>
          <a:ext cx="1255928" cy="1255928"/>
        </a:xfrm>
        <a:prstGeom prst="roundRect">
          <a:avLst/>
        </a:prstGeom>
        <a:noFill/>
        <a:ln w="508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CD Education </a:t>
          </a:r>
          <a:r>
            <a:rPr lang="en-US" sz="1600" b="1" kern="1200" dirty="0" smtClean="0">
              <a:solidFill>
                <a:schemeClr val="bg2">
                  <a:lumMod val="25000"/>
                </a:schemeClr>
              </a:solidFill>
              <a:effectLst>
                <a:outerShdw blurRad="38100" dist="38100" dir="2700000" algn="tl">
                  <a:srgbClr val="000000">
                    <a:alpha val="43137"/>
                  </a:srgbClr>
                </a:outerShdw>
              </a:effectLst>
            </a:rPr>
            <a:t>CDA EDUCATION HOURS</a:t>
          </a:r>
        </a:p>
        <a:p>
          <a:pPr lvl="0" algn="ctr" defTabSz="622300">
            <a:lnSpc>
              <a:spcPct val="90000"/>
            </a:lnSpc>
            <a:spcBef>
              <a:spcPct val="0"/>
            </a:spcBef>
            <a:spcAft>
              <a:spcPct val="35000"/>
            </a:spcAft>
          </a:pPr>
          <a:r>
            <a:rPr lang="en-US" sz="1800" b="1" kern="1200" dirty="0" smtClean="0">
              <a:solidFill>
                <a:schemeClr val="bg2">
                  <a:lumMod val="25000"/>
                </a:schemeClr>
              </a:solidFill>
              <a:effectLst>
                <a:outerShdw blurRad="38100" dist="38100" dir="2700000" algn="tl">
                  <a:srgbClr val="000000">
                    <a:alpha val="43137"/>
                  </a:srgbClr>
                </a:outerShdw>
              </a:effectLst>
            </a:rPr>
            <a:t>26</a:t>
          </a:r>
          <a:endParaRPr lang="en-US" sz="1800" b="1" kern="1200" dirty="0">
            <a:solidFill>
              <a:schemeClr val="bg2">
                <a:lumMod val="25000"/>
              </a:schemeClr>
            </a:solidFill>
            <a:effectLst>
              <a:outerShdw blurRad="38100" dist="38100" dir="2700000" algn="tl">
                <a:srgbClr val="000000">
                  <a:alpha val="43137"/>
                </a:srgbClr>
              </a:outerShdw>
            </a:effectLst>
          </a:endParaRPr>
        </a:p>
      </dsp:txBody>
      <dsp:txXfrm>
        <a:off x="1509102" y="4823306"/>
        <a:ext cx="1133310" cy="1133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5D6FB-7169-4FF3-8ECE-0CBEC34CC200}">
      <dsp:nvSpPr>
        <dsp:cNvPr id="0" name=""/>
        <dsp:cNvSpPr/>
      </dsp:nvSpPr>
      <dsp:spPr>
        <a:xfrm>
          <a:off x="3253740" y="3322437"/>
          <a:ext cx="1874520" cy="1874520"/>
        </a:xfrm>
        <a:prstGeom prst="roundRect">
          <a:avLst/>
        </a:prstGeom>
        <a:noFill/>
        <a:ln w="50800" cap="flat" cmpd="sng" algn="ctr">
          <a:solidFill>
            <a:srgbClr val="BF2F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1" kern="1200" dirty="0" smtClean="0">
              <a:solidFill>
                <a:schemeClr val="bg2">
                  <a:lumMod val="25000"/>
                </a:schemeClr>
              </a:solidFill>
              <a:effectLst>
                <a:outerShdw blurRad="38100" dist="38100" dir="2700000" algn="tl">
                  <a:srgbClr val="000000">
                    <a:alpha val="43137"/>
                  </a:srgbClr>
                </a:outerShdw>
              </a:effectLst>
            </a:rPr>
            <a:t>EARLY CHILDHOOD EDUCATION (2) C </a:t>
          </a:r>
          <a:r>
            <a:rPr lang="en-US" sz="1100" b="1" kern="1200" dirty="0" smtClean="0">
              <a:solidFill>
                <a:schemeClr val="bg2">
                  <a:lumMod val="25000"/>
                </a:schemeClr>
              </a:solidFill>
              <a:effectLst>
                <a:outerShdw blurRad="38100" dist="38100" dir="2700000" algn="tl">
                  <a:srgbClr val="000000">
                    <a:alpha val="43137"/>
                  </a:srgbClr>
                </a:outerShdw>
              </a:effectLst>
            </a:rPr>
            <a:t>CENTER</a:t>
          </a:r>
          <a:endParaRPr lang="en-US" sz="2000" b="1" kern="1200" dirty="0">
            <a:solidFill>
              <a:schemeClr val="bg2">
                <a:lumMod val="25000"/>
              </a:schemeClr>
            </a:solidFill>
            <a:effectLst>
              <a:outerShdw blurRad="38100" dist="38100" dir="2700000" algn="tl">
                <a:srgbClr val="000000">
                  <a:alpha val="43137"/>
                </a:srgbClr>
              </a:outerShdw>
            </a:effectLst>
          </a:endParaRPr>
        </a:p>
      </dsp:txBody>
      <dsp:txXfrm>
        <a:off x="3345247" y="3413944"/>
        <a:ext cx="1691506" cy="1691506"/>
      </dsp:txXfrm>
    </dsp:sp>
    <dsp:sp modelId="{97EED848-C488-46EE-9516-C9444D7759D6}">
      <dsp:nvSpPr>
        <dsp:cNvPr id="0" name=""/>
        <dsp:cNvSpPr/>
      </dsp:nvSpPr>
      <dsp:spPr>
        <a:xfrm rot="16200000">
          <a:off x="4053774" y="3185212"/>
          <a:ext cx="274451" cy="0"/>
        </a:xfrm>
        <a:custGeom>
          <a:avLst/>
          <a:gdLst/>
          <a:ahLst/>
          <a:cxnLst/>
          <a:rect l="0" t="0" r="0" b="0"/>
          <a:pathLst>
            <a:path>
              <a:moveTo>
                <a:pt x="0" y="0"/>
              </a:moveTo>
              <a:lnTo>
                <a:pt x="274451"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A8FF32D6-B714-4177-856D-2C7AD8CD7999}">
      <dsp:nvSpPr>
        <dsp:cNvPr id="0" name=""/>
        <dsp:cNvSpPr/>
      </dsp:nvSpPr>
      <dsp:spPr>
        <a:xfrm>
          <a:off x="152398" y="-101165"/>
          <a:ext cx="8077202" cy="3149152"/>
        </a:xfrm>
        <a:prstGeom prst="roundRect">
          <a:avLst/>
        </a:prstGeom>
        <a:noFill/>
        <a:ln w="47625" cap="flat" cmpd="sng" algn="ctr">
          <a:solidFill>
            <a:srgbClr val="BF2F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CDA Portfolio Resources</a:t>
          </a:r>
        </a:p>
        <a:p>
          <a:pPr lvl="0" algn="l" defTabSz="711200">
            <a:lnSpc>
              <a:spcPct val="90000"/>
            </a:lnSpc>
            <a:spcBef>
              <a:spcPct val="0"/>
            </a:spcBef>
            <a:spcAft>
              <a:spcPct val="35000"/>
            </a:spcAft>
          </a:pPr>
          <a:r>
            <a:rPr lang="en-US" sz="1600" b="1" kern="1200" dirty="0" smtClean="0">
              <a:solidFill>
                <a:schemeClr val="bg2">
                  <a:lumMod val="25000"/>
                </a:schemeClr>
              </a:solidFill>
            </a:rPr>
            <a:t>*Students who completed the </a:t>
          </a:r>
          <a:r>
            <a:rPr lang="en-US" sz="1600" b="1" u="sng" kern="1200" dirty="0" smtClean="0">
              <a:solidFill>
                <a:schemeClr val="bg2">
                  <a:lumMod val="25000"/>
                </a:schemeClr>
              </a:solidFill>
            </a:rPr>
            <a:t>LHS ECE B </a:t>
          </a:r>
          <a:r>
            <a:rPr lang="en-US" sz="1600" b="1" kern="1200" dirty="0" smtClean="0">
              <a:solidFill>
                <a:schemeClr val="bg2">
                  <a:lumMod val="25000"/>
                </a:schemeClr>
              </a:solidFill>
            </a:rPr>
            <a:t>course have already met the ECE 2 performance objectives for the class.</a:t>
          </a:r>
        </a:p>
        <a:p>
          <a:pPr lvl="0" algn="l" defTabSz="711200">
            <a:lnSpc>
              <a:spcPct val="90000"/>
            </a:lnSpc>
            <a:spcBef>
              <a:spcPct val="0"/>
            </a:spcBef>
            <a:spcAft>
              <a:spcPct val="35000"/>
            </a:spcAft>
          </a:pPr>
          <a:r>
            <a:rPr lang="en-US" sz="1600" b="1" kern="1200" dirty="0" smtClean="0">
              <a:solidFill>
                <a:schemeClr val="bg2">
                  <a:lumMod val="25000"/>
                </a:schemeClr>
              </a:solidFill>
            </a:rPr>
            <a:t>*Students interested in the CDA License can work on their portfolio with the director.</a:t>
          </a:r>
        </a:p>
        <a:p>
          <a:pPr lvl="0" algn="l" defTabSz="711200">
            <a:lnSpc>
              <a:spcPct val="90000"/>
            </a:lnSpc>
            <a:spcBef>
              <a:spcPct val="0"/>
            </a:spcBef>
            <a:spcAft>
              <a:spcPct val="35000"/>
            </a:spcAft>
          </a:pPr>
          <a:r>
            <a:rPr lang="en-US" sz="1600" b="1" kern="1200" dirty="0" smtClean="0">
              <a:solidFill>
                <a:schemeClr val="bg2">
                  <a:lumMod val="25000"/>
                </a:schemeClr>
              </a:solidFill>
            </a:rPr>
            <a:t>*</a:t>
          </a:r>
          <a:r>
            <a:rPr lang="en-US" sz="1600" b="1" u="sng" kern="1200" dirty="0" smtClean="0">
              <a:solidFill>
                <a:schemeClr val="bg2">
                  <a:lumMod val="25000"/>
                </a:schemeClr>
              </a:solidFill>
            </a:rPr>
            <a:t>LHS SENIOR </a:t>
          </a:r>
          <a:r>
            <a:rPr lang="en-US" sz="1600" b="1" kern="1200" dirty="0" smtClean="0">
              <a:solidFill>
                <a:schemeClr val="bg2">
                  <a:lumMod val="25000"/>
                </a:schemeClr>
              </a:solidFill>
            </a:rPr>
            <a:t>students admitted into the Early Childhood Training center without having taken ECE B will be given an </a:t>
          </a:r>
          <a:r>
            <a:rPr lang="en-US" sz="1600" b="1" i="1" u="sng" kern="1200" dirty="0" smtClean="0">
              <a:solidFill>
                <a:schemeClr val="bg2">
                  <a:lumMod val="25000"/>
                </a:schemeClr>
              </a:solidFill>
            </a:rPr>
            <a:t>ECE 2 Fast Track Packet </a:t>
          </a:r>
          <a:r>
            <a:rPr lang="en-US" sz="1600" b="1" i="0" kern="1200" dirty="0" smtClean="0">
              <a:solidFill>
                <a:schemeClr val="bg2">
                  <a:lumMod val="25000"/>
                </a:schemeClr>
              </a:solidFill>
            </a:rPr>
            <a:t>consisting of those performance objectives needed</a:t>
          </a:r>
          <a:r>
            <a:rPr lang="en-US" sz="1600" b="1" i="1" kern="1200" dirty="0" smtClean="0">
              <a:solidFill>
                <a:schemeClr val="bg2">
                  <a:lumMod val="25000"/>
                </a:schemeClr>
              </a:solidFill>
            </a:rPr>
            <a:t> </a:t>
          </a:r>
          <a:r>
            <a:rPr lang="en-US" sz="1600" b="1" kern="1200" dirty="0" smtClean="0">
              <a:solidFill>
                <a:schemeClr val="bg2">
                  <a:lumMod val="25000"/>
                </a:schemeClr>
              </a:solidFill>
            </a:rPr>
            <a:t>to meet the ECE 2 requirements for state testing. </a:t>
          </a:r>
        </a:p>
        <a:p>
          <a:pPr lvl="0" algn="l" defTabSz="711200">
            <a:lnSpc>
              <a:spcPct val="90000"/>
            </a:lnSpc>
            <a:spcBef>
              <a:spcPct val="0"/>
            </a:spcBef>
            <a:spcAft>
              <a:spcPct val="35000"/>
            </a:spcAft>
          </a:pPr>
          <a:r>
            <a:rPr lang="en-US" sz="1600" b="1" kern="1200" dirty="0" smtClean="0">
              <a:solidFill>
                <a:schemeClr val="bg2">
                  <a:lumMod val="25000"/>
                </a:schemeClr>
              </a:solidFill>
            </a:rPr>
            <a:t>	*Write 3 Competency Statements from the CDA requirements.</a:t>
          </a:r>
        </a:p>
        <a:p>
          <a:pPr lvl="0" algn="l" defTabSz="711200">
            <a:lnSpc>
              <a:spcPct val="90000"/>
            </a:lnSpc>
            <a:spcBef>
              <a:spcPct val="0"/>
            </a:spcBef>
            <a:spcAft>
              <a:spcPct val="35000"/>
            </a:spcAft>
          </a:pPr>
          <a:r>
            <a:rPr lang="en-US" sz="1600" b="1" kern="1200" dirty="0" smtClean="0">
              <a:solidFill>
                <a:schemeClr val="bg2">
                  <a:lumMod val="25000"/>
                </a:schemeClr>
              </a:solidFill>
            </a:rPr>
            <a:t>	*Gather 5 Resources from the CDA requirements.</a:t>
          </a:r>
          <a:endParaRPr lang="en-US" sz="1600" b="1" kern="1200" dirty="0">
            <a:solidFill>
              <a:schemeClr val="bg2">
                <a:lumMod val="25000"/>
              </a:schemeClr>
            </a:solidFill>
          </a:endParaRPr>
        </a:p>
      </dsp:txBody>
      <dsp:txXfrm>
        <a:off x="306127" y="52564"/>
        <a:ext cx="7769744" cy="2841694"/>
      </dsp:txXfrm>
    </dsp:sp>
    <dsp:sp modelId="{6721AEF9-71EF-4B54-8D42-A3A1CE2F1C7E}">
      <dsp:nvSpPr>
        <dsp:cNvPr id="0" name=""/>
        <dsp:cNvSpPr/>
      </dsp:nvSpPr>
      <dsp:spPr>
        <a:xfrm rot="1397808">
          <a:off x="5103969" y="4781111"/>
          <a:ext cx="595848" cy="0"/>
        </a:xfrm>
        <a:custGeom>
          <a:avLst/>
          <a:gdLst/>
          <a:ahLst/>
          <a:cxnLst/>
          <a:rect l="0" t="0" r="0" b="0"/>
          <a:pathLst>
            <a:path>
              <a:moveTo>
                <a:pt x="0" y="0"/>
              </a:moveTo>
              <a:lnTo>
                <a:pt x="595848"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2901FE4F-6C20-4C9C-9763-ACB2225FEF73}">
      <dsp:nvSpPr>
        <dsp:cNvPr id="0" name=""/>
        <dsp:cNvSpPr/>
      </dsp:nvSpPr>
      <dsp:spPr>
        <a:xfrm>
          <a:off x="5675528" y="4475507"/>
          <a:ext cx="1487270" cy="1487282"/>
        </a:xfrm>
        <a:prstGeom prst="roundRect">
          <a:avLst/>
        </a:prstGeom>
        <a:noFill/>
        <a:ln w="38100" cap="flat" cmpd="sng" algn="ctr">
          <a:solidFill>
            <a:srgbClr val="BF2F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lumMod val="25000"/>
                </a:schemeClr>
              </a:solidFill>
              <a:effectLst>
                <a:outerShdw blurRad="38100" dist="38100" dir="2700000" algn="tl">
                  <a:srgbClr val="000000">
                    <a:alpha val="43137"/>
                  </a:srgbClr>
                </a:outerShdw>
              </a:effectLst>
            </a:rPr>
            <a:t>CDA EXPERIENCE HOURS</a:t>
          </a:r>
        </a:p>
        <a:p>
          <a:pPr lvl="0" algn="ctr" defTabSz="800100">
            <a:lnSpc>
              <a:spcPct val="90000"/>
            </a:lnSpc>
            <a:spcBef>
              <a:spcPct val="0"/>
            </a:spcBef>
            <a:spcAft>
              <a:spcPct val="35000"/>
            </a:spcAft>
          </a:pPr>
          <a:r>
            <a:rPr lang="en-US" sz="1800" b="1" kern="1200" dirty="0" smtClean="0">
              <a:solidFill>
                <a:schemeClr val="bg2">
                  <a:lumMod val="25000"/>
                </a:schemeClr>
              </a:solidFill>
              <a:effectLst>
                <a:outerShdw blurRad="38100" dist="38100" dir="2700000" algn="tl">
                  <a:srgbClr val="000000">
                    <a:alpha val="43137"/>
                  </a:srgbClr>
                </a:outerShdw>
              </a:effectLst>
            </a:rPr>
            <a:t>66 PER SEMESTER</a:t>
          </a:r>
          <a:endParaRPr lang="en-US" sz="1800" b="1" kern="1200" dirty="0">
            <a:solidFill>
              <a:schemeClr val="bg2">
                <a:lumMod val="25000"/>
              </a:schemeClr>
            </a:solidFill>
            <a:effectLst>
              <a:outerShdw blurRad="38100" dist="38100" dir="2700000" algn="tl">
                <a:srgbClr val="000000">
                  <a:alpha val="43137"/>
                </a:srgbClr>
              </a:outerShdw>
            </a:effectLst>
          </a:endParaRPr>
        </a:p>
      </dsp:txBody>
      <dsp:txXfrm>
        <a:off x="5748131" y="4548110"/>
        <a:ext cx="1342064" cy="1342076"/>
      </dsp:txXfrm>
    </dsp:sp>
    <dsp:sp modelId="{10624317-8308-432F-A644-A68F6D1B8531}">
      <dsp:nvSpPr>
        <dsp:cNvPr id="0" name=""/>
        <dsp:cNvSpPr/>
      </dsp:nvSpPr>
      <dsp:spPr>
        <a:xfrm rot="9242316">
          <a:off x="2672871" y="4849946"/>
          <a:ext cx="611733" cy="0"/>
        </a:xfrm>
        <a:custGeom>
          <a:avLst/>
          <a:gdLst/>
          <a:ahLst/>
          <a:cxnLst/>
          <a:rect l="0" t="0" r="0" b="0"/>
          <a:pathLst>
            <a:path>
              <a:moveTo>
                <a:pt x="0" y="0"/>
              </a:moveTo>
              <a:lnTo>
                <a:pt x="611733"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4547712A-E95E-4059-8442-D5B1CE36B642}">
      <dsp:nvSpPr>
        <dsp:cNvPr id="0" name=""/>
        <dsp:cNvSpPr/>
      </dsp:nvSpPr>
      <dsp:spPr>
        <a:xfrm>
          <a:off x="1295401" y="4591193"/>
          <a:ext cx="1408335" cy="1471018"/>
        </a:xfrm>
        <a:prstGeom prst="roundRect">
          <a:avLst/>
        </a:prstGeom>
        <a:noFill/>
        <a:ln w="50800" cap="flat" cmpd="sng" algn="ctr">
          <a:solidFill>
            <a:srgbClr val="BF2F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lumMod val="25000"/>
                </a:schemeClr>
              </a:solidFill>
              <a:effectLst>
                <a:outerShdw blurRad="38100" dist="38100" dir="2700000" algn="tl">
                  <a:srgbClr val="000000">
                    <a:alpha val="43137"/>
                  </a:srgbClr>
                </a:outerShdw>
              </a:effectLst>
            </a:rPr>
            <a:t>CDA EDUCATION HOURS</a:t>
          </a:r>
        </a:p>
        <a:p>
          <a:pPr lvl="0" algn="ctr" defTabSz="800100">
            <a:lnSpc>
              <a:spcPct val="90000"/>
            </a:lnSpc>
            <a:spcBef>
              <a:spcPct val="0"/>
            </a:spcBef>
            <a:spcAft>
              <a:spcPct val="35000"/>
            </a:spcAft>
          </a:pPr>
          <a:r>
            <a:rPr lang="en-US" sz="1800" b="1" kern="1200" dirty="0" smtClean="0">
              <a:solidFill>
                <a:schemeClr val="bg2">
                  <a:lumMod val="25000"/>
                </a:schemeClr>
              </a:solidFill>
              <a:effectLst>
                <a:outerShdw blurRad="38100" dist="38100" dir="2700000" algn="tl">
                  <a:srgbClr val="000000">
                    <a:alpha val="43137"/>
                  </a:srgbClr>
                </a:outerShdw>
              </a:effectLst>
            </a:rPr>
            <a:t>10 PER SEMESTER</a:t>
          </a:r>
          <a:endParaRPr lang="en-US" sz="1800" b="1" kern="1200" dirty="0">
            <a:solidFill>
              <a:schemeClr val="bg2">
                <a:lumMod val="25000"/>
              </a:schemeClr>
            </a:solidFill>
            <a:effectLst>
              <a:outerShdw blurRad="38100" dist="38100" dir="2700000" algn="tl">
                <a:srgbClr val="000000">
                  <a:alpha val="43137"/>
                </a:srgbClr>
              </a:outerShdw>
            </a:effectLst>
          </a:endParaRPr>
        </a:p>
      </dsp:txBody>
      <dsp:txXfrm>
        <a:off x="1364150" y="4659942"/>
        <a:ext cx="1270837" cy="1333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5D6FB-7169-4FF3-8ECE-0CBEC34CC200}">
      <dsp:nvSpPr>
        <dsp:cNvPr id="0" name=""/>
        <dsp:cNvSpPr/>
      </dsp:nvSpPr>
      <dsp:spPr>
        <a:xfrm>
          <a:off x="3253740" y="3404302"/>
          <a:ext cx="1874520" cy="1874520"/>
        </a:xfrm>
        <a:prstGeom prst="roundRect">
          <a:avLst/>
        </a:prstGeom>
        <a:noFill/>
        <a:ln w="508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2">
                  <a:lumMod val="25000"/>
                </a:schemeClr>
              </a:solidFill>
              <a:effectLst>
                <a:outerShdw blurRad="38100" dist="38100" dir="2700000" algn="tl">
                  <a:srgbClr val="000000">
                    <a:alpha val="43137"/>
                  </a:srgbClr>
                </a:outerShdw>
              </a:effectLst>
            </a:rPr>
            <a:t>EARLY CHILDHOOD EDUCATION 2 </a:t>
          </a:r>
        </a:p>
        <a:p>
          <a:pPr lvl="0" algn="ctr" defTabSz="933450">
            <a:lnSpc>
              <a:spcPct val="90000"/>
            </a:lnSpc>
            <a:spcBef>
              <a:spcPct val="0"/>
            </a:spcBef>
            <a:spcAft>
              <a:spcPct val="35000"/>
            </a:spcAft>
          </a:pPr>
          <a:r>
            <a:rPr lang="en-US" sz="2100" b="1" kern="1200" dirty="0" smtClean="0">
              <a:solidFill>
                <a:schemeClr val="bg2">
                  <a:lumMod val="25000"/>
                </a:schemeClr>
              </a:solidFill>
              <a:effectLst>
                <a:outerShdw blurRad="38100" dist="38100" dir="2700000" algn="tl">
                  <a:srgbClr val="000000">
                    <a:alpha val="43137"/>
                  </a:srgbClr>
                </a:outerShdw>
              </a:effectLst>
            </a:rPr>
            <a:t>(CDA LICENSE)</a:t>
          </a:r>
          <a:endParaRPr lang="en-US" sz="2100" b="1" kern="1200" dirty="0">
            <a:solidFill>
              <a:schemeClr val="bg2">
                <a:lumMod val="25000"/>
              </a:schemeClr>
            </a:solidFill>
            <a:effectLst>
              <a:outerShdw blurRad="38100" dist="38100" dir="2700000" algn="tl">
                <a:srgbClr val="000000">
                  <a:alpha val="43137"/>
                </a:srgbClr>
              </a:outerShdw>
            </a:effectLst>
          </a:endParaRPr>
        </a:p>
      </dsp:txBody>
      <dsp:txXfrm>
        <a:off x="3345247" y="3495809"/>
        <a:ext cx="1691506" cy="1691506"/>
      </dsp:txXfrm>
    </dsp:sp>
    <dsp:sp modelId="{97EED848-C488-46EE-9516-C9444D7759D6}">
      <dsp:nvSpPr>
        <dsp:cNvPr id="0" name=""/>
        <dsp:cNvSpPr/>
      </dsp:nvSpPr>
      <dsp:spPr>
        <a:xfrm rot="16200000">
          <a:off x="4030883" y="3244185"/>
          <a:ext cx="320233" cy="0"/>
        </a:xfrm>
        <a:custGeom>
          <a:avLst/>
          <a:gdLst/>
          <a:ahLst/>
          <a:cxnLst/>
          <a:rect l="0" t="0" r="0" b="0"/>
          <a:pathLst>
            <a:path>
              <a:moveTo>
                <a:pt x="0" y="0"/>
              </a:moveTo>
              <a:lnTo>
                <a:pt x="320233"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A8FF32D6-B714-4177-856D-2C7AD8CD7999}">
      <dsp:nvSpPr>
        <dsp:cNvPr id="0" name=""/>
        <dsp:cNvSpPr/>
      </dsp:nvSpPr>
      <dsp:spPr>
        <a:xfrm>
          <a:off x="76201" y="-161187"/>
          <a:ext cx="8229596" cy="3245256"/>
        </a:xfrm>
        <a:prstGeom prst="roundRect">
          <a:avLst/>
        </a:prstGeom>
        <a:noFill/>
        <a:ln w="47625"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lumMod val="25000"/>
                </a:schemeClr>
              </a:solidFill>
              <a:effectLst>
                <a:outerShdw blurRad="38100" dist="38100" dir="2700000" algn="tl">
                  <a:srgbClr val="000000">
                    <a:alpha val="43137"/>
                  </a:srgbClr>
                </a:outerShdw>
              </a:effectLst>
            </a:rPr>
            <a:t>CDA Portfolio Resources</a:t>
          </a:r>
        </a:p>
        <a:p>
          <a:pPr lvl="0" algn="l" defTabSz="533400">
            <a:lnSpc>
              <a:spcPct val="90000"/>
            </a:lnSpc>
            <a:spcBef>
              <a:spcPct val="0"/>
            </a:spcBef>
            <a:spcAft>
              <a:spcPct val="35000"/>
            </a:spcAft>
          </a:pPr>
          <a:r>
            <a:rPr lang="en-US" sz="1200" b="1" kern="1200" dirty="0" smtClean="0">
              <a:solidFill>
                <a:schemeClr val="bg2">
                  <a:lumMod val="25000"/>
                </a:schemeClr>
              </a:solidFill>
            </a:rPr>
            <a:t>* The Early Childhood Training Center Director will work with these CDA candidates to finish up the requirements needed to get their CDA license.</a:t>
          </a:r>
        </a:p>
        <a:p>
          <a:pPr lvl="0" algn="l" defTabSz="533400">
            <a:lnSpc>
              <a:spcPct val="90000"/>
            </a:lnSpc>
            <a:spcBef>
              <a:spcPct val="0"/>
            </a:spcBef>
            <a:spcAft>
              <a:spcPct val="35000"/>
            </a:spcAft>
          </a:pPr>
          <a:r>
            <a:rPr lang="en-US" sz="1200" b="1" kern="1200" dirty="0" smtClean="0">
              <a:solidFill>
                <a:schemeClr val="bg2">
                  <a:lumMod val="25000"/>
                </a:schemeClr>
              </a:solidFill>
            </a:rPr>
            <a:t>*Ordering the CDA Book with the application materials</a:t>
          </a:r>
        </a:p>
        <a:p>
          <a:pPr lvl="0" algn="l" defTabSz="533400">
            <a:lnSpc>
              <a:spcPct val="90000"/>
            </a:lnSpc>
            <a:spcBef>
              <a:spcPct val="0"/>
            </a:spcBef>
            <a:spcAft>
              <a:spcPct val="35000"/>
            </a:spcAft>
          </a:pPr>
          <a:r>
            <a:rPr lang="en-US" sz="1200" b="1" kern="1200" dirty="0" smtClean="0">
              <a:solidFill>
                <a:schemeClr val="bg2">
                  <a:lumMod val="25000"/>
                </a:schemeClr>
              </a:solidFill>
            </a:rPr>
            <a:t>*Organizing the CDA portfolio using the </a:t>
          </a:r>
          <a:r>
            <a:rPr lang="en-US" sz="1200" b="1" i="1" u="sng" kern="1200" dirty="0" smtClean="0">
              <a:solidFill>
                <a:schemeClr val="bg2">
                  <a:lumMod val="25000"/>
                </a:schemeClr>
              </a:solidFill>
            </a:rPr>
            <a:t>MY CDA PROFESSIONAL PORTFOLIO </a:t>
          </a:r>
          <a:r>
            <a:rPr lang="en-US" sz="1200" b="1" kern="1200" dirty="0" smtClean="0">
              <a:solidFill>
                <a:schemeClr val="bg2">
                  <a:lumMod val="25000"/>
                </a:schemeClr>
              </a:solidFill>
            </a:rPr>
            <a:t>sheet found in the CDA book.</a:t>
          </a:r>
        </a:p>
        <a:p>
          <a:pPr lvl="0" algn="l" defTabSz="533400">
            <a:lnSpc>
              <a:spcPct val="90000"/>
            </a:lnSpc>
            <a:spcBef>
              <a:spcPct val="0"/>
            </a:spcBef>
            <a:spcAft>
              <a:spcPct val="35000"/>
            </a:spcAft>
          </a:pPr>
          <a:r>
            <a:rPr lang="en-US" sz="1200" b="1" kern="1200" dirty="0" smtClean="0">
              <a:solidFill>
                <a:schemeClr val="bg2">
                  <a:lumMod val="25000"/>
                </a:schemeClr>
              </a:solidFill>
            </a:rPr>
            <a:t>*Use the </a:t>
          </a:r>
          <a:r>
            <a:rPr lang="en-US" sz="1200" b="1" i="1" u="sng" kern="1200" dirty="0" smtClean="0">
              <a:solidFill>
                <a:schemeClr val="bg2">
                  <a:lumMod val="25000"/>
                </a:schemeClr>
              </a:solidFill>
            </a:rPr>
            <a:t>My CDA EDUCATION </a:t>
          </a:r>
          <a:r>
            <a:rPr lang="en-US" sz="1200" b="1" i="0" u="none" kern="1200" dirty="0" smtClean="0">
              <a:solidFill>
                <a:schemeClr val="bg2">
                  <a:lumMod val="25000"/>
                </a:schemeClr>
              </a:solidFill>
            </a:rPr>
            <a:t>sheet found in the CDA book to gather proof of education hours, transcripts, and training certificates.</a:t>
          </a:r>
        </a:p>
        <a:p>
          <a:pPr lvl="0" algn="l" defTabSz="533400">
            <a:lnSpc>
              <a:spcPct val="90000"/>
            </a:lnSpc>
            <a:spcBef>
              <a:spcPct val="0"/>
            </a:spcBef>
            <a:spcAft>
              <a:spcPct val="35000"/>
            </a:spcAft>
          </a:pPr>
          <a:r>
            <a:rPr lang="en-US" sz="1200" b="1" kern="1200" dirty="0" smtClean="0">
              <a:solidFill>
                <a:schemeClr val="bg2">
                  <a:lumMod val="25000"/>
                </a:schemeClr>
              </a:solidFill>
            </a:rPr>
            <a:t> * Distribute and collect the </a:t>
          </a:r>
          <a:r>
            <a:rPr lang="en-US" sz="1200" b="1" i="1" u="sng" kern="1200" dirty="0" smtClean="0">
              <a:solidFill>
                <a:schemeClr val="bg2">
                  <a:lumMod val="25000"/>
                </a:schemeClr>
              </a:solidFill>
            </a:rPr>
            <a:t>FAMILY QUESTIONNAIRES </a:t>
          </a:r>
          <a:r>
            <a:rPr lang="en-US" sz="1200" b="1" kern="1200" dirty="0" smtClean="0">
              <a:solidFill>
                <a:schemeClr val="bg2">
                  <a:lumMod val="25000"/>
                </a:schemeClr>
              </a:solidFill>
            </a:rPr>
            <a:t>and complete the </a:t>
          </a:r>
          <a:r>
            <a:rPr lang="en-US" sz="1200" b="1" i="1" u="sng" kern="1200" dirty="0" smtClean="0">
              <a:solidFill>
                <a:schemeClr val="bg2">
                  <a:lumMod val="25000"/>
                </a:schemeClr>
              </a:solidFill>
            </a:rPr>
            <a:t>FAMILY QUESTIONNAIRES SUMMARY SHEET </a:t>
          </a:r>
          <a:r>
            <a:rPr lang="en-US" sz="1200" b="1" kern="1200" dirty="0" smtClean="0">
              <a:solidFill>
                <a:schemeClr val="bg2">
                  <a:lumMod val="25000"/>
                </a:schemeClr>
              </a:solidFill>
            </a:rPr>
            <a:t>both found in the CDA book.</a:t>
          </a:r>
        </a:p>
        <a:p>
          <a:pPr lvl="0" algn="l" defTabSz="533400">
            <a:lnSpc>
              <a:spcPct val="90000"/>
            </a:lnSpc>
            <a:spcBef>
              <a:spcPct val="0"/>
            </a:spcBef>
            <a:spcAft>
              <a:spcPct val="35000"/>
            </a:spcAft>
          </a:pPr>
          <a:r>
            <a:rPr lang="en-US" sz="1200" b="1" kern="1200" dirty="0" smtClean="0">
              <a:solidFill>
                <a:schemeClr val="bg2">
                  <a:lumMod val="25000"/>
                </a:schemeClr>
              </a:solidFill>
            </a:rPr>
            <a:t>*Complete the  necessary sections on the </a:t>
          </a:r>
          <a:r>
            <a:rPr lang="en-US" sz="1200" b="1" i="1" u="sng" kern="1200" dirty="0" smtClean="0">
              <a:solidFill>
                <a:schemeClr val="bg2">
                  <a:lumMod val="25000"/>
                </a:schemeClr>
              </a:solidFill>
            </a:rPr>
            <a:t>REFLECTIVE DIALOGUE WORKSHEET </a:t>
          </a:r>
          <a:r>
            <a:rPr lang="en-US" sz="1200" b="1" kern="1200" dirty="0" smtClean="0">
              <a:solidFill>
                <a:schemeClr val="bg2">
                  <a:lumMod val="25000"/>
                </a:schemeClr>
              </a:solidFill>
            </a:rPr>
            <a:t>found in the CDA book.</a:t>
          </a:r>
        </a:p>
        <a:p>
          <a:pPr lvl="0" algn="l" defTabSz="533400">
            <a:lnSpc>
              <a:spcPct val="90000"/>
            </a:lnSpc>
            <a:spcBef>
              <a:spcPct val="0"/>
            </a:spcBef>
            <a:spcAft>
              <a:spcPct val="35000"/>
            </a:spcAft>
          </a:pPr>
          <a:r>
            <a:rPr lang="en-US" sz="1200" b="1" kern="1200" dirty="0" smtClean="0">
              <a:solidFill>
                <a:schemeClr val="bg2">
                  <a:lumMod val="25000"/>
                </a:schemeClr>
              </a:solidFill>
            </a:rPr>
            <a:t>*Apply for the CDA, pay the fee, and connect with a </a:t>
          </a:r>
          <a:r>
            <a:rPr lang="en-US" sz="1200" b="1" i="1" u="sng" kern="1200" dirty="0" smtClean="0">
              <a:solidFill>
                <a:schemeClr val="bg2">
                  <a:lumMod val="25000"/>
                </a:schemeClr>
              </a:solidFill>
            </a:rPr>
            <a:t>PD (Professional Development) </a:t>
          </a:r>
          <a:r>
            <a:rPr lang="en-US" sz="1200" b="1" kern="1200" dirty="0" smtClean="0">
              <a:solidFill>
                <a:schemeClr val="bg2">
                  <a:lumMod val="25000"/>
                </a:schemeClr>
              </a:solidFill>
            </a:rPr>
            <a:t>specialist who will help with the rest.</a:t>
          </a:r>
        </a:p>
        <a:p>
          <a:pPr lvl="0" algn="l" defTabSz="533400">
            <a:lnSpc>
              <a:spcPct val="90000"/>
            </a:lnSpc>
            <a:spcBef>
              <a:spcPct val="0"/>
            </a:spcBef>
            <a:spcAft>
              <a:spcPct val="35000"/>
            </a:spcAft>
          </a:pPr>
          <a:r>
            <a:rPr lang="en-US" sz="1200" b="1" kern="1200" dirty="0" smtClean="0">
              <a:solidFill>
                <a:schemeClr val="bg2">
                  <a:lumMod val="25000"/>
                </a:schemeClr>
              </a:solidFill>
            </a:rPr>
            <a:t>*Schedule an observation and verification visit with the PD specialist to come to the center.</a:t>
          </a:r>
        </a:p>
        <a:p>
          <a:pPr lvl="0" algn="l" defTabSz="533400">
            <a:lnSpc>
              <a:spcPct val="90000"/>
            </a:lnSpc>
            <a:spcBef>
              <a:spcPct val="0"/>
            </a:spcBef>
            <a:spcAft>
              <a:spcPct val="35000"/>
            </a:spcAft>
          </a:pPr>
          <a:r>
            <a:rPr lang="en-US" sz="1200" b="1" kern="1200" dirty="0" smtClean="0">
              <a:solidFill>
                <a:schemeClr val="bg2">
                  <a:lumMod val="25000"/>
                </a:schemeClr>
              </a:solidFill>
            </a:rPr>
            <a:t>*Schedule and take the CDA exam.</a:t>
          </a:r>
          <a:endParaRPr lang="en-US" sz="1200" b="1" kern="1200" dirty="0">
            <a:solidFill>
              <a:schemeClr val="bg2">
                <a:lumMod val="25000"/>
              </a:schemeClr>
            </a:solidFill>
          </a:endParaRPr>
        </a:p>
      </dsp:txBody>
      <dsp:txXfrm>
        <a:off x="234621" y="-2767"/>
        <a:ext cx="7912756" cy="2928416"/>
      </dsp:txXfrm>
    </dsp:sp>
    <dsp:sp modelId="{6721AEF9-71EF-4B54-8D42-A3A1CE2F1C7E}">
      <dsp:nvSpPr>
        <dsp:cNvPr id="0" name=""/>
        <dsp:cNvSpPr/>
      </dsp:nvSpPr>
      <dsp:spPr>
        <a:xfrm rot="1264140">
          <a:off x="5104513" y="4830336"/>
          <a:ext cx="710435" cy="0"/>
        </a:xfrm>
        <a:custGeom>
          <a:avLst/>
          <a:gdLst/>
          <a:ahLst/>
          <a:cxnLst/>
          <a:rect l="0" t="0" r="0" b="0"/>
          <a:pathLst>
            <a:path>
              <a:moveTo>
                <a:pt x="0" y="0"/>
              </a:moveTo>
              <a:lnTo>
                <a:pt x="710435"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2901FE4F-6C20-4C9C-9763-ACB2225FEF73}">
      <dsp:nvSpPr>
        <dsp:cNvPr id="0" name=""/>
        <dsp:cNvSpPr/>
      </dsp:nvSpPr>
      <dsp:spPr>
        <a:xfrm>
          <a:off x="5791201" y="4571990"/>
          <a:ext cx="1255928" cy="1255928"/>
        </a:xfrm>
        <a:prstGeom prst="roundRect">
          <a:avLst/>
        </a:prstGeom>
        <a:noFill/>
        <a:ln w="381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CDA EXPERIENCE HOURS</a:t>
          </a:r>
        </a:p>
        <a:p>
          <a:pPr lvl="0" algn="ctr" defTabSz="7112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66 PER SEMESTER</a:t>
          </a:r>
          <a:r>
            <a:rPr lang="en-US" sz="1600" kern="1200" dirty="0" smtClean="0"/>
            <a:t>3</a:t>
          </a:r>
          <a:endParaRPr lang="en-US" sz="1600" kern="1200" dirty="0"/>
        </a:p>
      </dsp:txBody>
      <dsp:txXfrm>
        <a:off x="5852510" y="4633299"/>
        <a:ext cx="1133310" cy="1133310"/>
      </dsp:txXfrm>
    </dsp:sp>
    <dsp:sp modelId="{10624317-8308-432F-A644-A68F6D1B8531}">
      <dsp:nvSpPr>
        <dsp:cNvPr id="0" name=""/>
        <dsp:cNvSpPr/>
      </dsp:nvSpPr>
      <dsp:spPr>
        <a:xfrm rot="9474696">
          <a:off x="2681942" y="4833527"/>
          <a:ext cx="593580" cy="0"/>
        </a:xfrm>
        <a:custGeom>
          <a:avLst/>
          <a:gdLst/>
          <a:ahLst/>
          <a:cxnLst/>
          <a:rect l="0" t="0" r="0" b="0"/>
          <a:pathLst>
            <a:path>
              <a:moveTo>
                <a:pt x="0" y="0"/>
              </a:moveTo>
              <a:lnTo>
                <a:pt x="593580"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4547712A-E95E-4059-8442-D5B1CE36B642}">
      <dsp:nvSpPr>
        <dsp:cNvPr id="0" name=""/>
        <dsp:cNvSpPr/>
      </dsp:nvSpPr>
      <dsp:spPr>
        <a:xfrm>
          <a:off x="1447796" y="4572008"/>
          <a:ext cx="1255928" cy="1255928"/>
        </a:xfrm>
        <a:prstGeom prst="roundRect">
          <a:avLst/>
        </a:prstGeom>
        <a:noFill/>
        <a:ln w="508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CDA EDUCATION HOURS</a:t>
          </a:r>
        </a:p>
        <a:p>
          <a:pPr lvl="0" algn="ctr" defTabSz="7112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10 PER SEMESTER</a:t>
          </a:r>
          <a:endParaRPr lang="en-US" sz="1600" kern="1200" dirty="0"/>
        </a:p>
      </dsp:txBody>
      <dsp:txXfrm>
        <a:off x="1509105" y="4633317"/>
        <a:ext cx="1133310" cy="1133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5D6FB-7169-4FF3-8ECE-0CBEC34CC200}">
      <dsp:nvSpPr>
        <dsp:cNvPr id="0" name=""/>
        <dsp:cNvSpPr/>
      </dsp:nvSpPr>
      <dsp:spPr>
        <a:xfrm>
          <a:off x="3253740" y="3101535"/>
          <a:ext cx="1874520" cy="1874520"/>
        </a:xfrm>
        <a:prstGeom prst="roundRect">
          <a:avLst/>
        </a:prstGeom>
        <a:noFill/>
        <a:ln w="508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b="1" kern="1200" dirty="0" smtClean="0">
            <a:solidFill>
              <a:schemeClr val="bg2">
                <a:lumMod val="25000"/>
              </a:schemeClr>
            </a:solidFill>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en-US" sz="1800" b="1" kern="1200" dirty="0" smtClean="0">
              <a:solidFill>
                <a:schemeClr val="bg2">
                  <a:lumMod val="25000"/>
                </a:schemeClr>
              </a:solidFill>
              <a:effectLst>
                <a:outerShdw blurRad="38100" dist="38100" dir="2700000" algn="tl">
                  <a:srgbClr val="000000">
                    <a:alpha val="43137"/>
                  </a:srgbClr>
                </a:outerShdw>
              </a:effectLst>
            </a:rPr>
            <a:t>EARLY CHILDHOOD EDUCATION TRAINING CENTER PAID POSITION</a:t>
          </a:r>
        </a:p>
        <a:p>
          <a:pPr lvl="0" algn="ctr" defTabSz="800100">
            <a:lnSpc>
              <a:spcPct val="90000"/>
            </a:lnSpc>
            <a:spcBef>
              <a:spcPct val="0"/>
            </a:spcBef>
            <a:spcAft>
              <a:spcPct val="35000"/>
            </a:spcAft>
          </a:pPr>
          <a:endParaRPr lang="en-US" sz="1600" b="1" kern="1200" dirty="0">
            <a:solidFill>
              <a:schemeClr val="bg2">
                <a:lumMod val="25000"/>
              </a:schemeClr>
            </a:solidFill>
            <a:effectLst>
              <a:outerShdw blurRad="38100" dist="38100" dir="2700000" algn="tl">
                <a:srgbClr val="000000">
                  <a:alpha val="43137"/>
                </a:srgbClr>
              </a:outerShdw>
            </a:effectLst>
          </a:endParaRPr>
        </a:p>
      </dsp:txBody>
      <dsp:txXfrm>
        <a:off x="3345247" y="3193042"/>
        <a:ext cx="1691506" cy="1691506"/>
      </dsp:txXfrm>
    </dsp:sp>
    <dsp:sp modelId="{97EED848-C488-46EE-9516-C9444D7759D6}">
      <dsp:nvSpPr>
        <dsp:cNvPr id="0" name=""/>
        <dsp:cNvSpPr/>
      </dsp:nvSpPr>
      <dsp:spPr>
        <a:xfrm rot="16200000">
          <a:off x="3728116" y="2638652"/>
          <a:ext cx="925767" cy="0"/>
        </a:xfrm>
        <a:custGeom>
          <a:avLst/>
          <a:gdLst/>
          <a:ahLst/>
          <a:cxnLst/>
          <a:rect l="0" t="0" r="0" b="0"/>
          <a:pathLst>
            <a:path>
              <a:moveTo>
                <a:pt x="0" y="0"/>
              </a:moveTo>
              <a:lnTo>
                <a:pt x="925767"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A8FF32D6-B714-4177-856D-2C7AD8CD7999}">
      <dsp:nvSpPr>
        <dsp:cNvPr id="0" name=""/>
        <dsp:cNvSpPr/>
      </dsp:nvSpPr>
      <dsp:spPr>
        <a:xfrm>
          <a:off x="152398" y="141579"/>
          <a:ext cx="8077202" cy="2034189"/>
        </a:xfrm>
        <a:prstGeom prst="roundRect">
          <a:avLst/>
        </a:prstGeom>
        <a:noFill/>
        <a:ln w="4762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bg2">
                  <a:lumMod val="25000"/>
                </a:schemeClr>
              </a:solidFill>
              <a:effectLst>
                <a:outerShdw blurRad="38100" dist="38100" dir="2700000" algn="tl">
                  <a:srgbClr val="000000">
                    <a:alpha val="43137"/>
                  </a:srgbClr>
                </a:outerShdw>
              </a:effectLst>
            </a:rPr>
            <a:t>CDA Resources</a:t>
          </a:r>
        </a:p>
        <a:p>
          <a:pPr lvl="0" algn="ctr" defTabSz="1111250">
            <a:lnSpc>
              <a:spcPct val="90000"/>
            </a:lnSpc>
            <a:spcBef>
              <a:spcPct val="0"/>
            </a:spcBef>
            <a:spcAft>
              <a:spcPct val="35000"/>
            </a:spcAft>
          </a:pPr>
          <a:r>
            <a:rPr lang="en-US" sz="2500" kern="1200" dirty="0" smtClean="0">
              <a:solidFill>
                <a:schemeClr val="bg2">
                  <a:lumMod val="25000"/>
                </a:schemeClr>
              </a:solidFill>
            </a:rPr>
            <a:t>*</a:t>
          </a:r>
          <a:r>
            <a:rPr lang="en-US" sz="2500" b="1" kern="1200" dirty="0" smtClean="0">
              <a:solidFill>
                <a:schemeClr val="bg2">
                  <a:lumMod val="25000"/>
                </a:schemeClr>
              </a:solidFill>
            </a:rPr>
            <a:t>These students will get their CDA  Experience hours.</a:t>
          </a:r>
        </a:p>
        <a:p>
          <a:pPr lvl="0" algn="ctr" defTabSz="1111250">
            <a:lnSpc>
              <a:spcPct val="90000"/>
            </a:lnSpc>
            <a:spcBef>
              <a:spcPct val="0"/>
            </a:spcBef>
            <a:spcAft>
              <a:spcPct val="35000"/>
            </a:spcAft>
          </a:pPr>
          <a:r>
            <a:rPr lang="en-US" sz="2500" b="1" kern="1200" dirty="0" smtClean="0">
              <a:solidFill>
                <a:schemeClr val="bg2">
                  <a:lumMod val="25000"/>
                </a:schemeClr>
              </a:solidFill>
            </a:rPr>
            <a:t>*They will also be working on the same items that the ECE 2 CDA candidates are working on.</a:t>
          </a:r>
          <a:endParaRPr lang="en-US" sz="2500" b="1" kern="1200" dirty="0">
            <a:solidFill>
              <a:schemeClr val="bg2">
                <a:lumMod val="25000"/>
              </a:schemeClr>
            </a:solidFill>
          </a:endParaRPr>
        </a:p>
      </dsp:txBody>
      <dsp:txXfrm>
        <a:off x="251699" y="240880"/>
        <a:ext cx="7878600" cy="1835587"/>
      </dsp:txXfrm>
    </dsp:sp>
    <dsp:sp modelId="{6721AEF9-71EF-4B54-8D42-A3A1CE2F1C7E}">
      <dsp:nvSpPr>
        <dsp:cNvPr id="0" name=""/>
        <dsp:cNvSpPr/>
      </dsp:nvSpPr>
      <dsp:spPr>
        <a:xfrm rot="1405800">
          <a:off x="5101897" y="4572101"/>
          <a:ext cx="639460" cy="0"/>
        </a:xfrm>
        <a:custGeom>
          <a:avLst/>
          <a:gdLst/>
          <a:ahLst/>
          <a:cxnLst/>
          <a:rect l="0" t="0" r="0" b="0"/>
          <a:pathLst>
            <a:path>
              <a:moveTo>
                <a:pt x="0" y="0"/>
              </a:moveTo>
              <a:lnTo>
                <a:pt x="639460"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2901FE4F-6C20-4C9C-9763-ACB2225FEF73}">
      <dsp:nvSpPr>
        <dsp:cNvPr id="0" name=""/>
        <dsp:cNvSpPr/>
      </dsp:nvSpPr>
      <dsp:spPr>
        <a:xfrm>
          <a:off x="5714995" y="4343405"/>
          <a:ext cx="1255928" cy="1255928"/>
        </a:xfrm>
        <a:prstGeom prst="roundRect">
          <a:avLst/>
        </a:prstGeom>
        <a:noFill/>
        <a:ln w="381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lumMod val="25000"/>
                </a:schemeClr>
              </a:solidFill>
              <a:effectLst>
                <a:outerShdw blurRad="38100" dist="38100" dir="2700000" algn="tl">
                  <a:srgbClr val="000000">
                    <a:alpha val="43137"/>
                  </a:srgbClr>
                </a:outerShdw>
              </a:effectLst>
            </a:rPr>
            <a:t>CDA EXPERIENCE HOURS</a:t>
          </a:r>
        </a:p>
        <a:p>
          <a:pPr lvl="0" algn="ctr" defTabSz="800100">
            <a:lnSpc>
              <a:spcPct val="90000"/>
            </a:lnSpc>
            <a:spcBef>
              <a:spcPct val="0"/>
            </a:spcBef>
            <a:spcAft>
              <a:spcPct val="35000"/>
            </a:spcAft>
          </a:pPr>
          <a:r>
            <a:rPr lang="en-US" sz="1800" b="1" kern="1200" dirty="0" smtClean="0">
              <a:solidFill>
                <a:schemeClr val="bg2">
                  <a:lumMod val="25000"/>
                </a:schemeClr>
              </a:solidFill>
              <a:effectLst>
                <a:outerShdw blurRad="38100" dist="38100" dir="2700000" algn="tl">
                  <a:srgbClr val="000000">
                    <a:alpha val="43137"/>
                  </a:srgbClr>
                </a:outerShdw>
              </a:effectLst>
            </a:rPr>
            <a:t>521 </a:t>
          </a:r>
          <a:endParaRPr lang="en-US" sz="1800" kern="1200" dirty="0"/>
        </a:p>
      </dsp:txBody>
      <dsp:txXfrm>
        <a:off x="5776304" y="4404714"/>
        <a:ext cx="1133310" cy="1133310"/>
      </dsp:txXfrm>
    </dsp:sp>
    <dsp:sp modelId="{10624317-8308-432F-A644-A68F6D1B8531}">
      <dsp:nvSpPr>
        <dsp:cNvPr id="0" name=""/>
        <dsp:cNvSpPr/>
      </dsp:nvSpPr>
      <dsp:spPr>
        <a:xfrm rot="9361080">
          <a:off x="2518147" y="4611972"/>
          <a:ext cx="768775" cy="0"/>
        </a:xfrm>
        <a:custGeom>
          <a:avLst/>
          <a:gdLst/>
          <a:ahLst/>
          <a:cxnLst/>
          <a:rect l="0" t="0" r="0" b="0"/>
          <a:pathLst>
            <a:path>
              <a:moveTo>
                <a:pt x="0" y="0"/>
              </a:moveTo>
              <a:lnTo>
                <a:pt x="768775"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4547712A-E95E-4059-8442-D5B1CE36B642}">
      <dsp:nvSpPr>
        <dsp:cNvPr id="0" name=""/>
        <dsp:cNvSpPr/>
      </dsp:nvSpPr>
      <dsp:spPr>
        <a:xfrm>
          <a:off x="1295401" y="4419593"/>
          <a:ext cx="1255928" cy="1255928"/>
        </a:xfrm>
        <a:prstGeom prst="roundRect">
          <a:avLst/>
        </a:prstGeom>
        <a:noFill/>
        <a:ln w="508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CDA EDUCATION HOURS</a:t>
          </a:r>
        </a:p>
        <a:p>
          <a:pPr lvl="0" algn="ctr" defTabSz="7112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10</a:t>
          </a:r>
          <a:endParaRPr lang="en-US" sz="1600" b="1" kern="1200" dirty="0">
            <a:solidFill>
              <a:schemeClr val="bg2">
                <a:lumMod val="25000"/>
              </a:schemeClr>
            </a:solidFill>
            <a:effectLst>
              <a:outerShdw blurRad="38100" dist="38100" dir="2700000" algn="tl">
                <a:srgbClr val="000000">
                  <a:alpha val="43137"/>
                </a:srgbClr>
              </a:outerShdw>
            </a:effectLst>
          </a:endParaRPr>
        </a:p>
      </dsp:txBody>
      <dsp:txXfrm>
        <a:off x="1356710" y="4480902"/>
        <a:ext cx="1133310" cy="1133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5D6FB-7169-4FF3-8ECE-0CBEC34CC200}">
      <dsp:nvSpPr>
        <dsp:cNvPr id="0" name=""/>
        <dsp:cNvSpPr/>
      </dsp:nvSpPr>
      <dsp:spPr>
        <a:xfrm>
          <a:off x="3253740" y="3253933"/>
          <a:ext cx="1874520" cy="1874520"/>
        </a:xfrm>
        <a:prstGeom prst="roundRect">
          <a:avLst/>
        </a:prstGeom>
        <a:noFill/>
        <a:ln w="508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2">
                  <a:lumMod val="25000"/>
                </a:schemeClr>
              </a:solidFill>
              <a:effectLst>
                <a:outerShdw blurRad="38100" dist="38100" dir="2700000" algn="tl">
                  <a:srgbClr val="000000">
                    <a:alpha val="43137"/>
                  </a:srgbClr>
                </a:outerShdw>
              </a:effectLst>
            </a:rPr>
            <a:t>EARLY CHILDHOOD EDUCATION INTERN</a:t>
          </a:r>
          <a:endParaRPr lang="en-US" sz="2400" b="1" kern="1200" dirty="0">
            <a:solidFill>
              <a:schemeClr val="bg2">
                <a:lumMod val="25000"/>
              </a:schemeClr>
            </a:solidFill>
            <a:effectLst>
              <a:outerShdw blurRad="38100" dist="38100" dir="2700000" algn="tl">
                <a:srgbClr val="000000">
                  <a:alpha val="43137"/>
                </a:srgbClr>
              </a:outerShdw>
            </a:effectLst>
          </a:endParaRPr>
        </a:p>
      </dsp:txBody>
      <dsp:txXfrm>
        <a:off x="3345247" y="3345440"/>
        <a:ext cx="1691506" cy="1691506"/>
      </dsp:txXfrm>
    </dsp:sp>
    <dsp:sp modelId="{97EED848-C488-46EE-9516-C9444D7759D6}">
      <dsp:nvSpPr>
        <dsp:cNvPr id="0" name=""/>
        <dsp:cNvSpPr/>
      </dsp:nvSpPr>
      <dsp:spPr>
        <a:xfrm rot="16200000">
          <a:off x="3880513" y="2943447"/>
          <a:ext cx="620972" cy="0"/>
        </a:xfrm>
        <a:custGeom>
          <a:avLst/>
          <a:gdLst/>
          <a:ahLst/>
          <a:cxnLst/>
          <a:rect l="0" t="0" r="0" b="0"/>
          <a:pathLst>
            <a:path>
              <a:moveTo>
                <a:pt x="0" y="0"/>
              </a:moveTo>
              <a:lnTo>
                <a:pt x="620972"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A8FF32D6-B714-4177-856D-2C7AD8CD7999}">
      <dsp:nvSpPr>
        <dsp:cNvPr id="0" name=""/>
        <dsp:cNvSpPr/>
      </dsp:nvSpPr>
      <dsp:spPr>
        <a:xfrm>
          <a:off x="381003" y="-10818"/>
          <a:ext cx="7619993" cy="2643779"/>
        </a:xfrm>
        <a:prstGeom prst="roundRect">
          <a:avLst/>
        </a:prstGeom>
        <a:noFill/>
        <a:ln w="4762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bg2">
                  <a:lumMod val="25000"/>
                </a:schemeClr>
              </a:solidFill>
              <a:effectLst>
                <a:outerShdw blurRad="38100" dist="38100" dir="2700000" algn="tl">
                  <a:srgbClr val="000000">
                    <a:alpha val="43137"/>
                  </a:srgbClr>
                </a:outerShdw>
              </a:effectLst>
            </a:rPr>
            <a:t>CDA Resources</a:t>
          </a:r>
        </a:p>
        <a:p>
          <a:pPr lvl="0" algn="ctr" defTabSz="1200150">
            <a:lnSpc>
              <a:spcPct val="90000"/>
            </a:lnSpc>
            <a:spcBef>
              <a:spcPct val="0"/>
            </a:spcBef>
            <a:spcAft>
              <a:spcPct val="35000"/>
            </a:spcAft>
          </a:pPr>
          <a:r>
            <a:rPr lang="en-US" sz="2700" kern="1200" dirty="0" smtClean="0">
              <a:solidFill>
                <a:schemeClr val="bg2">
                  <a:lumMod val="25000"/>
                </a:schemeClr>
              </a:solidFill>
            </a:rPr>
            <a:t>*</a:t>
          </a:r>
          <a:r>
            <a:rPr lang="en-US" sz="2700" b="1" kern="1200" dirty="0" smtClean="0">
              <a:solidFill>
                <a:schemeClr val="bg2">
                  <a:lumMod val="25000"/>
                </a:schemeClr>
              </a:solidFill>
            </a:rPr>
            <a:t>These students are mainly focused on getting more CDA experience and education hours.</a:t>
          </a:r>
        </a:p>
        <a:p>
          <a:pPr lvl="0" algn="ctr" defTabSz="1200150">
            <a:lnSpc>
              <a:spcPct val="90000"/>
            </a:lnSpc>
            <a:spcBef>
              <a:spcPct val="0"/>
            </a:spcBef>
            <a:spcAft>
              <a:spcPct val="35000"/>
            </a:spcAft>
          </a:pPr>
          <a:r>
            <a:rPr lang="en-US" sz="2700" b="1" kern="1200" dirty="0" smtClean="0">
              <a:solidFill>
                <a:schemeClr val="bg2">
                  <a:lumMod val="25000"/>
                </a:schemeClr>
              </a:solidFill>
            </a:rPr>
            <a:t>*They could also be working on the same items that the ECE 2 CDA candidates are working on.</a:t>
          </a:r>
          <a:endParaRPr lang="en-US" sz="2700" kern="1200" dirty="0"/>
        </a:p>
      </dsp:txBody>
      <dsp:txXfrm>
        <a:off x="510062" y="118241"/>
        <a:ext cx="7361875" cy="2385661"/>
      </dsp:txXfrm>
    </dsp:sp>
    <dsp:sp modelId="{6721AEF9-71EF-4B54-8D42-A3A1CE2F1C7E}">
      <dsp:nvSpPr>
        <dsp:cNvPr id="0" name=""/>
        <dsp:cNvSpPr/>
      </dsp:nvSpPr>
      <dsp:spPr>
        <a:xfrm rot="1302012">
          <a:off x="5105883" y="4680926"/>
          <a:ext cx="631497" cy="0"/>
        </a:xfrm>
        <a:custGeom>
          <a:avLst/>
          <a:gdLst/>
          <a:ahLst/>
          <a:cxnLst/>
          <a:rect l="0" t="0" r="0" b="0"/>
          <a:pathLst>
            <a:path>
              <a:moveTo>
                <a:pt x="0" y="0"/>
              </a:moveTo>
              <a:lnTo>
                <a:pt x="631497"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2901FE4F-6C20-4C9C-9763-ACB2225FEF73}">
      <dsp:nvSpPr>
        <dsp:cNvPr id="0" name=""/>
        <dsp:cNvSpPr/>
      </dsp:nvSpPr>
      <dsp:spPr>
        <a:xfrm>
          <a:off x="5715003" y="4419609"/>
          <a:ext cx="1255928" cy="1255928"/>
        </a:xfrm>
        <a:prstGeom prst="roundRect">
          <a:avLst/>
        </a:prstGeom>
        <a:noFill/>
        <a:ln w="381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25000"/>
                </a:schemeClr>
              </a:solidFill>
              <a:effectLst>
                <a:outerShdw blurRad="38100" dist="38100" dir="2700000" algn="tl">
                  <a:srgbClr val="000000">
                    <a:alpha val="43137"/>
                  </a:srgbClr>
                </a:outerShdw>
              </a:effectLst>
            </a:rPr>
            <a:t>CDA EXPERIENCE HOURS</a:t>
          </a:r>
        </a:p>
        <a:p>
          <a:pPr lvl="0" algn="ctr" defTabSz="711200">
            <a:lnSpc>
              <a:spcPct val="90000"/>
            </a:lnSpc>
            <a:spcBef>
              <a:spcPct val="0"/>
            </a:spcBef>
            <a:spcAft>
              <a:spcPct val="35000"/>
            </a:spcAft>
          </a:pPr>
          <a:r>
            <a:rPr lang="en-US" sz="1800" b="1" kern="1200" dirty="0" smtClean="0">
              <a:solidFill>
                <a:schemeClr val="bg2">
                  <a:lumMod val="25000"/>
                </a:schemeClr>
              </a:solidFill>
              <a:effectLst>
                <a:outerShdw blurRad="38100" dist="38100" dir="2700000" algn="tl">
                  <a:srgbClr val="000000">
                    <a:alpha val="43137"/>
                  </a:srgbClr>
                </a:outerShdw>
              </a:effectLst>
            </a:rPr>
            <a:t>132</a:t>
          </a:r>
          <a:endParaRPr lang="en-US" sz="1800" kern="1200" dirty="0"/>
        </a:p>
      </dsp:txBody>
      <dsp:txXfrm>
        <a:off x="5776312" y="4480918"/>
        <a:ext cx="1133310" cy="1133310"/>
      </dsp:txXfrm>
    </dsp:sp>
    <dsp:sp modelId="{10624317-8308-432F-A644-A68F6D1B8531}">
      <dsp:nvSpPr>
        <dsp:cNvPr id="0" name=""/>
        <dsp:cNvSpPr/>
      </dsp:nvSpPr>
      <dsp:spPr>
        <a:xfrm rot="9167976">
          <a:off x="2831404" y="4775062"/>
          <a:ext cx="447054" cy="0"/>
        </a:xfrm>
        <a:custGeom>
          <a:avLst/>
          <a:gdLst/>
          <a:ahLst/>
          <a:cxnLst/>
          <a:rect l="0" t="0" r="0" b="0"/>
          <a:pathLst>
            <a:path>
              <a:moveTo>
                <a:pt x="0" y="0"/>
              </a:moveTo>
              <a:lnTo>
                <a:pt x="447054" y="0"/>
              </a:lnTo>
            </a:path>
          </a:pathLst>
        </a:custGeom>
        <a:noFill/>
        <a:ln w="38100" cap="flat"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sp>
    <dsp:sp modelId="{4547712A-E95E-4059-8442-D5B1CE36B642}">
      <dsp:nvSpPr>
        <dsp:cNvPr id="0" name=""/>
        <dsp:cNvSpPr/>
      </dsp:nvSpPr>
      <dsp:spPr>
        <a:xfrm>
          <a:off x="1600195" y="4572009"/>
          <a:ext cx="1255928" cy="1255928"/>
        </a:xfrm>
        <a:prstGeom prst="roundRect">
          <a:avLst/>
        </a:prstGeom>
        <a:noFill/>
        <a:ln w="508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2">
                  <a:lumMod val="25000"/>
                </a:schemeClr>
              </a:solidFill>
              <a:effectLst>
                <a:outerShdw blurRad="38100" dist="38100" dir="2700000" algn="tl">
                  <a:srgbClr val="000000">
                    <a:alpha val="43137"/>
                  </a:srgbClr>
                </a:outerShdw>
              </a:effectLst>
            </a:rPr>
            <a:t>CDA EDUCATION HOURS</a:t>
          </a:r>
        </a:p>
        <a:p>
          <a:pPr lvl="0" algn="ctr" defTabSz="622300">
            <a:lnSpc>
              <a:spcPct val="90000"/>
            </a:lnSpc>
            <a:spcBef>
              <a:spcPct val="0"/>
            </a:spcBef>
            <a:spcAft>
              <a:spcPct val="35000"/>
            </a:spcAft>
          </a:pPr>
          <a:r>
            <a:rPr lang="en-US" sz="1800" b="1" kern="1200" dirty="0" smtClean="0">
              <a:solidFill>
                <a:schemeClr val="bg2">
                  <a:lumMod val="25000"/>
                </a:schemeClr>
              </a:solidFill>
              <a:effectLst>
                <a:outerShdw blurRad="38100" dist="38100" dir="2700000" algn="tl">
                  <a:srgbClr val="000000">
                    <a:alpha val="43137"/>
                  </a:srgbClr>
                </a:outerShdw>
              </a:effectLst>
            </a:rPr>
            <a:t>42</a:t>
          </a:r>
          <a:endParaRPr lang="en-US" sz="1800" kern="1200" dirty="0"/>
        </a:p>
      </dsp:txBody>
      <dsp:txXfrm>
        <a:off x="1661504" y="4633318"/>
        <a:ext cx="1133310" cy="11333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189300DB-F08E-4A1A-9F94-DB25F2D06106}" type="datetimeFigureOut">
              <a:rPr lang="en-US" smtClean="0"/>
              <a:t>5/22/2015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AA466ED0-4BC0-420E-A878-9EE154702EF1}" type="slidenum">
              <a:rPr lang="en-US" smtClean="0"/>
              <a:t>‹#›</a:t>
            </a:fld>
            <a:endParaRPr lang="en-US"/>
          </a:p>
        </p:txBody>
      </p:sp>
    </p:spTree>
    <p:extLst>
      <p:ext uri="{BB962C8B-B14F-4D97-AF65-F5344CB8AC3E}">
        <p14:creationId xmlns:p14="http://schemas.microsoft.com/office/powerpoint/2010/main" val="119779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for students to read when the arrive to class</a:t>
            </a:r>
            <a:endParaRPr lang="en-US" dirty="0"/>
          </a:p>
        </p:txBody>
      </p:sp>
      <p:sp>
        <p:nvSpPr>
          <p:cNvPr id="4" name="Slide Number Placeholder 3"/>
          <p:cNvSpPr>
            <a:spLocks noGrp="1"/>
          </p:cNvSpPr>
          <p:nvPr>
            <p:ph type="sldNum" sz="quarter" idx="10"/>
          </p:nvPr>
        </p:nvSpPr>
        <p:spPr/>
        <p:txBody>
          <a:bodyPr/>
          <a:lstStyle/>
          <a:p>
            <a:fld id="{898E7DF5-817A-4E9F-A490-116901EF161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03172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t>
            </a:r>
            <a:r>
              <a:rPr lang="en-US" dirty="0" err="1" smtClean="0"/>
              <a:t>smarties</a:t>
            </a:r>
            <a:r>
              <a:rPr lang="en-US" dirty="0" smtClean="0"/>
              <a:t> candy for them to eat during this time</a:t>
            </a:r>
            <a:r>
              <a:rPr lang="en-US" baseline="0" dirty="0" smtClean="0"/>
              <a:t> and hand out during the clip.</a:t>
            </a:r>
            <a:endParaRPr lang="en-US" dirty="0"/>
          </a:p>
        </p:txBody>
      </p:sp>
      <p:sp>
        <p:nvSpPr>
          <p:cNvPr id="4" name="Slide Number Placeholder 3"/>
          <p:cNvSpPr>
            <a:spLocks noGrp="1"/>
          </p:cNvSpPr>
          <p:nvPr>
            <p:ph type="sldNum" sz="quarter" idx="10"/>
          </p:nvPr>
        </p:nvSpPr>
        <p:spPr/>
        <p:txBody>
          <a:bodyPr/>
          <a:lstStyle/>
          <a:p>
            <a:fld id="{898E7DF5-817A-4E9F-A490-116901EF161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2166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7F315-864B-4716-9CCE-B5EC96AEA2EA}" type="slidenum">
              <a:rPr lang="en-US" smtClean="0"/>
              <a:t>9</a:t>
            </a:fld>
            <a:endParaRPr lang="en-US"/>
          </a:p>
        </p:txBody>
      </p:sp>
    </p:spTree>
    <p:extLst>
      <p:ext uri="{BB962C8B-B14F-4D97-AF65-F5344CB8AC3E}">
        <p14:creationId xmlns:p14="http://schemas.microsoft.com/office/powerpoint/2010/main" val="35641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7F315-864B-4716-9CCE-B5EC96AEA2EA}" type="slidenum">
              <a:rPr lang="en-US" smtClean="0"/>
              <a:t>13</a:t>
            </a:fld>
            <a:endParaRPr lang="en-US"/>
          </a:p>
        </p:txBody>
      </p:sp>
    </p:spTree>
    <p:extLst>
      <p:ext uri="{BB962C8B-B14F-4D97-AF65-F5344CB8AC3E}">
        <p14:creationId xmlns:p14="http://schemas.microsoft.com/office/powerpoint/2010/main" val="67461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Would like to see B and 2 performance</a:t>
            </a:r>
            <a:r>
              <a:rPr lang="en-US" baseline="0" dirty="0" smtClean="0"/>
              <a:t> objectives so that all of the education and training stays in the classroom with the teachers and the hands on experience is done in the center by the center directors. Directors are too busy to do the education and the training. We do it as if they are swapped.</a:t>
            </a:r>
            <a:endParaRPr lang="en-US" dirty="0" smtClean="0"/>
          </a:p>
          <a:p>
            <a:endParaRPr lang="en-US" dirty="0"/>
          </a:p>
        </p:txBody>
      </p:sp>
      <p:sp>
        <p:nvSpPr>
          <p:cNvPr id="4" name="Slide Number Placeholder 3"/>
          <p:cNvSpPr>
            <a:spLocks noGrp="1"/>
          </p:cNvSpPr>
          <p:nvPr>
            <p:ph type="sldNum" sz="quarter" idx="10"/>
          </p:nvPr>
        </p:nvSpPr>
        <p:spPr/>
        <p:txBody>
          <a:bodyPr/>
          <a:lstStyle/>
          <a:p>
            <a:fld id="{0A17F315-864B-4716-9CCE-B5EC96AEA2EA}" type="slidenum">
              <a:rPr lang="en-US" smtClean="0"/>
              <a:t>15</a:t>
            </a:fld>
            <a:endParaRPr lang="en-US"/>
          </a:p>
        </p:txBody>
      </p:sp>
    </p:spTree>
    <p:extLst>
      <p:ext uri="{BB962C8B-B14F-4D97-AF65-F5344CB8AC3E}">
        <p14:creationId xmlns:p14="http://schemas.microsoft.com/office/powerpoint/2010/main" val="122810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sample of my Education and Experience summary found within my CDA portfolio workbook</a:t>
            </a:r>
            <a:endParaRPr lang="en-US" dirty="0"/>
          </a:p>
        </p:txBody>
      </p:sp>
      <p:sp>
        <p:nvSpPr>
          <p:cNvPr id="4" name="Slide Number Placeholder 3"/>
          <p:cNvSpPr>
            <a:spLocks noGrp="1"/>
          </p:cNvSpPr>
          <p:nvPr>
            <p:ph type="sldNum" sz="quarter" idx="10"/>
          </p:nvPr>
        </p:nvSpPr>
        <p:spPr/>
        <p:txBody>
          <a:bodyPr/>
          <a:lstStyle/>
          <a:p>
            <a:fld id="{0A17F315-864B-4716-9CCE-B5EC96AEA2EA}" type="slidenum">
              <a:rPr lang="en-US" smtClean="0"/>
              <a:t>20</a:t>
            </a:fld>
            <a:endParaRPr lang="en-US"/>
          </a:p>
        </p:txBody>
      </p:sp>
    </p:spTree>
    <p:extLst>
      <p:ext uri="{BB962C8B-B14F-4D97-AF65-F5344CB8AC3E}">
        <p14:creationId xmlns:p14="http://schemas.microsoft.com/office/powerpoint/2010/main" val="299068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77EC38-A19C-48F2-B5EF-ED0889CA0E41}"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FDD3F-97E6-49F8-BF89-9DD89AF715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7EC38-A19C-48F2-B5EF-ED0889CA0E41}"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FDD3F-97E6-49F8-BF89-9DD89AF715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7EC38-A19C-48F2-B5EF-ED0889CA0E41}"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FDD3F-97E6-49F8-BF89-9DD89AF715C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7EC38-A19C-48F2-B5EF-ED0889CA0E41}"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FDD3F-97E6-49F8-BF89-9DD89AF715C8}" type="slidenum">
              <a:rPr lang="en-US" smtClean="0"/>
              <a:t>‹#›</a:t>
            </a:fld>
            <a:endParaRPr lang="en-US"/>
          </a:p>
        </p:txBody>
      </p:sp>
    </p:spTree>
    <p:extLst>
      <p:ext uri="{BB962C8B-B14F-4D97-AF65-F5344CB8AC3E}">
        <p14:creationId xmlns:p14="http://schemas.microsoft.com/office/powerpoint/2010/main" val="1653974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7EC38-A19C-48F2-B5EF-ED0889CA0E41}"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FDD3F-97E6-49F8-BF89-9DD89AF715C8}" type="slidenum">
              <a:rPr lang="en-US" smtClean="0"/>
              <a:t>‹#›</a:t>
            </a:fld>
            <a:endParaRPr lang="en-US"/>
          </a:p>
        </p:txBody>
      </p:sp>
    </p:spTree>
    <p:extLst>
      <p:ext uri="{BB962C8B-B14F-4D97-AF65-F5344CB8AC3E}">
        <p14:creationId xmlns:p14="http://schemas.microsoft.com/office/powerpoint/2010/main" val="4013896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7EC38-A19C-48F2-B5EF-ED0889CA0E41}"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FDD3F-97E6-49F8-BF89-9DD89AF715C8}" type="slidenum">
              <a:rPr lang="en-US" smtClean="0"/>
              <a:t>‹#›</a:t>
            </a:fld>
            <a:endParaRPr lang="en-US"/>
          </a:p>
        </p:txBody>
      </p:sp>
    </p:spTree>
    <p:extLst>
      <p:ext uri="{BB962C8B-B14F-4D97-AF65-F5344CB8AC3E}">
        <p14:creationId xmlns:p14="http://schemas.microsoft.com/office/powerpoint/2010/main" val="3812819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7EC38-A19C-48F2-B5EF-ED0889CA0E41}"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FDD3F-97E6-49F8-BF89-9DD89AF715C8}" type="slidenum">
              <a:rPr lang="en-US" smtClean="0"/>
              <a:t>‹#›</a:t>
            </a:fld>
            <a:endParaRPr lang="en-US"/>
          </a:p>
        </p:txBody>
      </p:sp>
    </p:spTree>
    <p:extLst>
      <p:ext uri="{BB962C8B-B14F-4D97-AF65-F5344CB8AC3E}">
        <p14:creationId xmlns:p14="http://schemas.microsoft.com/office/powerpoint/2010/main" val="2376911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7EC38-A19C-48F2-B5EF-ED0889CA0E41}" type="datetimeFigureOut">
              <a:rPr lang="en-US" smtClean="0"/>
              <a:t>5/22/2015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EFDD3F-97E6-49F8-BF89-9DD89AF715C8}" type="slidenum">
              <a:rPr lang="en-US" smtClean="0"/>
              <a:t>‹#›</a:t>
            </a:fld>
            <a:endParaRPr lang="en-US"/>
          </a:p>
        </p:txBody>
      </p:sp>
    </p:spTree>
    <p:extLst>
      <p:ext uri="{BB962C8B-B14F-4D97-AF65-F5344CB8AC3E}">
        <p14:creationId xmlns:p14="http://schemas.microsoft.com/office/powerpoint/2010/main" val="3327965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7EC38-A19C-48F2-B5EF-ED0889CA0E41}" type="datetimeFigureOut">
              <a:rPr lang="en-US" smtClean="0"/>
              <a:t>5/22/2015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EFDD3F-97E6-49F8-BF89-9DD89AF715C8}" type="slidenum">
              <a:rPr lang="en-US" smtClean="0"/>
              <a:t>‹#›</a:t>
            </a:fld>
            <a:endParaRPr lang="en-US"/>
          </a:p>
        </p:txBody>
      </p:sp>
    </p:spTree>
    <p:extLst>
      <p:ext uri="{BB962C8B-B14F-4D97-AF65-F5344CB8AC3E}">
        <p14:creationId xmlns:p14="http://schemas.microsoft.com/office/powerpoint/2010/main" val="738558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7EC38-A19C-48F2-B5EF-ED0889CA0E41}" type="datetimeFigureOut">
              <a:rPr lang="en-US" smtClean="0"/>
              <a:t>5/22/2015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EFDD3F-97E6-49F8-BF89-9DD89AF715C8}" type="slidenum">
              <a:rPr lang="en-US" smtClean="0"/>
              <a:t>‹#›</a:t>
            </a:fld>
            <a:endParaRPr lang="en-US"/>
          </a:p>
        </p:txBody>
      </p:sp>
    </p:spTree>
    <p:extLst>
      <p:ext uri="{BB962C8B-B14F-4D97-AF65-F5344CB8AC3E}">
        <p14:creationId xmlns:p14="http://schemas.microsoft.com/office/powerpoint/2010/main" val="4039047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7EC38-A19C-48F2-B5EF-ED0889CA0E41}"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FDD3F-97E6-49F8-BF89-9DD89AF715C8}" type="slidenum">
              <a:rPr lang="en-US" smtClean="0"/>
              <a:t>‹#›</a:t>
            </a:fld>
            <a:endParaRPr lang="en-US"/>
          </a:p>
        </p:txBody>
      </p:sp>
    </p:spTree>
    <p:extLst>
      <p:ext uri="{BB962C8B-B14F-4D97-AF65-F5344CB8AC3E}">
        <p14:creationId xmlns:p14="http://schemas.microsoft.com/office/powerpoint/2010/main" val="383494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7EC38-A19C-48F2-B5EF-ED0889CA0E41}"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FDD3F-97E6-49F8-BF89-9DD89AF715C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7EC38-A19C-48F2-B5EF-ED0889CA0E41}"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FDD3F-97E6-49F8-BF89-9DD89AF715C8}" type="slidenum">
              <a:rPr lang="en-US" smtClean="0"/>
              <a:t>‹#›</a:t>
            </a:fld>
            <a:endParaRPr lang="en-US"/>
          </a:p>
        </p:txBody>
      </p:sp>
    </p:spTree>
    <p:extLst>
      <p:ext uri="{BB962C8B-B14F-4D97-AF65-F5344CB8AC3E}">
        <p14:creationId xmlns:p14="http://schemas.microsoft.com/office/powerpoint/2010/main" val="176151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7EC38-A19C-48F2-B5EF-ED0889CA0E41}"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FDD3F-97E6-49F8-BF89-9DD89AF715C8}" type="slidenum">
              <a:rPr lang="en-US" smtClean="0"/>
              <a:t>‹#›</a:t>
            </a:fld>
            <a:endParaRPr lang="en-US"/>
          </a:p>
        </p:txBody>
      </p:sp>
    </p:spTree>
    <p:extLst>
      <p:ext uri="{BB962C8B-B14F-4D97-AF65-F5344CB8AC3E}">
        <p14:creationId xmlns:p14="http://schemas.microsoft.com/office/powerpoint/2010/main" val="1427053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7EC38-A19C-48F2-B5EF-ED0889CA0E41}"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FDD3F-97E6-49F8-BF89-9DD89AF715C8}" type="slidenum">
              <a:rPr lang="en-US" smtClean="0"/>
              <a:t>‹#›</a:t>
            </a:fld>
            <a:endParaRPr lang="en-US"/>
          </a:p>
        </p:txBody>
      </p:sp>
    </p:spTree>
    <p:extLst>
      <p:ext uri="{BB962C8B-B14F-4D97-AF65-F5344CB8AC3E}">
        <p14:creationId xmlns:p14="http://schemas.microsoft.com/office/powerpoint/2010/main" val="69599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7EC38-A19C-48F2-B5EF-ED0889CA0E41}"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FDD3F-97E6-49F8-BF89-9DD89AF715C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77EC38-A19C-48F2-B5EF-ED0889CA0E41}"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FDD3F-97E6-49F8-BF89-9DD89AF715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7EC38-A19C-48F2-B5EF-ED0889CA0E41}" type="datetimeFigureOut">
              <a:rPr lang="en-US" smtClean="0"/>
              <a:t>5/22/2015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EFDD3F-97E6-49F8-BF89-9DD89AF715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7EC38-A19C-48F2-B5EF-ED0889CA0E41}" type="datetimeFigureOut">
              <a:rPr lang="en-US" smtClean="0"/>
              <a:t>5/22/2015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EFDD3F-97E6-49F8-BF89-9DD89AF715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7EC38-A19C-48F2-B5EF-ED0889CA0E41}" type="datetimeFigureOut">
              <a:rPr lang="en-US" smtClean="0"/>
              <a:t>5/22/2015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EFDD3F-97E6-49F8-BF89-9DD89AF715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7EC38-A19C-48F2-B5EF-ED0889CA0E41}"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FDD3F-97E6-49F8-BF89-9DD89AF715C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77EC38-A19C-48F2-B5EF-ED0889CA0E41}" type="datetimeFigureOut">
              <a:rPr lang="en-US" smtClean="0"/>
              <a:t>5/22/2015</a:t>
            </a:fld>
            <a:endParaRPr lang="en-US"/>
          </a:p>
        </p:txBody>
      </p:sp>
      <p:sp>
        <p:nvSpPr>
          <p:cNvPr id="9" name="Slide Number Placeholder 8"/>
          <p:cNvSpPr>
            <a:spLocks noGrp="1"/>
          </p:cNvSpPr>
          <p:nvPr>
            <p:ph type="sldNum" sz="quarter" idx="11"/>
          </p:nvPr>
        </p:nvSpPr>
        <p:spPr/>
        <p:txBody>
          <a:bodyPr/>
          <a:lstStyle/>
          <a:p>
            <a:fld id="{47EFDD3F-97E6-49F8-BF89-9DD89AF715C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7EFDD3F-97E6-49F8-BF89-9DD89AF715C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77EC38-A19C-48F2-B5EF-ED0889CA0E41}" type="datetimeFigureOut">
              <a:rPr lang="en-US" smtClean="0"/>
              <a:t>5/22/2015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7EC38-A19C-48F2-B5EF-ED0889CA0E41}" type="datetimeFigureOut">
              <a:rPr lang="en-US" smtClean="0"/>
              <a:t>5/22/2015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FDD3F-97E6-49F8-BF89-9DD89AF715C8}" type="slidenum">
              <a:rPr lang="en-US" smtClean="0"/>
              <a:t>‹#›</a:t>
            </a:fld>
            <a:endParaRPr lang="en-US"/>
          </a:p>
        </p:txBody>
      </p:sp>
    </p:spTree>
    <p:extLst>
      <p:ext uri="{BB962C8B-B14F-4D97-AF65-F5344CB8AC3E}">
        <p14:creationId xmlns:p14="http://schemas.microsoft.com/office/powerpoint/2010/main" val="390901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schools.utah.gov/cte/facs_proceedings.html#child"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hyperlink" Target="http://www.teacherspayteachers.com/Store/Stacy-Johnson-Fac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15962"/>
          </a:xfrm>
        </p:spPr>
        <p:txBody>
          <a:bodyPr>
            <a:noAutofit/>
          </a:bodyPr>
          <a:lstStyle/>
          <a:p>
            <a:pPr algn="ctr"/>
            <a:r>
              <a:rPr lang="en-US" sz="2800" b="1" dirty="0" smtClean="0">
                <a:solidFill>
                  <a:srgbClr val="EB5715"/>
                </a:solidFill>
                <a:effectLst>
                  <a:outerShdw blurRad="38100" dist="38100" dir="2700000" algn="tl">
                    <a:srgbClr val="000000">
                      <a:alpha val="43137"/>
                    </a:srgbClr>
                  </a:outerShdw>
                </a:effectLst>
              </a:rPr>
              <a:t>What Students are saying about the CDA Training</a:t>
            </a:r>
            <a:endParaRPr lang="en-US" sz="2800" b="1" dirty="0">
              <a:solidFill>
                <a:srgbClr val="EB571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90600"/>
            <a:ext cx="8763000" cy="4648200"/>
          </a:xfrm>
        </p:spPr>
        <p:txBody>
          <a:bodyPr>
            <a:noAutofit/>
          </a:bodyPr>
          <a:lstStyle/>
          <a:p>
            <a:r>
              <a:rPr lang="en-US" sz="1600" b="1" i="1" dirty="0">
                <a:solidFill>
                  <a:srgbClr val="FB199A"/>
                </a:solidFill>
                <a:effectLst>
                  <a:outerShdw blurRad="38100" dist="38100" dir="2700000" algn="tl">
                    <a:srgbClr val="000000">
                      <a:alpha val="43137"/>
                    </a:srgbClr>
                  </a:outerShdw>
                </a:effectLst>
              </a:rPr>
              <a:t>“I feel like I was really expanding on what I learned in the prior ECE classes and that I was putting my knowledge and experience to the test through scenario writing.”</a:t>
            </a:r>
            <a:endParaRPr lang="en-US" sz="1400" b="1" dirty="0">
              <a:solidFill>
                <a:srgbClr val="FB199A"/>
              </a:solidFill>
              <a:effectLst>
                <a:outerShdw blurRad="38100" dist="38100" dir="2700000" algn="tl">
                  <a:srgbClr val="000000">
                    <a:alpha val="43137"/>
                  </a:srgbClr>
                </a:outerShdw>
              </a:effectLst>
            </a:endParaRPr>
          </a:p>
          <a:p>
            <a:pPr marL="0" indent="0">
              <a:buNone/>
            </a:pPr>
            <a:endParaRPr lang="en-US" sz="800" i="1" dirty="0" smtClean="0"/>
          </a:p>
          <a:p>
            <a:r>
              <a:rPr lang="en-US" sz="1600" b="1" i="1" dirty="0" smtClean="0">
                <a:solidFill>
                  <a:srgbClr val="0070C0"/>
                </a:solidFill>
                <a:effectLst>
                  <a:outerShdw blurRad="38100" dist="38100" dir="2700000" algn="tl">
                    <a:srgbClr val="000000">
                      <a:alpha val="43137"/>
                    </a:srgbClr>
                  </a:outerShdw>
                </a:effectLst>
              </a:rPr>
              <a:t>“I </a:t>
            </a:r>
            <a:r>
              <a:rPr lang="en-US" sz="1600" b="1" i="1" dirty="0">
                <a:solidFill>
                  <a:srgbClr val="0070C0"/>
                </a:solidFill>
                <a:effectLst>
                  <a:outerShdw blurRad="38100" dist="38100" dir="2700000" algn="tl">
                    <a:srgbClr val="000000">
                      <a:alpha val="43137"/>
                    </a:srgbClr>
                  </a:outerShdw>
                </a:effectLst>
              </a:rPr>
              <a:t>have been waiting to learn about something like the CDA for quite some time. I have always known that I have wanted to be a teacher, but the CDA will give me more opportunities to work as I am reaching that goal. Getting my CDA now will give me a head start on my future career. The CDA program also allows you to truly think about the things you have been learning in the past years of Early Childhood Education. I am so excited to continue working on obtaining my CDA and be better prepared to work in the Educational Field.” </a:t>
            </a:r>
            <a:endParaRPr lang="en-US" sz="1600" b="1" i="1" dirty="0" smtClean="0">
              <a:solidFill>
                <a:srgbClr val="0070C0"/>
              </a:solidFill>
              <a:effectLst>
                <a:outerShdw blurRad="38100" dist="38100" dir="2700000" algn="tl">
                  <a:srgbClr val="000000">
                    <a:alpha val="43137"/>
                  </a:srgbClr>
                </a:outerShdw>
              </a:effectLst>
            </a:endParaRPr>
          </a:p>
          <a:p>
            <a:pPr marL="0" indent="0">
              <a:buNone/>
            </a:pPr>
            <a:endParaRPr lang="en-US" sz="700" dirty="0"/>
          </a:p>
          <a:p>
            <a:r>
              <a:rPr lang="en-US" sz="1600" b="1" i="1" dirty="0" smtClean="0">
                <a:solidFill>
                  <a:srgbClr val="7030A0"/>
                </a:solidFill>
                <a:effectLst>
                  <a:outerShdw blurRad="38100" dist="38100" dir="2700000" algn="tl">
                    <a:srgbClr val="000000">
                      <a:alpha val="43137"/>
                    </a:srgbClr>
                  </a:outerShdw>
                </a:effectLst>
              </a:rPr>
              <a:t>“</a:t>
            </a:r>
            <a:r>
              <a:rPr lang="en-US" sz="1600" b="1" i="1" dirty="0">
                <a:solidFill>
                  <a:srgbClr val="7030A0"/>
                </a:solidFill>
                <a:effectLst>
                  <a:outerShdw blurRad="38100" dist="38100" dir="2700000" algn="tl">
                    <a:srgbClr val="000000">
                      <a:alpha val="43137"/>
                    </a:srgbClr>
                  </a:outerShdw>
                </a:effectLst>
              </a:rPr>
              <a:t>Having the opportunity to begin working on earning a CDA is such a fantastic idea.  It lets students get a head start on their career.  Without having this opportunity in high school there would be a lot less people striving to get their CDA.  It’s nice to have a teacher there to encourage and help the student when needed.  It allows the student to be aided if the need arises.  This opportunity has personally pushed me to be more interested in earning my CDA.  Without having a teacher there to help push me to earn it, I most likely would never try and I probably wouldn’t be as interested in obtaining a career working with children.  I love having the chance to get started now while I’m in high school, knowing I will finish sooner than if I would have waited until after my high school career</a:t>
            </a:r>
            <a:r>
              <a:rPr lang="en-US" sz="1600" b="1" i="1" dirty="0" smtClean="0">
                <a:solidFill>
                  <a:srgbClr val="7030A0"/>
                </a:solidFill>
                <a:effectLst>
                  <a:outerShdw blurRad="38100" dist="38100" dir="2700000" algn="tl">
                    <a:srgbClr val="000000">
                      <a:alpha val="43137"/>
                    </a:srgbClr>
                  </a:outerShdw>
                </a:effectLst>
              </a:rPr>
              <a:t>.” </a:t>
            </a:r>
            <a:r>
              <a:rPr lang="en-US" sz="1600" b="1" i="1" dirty="0">
                <a:solidFill>
                  <a:srgbClr val="7030A0"/>
                </a:solidFill>
                <a:effectLst>
                  <a:outerShdw blurRad="38100" dist="38100" dir="2700000" algn="tl">
                    <a:srgbClr val="000000">
                      <a:alpha val="43137"/>
                    </a:srgbClr>
                  </a:outerShdw>
                </a:effectLst>
              </a:rPr>
              <a:t> </a:t>
            </a:r>
            <a:endParaRPr lang="en-US" sz="700" b="1" i="1" dirty="0">
              <a:solidFill>
                <a:srgbClr val="7030A0"/>
              </a:solidFill>
              <a:effectLst>
                <a:outerShdw blurRad="38100" dist="38100" dir="2700000" algn="tl">
                  <a:srgbClr val="000000">
                    <a:alpha val="43137"/>
                  </a:srgbClr>
                </a:outerShdw>
              </a:effectLst>
            </a:endParaRPr>
          </a:p>
          <a:p>
            <a:pPr marL="0" indent="0">
              <a:buNone/>
            </a:pPr>
            <a:r>
              <a:rPr lang="en-US" sz="700" dirty="0"/>
              <a:t> </a:t>
            </a:r>
            <a:r>
              <a:rPr lang="en-US" sz="400" dirty="0"/>
              <a:t> </a:t>
            </a:r>
            <a:endParaRPr lang="en-US" sz="400" dirty="0" smtClean="0"/>
          </a:p>
        </p:txBody>
      </p:sp>
    </p:spTree>
    <p:extLst>
      <p:ext uri="{BB962C8B-B14F-4D97-AF65-F5344CB8AC3E}">
        <p14:creationId xmlns:p14="http://schemas.microsoft.com/office/powerpoint/2010/main" val="1049695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21358407"/>
              </p:ext>
            </p:extLst>
          </p:nvPr>
        </p:nvGraphicFramePr>
        <p:xfrm>
          <a:off x="381000" y="2286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01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6"/>
                </a:solidFill>
                <a:effectLst>
                  <a:outerShdw blurRad="38100" dist="38100" dir="2700000" algn="tl">
                    <a:srgbClr val="000000">
                      <a:alpha val="43137"/>
                    </a:srgbClr>
                  </a:outerShdw>
                </a:effectLst>
              </a:rPr>
              <a:t>ECE </a:t>
            </a:r>
            <a:r>
              <a:rPr lang="en-US" b="1" dirty="0">
                <a:solidFill>
                  <a:schemeClr val="accent6"/>
                </a:solidFill>
                <a:effectLst>
                  <a:outerShdw blurRad="38100" dist="38100" dir="2700000" algn="tl">
                    <a:srgbClr val="000000">
                      <a:alpha val="43137"/>
                    </a:srgbClr>
                  </a:outerShdw>
                </a:effectLst>
              </a:rPr>
              <a:t>A</a:t>
            </a:r>
            <a:r>
              <a:rPr lang="en-US" sz="4000" b="1" dirty="0">
                <a:solidFill>
                  <a:schemeClr val="accent6"/>
                </a:solidFill>
                <a:effectLst>
                  <a:outerShdw blurRad="38100" dist="38100" dir="2700000" algn="tl">
                    <a:srgbClr val="000000">
                      <a:alpha val="43137"/>
                    </a:srgbClr>
                  </a:outerShdw>
                </a:effectLst>
              </a:rPr>
              <a:t/>
            </a:r>
            <a:br>
              <a:rPr lang="en-US" sz="4000" b="1" dirty="0">
                <a:solidFill>
                  <a:schemeClr val="accent6"/>
                </a:solidFill>
                <a:effectLst>
                  <a:outerShdw blurRad="38100" dist="38100" dir="2700000" algn="tl">
                    <a:srgbClr val="000000">
                      <a:alpha val="43137"/>
                    </a:srgbClr>
                  </a:outerShdw>
                </a:effectLst>
              </a:rPr>
            </a:br>
            <a:r>
              <a:rPr lang="en-US" sz="3100" b="1" dirty="0">
                <a:solidFill>
                  <a:schemeClr val="accent6"/>
                </a:solidFill>
                <a:effectLst>
                  <a:outerShdw blurRad="38100" dist="38100" dir="2700000" algn="tl">
                    <a:srgbClr val="000000">
                      <a:alpha val="43137"/>
                    </a:srgbClr>
                  </a:outerShdw>
                </a:effectLst>
              </a:rPr>
              <a:t>Level </a:t>
            </a:r>
            <a:r>
              <a:rPr lang="en-US" sz="3100" b="1" dirty="0" smtClean="0">
                <a:solidFill>
                  <a:schemeClr val="accent6"/>
                </a:solidFill>
                <a:effectLst>
                  <a:outerShdw blurRad="38100" dist="38100" dir="2700000" algn="tl">
                    <a:srgbClr val="000000">
                      <a:alpha val="43137"/>
                    </a:srgbClr>
                  </a:outerShdw>
                </a:effectLst>
              </a:rPr>
              <a:t>2 </a:t>
            </a:r>
            <a:r>
              <a:rPr lang="en-US" sz="3100" b="1" dirty="0">
                <a:solidFill>
                  <a:schemeClr val="accent6"/>
                </a:solidFill>
                <a:effectLst>
                  <a:outerShdw blurRad="38100" dist="38100" dir="2700000" algn="tl">
                    <a:srgbClr val="000000">
                      <a:alpha val="43137"/>
                    </a:srgbClr>
                  </a:outerShdw>
                </a:effectLst>
              </a:rPr>
              <a:t>in the pathway</a:t>
            </a:r>
          </a:p>
        </p:txBody>
      </p:sp>
      <p:sp>
        <p:nvSpPr>
          <p:cNvPr id="3" name="Content Placeholder 2"/>
          <p:cNvSpPr>
            <a:spLocks noGrp="1"/>
          </p:cNvSpPr>
          <p:nvPr>
            <p:ph idx="1"/>
          </p:nvPr>
        </p:nvSpPr>
        <p:spPr>
          <a:xfrm>
            <a:off x="76200" y="1600200"/>
            <a:ext cx="8991600" cy="4525963"/>
          </a:xfrm>
        </p:spPr>
        <p:txBody>
          <a:bodyPr>
            <a:normAutofit fontScale="92500" lnSpcReduction="10000"/>
          </a:bodyPr>
          <a:lstStyle/>
          <a:p>
            <a:r>
              <a:rPr lang="en-US" sz="3000" b="1" dirty="0">
                <a:solidFill>
                  <a:schemeClr val="accent4">
                    <a:lumMod val="60000"/>
                    <a:lumOff val="40000"/>
                  </a:schemeClr>
                </a:solidFill>
                <a:effectLst>
                  <a:outerShdw blurRad="38100" dist="38100" dir="2700000" algn="tl">
                    <a:srgbClr val="000000">
                      <a:alpha val="43137"/>
                    </a:srgbClr>
                  </a:outerShdw>
                </a:effectLst>
              </a:rPr>
              <a:t>Showing </a:t>
            </a:r>
            <a:r>
              <a:rPr lang="en-US" sz="3000" dirty="0"/>
              <a:t>and </a:t>
            </a:r>
            <a:r>
              <a:rPr lang="en-US" sz="3000" b="1" dirty="0">
                <a:solidFill>
                  <a:schemeClr val="accent4">
                    <a:lumMod val="60000"/>
                    <a:lumOff val="40000"/>
                  </a:schemeClr>
                </a:solidFill>
                <a:effectLst>
                  <a:outerShdw blurRad="38100" dist="38100" dir="2700000" algn="tl">
                    <a:srgbClr val="000000">
                      <a:alpha val="43137"/>
                    </a:srgbClr>
                  </a:outerShdw>
                </a:effectLst>
              </a:rPr>
              <a:t>Teaching</a:t>
            </a:r>
            <a:r>
              <a:rPr lang="en-US" sz="3000" dirty="0"/>
              <a:t> </a:t>
            </a:r>
            <a:r>
              <a:rPr lang="en-US" sz="3000" dirty="0" smtClean="0"/>
              <a:t>(ECE </a:t>
            </a:r>
            <a:r>
              <a:rPr lang="en-US" sz="3000" dirty="0"/>
              <a:t>education) mixed with </a:t>
            </a:r>
            <a:r>
              <a:rPr lang="en-US" sz="3000" dirty="0" smtClean="0"/>
              <a:t>more introductory </a:t>
            </a:r>
            <a:r>
              <a:rPr lang="en-US" sz="3000" dirty="0"/>
              <a:t>hands on </a:t>
            </a:r>
            <a:r>
              <a:rPr lang="en-US" sz="3000" b="1" dirty="0">
                <a:solidFill>
                  <a:schemeClr val="accent4">
                    <a:lumMod val="60000"/>
                    <a:lumOff val="40000"/>
                  </a:schemeClr>
                </a:solidFill>
                <a:effectLst>
                  <a:outerShdw blurRad="38100" dist="38100" dir="2700000" algn="tl">
                    <a:srgbClr val="000000">
                      <a:alpha val="43137"/>
                    </a:srgbClr>
                  </a:outerShdw>
                </a:effectLst>
              </a:rPr>
              <a:t>involvement</a:t>
            </a:r>
            <a:r>
              <a:rPr lang="en-US" sz="3000" dirty="0"/>
              <a:t> (experience</a:t>
            </a:r>
            <a:r>
              <a:rPr lang="en-US" sz="3000" dirty="0" smtClean="0"/>
              <a:t>).</a:t>
            </a:r>
          </a:p>
          <a:p>
            <a:pPr lvl="1"/>
            <a:r>
              <a:rPr lang="en-US" sz="2400" dirty="0"/>
              <a:t>The </a:t>
            </a:r>
            <a:r>
              <a:rPr lang="en-US" sz="2400" b="1" dirty="0"/>
              <a:t>focus</a:t>
            </a:r>
            <a:r>
              <a:rPr lang="en-US" sz="2400" dirty="0"/>
              <a:t> is </a:t>
            </a:r>
            <a:r>
              <a:rPr lang="en-US" sz="2400" dirty="0" smtClean="0"/>
              <a:t>taking </a:t>
            </a:r>
            <a:r>
              <a:rPr lang="en-US" sz="2400" dirty="0"/>
              <a:t>the knowledge of developing children, learned in Child Development, and using it to support the planning for, educating, </a:t>
            </a:r>
            <a:r>
              <a:rPr lang="en-US" sz="2400" dirty="0" smtClean="0"/>
              <a:t>and caring of </a:t>
            </a:r>
            <a:r>
              <a:rPr lang="en-US" sz="2400" dirty="0"/>
              <a:t>children.  </a:t>
            </a:r>
            <a:r>
              <a:rPr lang="en-US" sz="2400" dirty="0" smtClean="0"/>
              <a:t>They also learn to manage a center.</a:t>
            </a:r>
            <a:endParaRPr lang="en-US" sz="2400" dirty="0"/>
          </a:p>
          <a:p>
            <a:pPr lvl="1"/>
            <a:r>
              <a:rPr lang="en-US" sz="2400" dirty="0" smtClean="0"/>
              <a:t>The </a:t>
            </a:r>
            <a:r>
              <a:rPr lang="en-US" sz="2400" dirty="0"/>
              <a:t>students spend </a:t>
            </a:r>
            <a:r>
              <a:rPr lang="en-US" sz="2400" b="1" i="1" dirty="0"/>
              <a:t>½ of the semester </a:t>
            </a:r>
            <a:r>
              <a:rPr lang="en-US" sz="2400" dirty="0"/>
              <a:t>in the child care center being trained by an ECE 2 student on </a:t>
            </a:r>
            <a:r>
              <a:rPr lang="en-US" sz="2400" dirty="0" smtClean="0"/>
              <a:t>the above focus. </a:t>
            </a:r>
            <a:r>
              <a:rPr lang="en-US" sz="2400" dirty="0"/>
              <a:t>The other </a:t>
            </a:r>
            <a:r>
              <a:rPr lang="en-US" sz="2400" b="1" i="1" dirty="0"/>
              <a:t>½ of the semester</a:t>
            </a:r>
            <a:r>
              <a:rPr lang="en-US" sz="2400" i="1" dirty="0"/>
              <a:t> </a:t>
            </a:r>
            <a:r>
              <a:rPr lang="en-US" sz="2400" dirty="0"/>
              <a:t>is spent in class receiving the education material, planning lessons, building a resource file, and observing the children</a:t>
            </a:r>
            <a:r>
              <a:rPr lang="en-US" sz="2400" dirty="0" smtClean="0"/>
              <a:t>. </a:t>
            </a:r>
          </a:p>
          <a:p>
            <a:pPr lvl="2"/>
            <a:r>
              <a:rPr lang="en-US" sz="2000" dirty="0" smtClean="0"/>
              <a:t>Done by </a:t>
            </a:r>
            <a:r>
              <a:rPr lang="en-US" sz="2000" b="1" dirty="0" smtClean="0"/>
              <a:t>splitting the class in half </a:t>
            </a:r>
            <a:r>
              <a:rPr lang="en-US" sz="2000" dirty="0" smtClean="0"/>
              <a:t>and doing an </a:t>
            </a:r>
            <a:r>
              <a:rPr lang="en-US" sz="2000" b="1" dirty="0" smtClean="0"/>
              <a:t>every other day group rotation.</a:t>
            </a:r>
          </a:p>
          <a:p>
            <a:pPr lvl="2"/>
            <a:r>
              <a:rPr lang="en-US" sz="2000" dirty="0" smtClean="0"/>
              <a:t>A </a:t>
            </a:r>
            <a:r>
              <a:rPr lang="en-US" sz="2000" dirty="0"/>
              <a:t>very small </a:t>
            </a:r>
            <a:r>
              <a:rPr lang="en-US" sz="2000" b="1" dirty="0"/>
              <a:t>ECE 2 section </a:t>
            </a:r>
            <a:r>
              <a:rPr lang="en-US" sz="2000" dirty="0"/>
              <a:t>is run during the same time as this </a:t>
            </a:r>
            <a:r>
              <a:rPr lang="en-US" sz="2000" dirty="0" smtClean="0"/>
              <a:t>course to train and assist the “visiting” ECE A students.</a:t>
            </a:r>
            <a:endParaRPr lang="en-US" sz="2000" dirty="0"/>
          </a:p>
          <a:p>
            <a:endParaRPr lang="en-US" sz="30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2400"/>
            <a:ext cx="183115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959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05017709"/>
              </p:ext>
            </p:extLst>
          </p:nvPr>
        </p:nvGraphicFramePr>
        <p:xfrm>
          <a:off x="381000" y="2286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965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solidFill>
                  <a:schemeClr val="accent6"/>
                </a:solidFill>
                <a:effectLst>
                  <a:outerShdw blurRad="38100" dist="38100" dir="2700000" algn="tl">
                    <a:srgbClr val="000000">
                      <a:alpha val="43137"/>
                    </a:srgbClr>
                  </a:outerShdw>
                </a:effectLst>
              </a:rPr>
              <a:t>ECE </a:t>
            </a:r>
            <a:r>
              <a:rPr lang="en-US" b="1" dirty="0">
                <a:solidFill>
                  <a:schemeClr val="accent6"/>
                </a:solidFill>
                <a:effectLst>
                  <a:outerShdw blurRad="38100" dist="38100" dir="2700000" algn="tl">
                    <a:srgbClr val="000000">
                      <a:alpha val="43137"/>
                    </a:srgbClr>
                  </a:outerShdw>
                </a:effectLst>
              </a:rPr>
              <a:t>B </a:t>
            </a:r>
            <a:r>
              <a:rPr lang="en-US" b="1" dirty="0" smtClean="0">
                <a:solidFill>
                  <a:schemeClr val="accent6"/>
                </a:solidFill>
                <a:effectLst>
                  <a:outerShdw blurRad="38100" dist="38100" dir="2700000" algn="tl">
                    <a:srgbClr val="000000">
                      <a:alpha val="43137"/>
                    </a:srgbClr>
                  </a:outerShdw>
                </a:effectLst>
              </a:rPr>
              <a:t/>
            </a:r>
            <a:br>
              <a:rPr lang="en-US" b="1" dirty="0" smtClean="0">
                <a:solidFill>
                  <a:schemeClr val="accent6"/>
                </a:solidFill>
                <a:effectLst>
                  <a:outerShdw blurRad="38100" dist="38100" dir="2700000" algn="tl">
                    <a:srgbClr val="000000">
                      <a:alpha val="43137"/>
                    </a:srgbClr>
                  </a:outerShdw>
                </a:effectLst>
              </a:rPr>
            </a:br>
            <a:r>
              <a:rPr lang="en-US" sz="3100" b="1" dirty="0" smtClean="0">
                <a:solidFill>
                  <a:schemeClr val="accent6"/>
                </a:solidFill>
                <a:effectLst>
                  <a:outerShdw blurRad="38100" dist="38100" dir="2700000" algn="tl">
                    <a:srgbClr val="000000">
                      <a:alpha val="43137"/>
                    </a:srgbClr>
                  </a:outerShdw>
                </a:effectLst>
              </a:rPr>
              <a:t>Level 3 </a:t>
            </a:r>
            <a:r>
              <a:rPr lang="en-US" sz="3100" b="1" dirty="0">
                <a:solidFill>
                  <a:schemeClr val="accent6"/>
                </a:solidFill>
                <a:effectLst>
                  <a:outerShdw blurRad="38100" dist="38100" dir="2700000" algn="tl">
                    <a:srgbClr val="000000">
                      <a:alpha val="43137"/>
                    </a:srgbClr>
                  </a:outerShdw>
                </a:effectLst>
              </a:rPr>
              <a:t>in the pathway</a:t>
            </a:r>
          </a:p>
        </p:txBody>
      </p:sp>
      <p:sp>
        <p:nvSpPr>
          <p:cNvPr id="3" name="Content Placeholder 2"/>
          <p:cNvSpPr>
            <a:spLocks noGrp="1"/>
          </p:cNvSpPr>
          <p:nvPr>
            <p:ph idx="1"/>
          </p:nvPr>
        </p:nvSpPr>
        <p:spPr>
          <a:xfrm>
            <a:off x="76200" y="1524000"/>
            <a:ext cx="8991600" cy="5105400"/>
          </a:xfrm>
        </p:spPr>
        <p:txBody>
          <a:bodyPr>
            <a:normAutofit fontScale="85000" lnSpcReduction="20000"/>
          </a:bodyPr>
          <a:lstStyle/>
          <a:p>
            <a:r>
              <a:rPr lang="en-US" dirty="0" smtClean="0"/>
              <a:t>Hands </a:t>
            </a:r>
            <a:r>
              <a:rPr lang="en-US" dirty="0"/>
              <a:t>on </a:t>
            </a:r>
            <a:r>
              <a:rPr lang="en-US" b="1" dirty="0">
                <a:solidFill>
                  <a:schemeClr val="accent4">
                    <a:lumMod val="60000"/>
                    <a:lumOff val="40000"/>
                  </a:schemeClr>
                </a:solidFill>
                <a:effectLst>
                  <a:outerShdw blurRad="38100" dist="38100" dir="2700000" algn="tl">
                    <a:srgbClr val="000000">
                      <a:alpha val="43137"/>
                    </a:srgbClr>
                  </a:outerShdw>
                </a:effectLst>
              </a:rPr>
              <a:t>involvement</a:t>
            </a:r>
            <a:r>
              <a:rPr lang="en-US" dirty="0"/>
              <a:t> (</a:t>
            </a:r>
            <a:r>
              <a:rPr lang="en-US" dirty="0" smtClean="0"/>
              <a:t>experience) </a:t>
            </a:r>
            <a:r>
              <a:rPr lang="en-US" dirty="0"/>
              <a:t>mixed with </a:t>
            </a:r>
            <a:r>
              <a:rPr lang="en-US" dirty="0" smtClean="0"/>
              <a:t>a review of </a:t>
            </a:r>
            <a:r>
              <a:rPr lang="en-US" b="1" dirty="0" smtClean="0">
                <a:solidFill>
                  <a:schemeClr val="accent4">
                    <a:lumMod val="60000"/>
                    <a:lumOff val="40000"/>
                  </a:schemeClr>
                </a:solidFill>
                <a:effectLst>
                  <a:outerShdw blurRad="38100" dist="38100" dir="2700000" algn="tl">
                    <a:srgbClr val="000000">
                      <a:alpha val="43137"/>
                    </a:srgbClr>
                  </a:outerShdw>
                </a:effectLst>
              </a:rPr>
              <a:t>Showing </a:t>
            </a:r>
            <a:r>
              <a:rPr lang="en-US" dirty="0"/>
              <a:t>and </a:t>
            </a:r>
            <a:r>
              <a:rPr lang="en-US" b="1" dirty="0">
                <a:solidFill>
                  <a:schemeClr val="accent4">
                    <a:lumMod val="60000"/>
                    <a:lumOff val="40000"/>
                  </a:schemeClr>
                </a:solidFill>
                <a:effectLst>
                  <a:outerShdw blurRad="38100" dist="38100" dir="2700000" algn="tl">
                    <a:srgbClr val="000000">
                      <a:alpha val="43137"/>
                    </a:srgbClr>
                  </a:outerShdw>
                </a:effectLst>
              </a:rPr>
              <a:t>Teaching</a:t>
            </a:r>
            <a:r>
              <a:rPr lang="en-US" dirty="0"/>
              <a:t> </a:t>
            </a:r>
            <a:r>
              <a:rPr lang="en-US" dirty="0" smtClean="0"/>
              <a:t>(ECE </a:t>
            </a:r>
            <a:r>
              <a:rPr lang="en-US" dirty="0"/>
              <a:t>education</a:t>
            </a:r>
            <a:r>
              <a:rPr lang="en-US" dirty="0" smtClean="0"/>
              <a:t>).</a:t>
            </a:r>
          </a:p>
          <a:p>
            <a:pPr lvl="1"/>
            <a:r>
              <a:rPr lang="en-US" dirty="0" smtClean="0"/>
              <a:t>The </a:t>
            </a:r>
            <a:r>
              <a:rPr lang="en-US" dirty="0"/>
              <a:t>focus is </a:t>
            </a:r>
            <a:r>
              <a:rPr lang="en-US" dirty="0" smtClean="0"/>
              <a:t>taking </a:t>
            </a:r>
            <a:r>
              <a:rPr lang="en-US" dirty="0"/>
              <a:t>the knowledge of developing children, learned in Child Development and ECE A, and using it to expand on the </a:t>
            </a:r>
            <a:r>
              <a:rPr lang="en-US" b="1" dirty="0" smtClean="0"/>
              <a:t>hands on role </a:t>
            </a:r>
            <a:r>
              <a:rPr lang="en-US" dirty="0" smtClean="0"/>
              <a:t>of managing a center and supporting</a:t>
            </a:r>
            <a:r>
              <a:rPr lang="en-US" dirty="0"/>
              <a:t>, planning for, educating, and caring for children.  </a:t>
            </a:r>
            <a:endParaRPr lang="en-US" dirty="0" smtClean="0"/>
          </a:p>
          <a:p>
            <a:pPr lvl="2"/>
            <a:r>
              <a:rPr lang="en-US" dirty="0" smtClean="0"/>
              <a:t>The </a:t>
            </a:r>
            <a:r>
              <a:rPr lang="en-US" dirty="0"/>
              <a:t>students spend </a:t>
            </a:r>
            <a:r>
              <a:rPr lang="en-US" b="1" i="1" dirty="0"/>
              <a:t>1 quarter </a:t>
            </a:r>
            <a:r>
              <a:rPr lang="en-US" b="1" dirty="0"/>
              <a:t>in the child care center </a:t>
            </a:r>
            <a:r>
              <a:rPr lang="en-US" dirty="0"/>
              <a:t>under the tutelage of the Center Director, learning how to manage the center, along with </a:t>
            </a:r>
            <a:r>
              <a:rPr lang="en-US" dirty="0" smtClean="0"/>
              <a:t>teaching, supporting, </a:t>
            </a:r>
            <a:r>
              <a:rPr lang="en-US" dirty="0"/>
              <a:t>and caring for the children. The </a:t>
            </a:r>
            <a:r>
              <a:rPr lang="en-US" b="1" i="1" dirty="0"/>
              <a:t>other quarter </a:t>
            </a:r>
            <a:r>
              <a:rPr lang="en-US" dirty="0"/>
              <a:t>is spent </a:t>
            </a:r>
            <a:r>
              <a:rPr lang="en-US" b="1" dirty="0"/>
              <a:t>in class </a:t>
            </a:r>
            <a:r>
              <a:rPr lang="en-US" dirty="0"/>
              <a:t>receiving </a:t>
            </a:r>
            <a:r>
              <a:rPr lang="en-US" dirty="0" smtClean="0"/>
              <a:t>a review of the </a:t>
            </a:r>
            <a:r>
              <a:rPr lang="en-US" dirty="0"/>
              <a:t>education material, planning lessons, working on the ECE/CDA portfolio, and observing one </a:t>
            </a:r>
            <a:r>
              <a:rPr lang="en-US" dirty="0" smtClean="0"/>
              <a:t>individual child</a:t>
            </a:r>
            <a:r>
              <a:rPr lang="en-US" dirty="0"/>
              <a:t>. </a:t>
            </a:r>
            <a:endParaRPr lang="en-US" dirty="0" smtClean="0"/>
          </a:p>
          <a:p>
            <a:pPr lvl="2"/>
            <a:r>
              <a:rPr lang="en-US" dirty="0" smtClean="0"/>
              <a:t>This is done by </a:t>
            </a:r>
            <a:r>
              <a:rPr lang="en-US" b="1" dirty="0" smtClean="0"/>
              <a:t>splitting the class in half </a:t>
            </a:r>
            <a:r>
              <a:rPr lang="en-US" dirty="0" smtClean="0"/>
              <a:t>and having a </a:t>
            </a:r>
            <a:r>
              <a:rPr lang="en-US" b="1" dirty="0" smtClean="0"/>
              <a:t>quarterly rotation</a:t>
            </a:r>
            <a:r>
              <a:rPr lang="en-US" dirty="0" smtClean="0"/>
              <a:t>.</a:t>
            </a:r>
            <a:endParaRPr lang="en-US" dirty="0"/>
          </a:p>
          <a:p>
            <a:pPr lvl="2"/>
            <a:r>
              <a:rPr lang="en-US" dirty="0"/>
              <a:t>An </a:t>
            </a:r>
            <a:r>
              <a:rPr lang="en-US" b="1" dirty="0"/>
              <a:t>ECE 2 </a:t>
            </a:r>
            <a:r>
              <a:rPr lang="en-US" dirty="0"/>
              <a:t>section is </a:t>
            </a:r>
            <a:r>
              <a:rPr lang="en-US" u="sng" dirty="0"/>
              <a:t>NOT</a:t>
            </a:r>
            <a:r>
              <a:rPr lang="en-US" dirty="0"/>
              <a:t> run during the same time as this course. </a:t>
            </a:r>
          </a:p>
          <a:p>
            <a:pPr marL="914400" lvl="2" indent="0">
              <a:buNone/>
            </a:pPr>
            <a:r>
              <a:rPr lang="en-US" sz="1900" b="1" dirty="0" smtClean="0"/>
              <a:t>(SIDE NOTE) </a:t>
            </a:r>
            <a:r>
              <a:rPr lang="en-US" sz="1900" dirty="0" smtClean="0"/>
              <a:t>I would like </a:t>
            </a:r>
            <a:r>
              <a:rPr lang="en-US" sz="1900" dirty="0"/>
              <a:t>to see B and 2 performance objectives </a:t>
            </a:r>
            <a:r>
              <a:rPr lang="en-US" sz="1900" dirty="0" smtClean="0"/>
              <a:t>swapped so </a:t>
            </a:r>
            <a:r>
              <a:rPr lang="en-US" sz="1900" dirty="0"/>
              <a:t>that all of the education and training stays in the classroom with the teachers and the hands on experience is done in the center by the center directors. Directors are too busy to do the education and the training. </a:t>
            </a:r>
            <a:r>
              <a:rPr lang="en-US" sz="1900" dirty="0" smtClean="0"/>
              <a:t> At Layton, we run as if they have been swapped.</a:t>
            </a:r>
            <a:endParaRPr lang="en-US" sz="1900" dirty="0"/>
          </a:p>
        </p:txBody>
      </p:sp>
      <p:pic>
        <p:nvPicPr>
          <p:cNvPr id="2050" name="Picture 2" descr="http://img2.wikia.nocookie.net/__cb20130801230915/disney/images/0/0c/Finding_Nemo(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31" t="8252" r="1419" b="6148"/>
          <a:stretch/>
        </p:blipFill>
        <p:spPr bwMode="auto">
          <a:xfrm>
            <a:off x="6705600" y="76200"/>
            <a:ext cx="1599289" cy="133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280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36358932"/>
              </p:ext>
            </p:extLst>
          </p:nvPr>
        </p:nvGraphicFramePr>
        <p:xfrm>
          <a:off x="381000" y="2286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763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fontScale="90000"/>
          </a:bodyPr>
          <a:lstStyle/>
          <a:p>
            <a:r>
              <a:rPr lang="en-US" b="1" dirty="0" smtClean="0">
                <a:solidFill>
                  <a:schemeClr val="accent6"/>
                </a:solidFill>
                <a:effectLst>
                  <a:outerShdw blurRad="38100" dist="38100" dir="2700000" algn="tl">
                    <a:srgbClr val="000000">
                      <a:alpha val="43137"/>
                    </a:srgbClr>
                  </a:outerShdw>
                </a:effectLst>
              </a:rPr>
              <a:t>ECE 2 </a:t>
            </a:r>
            <a:r>
              <a:rPr lang="en-US" sz="3100" b="1" dirty="0" smtClean="0">
                <a:solidFill>
                  <a:schemeClr val="accent6"/>
                </a:solidFill>
                <a:effectLst>
                  <a:outerShdw blurRad="38100" dist="38100" dir="2700000" algn="tl">
                    <a:srgbClr val="000000">
                      <a:alpha val="43137"/>
                    </a:srgbClr>
                  </a:outerShdw>
                </a:effectLst>
              </a:rPr>
              <a:t>(or </a:t>
            </a:r>
            <a:r>
              <a:rPr lang="en-US" b="1" dirty="0" smtClean="0">
                <a:solidFill>
                  <a:schemeClr val="accent6"/>
                </a:solidFill>
                <a:effectLst>
                  <a:outerShdw blurRad="38100" dist="38100" dir="2700000" algn="tl">
                    <a:srgbClr val="000000">
                      <a:alpha val="43137"/>
                    </a:srgbClr>
                  </a:outerShdw>
                </a:effectLst>
              </a:rPr>
              <a:t>C</a:t>
            </a:r>
            <a:r>
              <a:rPr lang="en-US" sz="3100" b="1" dirty="0" smtClean="0">
                <a:solidFill>
                  <a:schemeClr val="accent6"/>
                </a:solidFill>
                <a:effectLst>
                  <a:outerShdw blurRad="38100" dist="38100" dir="2700000" algn="tl">
                    <a:srgbClr val="000000">
                      <a:alpha val="43137"/>
                    </a:srgbClr>
                  </a:outerShdw>
                </a:effectLst>
              </a:rPr>
              <a:t> for center</a:t>
            </a:r>
            <a:r>
              <a:rPr lang="en-US" sz="3100" b="1" dirty="0">
                <a:solidFill>
                  <a:schemeClr val="accent6"/>
                </a:solidFill>
                <a:effectLst>
                  <a:outerShdw blurRad="38100" dist="38100" dir="2700000" algn="tl">
                    <a:srgbClr val="000000">
                      <a:alpha val="43137"/>
                    </a:srgbClr>
                  </a:outerShdw>
                </a:effectLst>
              </a:rPr>
              <a:t>)</a:t>
            </a:r>
            <a:r>
              <a:rPr lang="en-US" b="1" dirty="0">
                <a:solidFill>
                  <a:schemeClr val="accent6"/>
                </a:solidFill>
                <a:effectLst>
                  <a:outerShdw blurRad="38100" dist="38100" dir="2700000" algn="tl">
                    <a:srgbClr val="000000">
                      <a:alpha val="43137"/>
                    </a:srgbClr>
                  </a:outerShdw>
                </a:effectLst>
              </a:rPr>
              <a:t/>
            </a:r>
            <a:br>
              <a:rPr lang="en-US" b="1" dirty="0">
                <a:solidFill>
                  <a:schemeClr val="accent6"/>
                </a:solidFill>
                <a:effectLst>
                  <a:outerShdw blurRad="38100" dist="38100" dir="2700000" algn="tl">
                    <a:srgbClr val="000000">
                      <a:alpha val="43137"/>
                    </a:srgbClr>
                  </a:outerShdw>
                </a:effectLst>
              </a:rPr>
            </a:br>
            <a:r>
              <a:rPr lang="en-US" sz="3100" b="1" dirty="0">
                <a:solidFill>
                  <a:schemeClr val="accent6"/>
                </a:solidFill>
                <a:effectLst>
                  <a:outerShdw blurRad="38100" dist="38100" dir="2700000" algn="tl">
                    <a:srgbClr val="000000">
                      <a:alpha val="43137"/>
                    </a:srgbClr>
                  </a:outerShdw>
                </a:effectLst>
              </a:rPr>
              <a:t>Level </a:t>
            </a:r>
            <a:r>
              <a:rPr lang="en-US" sz="3100" b="1" dirty="0" smtClean="0">
                <a:solidFill>
                  <a:schemeClr val="accent6"/>
                </a:solidFill>
                <a:effectLst>
                  <a:outerShdw blurRad="38100" dist="38100" dir="2700000" algn="tl">
                    <a:srgbClr val="000000">
                      <a:alpha val="43137"/>
                    </a:srgbClr>
                  </a:outerShdw>
                </a:effectLst>
              </a:rPr>
              <a:t>4 </a:t>
            </a:r>
            <a:r>
              <a:rPr lang="en-US" sz="3100" b="1" dirty="0">
                <a:solidFill>
                  <a:schemeClr val="accent6"/>
                </a:solidFill>
                <a:effectLst>
                  <a:outerShdw blurRad="38100" dist="38100" dir="2700000" algn="tl">
                    <a:srgbClr val="000000">
                      <a:alpha val="43137"/>
                    </a:srgbClr>
                  </a:outerShdw>
                </a:effectLst>
              </a:rPr>
              <a:t>in the pathway </a:t>
            </a:r>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r>
              <a:rPr lang="en-US" sz="3600" dirty="0"/>
              <a:t>Hands on </a:t>
            </a:r>
            <a:r>
              <a:rPr lang="en-US" sz="3600" b="1" dirty="0">
                <a:solidFill>
                  <a:schemeClr val="accent4">
                    <a:lumMod val="60000"/>
                    <a:lumOff val="40000"/>
                  </a:schemeClr>
                </a:solidFill>
                <a:effectLst>
                  <a:outerShdw blurRad="38100" dist="38100" dir="2700000" algn="tl">
                    <a:srgbClr val="000000">
                      <a:alpha val="43137"/>
                    </a:srgbClr>
                  </a:outerShdw>
                </a:effectLst>
              </a:rPr>
              <a:t>involvement</a:t>
            </a:r>
            <a:r>
              <a:rPr lang="en-US" sz="3600" dirty="0"/>
              <a:t> (experience) mixed with a review of </a:t>
            </a:r>
            <a:r>
              <a:rPr lang="en-US" sz="3600" b="1" dirty="0">
                <a:solidFill>
                  <a:schemeClr val="accent4">
                    <a:lumMod val="60000"/>
                    <a:lumOff val="40000"/>
                  </a:schemeClr>
                </a:solidFill>
                <a:effectLst>
                  <a:outerShdw blurRad="38100" dist="38100" dir="2700000" algn="tl">
                    <a:srgbClr val="000000">
                      <a:alpha val="43137"/>
                    </a:srgbClr>
                  </a:outerShdw>
                </a:effectLst>
              </a:rPr>
              <a:t>Showing </a:t>
            </a:r>
            <a:r>
              <a:rPr lang="en-US" sz="3600" dirty="0"/>
              <a:t>and </a:t>
            </a:r>
            <a:r>
              <a:rPr lang="en-US" sz="3600" b="1" dirty="0">
                <a:solidFill>
                  <a:schemeClr val="accent4">
                    <a:lumMod val="60000"/>
                    <a:lumOff val="40000"/>
                  </a:schemeClr>
                </a:solidFill>
                <a:effectLst>
                  <a:outerShdw blurRad="38100" dist="38100" dir="2700000" algn="tl">
                    <a:srgbClr val="000000">
                      <a:alpha val="43137"/>
                    </a:srgbClr>
                  </a:outerShdw>
                </a:effectLst>
              </a:rPr>
              <a:t>Teaching</a:t>
            </a:r>
            <a:r>
              <a:rPr lang="en-US" sz="3600" dirty="0"/>
              <a:t> </a:t>
            </a:r>
            <a:r>
              <a:rPr lang="en-US" sz="3600" dirty="0" smtClean="0"/>
              <a:t> </a:t>
            </a:r>
            <a:r>
              <a:rPr lang="en-US" sz="3600" b="1" dirty="0" smtClean="0">
                <a:effectLst>
                  <a:outerShdw blurRad="38100" dist="38100" dir="2700000" algn="tl">
                    <a:srgbClr val="000000">
                      <a:alpha val="43137"/>
                    </a:srgbClr>
                  </a:outerShdw>
                </a:effectLst>
              </a:rPr>
              <a:t>OTHERS </a:t>
            </a:r>
            <a:r>
              <a:rPr lang="en-US" sz="3600" dirty="0" smtClean="0"/>
              <a:t>(ECE </a:t>
            </a:r>
            <a:r>
              <a:rPr lang="en-US" sz="3600" dirty="0"/>
              <a:t>education).</a:t>
            </a:r>
          </a:p>
          <a:p>
            <a:pPr lvl="1"/>
            <a:r>
              <a:rPr lang="en-US" sz="2400" dirty="0" smtClean="0"/>
              <a:t>These </a:t>
            </a:r>
            <a:r>
              <a:rPr lang="en-US" sz="2400" dirty="0"/>
              <a:t>students have been managed and trained for the past three ECE pathway courses and now it is </a:t>
            </a:r>
            <a:r>
              <a:rPr lang="en-US" sz="2400" b="1" dirty="0"/>
              <a:t>their turn to do the managing and training</a:t>
            </a:r>
            <a:r>
              <a:rPr lang="en-US" sz="2400" dirty="0"/>
              <a:t>. They will be treated as professionals working out in the child care industry and expected to maintain the strict guidelines set by the State Child Care Licensing Standards.  These students </a:t>
            </a:r>
            <a:r>
              <a:rPr lang="en-US" sz="2400" b="1" dirty="0"/>
              <a:t>act as head teachers, but they also take on the role of support teachers </a:t>
            </a:r>
            <a:r>
              <a:rPr lang="en-US" sz="2400" dirty="0"/>
              <a:t>as the students from the other pathway courses come in to train and do their teaching experiences. </a:t>
            </a:r>
            <a:endParaRPr lang="en-US" sz="2400" dirty="0" smtClean="0"/>
          </a:p>
          <a:p>
            <a:pPr lvl="1"/>
            <a:r>
              <a:rPr lang="en-US" sz="2400" b="1" dirty="0" smtClean="0"/>
              <a:t>ECE 2 Enrollment</a:t>
            </a:r>
          </a:p>
          <a:p>
            <a:pPr lvl="2"/>
            <a:r>
              <a:rPr lang="en-US" sz="2000" dirty="0"/>
              <a:t>At our school, this class can be taken </a:t>
            </a:r>
            <a:r>
              <a:rPr lang="en-US" sz="2000" b="1" dirty="0"/>
              <a:t>multiple times </a:t>
            </a:r>
            <a:r>
              <a:rPr lang="en-US" sz="2000" dirty="0"/>
              <a:t>for credit and CDA lab experience hours.</a:t>
            </a:r>
          </a:p>
          <a:p>
            <a:pPr lvl="2"/>
            <a:r>
              <a:rPr lang="en-US" sz="2000" dirty="0" smtClean="0"/>
              <a:t>During </a:t>
            </a:r>
            <a:r>
              <a:rPr lang="en-US" sz="2000" dirty="0"/>
              <a:t>the class period that </a:t>
            </a:r>
            <a:r>
              <a:rPr lang="en-US" sz="2000" b="1" dirty="0"/>
              <a:t>ECE B</a:t>
            </a:r>
            <a:r>
              <a:rPr lang="en-US" sz="2000" dirty="0"/>
              <a:t> is offered, we </a:t>
            </a:r>
            <a:r>
              <a:rPr lang="en-US" sz="2000" b="1" dirty="0"/>
              <a:t>do not enroll any ECE 2 </a:t>
            </a:r>
            <a:r>
              <a:rPr lang="en-US" sz="2000" dirty="0"/>
              <a:t>students so that they ECE B students can have the opportunity to learn the role of head teacher without being micro-managed by the ECE 2 students.  </a:t>
            </a:r>
            <a:endParaRPr lang="en-US" sz="2000" dirty="0" smtClean="0"/>
          </a:p>
          <a:p>
            <a:pPr lvl="2"/>
            <a:r>
              <a:rPr lang="en-US" sz="2000" dirty="0" smtClean="0"/>
              <a:t>During </a:t>
            </a:r>
            <a:r>
              <a:rPr lang="en-US" sz="2000" dirty="0"/>
              <a:t>the class period that </a:t>
            </a:r>
            <a:r>
              <a:rPr lang="en-US" sz="2000" b="1" dirty="0"/>
              <a:t>ECE A</a:t>
            </a:r>
            <a:r>
              <a:rPr lang="en-US" sz="2000" dirty="0"/>
              <a:t> is offered, we only enroll </a:t>
            </a:r>
            <a:r>
              <a:rPr lang="en-US" sz="2000" b="1" dirty="0" smtClean="0"/>
              <a:t>4-5 </a:t>
            </a:r>
            <a:r>
              <a:rPr lang="en-US" sz="2000" b="1" dirty="0"/>
              <a:t>ECE 2 </a:t>
            </a:r>
            <a:r>
              <a:rPr lang="en-US" sz="2000" dirty="0"/>
              <a:t>students so that they can effectively train the ECE A students and provide the opportunity to practice and experience without too many “professionals” interfering.  </a:t>
            </a:r>
            <a:endParaRPr lang="en-US" sz="2000" dirty="0" smtClean="0"/>
          </a:p>
          <a:p>
            <a:pPr lvl="2"/>
            <a:r>
              <a:rPr lang="en-US" sz="2000" dirty="0" smtClean="0"/>
              <a:t>During </a:t>
            </a:r>
            <a:r>
              <a:rPr lang="en-US" sz="2000" dirty="0"/>
              <a:t>the class periods that </a:t>
            </a:r>
            <a:r>
              <a:rPr lang="en-US" sz="2000" b="1" dirty="0"/>
              <a:t>Child Development </a:t>
            </a:r>
            <a:r>
              <a:rPr lang="en-US" sz="2000" dirty="0"/>
              <a:t>is offered, we enroll </a:t>
            </a:r>
            <a:r>
              <a:rPr lang="en-US" sz="2000" b="1" dirty="0" smtClean="0"/>
              <a:t>8-10 </a:t>
            </a:r>
            <a:r>
              <a:rPr lang="en-US" sz="2000" b="1" dirty="0"/>
              <a:t>ECE 2 </a:t>
            </a:r>
            <a:r>
              <a:rPr lang="en-US" sz="2000" dirty="0"/>
              <a:t>students to manage the center.  If students are absent and we need </a:t>
            </a:r>
            <a:r>
              <a:rPr lang="en-US" sz="2000" b="1" dirty="0"/>
              <a:t>to meet ratio, we pull </a:t>
            </a:r>
            <a:r>
              <a:rPr lang="en-US" sz="2000" b="1" dirty="0" smtClean="0"/>
              <a:t>from </a:t>
            </a:r>
            <a:r>
              <a:rPr lang="en-US" sz="2000" dirty="0" smtClean="0"/>
              <a:t>the </a:t>
            </a:r>
            <a:r>
              <a:rPr lang="en-US" sz="2000" dirty="0"/>
              <a:t>Child Development students to come in and help.</a:t>
            </a:r>
          </a:p>
          <a:p>
            <a:endParaRPr lang="en-US" sz="2800" dirty="0"/>
          </a:p>
          <a:p>
            <a:pPr marL="0" indent="0">
              <a:buNone/>
            </a:pP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6376" b="9529"/>
          <a:stretch/>
        </p:blipFill>
        <p:spPr bwMode="auto">
          <a:xfrm>
            <a:off x="6400800" y="152400"/>
            <a:ext cx="1787236" cy="137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641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48811874"/>
              </p:ext>
            </p:extLst>
          </p:nvPr>
        </p:nvGraphicFramePr>
        <p:xfrm>
          <a:off x="381000" y="2286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65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63779360"/>
              </p:ext>
            </p:extLst>
          </p:nvPr>
        </p:nvGraphicFramePr>
        <p:xfrm>
          <a:off x="381000" y="2286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024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2521653"/>
              </p:ext>
            </p:extLst>
          </p:nvPr>
        </p:nvGraphicFramePr>
        <p:xfrm>
          <a:off x="381000" y="2286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688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98681824"/>
              </p:ext>
            </p:extLst>
          </p:nvPr>
        </p:nvGraphicFramePr>
        <p:xfrm>
          <a:off x="381000" y="2286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722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5399" y="1273175"/>
            <a:ext cx="3886199" cy="1927225"/>
          </a:xfrm>
        </p:spPr>
        <p:txBody>
          <a:bodyPr/>
          <a:lstStyle/>
          <a:p>
            <a:r>
              <a:rPr lang="en-US" dirty="0" smtClean="0"/>
              <a:t> </a:t>
            </a:r>
            <a:br>
              <a:rPr lang="en-US" dirty="0" smtClean="0"/>
            </a:br>
            <a:r>
              <a:rPr lang="en-US" b="1" dirty="0" smtClean="0"/>
              <a:t>CDA Training</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800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57800" y="3581400"/>
            <a:ext cx="3657600" cy="1569660"/>
          </a:xfrm>
          <a:prstGeom prst="rect">
            <a:avLst/>
          </a:prstGeom>
          <a:noFill/>
        </p:spPr>
        <p:txBody>
          <a:bodyPr wrap="square" rtlCol="0">
            <a:spAutoFit/>
          </a:bodyPr>
          <a:lstStyle/>
          <a:p>
            <a:r>
              <a:rPr lang="en-US" b="1" dirty="0" smtClean="0">
                <a:solidFill>
                  <a:srgbClr val="0070C0"/>
                </a:solidFill>
              </a:rPr>
              <a:t>The </a:t>
            </a:r>
            <a:r>
              <a:rPr lang="en-US" sz="2400" b="1" dirty="0" smtClean="0">
                <a:solidFill>
                  <a:srgbClr val="7030A0"/>
                </a:solidFill>
                <a:effectLst>
                  <a:outerShdw blurRad="38100" dist="38100" dir="2700000" algn="tl">
                    <a:srgbClr val="000000">
                      <a:alpha val="43137"/>
                    </a:srgbClr>
                  </a:outerShdw>
                </a:effectLst>
              </a:rPr>
              <a:t>CDA</a:t>
            </a:r>
            <a:r>
              <a:rPr lang="en-US" b="1" dirty="0" smtClean="0">
                <a:solidFill>
                  <a:srgbClr val="0070C0"/>
                </a:solidFill>
              </a:rPr>
              <a:t> is not just a Utah license, but a National license that can be used anywhere in the nation and you will be                                    </a:t>
            </a:r>
          </a:p>
          <a:p>
            <a:r>
              <a:rPr lang="en-US" b="1" dirty="0">
                <a:solidFill>
                  <a:srgbClr val="0070C0"/>
                </a:solidFill>
              </a:rPr>
              <a:t> </a:t>
            </a:r>
            <a:r>
              <a:rPr lang="en-US" b="1" dirty="0" smtClean="0">
                <a:solidFill>
                  <a:srgbClr val="0070C0"/>
                </a:solidFill>
              </a:rPr>
              <a:t>                                   to get it.</a:t>
            </a:r>
            <a:endParaRPr lang="en-US" b="1" dirty="0">
              <a:solidFill>
                <a:srgbClr val="0070C0"/>
              </a:solidFill>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876800"/>
            <a:ext cx="22383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522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6200"/>
            <a:ext cx="8229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38200" y="2438400"/>
            <a:ext cx="7810728" cy="1323439"/>
          </a:xfrm>
          <a:prstGeom prst="rect">
            <a:avLst/>
          </a:prstGeom>
          <a:solidFill>
            <a:schemeClr val="bg1">
              <a:lumMod val="85000"/>
            </a:schemeClr>
          </a:solidFill>
        </p:spPr>
        <p:txBody>
          <a:bodyPr wrap="none" rtlCol="0">
            <a:spAutoFit/>
          </a:bodyPr>
          <a:lstStyle/>
          <a:p>
            <a:r>
              <a:rPr lang="en-US" sz="4000" b="1" dirty="0" smtClean="0">
                <a:solidFill>
                  <a:schemeClr val="accent2"/>
                </a:solidFill>
                <a:effectLst>
                  <a:outerShdw blurRad="38100" dist="38100" dir="2700000" algn="tl">
                    <a:srgbClr val="000000">
                      <a:alpha val="43137"/>
                    </a:srgbClr>
                  </a:outerShdw>
                </a:effectLst>
              </a:rPr>
              <a:t>Sample</a:t>
            </a:r>
          </a:p>
          <a:p>
            <a:r>
              <a:rPr lang="en-US" sz="4000" b="1" dirty="0" smtClean="0">
                <a:solidFill>
                  <a:schemeClr val="accent2"/>
                </a:solidFill>
                <a:effectLst>
                  <a:outerShdw blurRad="38100" dist="38100" dir="2700000" algn="tl">
                    <a:srgbClr val="000000">
                      <a:alpha val="43137"/>
                    </a:srgbClr>
                  </a:outerShdw>
                </a:effectLst>
              </a:rPr>
              <a:t>ECE II Performance Objective #3 &amp; 4</a:t>
            </a:r>
            <a:endParaRPr lang="en-US" sz="4000"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3072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4328"/>
            <a:ext cx="8686800" cy="643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2133600"/>
            <a:ext cx="6959534" cy="1323439"/>
          </a:xfrm>
          <a:prstGeom prst="rect">
            <a:avLst/>
          </a:prstGeom>
          <a:solidFill>
            <a:schemeClr val="bg1">
              <a:lumMod val="85000"/>
            </a:schemeClr>
          </a:solidFill>
        </p:spPr>
        <p:txBody>
          <a:bodyPr wrap="none" rtlCol="0">
            <a:spAutoFit/>
          </a:bodyPr>
          <a:lstStyle/>
          <a:p>
            <a:r>
              <a:rPr lang="en-US" sz="4000" b="1" dirty="0" smtClean="0">
                <a:solidFill>
                  <a:schemeClr val="accent2"/>
                </a:solidFill>
                <a:effectLst>
                  <a:outerShdw blurRad="38100" dist="38100" dir="2700000" algn="tl">
                    <a:srgbClr val="000000">
                      <a:alpha val="43137"/>
                    </a:srgbClr>
                  </a:outerShdw>
                </a:effectLst>
              </a:rPr>
              <a:t>Sample</a:t>
            </a:r>
          </a:p>
          <a:p>
            <a:r>
              <a:rPr lang="en-US" sz="4000" b="1" dirty="0" smtClean="0">
                <a:solidFill>
                  <a:schemeClr val="accent2"/>
                </a:solidFill>
                <a:effectLst>
                  <a:outerShdw blurRad="38100" dist="38100" dir="2700000" algn="tl">
                    <a:srgbClr val="000000">
                      <a:alpha val="43137"/>
                    </a:srgbClr>
                  </a:outerShdw>
                </a:effectLst>
              </a:rPr>
              <a:t>ECE II Performance Objective #4</a:t>
            </a:r>
            <a:endParaRPr lang="en-US" sz="4000"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3223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95483" y="1600201"/>
          <a:ext cx="6553033" cy="4525961"/>
        </p:xfrm>
        <a:graphic>
          <a:graphicData uri="http://schemas.openxmlformats.org/drawingml/2006/table">
            <a:tbl>
              <a:tblPr firstRow="1" firstCol="1" bandRow="1"/>
              <a:tblGrid>
                <a:gridCol w="1721890"/>
                <a:gridCol w="965613"/>
                <a:gridCol w="966639"/>
                <a:gridCol w="965613"/>
                <a:gridCol w="966639"/>
                <a:gridCol w="966639"/>
              </a:tblGrid>
              <a:tr h="113768">
                <a:tc>
                  <a:txBody>
                    <a:bodyPr/>
                    <a:lstStyle/>
                    <a:p>
                      <a:pPr marL="0" marR="0" algn="ctr">
                        <a:spcBef>
                          <a:spcPts val="200"/>
                        </a:spcBef>
                        <a:spcAft>
                          <a:spcPts val="200"/>
                        </a:spcAft>
                      </a:pPr>
                      <a:r>
                        <a:rPr lang="en-US" sz="700" cap="all" spc="50">
                          <a:solidFill>
                            <a:srgbClr val="404040"/>
                          </a:solidFill>
                          <a:effectLst/>
                          <a:latin typeface="Cambria"/>
                          <a:ea typeface="Cambria"/>
                          <a:cs typeface="Times New Roman"/>
                        </a:rPr>
                        <a:t>THEME</a:t>
                      </a:r>
                    </a:p>
                  </a:txBody>
                  <a:tcPr marL="56884" marR="56884"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700" cap="all" spc="50">
                          <a:solidFill>
                            <a:srgbClr val="404040"/>
                          </a:solidFill>
                          <a:effectLst/>
                          <a:latin typeface="Cambria"/>
                          <a:ea typeface="Cambria"/>
                          <a:cs typeface="Times New Roman"/>
                        </a:rPr>
                        <a:t>Monday</a:t>
                      </a:r>
                    </a:p>
                  </a:txBody>
                  <a:tcPr marL="56884" marR="56884"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700" cap="all" spc="50">
                          <a:solidFill>
                            <a:srgbClr val="404040"/>
                          </a:solidFill>
                          <a:effectLst/>
                          <a:latin typeface="Cambria"/>
                          <a:ea typeface="Cambria"/>
                          <a:cs typeface="Times New Roman"/>
                        </a:rPr>
                        <a:t>Tuesday</a:t>
                      </a:r>
                    </a:p>
                  </a:txBody>
                  <a:tcPr marL="56884" marR="56884"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700" cap="all" spc="50">
                          <a:solidFill>
                            <a:srgbClr val="404040"/>
                          </a:solidFill>
                          <a:effectLst/>
                          <a:latin typeface="Cambria"/>
                          <a:ea typeface="Cambria"/>
                          <a:cs typeface="Times New Roman"/>
                        </a:rPr>
                        <a:t>Wednesday</a:t>
                      </a:r>
                    </a:p>
                  </a:txBody>
                  <a:tcPr marL="56884" marR="56884"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700" cap="all" spc="50">
                          <a:solidFill>
                            <a:srgbClr val="404040"/>
                          </a:solidFill>
                          <a:effectLst/>
                          <a:latin typeface="Cambria"/>
                          <a:ea typeface="Cambria"/>
                          <a:cs typeface="Times New Roman"/>
                        </a:rPr>
                        <a:t>Thursday</a:t>
                      </a:r>
                    </a:p>
                  </a:txBody>
                  <a:tcPr marL="56884" marR="56884"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700" cap="all" spc="50">
                          <a:solidFill>
                            <a:srgbClr val="404040"/>
                          </a:solidFill>
                          <a:effectLst/>
                          <a:latin typeface="Cambria"/>
                          <a:ea typeface="Cambria"/>
                          <a:cs typeface="Times New Roman"/>
                        </a:rPr>
                        <a:t>Friday</a:t>
                      </a:r>
                    </a:p>
                  </a:txBody>
                  <a:tcPr marL="56884" marR="56884" marT="0" marB="0" anchor="b">
                    <a:lnL>
                      <a:noFill/>
                    </a:lnL>
                    <a:lnR w="12700" cap="flat" cmpd="sng" algn="ctr">
                      <a:solidFill>
                        <a:srgbClr val="969696"/>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627830">
                <a:tc>
                  <a:txBody>
                    <a:bodyPr/>
                    <a:lstStyle/>
                    <a:p>
                      <a:pPr marL="0" marR="0">
                        <a:spcBef>
                          <a:spcPts val="200"/>
                        </a:spcBef>
                        <a:spcAft>
                          <a:spcPts val="200"/>
                        </a:spcAft>
                      </a:pPr>
                      <a:r>
                        <a:rPr lang="en-US" sz="1200" b="1" i="1">
                          <a:solidFill>
                            <a:srgbClr val="0D0D0D"/>
                          </a:solidFill>
                          <a:effectLst/>
                          <a:latin typeface="Cambria"/>
                          <a:ea typeface="Cambria"/>
                          <a:cs typeface="Times New Roman"/>
                        </a:rPr>
                        <a:t>Seasons</a:t>
                      </a:r>
                      <a:endParaRPr lang="en-US" sz="1200">
                        <a:solidFill>
                          <a:srgbClr val="0D0D0D"/>
                        </a:solidFill>
                        <a:effectLst/>
                        <a:latin typeface="Cambria"/>
                        <a:ea typeface="Cambria"/>
                        <a:cs typeface="Times New Roman"/>
                      </a:endParaRP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2</a:t>
                      </a:r>
                    </a:p>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3</a:t>
                      </a:r>
                    </a:p>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4</a:t>
                      </a:r>
                    </a:p>
                    <a:p>
                      <a:pPr marL="0" marR="0">
                        <a:spcBef>
                          <a:spcPts val="0"/>
                        </a:spcBef>
                        <a:spcAft>
                          <a:spcPts val="0"/>
                        </a:spcAft>
                      </a:pPr>
                      <a:r>
                        <a:rPr lang="en-US" sz="900">
                          <a:solidFill>
                            <a:srgbClr val="0D0D0D"/>
                          </a:solidFill>
                          <a:effectLst/>
                          <a:latin typeface="Cambria"/>
                          <a:ea typeface="Cambria"/>
                          <a:cs typeface="Times New Roman"/>
                        </a:rPr>
                        <a:t>CD Teach</a:t>
                      </a:r>
                    </a:p>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5</a:t>
                      </a:r>
                    </a:p>
                    <a:p>
                      <a:pPr marL="0" marR="0">
                        <a:spcBef>
                          <a:spcPts val="0"/>
                        </a:spcBef>
                        <a:spcAft>
                          <a:spcPts val="0"/>
                        </a:spcAft>
                      </a:pPr>
                      <a:r>
                        <a:rPr lang="en-US" sz="900">
                          <a:solidFill>
                            <a:srgbClr val="0D0D0D"/>
                          </a:solidFill>
                          <a:effectLst/>
                          <a:latin typeface="Cambria"/>
                          <a:ea typeface="Cambria"/>
                          <a:cs typeface="Times New Roman"/>
                        </a:rPr>
                        <a:t>CD Teach</a:t>
                      </a:r>
                    </a:p>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6</a:t>
                      </a:r>
                    </a:p>
                    <a:p>
                      <a:pPr marL="0" marR="0">
                        <a:spcBef>
                          <a:spcPts val="0"/>
                        </a:spcBef>
                        <a:spcAft>
                          <a:spcPts val="0"/>
                        </a:spcAft>
                      </a:pPr>
                      <a:r>
                        <a:rPr lang="en-US" sz="900">
                          <a:solidFill>
                            <a:srgbClr val="0D0D0D"/>
                          </a:solidFill>
                          <a:effectLst/>
                          <a:latin typeface="Cambria"/>
                          <a:ea typeface="Cambria"/>
                          <a:cs typeface="Times New Roman"/>
                        </a:rPr>
                        <a:t>CD Teach</a:t>
                      </a:r>
                    </a:p>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89613">
                <a:tc>
                  <a:txBody>
                    <a:bodyPr/>
                    <a:lstStyle/>
                    <a:p>
                      <a:pPr marL="0" marR="0">
                        <a:spcBef>
                          <a:spcPts val="200"/>
                        </a:spcBef>
                        <a:spcAft>
                          <a:spcPts val="200"/>
                        </a:spcAft>
                      </a:pPr>
                      <a:r>
                        <a:rPr lang="en-US" sz="700" b="1" i="1">
                          <a:solidFill>
                            <a:srgbClr val="0D0D0D"/>
                          </a:solidFill>
                          <a:effectLst/>
                          <a:latin typeface="Cambria"/>
                          <a:ea typeface="Cambria"/>
                          <a:cs typeface="Times New Roman"/>
                        </a:rPr>
                        <a:t>Letter S, Number 9, Shape kite</a:t>
                      </a:r>
                      <a:endParaRPr lang="en-US" sz="700">
                        <a:solidFill>
                          <a:srgbClr val="0D0D0D"/>
                        </a:solidFill>
                        <a:effectLst/>
                        <a:latin typeface="Cambria"/>
                        <a:ea typeface="Cambria"/>
                        <a:cs typeface="Times New Roman"/>
                      </a:endParaRP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627830">
                <a:tc>
                  <a:txBody>
                    <a:bodyPr/>
                    <a:lstStyle/>
                    <a:p>
                      <a:pPr marL="0" marR="0">
                        <a:spcBef>
                          <a:spcPts val="200"/>
                        </a:spcBef>
                        <a:spcAft>
                          <a:spcPts val="200"/>
                        </a:spcAft>
                      </a:pPr>
                      <a:r>
                        <a:rPr lang="en-US" sz="1200" b="1" i="1">
                          <a:solidFill>
                            <a:srgbClr val="0D0D0D"/>
                          </a:solidFill>
                          <a:effectLst/>
                          <a:latin typeface="Cambria"/>
                          <a:ea typeface="Cambria"/>
                          <a:cs typeface="Times New Roman"/>
                        </a:rPr>
                        <a:t>Dinosaurs</a:t>
                      </a:r>
                      <a:endParaRPr lang="en-US" sz="1200">
                        <a:solidFill>
                          <a:srgbClr val="0D0D0D"/>
                        </a:solidFill>
                        <a:effectLst/>
                        <a:latin typeface="Cambria"/>
                        <a:ea typeface="Cambria"/>
                        <a:cs typeface="Times New Roman"/>
                      </a:endParaRP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9</a:t>
                      </a:r>
                    </a:p>
                    <a:p>
                      <a:pPr marL="0" marR="0">
                        <a:spcBef>
                          <a:spcPts val="0"/>
                        </a:spcBef>
                        <a:spcAft>
                          <a:spcPts val="0"/>
                        </a:spcAft>
                      </a:pPr>
                      <a:r>
                        <a:rPr lang="en-US" sz="900">
                          <a:solidFill>
                            <a:srgbClr val="0D0D0D"/>
                          </a:solidFill>
                          <a:effectLst/>
                          <a:latin typeface="Cambria"/>
                          <a:ea typeface="Cambria"/>
                          <a:cs typeface="Times New Roman"/>
                        </a:rPr>
                        <a:t>CD Teach</a:t>
                      </a:r>
                    </a:p>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10</a:t>
                      </a:r>
                    </a:p>
                    <a:p>
                      <a:pPr marL="0" marR="0">
                        <a:spcBef>
                          <a:spcPts val="0"/>
                        </a:spcBef>
                        <a:spcAft>
                          <a:spcPts val="0"/>
                        </a:spcAft>
                      </a:pPr>
                      <a:r>
                        <a:rPr lang="en-US" sz="900">
                          <a:solidFill>
                            <a:srgbClr val="0D0D0D"/>
                          </a:solidFill>
                          <a:effectLst/>
                          <a:latin typeface="Cambria"/>
                          <a:ea typeface="Cambria"/>
                          <a:cs typeface="Times New Roman"/>
                        </a:rPr>
                        <a:t>ECE A</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11</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12</a:t>
                      </a:r>
                    </a:p>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ECE A</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13</a:t>
                      </a:r>
                    </a:p>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ECE B</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75392">
                <a:tc>
                  <a:txBody>
                    <a:bodyPr/>
                    <a:lstStyle/>
                    <a:p>
                      <a:pPr marL="0" marR="0">
                        <a:spcBef>
                          <a:spcPts val="200"/>
                        </a:spcBef>
                        <a:spcAft>
                          <a:spcPts val="200"/>
                        </a:spcAft>
                      </a:pPr>
                      <a:r>
                        <a:rPr lang="en-US" sz="700" b="1" i="1">
                          <a:solidFill>
                            <a:srgbClr val="0D0D0D"/>
                          </a:solidFill>
                          <a:effectLst/>
                          <a:latin typeface="Cambria"/>
                          <a:ea typeface="Cambria"/>
                          <a:cs typeface="Times New Roman"/>
                        </a:rPr>
                        <a:t>Letter J, Number 10, Shape clover</a:t>
                      </a:r>
                      <a:endParaRPr lang="en-US" sz="700">
                        <a:solidFill>
                          <a:srgbClr val="0D0D0D"/>
                        </a:solidFill>
                        <a:effectLst/>
                        <a:latin typeface="Cambria"/>
                        <a:ea typeface="Cambria"/>
                        <a:cs typeface="Times New Roman"/>
                      </a:endParaRP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488781">
                <a:tc>
                  <a:txBody>
                    <a:bodyPr/>
                    <a:lstStyle/>
                    <a:p>
                      <a:pPr marL="0" marR="0">
                        <a:spcBef>
                          <a:spcPts val="200"/>
                        </a:spcBef>
                        <a:spcAft>
                          <a:spcPts val="200"/>
                        </a:spcAft>
                      </a:pPr>
                      <a:r>
                        <a:rPr lang="en-US" sz="1200" b="1" i="1">
                          <a:solidFill>
                            <a:srgbClr val="0D0D0D"/>
                          </a:solidFill>
                          <a:effectLst/>
                          <a:latin typeface="Cambria"/>
                          <a:ea typeface="Cambria"/>
                          <a:cs typeface="Times New Roman"/>
                        </a:rPr>
                        <a:t>Colors</a:t>
                      </a:r>
                      <a:endParaRPr lang="en-US" sz="1200">
                        <a:solidFill>
                          <a:srgbClr val="0D0D0D"/>
                        </a:solidFill>
                        <a:effectLst/>
                        <a:latin typeface="Cambria"/>
                        <a:ea typeface="Cambria"/>
                        <a:cs typeface="Times New Roman"/>
                      </a:endParaRP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16</a:t>
                      </a:r>
                    </a:p>
                    <a:p>
                      <a:pPr marL="0" marR="0">
                        <a:spcBef>
                          <a:spcPts val="0"/>
                        </a:spcBef>
                        <a:spcAft>
                          <a:spcPts val="0"/>
                        </a:spcAft>
                      </a:pPr>
                      <a:r>
                        <a:rPr lang="en-US" sz="900">
                          <a:solidFill>
                            <a:srgbClr val="0D0D0D"/>
                          </a:solidFill>
                          <a:effectLst/>
                          <a:latin typeface="Cambria"/>
                          <a:ea typeface="Cambria"/>
                          <a:cs typeface="Times New Roman"/>
                        </a:rPr>
                        <a:t>CD Teach</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17</a:t>
                      </a:r>
                    </a:p>
                    <a:p>
                      <a:pPr marL="0" marR="0">
                        <a:spcBef>
                          <a:spcPts val="0"/>
                        </a:spcBef>
                        <a:spcAft>
                          <a:spcPts val="0"/>
                        </a:spcAft>
                      </a:pPr>
                      <a:r>
                        <a:rPr lang="en-US" sz="900">
                          <a:solidFill>
                            <a:srgbClr val="0D0D0D"/>
                          </a:solidFill>
                          <a:effectLst/>
                          <a:latin typeface="Cambria"/>
                          <a:ea typeface="Cambria"/>
                          <a:cs typeface="Times New Roman"/>
                        </a:rPr>
                        <a:t>CD Teach</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18</a:t>
                      </a:r>
                    </a:p>
                    <a:p>
                      <a:pPr marL="0" marR="0">
                        <a:spcBef>
                          <a:spcPts val="0"/>
                        </a:spcBef>
                        <a:spcAft>
                          <a:spcPts val="0"/>
                        </a:spcAft>
                      </a:pPr>
                      <a:r>
                        <a:rPr lang="en-US" sz="900">
                          <a:solidFill>
                            <a:srgbClr val="0D0D0D"/>
                          </a:solidFill>
                          <a:effectLst/>
                          <a:latin typeface="Cambria"/>
                          <a:ea typeface="Cambria"/>
                          <a:cs typeface="Times New Roman"/>
                        </a:rPr>
                        <a:t>CD Teach</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19</a:t>
                      </a:r>
                    </a:p>
                    <a:p>
                      <a:pPr marL="0" marR="0">
                        <a:spcBef>
                          <a:spcPts val="0"/>
                        </a:spcBef>
                        <a:spcAft>
                          <a:spcPts val="0"/>
                        </a:spcAft>
                      </a:pPr>
                      <a:r>
                        <a:rPr lang="en-US" sz="900">
                          <a:solidFill>
                            <a:srgbClr val="0D0D0D"/>
                          </a:solidFill>
                          <a:effectLst/>
                          <a:latin typeface="Cambria"/>
                          <a:ea typeface="Cambria"/>
                          <a:cs typeface="Times New Roman"/>
                        </a:rPr>
                        <a:t>CD Teach</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20</a:t>
                      </a:r>
                    </a:p>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412409">
                <a:tc>
                  <a:txBody>
                    <a:bodyPr/>
                    <a:lstStyle/>
                    <a:p>
                      <a:pPr marL="0" marR="0">
                        <a:spcBef>
                          <a:spcPts val="200"/>
                        </a:spcBef>
                        <a:spcAft>
                          <a:spcPts val="200"/>
                        </a:spcAft>
                      </a:pPr>
                      <a:r>
                        <a:rPr lang="en-US" sz="700" b="1" i="1">
                          <a:solidFill>
                            <a:srgbClr val="0D0D0D"/>
                          </a:solidFill>
                          <a:effectLst/>
                          <a:latin typeface="Cambria"/>
                          <a:ea typeface="Cambria"/>
                          <a:cs typeface="Times New Roman"/>
                        </a:rPr>
                        <a:t> </a:t>
                      </a:r>
                      <a:endParaRPr lang="en-US" sz="700">
                        <a:solidFill>
                          <a:srgbClr val="0D0D0D"/>
                        </a:solidFill>
                        <a:effectLst/>
                        <a:latin typeface="Cambria"/>
                        <a:ea typeface="Cambria"/>
                        <a:cs typeface="Times New Roman"/>
                      </a:endParaRPr>
                    </a:p>
                    <a:p>
                      <a:pPr marL="0" marR="0">
                        <a:spcBef>
                          <a:spcPts val="200"/>
                        </a:spcBef>
                        <a:spcAft>
                          <a:spcPts val="200"/>
                        </a:spcAft>
                      </a:pPr>
                      <a:r>
                        <a:rPr lang="en-US" sz="700" b="1" i="1">
                          <a:solidFill>
                            <a:srgbClr val="0D0D0D"/>
                          </a:solidFill>
                          <a:effectLst/>
                          <a:latin typeface="Cambria"/>
                          <a:ea typeface="Cambria"/>
                          <a:cs typeface="Times New Roman"/>
                        </a:rPr>
                        <a:t>Letter C, Number 11, Shape Trapezoid</a:t>
                      </a:r>
                      <a:endParaRPr lang="en-US" sz="700">
                        <a:solidFill>
                          <a:srgbClr val="0D0D0D"/>
                        </a:solidFill>
                        <a:effectLst/>
                        <a:latin typeface="Cambria"/>
                        <a:ea typeface="Cambria"/>
                        <a:cs typeface="Times New Roman"/>
                      </a:endParaRP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ECE B</a:t>
                      </a:r>
                    </a:p>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ECE B</a:t>
                      </a:r>
                    </a:p>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627830">
                <a:tc>
                  <a:txBody>
                    <a:bodyPr/>
                    <a:lstStyle/>
                    <a:p>
                      <a:pPr marL="0" marR="0">
                        <a:spcBef>
                          <a:spcPts val="200"/>
                        </a:spcBef>
                        <a:spcAft>
                          <a:spcPts val="200"/>
                        </a:spcAft>
                      </a:pPr>
                      <a:r>
                        <a:rPr lang="en-US" sz="1200" b="1" i="1">
                          <a:solidFill>
                            <a:srgbClr val="0D0D0D"/>
                          </a:solidFill>
                          <a:effectLst/>
                          <a:latin typeface="Cambria"/>
                          <a:ea typeface="Cambria"/>
                          <a:cs typeface="Times New Roman"/>
                        </a:rPr>
                        <a:t>Thanksgiving</a:t>
                      </a:r>
                      <a:endParaRPr lang="en-US" sz="1200">
                        <a:solidFill>
                          <a:srgbClr val="0D0D0D"/>
                        </a:solidFill>
                        <a:effectLst/>
                        <a:latin typeface="Cambria"/>
                        <a:ea typeface="Cambria"/>
                        <a:cs typeface="Times New Roman"/>
                      </a:endParaRP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23</a:t>
                      </a:r>
                    </a:p>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ECE B</a:t>
                      </a:r>
                    </a:p>
                    <a:p>
                      <a:pPr marL="0" marR="0">
                        <a:spcBef>
                          <a:spcPts val="0"/>
                        </a:spcBef>
                        <a:spcAft>
                          <a:spcPts val="0"/>
                        </a:spcAft>
                      </a:pPr>
                      <a:r>
                        <a:rPr lang="en-US" sz="9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24</a:t>
                      </a:r>
                    </a:p>
                    <a:p>
                      <a:pPr marL="0" marR="0">
                        <a:spcBef>
                          <a:spcPts val="0"/>
                        </a:spcBef>
                        <a:spcAft>
                          <a:spcPts val="0"/>
                        </a:spcAft>
                      </a:pPr>
                      <a:r>
                        <a:rPr lang="en-US" sz="900">
                          <a:solidFill>
                            <a:srgbClr val="0D0D0D"/>
                          </a:solidFill>
                          <a:effectLst/>
                          <a:latin typeface="Cambria"/>
                          <a:ea typeface="Cambria"/>
                          <a:cs typeface="Times New Roman"/>
                        </a:rPr>
                        <a:t>Thanksgiving </a:t>
                      </a:r>
                    </a:p>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25</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26</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27</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99094">
                <a:tc>
                  <a:txBody>
                    <a:bodyPr/>
                    <a:lstStyle/>
                    <a:p>
                      <a:pPr marL="0" marR="0">
                        <a:spcBef>
                          <a:spcPts val="200"/>
                        </a:spcBef>
                        <a:spcAft>
                          <a:spcPts val="200"/>
                        </a:spcAft>
                      </a:pPr>
                      <a:r>
                        <a:rPr lang="en-US" sz="700" b="1" i="1">
                          <a:solidFill>
                            <a:srgbClr val="0D0D0D"/>
                          </a:solidFill>
                          <a:effectLst/>
                          <a:latin typeface="Cambria"/>
                          <a:ea typeface="Cambria"/>
                          <a:cs typeface="Times New Roman"/>
                        </a:rPr>
                        <a:t>Letter T, Number 12, Shape Pentagon</a:t>
                      </a:r>
                      <a:endParaRPr lang="en-US" sz="700">
                        <a:solidFill>
                          <a:srgbClr val="0D0D0D"/>
                        </a:solidFill>
                        <a:effectLst/>
                        <a:latin typeface="Cambria"/>
                        <a:ea typeface="Cambria"/>
                        <a:cs typeface="Times New Roman"/>
                      </a:endParaRP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707889">
                <a:tc>
                  <a:txBody>
                    <a:bodyPr/>
                    <a:lstStyle/>
                    <a:p>
                      <a:pPr marL="0" marR="0">
                        <a:spcBef>
                          <a:spcPts val="200"/>
                        </a:spcBef>
                        <a:spcAft>
                          <a:spcPts val="200"/>
                        </a:spcAft>
                      </a:pPr>
                      <a:r>
                        <a:rPr lang="en-US" sz="1200" b="1" i="1">
                          <a:solidFill>
                            <a:srgbClr val="0D0D0D"/>
                          </a:solidFill>
                          <a:effectLst/>
                          <a:latin typeface="Cambria"/>
                          <a:ea typeface="Cambria"/>
                          <a:cs typeface="Times New Roman"/>
                        </a:rPr>
                        <a:t>Getting Along with others &amp; Friends</a:t>
                      </a:r>
                      <a:endParaRPr lang="en-US" sz="1200">
                        <a:solidFill>
                          <a:srgbClr val="0D0D0D"/>
                        </a:solidFill>
                        <a:effectLst/>
                        <a:latin typeface="Cambria"/>
                        <a:ea typeface="Cambria"/>
                        <a:cs typeface="Times New Roman"/>
                      </a:endParaRPr>
                    </a:p>
                    <a:p>
                      <a:pPr marL="0" marR="0">
                        <a:spcBef>
                          <a:spcPts val="200"/>
                        </a:spcBef>
                        <a:spcAft>
                          <a:spcPts val="200"/>
                        </a:spcAft>
                      </a:pPr>
                      <a:r>
                        <a:rPr lang="en-US" sz="800" b="1" i="1">
                          <a:solidFill>
                            <a:srgbClr val="0D0D0D"/>
                          </a:solidFill>
                          <a:effectLst/>
                          <a:latin typeface="Cambria"/>
                          <a:ea typeface="Cambria"/>
                          <a:cs typeface="Times New Roman"/>
                        </a:rPr>
                        <a:t>*Elf on the shelf begins</a:t>
                      </a:r>
                      <a:endParaRPr lang="en-US" sz="700">
                        <a:solidFill>
                          <a:srgbClr val="0D0D0D"/>
                        </a:solidFill>
                        <a:effectLst/>
                        <a:latin typeface="Cambria"/>
                        <a:ea typeface="Cambria"/>
                        <a:cs typeface="Times New Roman"/>
                      </a:endParaRPr>
                    </a:p>
                    <a:p>
                      <a:pPr marL="0" marR="0">
                        <a:spcBef>
                          <a:spcPts val="0"/>
                        </a:spcBef>
                        <a:spcAft>
                          <a:spcPts val="0"/>
                        </a:spcAft>
                      </a:pPr>
                      <a:r>
                        <a:rPr lang="en-US" sz="9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200">
                          <a:solidFill>
                            <a:srgbClr val="0D0D0D"/>
                          </a:solidFill>
                          <a:effectLst/>
                          <a:latin typeface="Cambria"/>
                          <a:ea typeface="Cambria"/>
                          <a:cs typeface="Times New Roman"/>
                        </a:rPr>
                        <a:t>30</a:t>
                      </a:r>
                    </a:p>
                    <a:p>
                      <a:pPr marL="0" marR="0">
                        <a:spcBef>
                          <a:spcPts val="0"/>
                        </a:spcBef>
                        <a:spcAft>
                          <a:spcPts val="0"/>
                        </a:spcAft>
                      </a:pPr>
                      <a:r>
                        <a:rPr lang="en-US" sz="900">
                          <a:solidFill>
                            <a:srgbClr val="0D0D0D"/>
                          </a:solidFill>
                          <a:effectLst/>
                          <a:latin typeface="Cambria"/>
                          <a:ea typeface="Cambria"/>
                          <a:cs typeface="Times New Roman"/>
                        </a:rPr>
                        <a:t>CD Observe</a:t>
                      </a:r>
                    </a:p>
                    <a:p>
                      <a:pPr marL="0" marR="0">
                        <a:spcBef>
                          <a:spcPts val="0"/>
                        </a:spcBef>
                        <a:spcAft>
                          <a:spcPts val="0"/>
                        </a:spcAft>
                      </a:pPr>
                      <a:r>
                        <a:rPr lang="en-US" sz="900">
                          <a:solidFill>
                            <a:srgbClr val="0D0D0D"/>
                          </a:solidFill>
                          <a:effectLst/>
                          <a:latin typeface="Cambria"/>
                          <a:ea typeface="Cambria"/>
                          <a:cs typeface="Times New Roman"/>
                        </a:rPr>
                        <a:t>ECE B</a:t>
                      </a:r>
                    </a:p>
                    <a:p>
                      <a:pPr marL="0" marR="0">
                        <a:spcBef>
                          <a:spcPts val="0"/>
                        </a:spcBef>
                        <a:spcAft>
                          <a:spcPts val="0"/>
                        </a:spcAft>
                      </a:pPr>
                      <a:r>
                        <a:rPr lang="en-US" sz="9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200">
                        <a:solidFill>
                          <a:srgbClr val="0D0D0D"/>
                        </a:solidFill>
                        <a:effectLst/>
                        <a:latin typeface="Cambria"/>
                        <a:ea typeface="Cambria"/>
                        <a:cs typeface="Times New Roman"/>
                      </a:endParaRP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200">
                        <a:solidFill>
                          <a:srgbClr val="0D0D0D"/>
                        </a:solidFill>
                        <a:effectLst/>
                        <a:latin typeface="Cambria"/>
                        <a:ea typeface="Cambria"/>
                        <a:cs typeface="Times New Roman"/>
                      </a:endParaRP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200">
                        <a:solidFill>
                          <a:srgbClr val="0D0D0D"/>
                        </a:solidFill>
                        <a:effectLst/>
                        <a:latin typeface="Cambria"/>
                        <a:ea typeface="Cambria"/>
                        <a:cs typeface="Times New Roman"/>
                      </a:endParaRP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200">
                        <a:solidFill>
                          <a:srgbClr val="0D0D0D"/>
                        </a:solidFill>
                        <a:effectLst/>
                        <a:latin typeface="Cambria"/>
                        <a:ea typeface="Cambria"/>
                        <a:cs typeface="Times New Roman"/>
                      </a:endParaRP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355525">
                <a:tc>
                  <a:txBody>
                    <a:bodyPr/>
                    <a:lstStyle/>
                    <a:p>
                      <a:pPr marL="0" marR="0">
                        <a:spcBef>
                          <a:spcPts val="200"/>
                        </a:spcBef>
                        <a:spcAft>
                          <a:spcPts val="200"/>
                        </a:spcAft>
                      </a:pPr>
                      <a:r>
                        <a:rPr lang="en-US" sz="700" b="1" i="1">
                          <a:solidFill>
                            <a:srgbClr val="0D0D0D"/>
                          </a:solidFill>
                          <a:effectLst/>
                          <a:latin typeface="Cambria"/>
                          <a:ea typeface="Cambria"/>
                          <a:cs typeface="Times New Roman"/>
                        </a:rPr>
                        <a:t> </a:t>
                      </a:r>
                      <a:endParaRPr lang="en-US" sz="700">
                        <a:solidFill>
                          <a:srgbClr val="0D0D0D"/>
                        </a:solidFill>
                        <a:effectLst/>
                        <a:latin typeface="Cambria"/>
                        <a:ea typeface="Cambria"/>
                        <a:cs typeface="Times New Roman"/>
                      </a:endParaRPr>
                    </a:p>
                    <a:p>
                      <a:pPr marL="0" marR="0">
                        <a:spcBef>
                          <a:spcPts val="200"/>
                        </a:spcBef>
                        <a:spcAft>
                          <a:spcPts val="200"/>
                        </a:spcAft>
                      </a:pPr>
                      <a:r>
                        <a:rPr lang="en-US" sz="700" b="1" i="1">
                          <a:solidFill>
                            <a:srgbClr val="0D0D0D"/>
                          </a:solidFill>
                          <a:effectLst/>
                          <a:latin typeface="Cambria"/>
                          <a:ea typeface="Cambria"/>
                          <a:cs typeface="Times New Roman"/>
                        </a:rPr>
                        <a:t>Letter B, Number 13, Shape Hexagon</a:t>
                      </a:r>
                      <a:endParaRPr lang="en-US" sz="700">
                        <a:solidFill>
                          <a:srgbClr val="0D0D0D"/>
                        </a:solidFill>
                        <a:effectLst/>
                        <a:latin typeface="Cambria"/>
                        <a:ea typeface="Cambria"/>
                        <a:cs typeface="Times New Roman"/>
                      </a:endParaRP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56884" marR="568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
            <a:ext cx="83820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769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16408" y="152400"/>
            <a:ext cx="4965192"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533400"/>
            <a:ext cx="4038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226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Any questions, comments, or ideas?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678180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372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28145"/>
            <a:ext cx="8686800" cy="1470025"/>
          </a:xfrm>
        </p:spPr>
        <p:txBody>
          <a:bodyPr>
            <a:normAutofit/>
          </a:bodyPr>
          <a:lstStyle/>
          <a:p>
            <a:r>
              <a:rPr lang="en-US" sz="5400" b="1" dirty="0" smtClean="0">
                <a:solidFill>
                  <a:schemeClr val="tx2"/>
                </a:solidFill>
                <a:effectLst>
                  <a:outerShdw blurRad="38100" dist="38100" dir="2700000" algn="tl">
                    <a:srgbClr val="000000">
                      <a:alpha val="43137"/>
                    </a:srgbClr>
                  </a:outerShdw>
                </a:effectLst>
              </a:rPr>
              <a:t>The </a:t>
            </a:r>
            <a:r>
              <a:rPr lang="en-US" sz="5400" b="1" i="1" dirty="0" smtClean="0">
                <a:solidFill>
                  <a:schemeClr val="tx2"/>
                </a:solidFill>
                <a:effectLst>
                  <a:outerShdw blurRad="38100" dist="38100" dir="2700000" algn="tl">
                    <a:srgbClr val="000000">
                      <a:alpha val="43137"/>
                    </a:srgbClr>
                  </a:outerShdw>
                </a:effectLst>
              </a:rPr>
              <a:t>ABC’S</a:t>
            </a:r>
            <a:r>
              <a:rPr lang="en-US" sz="5400" b="1" dirty="0" smtClean="0">
                <a:solidFill>
                  <a:schemeClr val="tx2"/>
                </a:solidFill>
                <a:effectLst>
                  <a:outerShdw blurRad="38100" dist="38100" dir="2700000" algn="tl">
                    <a:srgbClr val="000000">
                      <a:alpha val="43137"/>
                    </a:srgbClr>
                  </a:outerShdw>
                </a:effectLst>
              </a:rPr>
              <a:t> of </a:t>
            </a:r>
            <a:r>
              <a:rPr lang="en-US" sz="5400" b="1" i="1" dirty="0">
                <a:solidFill>
                  <a:schemeClr val="tx2"/>
                </a:solidFill>
                <a:effectLst>
                  <a:outerShdw blurRad="38100" dist="38100" dir="2700000" algn="tl">
                    <a:srgbClr val="000000">
                      <a:alpha val="43137"/>
                    </a:srgbClr>
                  </a:outerShdw>
                </a:effectLst>
              </a:rPr>
              <a:t>ECE </a:t>
            </a:r>
            <a:r>
              <a:rPr lang="en-US" sz="5400" b="1" dirty="0" smtClean="0">
                <a:solidFill>
                  <a:schemeClr val="tx2"/>
                </a:solidFill>
                <a:effectLst>
                  <a:outerShdw blurRad="38100" dist="38100" dir="2700000" algn="tl">
                    <a:srgbClr val="000000">
                      <a:alpha val="43137"/>
                    </a:srgbClr>
                  </a:outerShdw>
                </a:effectLst>
              </a:rPr>
              <a:t>with </a:t>
            </a:r>
            <a:r>
              <a:rPr lang="en-US" sz="5400" b="1" i="1" dirty="0" smtClean="0">
                <a:solidFill>
                  <a:schemeClr val="tx2"/>
                </a:solidFill>
                <a:effectLst>
                  <a:outerShdw blurRad="38100" dist="38100" dir="2700000" algn="tl">
                    <a:srgbClr val="000000">
                      <a:alpha val="43137"/>
                    </a:srgbClr>
                  </a:outerShdw>
                </a:effectLst>
              </a:rPr>
              <a:t>CDA</a:t>
            </a:r>
            <a:endParaRPr lang="en-US" sz="5400" b="1" i="1" dirty="0">
              <a:solidFill>
                <a:schemeClr val="tx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3810000"/>
            <a:ext cx="8001000" cy="1752600"/>
          </a:xfrm>
        </p:spPr>
        <p:txBody>
          <a:bodyPr>
            <a:noAutofit/>
          </a:bodyPr>
          <a:lstStyle/>
          <a:p>
            <a:r>
              <a:rPr lang="en-US" sz="4000" b="1" dirty="0" smtClean="0">
                <a:solidFill>
                  <a:schemeClr val="accent6">
                    <a:lumMod val="75000"/>
                  </a:schemeClr>
                </a:solidFill>
                <a:effectLst>
                  <a:outerShdw blurRad="38100" dist="38100" dir="2700000" algn="tl">
                    <a:srgbClr val="000000">
                      <a:alpha val="43137"/>
                    </a:srgbClr>
                  </a:outerShdw>
                </a:effectLst>
              </a:rPr>
              <a:t>“It </a:t>
            </a:r>
            <a:r>
              <a:rPr lang="en-US" sz="4000" b="1" dirty="0" smtClean="0">
                <a:solidFill>
                  <a:schemeClr val="accent6">
                    <a:lumMod val="75000"/>
                  </a:schemeClr>
                </a:solidFill>
                <a:effectLst>
                  <a:outerShdw blurRad="38100" dist="38100" dir="2700000" algn="tl">
                    <a:srgbClr val="000000">
                      <a:alpha val="43137"/>
                    </a:srgbClr>
                  </a:outerShdw>
                </a:effectLst>
              </a:rPr>
              <a:t>may sound like speaking whale, but grab an exit buddy and just keep swimming</a:t>
            </a:r>
            <a:r>
              <a:rPr lang="en-US" sz="4000" b="1" dirty="0" smtClean="0">
                <a:solidFill>
                  <a:schemeClr val="accent6">
                    <a:lumMod val="75000"/>
                  </a:schemeClr>
                </a:solidFill>
                <a:effectLst>
                  <a:outerShdw blurRad="38100" dist="38100" dir="2700000" algn="tl">
                    <a:srgbClr val="000000">
                      <a:alpha val="43137"/>
                    </a:srgbClr>
                  </a:outerShdw>
                </a:effectLst>
              </a:rPr>
              <a:t>.”</a:t>
            </a:r>
            <a:endParaRPr lang="en-US" sz="4000" b="1" dirty="0">
              <a:solidFill>
                <a:schemeClr val="accent6">
                  <a:lumMod val="75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2" t="5638" r="6786" b="18069"/>
          <a:stretch/>
        </p:blipFill>
        <p:spPr bwMode="auto">
          <a:xfrm>
            <a:off x="2438400" y="145473"/>
            <a:ext cx="422709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3147" y="5754469"/>
            <a:ext cx="8610499" cy="646331"/>
          </a:xfrm>
          <a:prstGeom prst="rect">
            <a:avLst/>
          </a:prstGeom>
          <a:noFill/>
        </p:spPr>
        <p:txBody>
          <a:bodyPr wrap="none" rtlCol="0">
            <a:spAutoFit/>
          </a:bodyPr>
          <a:lstStyle/>
          <a:p>
            <a:r>
              <a:rPr lang="en-US" dirty="0" smtClean="0"/>
              <a:t>Get </a:t>
            </a:r>
            <a:r>
              <a:rPr lang="en-US" dirty="0"/>
              <a:t>this </a:t>
            </a:r>
            <a:r>
              <a:rPr lang="en-US" dirty="0" smtClean="0"/>
              <a:t>handout at </a:t>
            </a:r>
            <a:r>
              <a:rPr lang="en-US" dirty="0" smtClean="0">
                <a:hlinkClick r:id="rId3"/>
              </a:rPr>
              <a:t>http</a:t>
            </a:r>
            <a:r>
              <a:rPr lang="en-US" dirty="0">
                <a:hlinkClick r:id="rId3"/>
              </a:rPr>
              <a:t>://</a:t>
            </a:r>
            <a:r>
              <a:rPr lang="en-US" dirty="0" smtClean="0">
                <a:hlinkClick r:id="rId3"/>
              </a:rPr>
              <a:t>www.schools.utah.gov/cte/facs_proceedings.html#child</a:t>
            </a:r>
            <a:r>
              <a:rPr lang="en-US" dirty="0" smtClean="0"/>
              <a:t> </a:t>
            </a:r>
            <a:endParaRPr lang="en-US" dirty="0"/>
          </a:p>
          <a:p>
            <a:r>
              <a:rPr lang="en-US" dirty="0" smtClean="0"/>
              <a:t>Get this presentation on </a:t>
            </a:r>
            <a:r>
              <a:rPr lang="en-US" dirty="0">
                <a:hlinkClick r:id="rId4"/>
              </a:rPr>
              <a:t>http://</a:t>
            </a:r>
            <a:r>
              <a:rPr lang="en-US" dirty="0" smtClean="0">
                <a:hlinkClick r:id="rId4"/>
              </a:rPr>
              <a:t>www.teacherspayteachers.com/Store/Stacy-Johnson-Facs</a:t>
            </a:r>
            <a:r>
              <a:rPr lang="en-US" dirty="0" smtClean="0"/>
              <a:t> </a:t>
            </a:r>
            <a:endParaRPr lang="en-US" dirty="0"/>
          </a:p>
        </p:txBody>
      </p:sp>
    </p:spTree>
    <p:extLst>
      <p:ext uri="{BB962C8B-B14F-4D97-AF65-F5344CB8AC3E}">
        <p14:creationId xmlns:p14="http://schemas.microsoft.com/office/powerpoint/2010/main" val="1221658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686800" cy="5562600"/>
          </a:xfrm>
        </p:spPr>
        <p:txBody>
          <a:bodyPr>
            <a:normAutofit fontScale="62500" lnSpcReduction="20000"/>
          </a:bodyPr>
          <a:lstStyle/>
          <a:p>
            <a:r>
              <a:rPr lang="en-US" dirty="0" smtClean="0"/>
              <a:t>The ECE program </a:t>
            </a:r>
            <a:r>
              <a:rPr lang="en-US" dirty="0"/>
              <a:t>taught with the </a:t>
            </a:r>
            <a:r>
              <a:rPr lang="en-US" dirty="0" smtClean="0"/>
              <a:t>CDA Training program provides the </a:t>
            </a:r>
            <a:r>
              <a:rPr lang="en-US" b="1" i="1" u="sng" dirty="0" smtClean="0">
                <a:solidFill>
                  <a:srgbClr val="FF0000"/>
                </a:solidFill>
                <a:effectLst>
                  <a:outerShdw blurRad="38100" dist="38100" dir="2700000" algn="tl">
                    <a:srgbClr val="000000">
                      <a:alpha val="43137"/>
                    </a:srgbClr>
                  </a:outerShdw>
                </a:effectLst>
              </a:rPr>
              <a:t>ABC’S</a:t>
            </a:r>
            <a:r>
              <a:rPr lang="en-US" dirty="0" smtClean="0"/>
              <a:t>                                                             </a:t>
            </a:r>
          </a:p>
          <a:p>
            <a:pPr marL="0" indent="0" algn="ctr">
              <a:buNone/>
            </a:pPr>
            <a:r>
              <a:rPr lang="en-US" sz="5700" b="1" dirty="0">
                <a:solidFill>
                  <a:schemeClr val="accent6">
                    <a:lumMod val="75000"/>
                  </a:schemeClr>
                </a:solidFill>
                <a:effectLst>
                  <a:outerShdw blurRad="38100" dist="38100" dir="2700000" algn="tl">
                    <a:srgbClr val="000000">
                      <a:alpha val="43137"/>
                    </a:srgbClr>
                  </a:outerShdw>
                </a:effectLst>
              </a:rPr>
              <a:t> </a:t>
            </a:r>
            <a:r>
              <a:rPr lang="en-US" sz="5700" b="1" dirty="0" smtClean="0">
                <a:solidFill>
                  <a:srgbClr val="FB199A"/>
                </a:solidFill>
                <a:effectLst>
                  <a:outerShdw blurRad="38100" dist="38100" dir="2700000" algn="tl">
                    <a:srgbClr val="000000">
                      <a:alpha val="43137"/>
                    </a:srgbClr>
                  </a:outerShdw>
                </a:effectLst>
              </a:rPr>
              <a:t>A</a:t>
            </a:r>
            <a:r>
              <a:rPr lang="en-US" sz="4600" dirty="0" smtClean="0"/>
              <a:t>mazing </a:t>
            </a:r>
            <a:r>
              <a:rPr lang="en-US" sz="5700" b="1" dirty="0" smtClean="0">
                <a:solidFill>
                  <a:srgbClr val="7030A0"/>
                </a:solidFill>
                <a:effectLst>
                  <a:outerShdw blurRad="38100" dist="38100" dir="2700000" algn="tl">
                    <a:srgbClr val="000000">
                      <a:alpha val="43137"/>
                    </a:srgbClr>
                  </a:outerShdw>
                </a:effectLst>
              </a:rPr>
              <a:t>B</a:t>
            </a:r>
            <a:r>
              <a:rPr lang="en-US" sz="4600" dirty="0" smtClean="0"/>
              <a:t>enefits to </a:t>
            </a:r>
            <a:r>
              <a:rPr lang="en-US" sz="5700" b="1" dirty="0" smtClean="0">
                <a:solidFill>
                  <a:srgbClr val="00B0F0"/>
                </a:solidFill>
                <a:effectLst>
                  <a:outerShdw blurRad="38100" dist="38100" dir="2700000" algn="tl">
                    <a:srgbClr val="000000">
                      <a:alpha val="43137"/>
                    </a:srgbClr>
                  </a:outerShdw>
                </a:effectLst>
              </a:rPr>
              <a:t>C</a:t>
            </a:r>
            <a:r>
              <a:rPr lang="en-US" sz="4600" dirty="0" smtClean="0"/>
              <a:t>hildren and  </a:t>
            </a:r>
            <a:r>
              <a:rPr lang="en-US" sz="5700" b="1" dirty="0">
                <a:solidFill>
                  <a:srgbClr val="00B050"/>
                </a:solidFill>
                <a:effectLst>
                  <a:outerShdw blurRad="38100" dist="38100" dir="2700000" algn="tl">
                    <a:srgbClr val="000000">
                      <a:alpha val="43137"/>
                    </a:srgbClr>
                  </a:outerShdw>
                </a:effectLst>
              </a:rPr>
              <a:t>S</a:t>
            </a:r>
            <a:r>
              <a:rPr lang="en-US" sz="4600" dirty="0"/>
              <a:t>tudents.</a:t>
            </a:r>
          </a:p>
          <a:p>
            <a:pPr marL="0" indent="0">
              <a:buNone/>
            </a:pPr>
            <a:r>
              <a:rPr lang="en-US" sz="700" dirty="0" smtClean="0"/>
              <a:t>                     </a:t>
            </a:r>
          </a:p>
          <a:p>
            <a:r>
              <a:rPr lang="en-US" b="1" dirty="0" smtClean="0"/>
              <a:t>As an Early Childhood Education Learning Center or Lab </a:t>
            </a:r>
            <a:r>
              <a:rPr lang="en-US" b="1" dirty="0"/>
              <a:t>S</a:t>
            </a:r>
            <a:r>
              <a:rPr lang="en-US" b="1" dirty="0" smtClean="0"/>
              <a:t>chool,</a:t>
            </a:r>
            <a:r>
              <a:rPr lang="en-US" dirty="0" smtClean="0"/>
              <a:t> </a:t>
            </a:r>
          </a:p>
          <a:p>
            <a:pPr lvl="1">
              <a:spcAft>
                <a:spcPts val="300"/>
              </a:spcAft>
            </a:pPr>
            <a:r>
              <a:rPr lang="en-US" b="1" dirty="0">
                <a:effectLst>
                  <a:outerShdw blurRad="38100" dist="38100" dir="2700000" algn="tl">
                    <a:srgbClr val="000000">
                      <a:alpha val="43137"/>
                    </a:srgbClr>
                  </a:outerShdw>
                </a:effectLst>
              </a:rPr>
              <a:t>W</a:t>
            </a:r>
            <a:r>
              <a:rPr lang="en-US" b="1" dirty="0" smtClean="0">
                <a:effectLst>
                  <a:outerShdw blurRad="38100" dist="38100" dir="2700000" algn="tl">
                    <a:srgbClr val="000000">
                      <a:alpha val="43137"/>
                    </a:srgbClr>
                  </a:outerShdw>
                </a:effectLst>
              </a:rPr>
              <a:t>e </a:t>
            </a:r>
            <a:r>
              <a:rPr lang="en-US" b="1" dirty="0">
                <a:effectLst>
                  <a:outerShdw blurRad="38100" dist="38100" dir="2700000" algn="tl">
                    <a:srgbClr val="000000">
                      <a:alpha val="43137"/>
                    </a:srgbClr>
                  </a:outerShdw>
                </a:effectLst>
              </a:rPr>
              <a:t>care </a:t>
            </a:r>
            <a:r>
              <a:rPr lang="en-US" dirty="0"/>
              <a:t>about the </a:t>
            </a:r>
            <a:r>
              <a:rPr lang="en-US" dirty="0" smtClean="0"/>
              <a:t>training and </a:t>
            </a:r>
            <a:r>
              <a:rPr lang="en-US" b="1" dirty="0" smtClean="0">
                <a:solidFill>
                  <a:srgbClr val="FFC000"/>
                </a:solidFill>
                <a:effectLst>
                  <a:outerShdw blurRad="38100" dist="38100" dir="2700000" algn="tl">
                    <a:srgbClr val="000000">
                      <a:alpha val="43137"/>
                    </a:srgbClr>
                  </a:outerShdw>
                </a:effectLst>
              </a:rPr>
              <a:t>experiences</a:t>
            </a:r>
            <a:r>
              <a:rPr lang="en-US" dirty="0" smtClean="0"/>
              <a:t> </a:t>
            </a:r>
            <a:r>
              <a:rPr lang="en-US" dirty="0"/>
              <a:t>of the </a:t>
            </a:r>
            <a:r>
              <a:rPr lang="en-US" b="1" dirty="0">
                <a:solidFill>
                  <a:srgbClr val="7030A0"/>
                </a:solidFill>
                <a:effectLst>
                  <a:outerShdw blurRad="38100" dist="38100" dir="2700000" algn="tl">
                    <a:srgbClr val="000000">
                      <a:alpha val="43137"/>
                    </a:srgbClr>
                  </a:outerShdw>
                </a:effectLst>
              </a:rPr>
              <a:t>students</a:t>
            </a:r>
            <a:r>
              <a:rPr lang="en-US" dirty="0"/>
              <a:t> </a:t>
            </a:r>
            <a:r>
              <a:rPr lang="en-US" dirty="0" smtClean="0"/>
              <a:t>connected with their future career paths. </a:t>
            </a:r>
          </a:p>
          <a:p>
            <a:pPr lvl="1">
              <a:spcAft>
                <a:spcPts val="300"/>
              </a:spcAft>
            </a:pPr>
            <a:r>
              <a:rPr lang="en-US" b="1" dirty="0" smtClean="0">
                <a:effectLst>
                  <a:outerShdw blurRad="38100" dist="38100" dir="2700000" algn="tl">
                    <a:srgbClr val="000000">
                      <a:alpha val="43137"/>
                    </a:srgbClr>
                  </a:outerShdw>
                </a:effectLst>
              </a:rPr>
              <a:t>We care</a:t>
            </a:r>
            <a:r>
              <a:rPr lang="en-US" b="1" dirty="0" smtClean="0"/>
              <a:t> </a:t>
            </a:r>
            <a:r>
              <a:rPr lang="en-US" dirty="0" smtClean="0"/>
              <a:t>about the </a:t>
            </a:r>
            <a:r>
              <a:rPr lang="en-US" b="1" dirty="0" smtClean="0">
                <a:solidFill>
                  <a:srgbClr val="FFC000"/>
                </a:solidFill>
                <a:effectLst>
                  <a:outerShdw blurRad="38100" dist="38100" dir="2700000" algn="tl">
                    <a:srgbClr val="000000">
                      <a:alpha val="43137"/>
                    </a:srgbClr>
                  </a:outerShdw>
                </a:effectLst>
              </a:rPr>
              <a:t>experiences</a:t>
            </a:r>
            <a:r>
              <a:rPr lang="en-US" dirty="0" smtClean="0"/>
              <a:t> of the </a:t>
            </a:r>
            <a:r>
              <a:rPr lang="en-US" b="1" dirty="0" smtClean="0">
                <a:solidFill>
                  <a:srgbClr val="7030A0"/>
                </a:solidFill>
                <a:effectLst>
                  <a:outerShdw blurRad="38100" dist="38100" dir="2700000" algn="tl">
                    <a:srgbClr val="000000">
                      <a:alpha val="43137"/>
                    </a:srgbClr>
                  </a:outerShdw>
                </a:effectLst>
              </a:rPr>
              <a:t>children</a:t>
            </a:r>
            <a:r>
              <a:rPr lang="en-US" dirty="0" smtClean="0"/>
              <a:t> enrolled in </a:t>
            </a:r>
            <a:r>
              <a:rPr lang="en-US" dirty="0"/>
              <a:t>the center </a:t>
            </a:r>
            <a:r>
              <a:rPr lang="en-US" dirty="0" smtClean="0"/>
              <a:t>and providing them with a solid developmental </a:t>
            </a:r>
            <a:r>
              <a:rPr lang="en-US" dirty="0"/>
              <a:t>foundation </a:t>
            </a:r>
            <a:r>
              <a:rPr lang="en-US" dirty="0" smtClean="0"/>
              <a:t>to support future endeavors. </a:t>
            </a:r>
          </a:p>
          <a:p>
            <a:pPr lvl="1">
              <a:spcAft>
                <a:spcPts val="300"/>
              </a:spcAft>
            </a:pPr>
            <a:r>
              <a:rPr lang="en-US" b="1" dirty="0" smtClean="0">
                <a:effectLst>
                  <a:outerShdw blurRad="38100" dist="38100" dir="2700000" algn="tl">
                    <a:srgbClr val="000000">
                      <a:alpha val="43137"/>
                    </a:srgbClr>
                  </a:outerShdw>
                </a:effectLst>
              </a:rPr>
              <a:t>We care </a:t>
            </a:r>
            <a:r>
              <a:rPr lang="en-US" dirty="0" smtClean="0"/>
              <a:t>about their </a:t>
            </a:r>
            <a:r>
              <a:rPr lang="en-US" b="1" dirty="0">
                <a:solidFill>
                  <a:srgbClr val="7030A0"/>
                </a:solidFill>
                <a:effectLst>
                  <a:outerShdw blurRad="38100" dist="38100" dir="2700000" algn="tl">
                    <a:srgbClr val="000000">
                      <a:alpha val="43137"/>
                    </a:srgbClr>
                  </a:outerShdw>
                </a:effectLst>
              </a:rPr>
              <a:t>parents</a:t>
            </a:r>
            <a:r>
              <a:rPr lang="en-US" dirty="0"/>
              <a:t> who </a:t>
            </a:r>
            <a:r>
              <a:rPr lang="en-US" dirty="0" smtClean="0"/>
              <a:t>have entrusted </a:t>
            </a:r>
            <a:r>
              <a:rPr lang="en-US" dirty="0"/>
              <a:t>us </a:t>
            </a:r>
            <a:r>
              <a:rPr lang="en-US" dirty="0" smtClean="0"/>
              <a:t>with their child to </a:t>
            </a:r>
            <a:r>
              <a:rPr lang="en-US" dirty="0"/>
              <a:t>provide the best </a:t>
            </a:r>
            <a:r>
              <a:rPr lang="en-US" dirty="0" smtClean="0"/>
              <a:t>care and </a:t>
            </a:r>
            <a:r>
              <a:rPr lang="en-US" b="1" dirty="0" smtClean="0">
                <a:solidFill>
                  <a:srgbClr val="FFC000"/>
                </a:solidFill>
                <a:effectLst>
                  <a:outerShdw blurRad="38100" dist="38100" dir="2700000" algn="tl">
                    <a:srgbClr val="000000">
                      <a:alpha val="43137"/>
                    </a:srgbClr>
                  </a:outerShdw>
                </a:effectLst>
              </a:rPr>
              <a:t>experiences</a:t>
            </a:r>
            <a:r>
              <a:rPr lang="en-US" dirty="0" smtClean="0"/>
              <a:t> possible for them and them alone.  </a:t>
            </a:r>
          </a:p>
          <a:p>
            <a:pPr marL="274320" lvl="1" indent="0">
              <a:buNone/>
            </a:pPr>
            <a:endParaRPr lang="en-US" dirty="0" smtClean="0"/>
          </a:p>
          <a:p>
            <a:r>
              <a:rPr lang="en-US" b="1" dirty="0" smtClean="0"/>
              <a:t>As professionals</a:t>
            </a:r>
          </a:p>
          <a:p>
            <a:pPr lvl="1">
              <a:spcAft>
                <a:spcPts val="300"/>
              </a:spcAft>
            </a:pPr>
            <a:r>
              <a:rPr lang="en-US" dirty="0" smtClean="0"/>
              <a:t>We </a:t>
            </a:r>
            <a:r>
              <a:rPr lang="en-US" b="1" dirty="0" smtClean="0">
                <a:solidFill>
                  <a:srgbClr val="7030A0"/>
                </a:solidFill>
                <a:effectLst>
                  <a:outerShdw blurRad="38100" dist="38100" dir="2700000" algn="tl">
                    <a:srgbClr val="000000">
                      <a:alpha val="43137"/>
                    </a:srgbClr>
                  </a:outerShdw>
                </a:effectLst>
              </a:rPr>
              <a:t>strengthen </a:t>
            </a:r>
            <a:r>
              <a:rPr lang="en-US" b="1" dirty="0">
                <a:solidFill>
                  <a:srgbClr val="7030A0"/>
                </a:solidFill>
                <a:effectLst>
                  <a:outerShdw blurRad="38100" dist="38100" dir="2700000" algn="tl">
                    <a:srgbClr val="000000">
                      <a:alpha val="43137"/>
                    </a:srgbClr>
                  </a:outerShdw>
                </a:effectLst>
              </a:rPr>
              <a:t>and support </a:t>
            </a:r>
            <a:r>
              <a:rPr lang="en-US" dirty="0" smtClean="0"/>
              <a:t>the ECE pathway </a:t>
            </a:r>
            <a:r>
              <a:rPr lang="en-US" b="1" dirty="0" smtClean="0">
                <a:solidFill>
                  <a:srgbClr val="FFC000"/>
                </a:solidFill>
                <a:effectLst>
                  <a:outerShdw blurRad="38100" dist="38100" dir="2700000" algn="tl">
                    <a:srgbClr val="000000">
                      <a:alpha val="43137"/>
                    </a:srgbClr>
                  </a:outerShdw>
                </a:effectLst>
              </a:rPr>
              <a:t>experience</a:t>
            </a:r>
            <a:r>
              <a:rPr lang="en-US" dirty="0" smtClean="0"/>
              <a:t> by implementing the CDA Training license which provides a </a:t>
            </a:r>
            <a:r>
              <a:rPr lang="en-US" b="1" dirty="0" smtClean="0">
                <a:solidFill>
                  <a:srgbClr val="7030A0"/>
                </a:solidFill>
                <a:effectLst>
                  <a:outerShdw blurRad="38100" dist="38100" dir="2700000" algn="tl">
                    <a:srgbClr val="000000">
                      <a:alpha val="43137"/>
                    </a:srgbClr>
                  </a:outerShdw>
                </a:effectLst>
              </a:rPr>
              <a:t>higher level of </a:t>
            </a:r>
            <a:r>
              <a:rPr lang="en-US" dirty="0" smtClean="0"/>
              <a:t>education</a:t>
            </a:r>
            <a:r>
              <a:rPr lang="en-US" dirty="0"/>
              <a:t>, practice, and </a:t>
            </a:r>
            <a:r>
              <a:rPr lang="en-US" dirty="0" smtClean="0"/>
              <a:t>preparation. </a:t>
            </a:r>
            <a:endParaRPr lang="en-US" b="1" dirty="0" smtClean="0">
              <a:solidFill>
                <a:srgbClr val="7030A0"/>
              </a:solidFill>
              <a:effectLst>
                <a:outerShdw blurRad="38100" dist="38100" dir="2700000" algn="tl">
                  <a:srgbClr val="000000">
                    <a:alpha val="43137"/>
                  </a:srgbClr>
                </a:outerShdw>
              </a:effectLst>
            </a:endParaRPr>
          </a:p>
          <a:p>
            <a:pPr lvl="1">
              <a:spcAft>
                <a:spcPts val="300"/>
              </a:spcAft>
            </a:pPr>
            <a:r>
              <a:rPr lang="en-US" dirty="0">
                <a:solidFill>
                  <a:schemeClr val="accent4">
                    <a:lumMod val="50000"/>
                  </a:schemeClr>
                </a:solidFill>
              </a:rPr>
              <a:t>The </a:t>
            </a:r>
            <a:r>
              <a:rPr lang="en-US" dirty="0" smtClean="0">
                <a:solidFill>
                  <a:schemeClr val="accent4">
                    <a:lumMod val="50000"/>
                  </a:schemeClr>
                </a:solidFill>
              </a:rPr>
              <a:t>CDA Training </a:t>
            </a:r>
            <a:r>
              <a:rPr lang="en-US" b="1" dirty="0">
                <a:solidFill>
                  <a:srgbClr val="FFC000"/>
                </a:solidFill>
                <a:effectLst>
                  <a:outerShdw blurRad="38100" dist="38100" dir="2700000" algn="tl">
                    <a:srgbClr val="000000">
                      <a:alpha val="43137"/>
                    </a:srgbClr>
                  </a:outerShdw>
                </a:effectLst>
              </a:rPr>
              <a:t>experience</a:t>
            </a:r>
            <a:r>
              <a:rPr lang="en-US" dirty="0">
                <a:solidFill>
                  <a:schemeClr val="accent4">
                    <a:lumMod val="50000"/>
                  </a:schemeClr>
                </a:solidFill>
              </a:rPr>
              <a:t> helps us to be </a:t>
            </a:r>
            <a:r>
              <a:rPr lang="en-US" b="1" dirty="0">
                <a:solidFill>
                  <a:srgbClr val="7030A0"/>
                </a:solidFill>
                <a:effectLst>
                  <a:outerShdw blurRad="38100" dist="38100" dir="2700000" algn="tl">
                    <a:srgbClr val="000000">
                      <a:alpha val="43137"/>
                    </a:srgbClr>
                  </a:outerShdw>
                </a:effectLst>
              </a:rPr>
              <a:t>noticed</a:t>
            </a:r>
            <a:r>
              <a:rPr lang="en-US" dirty="0">
                <a:solidFill>
                  <a:schemeClr val="accent4">
                    <a:lumMod val="50000"/>
                  </a:schemeClr>
                </a:solidFill>
              </a:rPr>
              <a:t> and </a:t>
            </a:r>
            <a:r>
              <a:rPr lang="en-US" b="1" dirty="0">
                <a:solidFill>
                  <a:srgbClr val="7030A0"/>
                </a:solidFill>
                <a:effectLst>
                  <a:outerShdw blurRad="38100" dist="38100" dir="2700000" algn="tl">
                    <a:srgbClr val="000000">
                      <a:alpha val="43137"/>
                    </a:srgbClr>
                  </a:outerShdw>
                </a:effectLst>
              </a:rPr>
              <a:t>taken more seriously </a:t>
            </a:r>
            <a:r>
              <a:rPr lang="en-US" dirty="0">
                <a:solidFill>
                  <a:schemeClr val="accent4">
                    <a:lumMod val="50000"/>
                  </a:schemeClr>
                </a:solidFill>
              </a:rPr>
              <a:t>by the outside industry that we are preparing and training </a:t>
            </a:r>
            <a:r>
              <a:rPr lang="en-US" dirty="0" smtClean="0">
                <a:solidFill>
                  <a:schemeClr val="accent4">
                    <a:lumMod val="50000"/>
                  </a:schemeClr>
                </a:solidFill>
              </a:rPr>
              <a:t>to possibly work </a:t>
            </a:r>
            <a:r>
              <a:rPr lang="en-US" dirty="0">
                <a:solidFill>
                  <a:schemeClr val="accent4">
                    <a:lumMod val="50000"/>
                  </a:schemeClr>
                </a:solidFill>
              </a:rPr>
              <a:t>in. </a:t>
            </a:r>
            <a:endParaRPr lang="en-US" dirty="0"/>
          </a:p>
          <a:p>
            <a:pPr lvl="1"/>
            <a:endParaRPr lang="en-US" b="1" dirty="0">
              <a:solidFill>
                <a:srgbClr val="7030A0"/>
              </a:solidFill>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3629824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990600"/>
          </a:xfrm>
        </p:spPr>
        <p:txBody>
          <a:bodyPr>
            <a:noAutofit/>
          </a:bodyPr>
          <a:lstStyle/>
          <a:p>
            <a:pPr algn="ctr"/>
            <a:r>
              <a:rPr lang="en-US" sz="3000" dirty="0" smtClean="0"/>
              <a:t>How will CDA training benefit me, my children, or the children I will work with in my future profession? </a:t>
            </a:r>
            <a:r>
              <a:rPr lang="en-US" sz="2000" dirty="0" smtClean="0"/>
              <a:t/>
            </a:r>
            <a:br>
              <a:rPr lang="en-US" sz="2000" dirty="0" smtClean="0"/>
            </a:br>
            <a:r>
              <a:rPr lang="en-US" sz="1800" dirty="0" smtClean="0"/>
              <a:t>(which encompasses careers NOT just  in the area of child care)</a:t>
            </a:r>
            <a:endParaRPr lang="en-US" sz="3200" dirty="0"/>
          </a:p>
        </p:txBody>
      </p:sp>
      <p:sp>
        <p:nvSpPr>
          <p:cNvPr id="3" name="Content Placeholder 2"/>
          <p:cNvSpPr>
            <a:spLocks noGrp="1"/>
          </p:cNvSpPr>
          <p:nvPr>
            <p:ph idx="1"/>
          </p:nvPr>
        </p:nvSpPr>
        <p:spPr>
          <a:xfrm>
            <a:off x="152400" y="1828800"/>
            <a:ext cx="5562600" cy="4876800"/>
          </a:xfrm>
        </p:spPr>
        <p:txBody>
          <a:bodyPr>
            <a:normAutofit fontScale="47500" lnSpcReduction="20000"/>
          </a:bodyPr>
          <a:lstStyle/>
          <a:p>
            <a:r>
              <a:rPr lang="en-US" b="1" dirty="0">
                <a:solidFill>
                  <a:srgbClr val="7030A0"/>
                </a:solidFill>
                <a:effectLst>
                  <a:outerShdw blurRad="38100" dist="38100" dir="2700000" algn="tl">
                    <a:srgbClr val="000000">
                      <a:alpha val="43137"/>
                    </a:srgbClr>
                  </a:outerShdw>
                </a:effectLst>
              </a:rPr>
              <a:t>Maybe you will just need a well paying job to help you get through college until you can really do the job that you want to do</a:t>
            </a:r>
            <a:r>
              <a:rPr lang="en-US" b="1" dirty="0" smtClean="0">
                <a:solidFill>
                  <a:srgbClr val="7030A0"/>
                </a:solidFill>
                <a:effectLst>
                  <a:outerShdw blurRad="38100" dist="38100" dir="2700000" algn="tl">
                    <a:srgbClr val="000000">
                      <a:alpha val="43137"/>
                    </a:srgbClr>
                  </a:outerShdw>
                </a:effectLst>
              </a:rPr>
              <a:t>.</a:t>
            </a:r>
          </a:p>
          <a:p>
            <a:pPr marL="0" indent="0">
              <a:buNone/>
            </a:pPr>
            <a:endParaRPr lang="en-US" sz="700" dirty="0"/>
          </a:p>
          <a:p>
            <a:pPr lvl="1"/>
            <a:r>
              <a:rPr lang="en-US" dirty="0" smtClean="0"/>
              <a:t>Children under 6 years old with both parents working:</a:t>
            </a:r>
          </a:p>
          <a:p>
            <a:pPr marL="457200" lvl="1" indent="0">
              <a:buNone/>
            </a:pPr>
            <a:r>
              <a:rPr lang="en-US" sz="2400" dirty="0" smtClean="0"/>
              <a:t>	</a:t>
            </a:r>
            <a:r>
              <a:rPr lang="en-US" dirty="0" smtClean="0"/>
              <a:t>Utah 50%          US  64%</a:t>
            </a:r>
          </a:p>
          <a:p>
            <a:pPr marL="457200" lvl="1" indent="0">
              <a:buNone/>
            </a:pPr>
            <a:endParaRPr lang="en-US" sz="700" dirty="0"/>
          </a:p>
          <a:p>
            <a:pPr lvl="1"/>
            <a:r>
              <a:rPr lang="en-US" dirty="0"/>
              <a:t>Children </a:t>
            </a:r>
            <a:r>
              <a:rPr lang="en-US" dirty="0" smtClean="0"/>
              <a:t>over </a:t>
            </a:r>
            <a:r>
              <a:rPr lang="en-US" dirty="0"/>
              <a:t>6 years old with both parents </a:t>
            </a:r>
            <a:r>
              <a:rPr lang="en-US" dirty="0" smtClean="0"/>
              <a:t>working and needing after school programs:</a:t>
            </a:r>
            <a:endParaRPr lang="en-US" dirty="0"/>
          </a:p>
          <a:p>
            <a:pPr marL="0" indent="0">
              <a:buNone/>
            </a:pPr>
            <a:r>
              <a:rPr lang="en-US" sz="2800" dirty="0" smtClean="0"/>
              <a:t>   	</a:t>
            </a:r>
            <a:r>
              <a:rPr lang="en-US" sz="2000" dirty="0" smtClean="0"/>
              <a:t>Utah  62.1%        US  71.2%</a:t>
            </a:r>
          </a:p>
          <a:p>
            <a:pPr marL="0" indent="0">
              <a:buNone/>
            </a:pPr>
            <a:endParaRPr lang="en-US" sz="2000" b="1" dirty="0" smtClean="0">
              <a:solidFill>
                <a:srgbClr val="FB199A"/>
              </a:solidFill>
              <a:effectLst>
                <a:outerShdw blurRad="38100" dist="38100" dir="2700000" algn="tl">
                  <a:srgbClr val="000000">
                    <a:alpha val="43137"/>
                  </a:srgbClr>
                </a:outerShdw>
              </a:effectLst>
            </a:endParaRPr>
          </a:p>
          <a:p>
            <a:pPr marL="0" indent="0">
              <a:buNone/>
            </a:pPr>
            <a:r>
              <a:rPr lang="en-US" sz="2000" b="1" dirty="0" smtClean="0">
                <a:solidFill>
                  <a:srgbClr val="FB199A"/>
                </a:solidFill>
                <a:effectLst>
                  <a:outerShdw blurRad="38100" dist="38100" dir="2700000" algn="tl">
                    <a:srgbClr val="000000">
                      <a:alpha val="43137"/>
                    </a:srgbClr>
                  </a:outerShdw>
                </a:effectLst>
              </a:rPr>
              <a:t>Terry </a:t>
            </a:r>
            <a:r>
              <a:rPr lang="en-US" sz="2000" b="1" dirty="0" smtClean="0">
                <a:solidFill>
                  <a:srgbClr val="FB199A"/>
                </a:solidFill>
                <a:effectLst>
                  <a:outerShdw blurRad="38100" dist="38100" dir="2700000" algn="tl">
                    <a:srgbClr val="000000">
                      <a:alpha val="43137"/>
                    </a:srgbClr>
                  </a:outerShdw>
                </a:effectLst>
              </a:rPr>
              <a:t>and I would love to see you just give two years of your experience to the industry to make a difference in the life of a child that may not get </a:t>
            </a:r>
            <a:r>
              <a:rPr lang="en-US" sz="2000" b="1" dirty="0" smtClean="0">
                <a:solidFill>
                  <a:srgbClr val="FB199A"/>
                </a:solidFill>
                <a:effectLst>
                  <a:outerShdw blurRad="38100" dist="38100" dir="2700000" algn="tl">
                    <a:srgbClr val="000000">
                      <a:alpha val="43137"/>
                    </a:srgbClr>
                  </a:outerShdw>
                </a:effectLst>
              </a:rPr>
              <a:t>a great beginning to their early childhood.</a:t>
            </a:r>
            <a:endParaRPr lang="en-US" sz="2000" b="1" dirty="0" smtClean="0">
              <a:solidFill>
                <a:srgbClr val="FB199A"/>
              </a:solidFill>
              <a:effectLst>
                <a:outerShdw blurRad="38100" dist="38100" dir="2700000" algn="tl">
                  <a:srgbClr val="000000">
                    <a:alpha val="43137"/>
                  </a:srgbClr>
                </a:outerShdw>
              </a:effectLst>
            </a:endParaRPr>
          </a:p>
          <a:p>
            <a:pPr marL="0" indent="0">
              <a:buNone/>
            </a:pPr>
            <a:endParaRPr lang="en-US" dirty="0" smtClean="0"/>
          </a:p>
          <a:p>
            <a:r>
              <a:rPr lang="en-US" b="1" dirty="0" smtClean="0">
                <a:solidFill>
                  <a:srgbClr val="0070C0"/>
                </a:solidFill>
                <a:effectLst>
                  <a:outerShdw blurRad="38100" dist="38100" dir="2700000" algn="tl">
                    <a:srgbClr val="000000">
                      <a:alpha val="43137"/>
                    </a:srgbClr>
                  </a:outerShdw>
                </a:effectLst>
              </a:rPr>
              <a:t>The career that you really want to do is </a:t>
            </a:r>
            <a:r>
              <a:rPr lang="en-US" b="1" dirty="0">
                <a:solidFill>
                  <a:srgbClr val="0070C0"/>
                </a:solidFill>
                <a:effectLst>
                  <a:outerShdw blurRad="38100" dist="38100" dir="2700000" algn="tl">
                    <a:srgbClr val="000000">
                      <a:alpha val="43137"/>
                    </a:srgbClr>
                  </a:outerShdw>
                </a:effectLst>
              </a:rPr>
              <a:t>not in the area of child care or early childhood </a:t>
            </a:r>
            <a:r>
              <a:rPr lang="en-US" b="1" dirty="0" smtClean="0">
                <a:solidFill>
                  <a:srgbClr val="0070C0"/>
                </a:solidFill>
                <a:effectLst>
                  <a:outerShdw blurRad="38100" dist="38100" dir="2700000" algn="tl">
                    <a:srgbClr val="000000">
                      <a:alpha val="43137"/>
                    </a:srgbClr>
                  </a:outerShdw>
                </a:effectLst>
              </a:rPr>
              <a:t>education but, it does involve working with children and families. </a:t>
            </a:r>
          </a:p>
          <a:p>
            <a:endParaRPr lang="en-US" dirty="0"/>
          </a:p>
          <a:p>
            <a:r>
              <a:rPr lang="en-US" b="1" dirty="0">
                <a:solidFill>
                  <a:srgbClr val="D5DA0E"/>
                </a:solidFill>
                <a:effectLst>
                  <a:outerShdw blurRad="38100" dist="38100" dir="2700000" algn="tl">
                    <a:srgbClr val="000000">
                      <a:alpha val="43137"/>
                    </a:srgbClr>
                  </a:outerShdw>
                </a:effectLst>
              </a:rPr>
              <a:t>The career that you really want to do </a:t>
            </a:r>
            <a:r>
              <a:rPr lang="en-US" b="1" dirty="0" smtClean="0">
                <a:solidFill>
                  <a:srgbClr val="D5DA0E"/>
                </a:solidFill>
                <a:effectLst>
                  <a:outerShdw blurRad="38100" dist="38100" dir="2700000" algn="tl">
                    <a:srgbClr val="000000">
                      <a:alpha val="43137"/>
                    </a:srgbClr>
                  </a:outerShdw>
                </a:effectLst>
              </a:rPr>
              <a:t>is in </a:t>
            </a:r>
            <a:r>
              <a:rPr lang="en-US" b="1" dirty="0">
                <a:solidFill>
                  <a:srgbClr val="D5DA0E"/>
                </a:solidFill>
                <a:effectLst>
                  <a:outerShdw blurRad="38100" dist="38100" dir="2700000" algn="tl">
                    <a:srgbClr val="000000">
                      <a:alpha val="43137"/>
                    </a:srgbClr>
                  </a:outerShdw>
                </a:effectLst>
              </a:rPr>
              <a:t>the area of child care or early childhood education</a:t>
            </a:r>
            <a:r>
              <a:rPr lang="en-US" b="1" dirty="0" smtClean="0">
                <a:solidFill>
                  <a:srgbClr val="D5DA0E"/>
                </a:solidFill>
                <a:effectLst>
                  <a:outerShdw blurRad="38100" dist="38100" dir="2700000" algn="tl">
                    <a:srgbClr val="000000">
                      <a:alpha val="43137"/>
                    </a:srgbClr>
                  </a:outerShdw>
                </a:effectLst>
              </a:rPr>
              <a:t>.</a:t>
            </a:r>
          </a:p>
          <a:p>
            <a:endParaRPr lang="en-US" dirty="0"/>
          </a:p>
          <a:p>
            <a:r>
              <a:rPr lang="en-US" b="1" dirty="0" smtClean="0">
                <a:solidFill>
                  <a:srgbClr val="EB5715"/>
                </a:solidFill>
                <a:effectLst>
                  <a:outerShdw blurRad="38100" dist="38100" dir="2700000" algn="tl">
                    <a:srgbClr val="000000">
                      <a:alpha val="43137"/>
                    </a:srgbClr>
                  </a:outerShdw>
                </a:effectLst>
              </a:rPr>
              <a:t>Your future plans include working with and caring for children in your own home.</a:t>
            </a:r>
            <a:endParaRPr lang="en-US" b="1" dirty="0">
              <a:solidFill>
                <a:srgbClr val="EB5715"/>
              </a:solidFill>
              <a:effectLst>
                <a:outerShdw blurRad="38100" dist="38100" dir="2700000" algn="tl">
                  <a:srgbClr val="000000">
                    <a:alpha val="43137"/>
                  </a:srgbClr>
                </a:outerShdw>
              </a:effectLst>
            </a:endParaRPr>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057400"/>
            <a:ext cx="315365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rot="2207808">
            <a:off x="4489310" y="4836243"/>
            <a:ext cx="5004450" cy="2423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noAutofit/>
          </a:bodyPr>
          <a:lstStyle/>
          <a:p>
            <a:pPr algn="ctr"/>
            <a:r>
              <a:rPr lang="en-US" sz="3200" b="1" dirty="0" smtClean="0"/>
              <a:t>Your CDA Training License began in Child Development so stick with me to finish it.</a:t>
            </a:r>
            <a:endParaRPr lang="en-US" sz="32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2133600"/>
            <a:ext cx="526607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 y="1524000"/>
            <a:ext cx="8610600" cy="369332"/>
          </a:xfrm>
          <a:prstGeom prst="rect">
            <a:avLst/>
          </a:prstGeom>
          <a:noFill/>
        </p:spPr>
        <p:txBody>
          <a:bodyPr wrap="square" rtlCol="0">
            <a:spAutoFit/>
          </a:bodyPr>
          <a:lstStyle/>
          <a:p>
            <a:r>
              <a:rPr lang="en-US" dirty="0" smtClean="0">
                <a:solidFill>
                  <a:srgbClr val="292934"/>
                </a:solidFill>
              </a:rPr>
              <a:t>Serious </a:t>
            </a:r>
            <a:r>
              <a:rPr lang="en-US" dirty="0" smtClean="0">
                <a:solidFill>
                  <a:srgbClr val="292934"/>
                </a:solidFill>
              </a:rPr>
              <a:t>about the CDA? Save </a:t>
            </a:r>
            <a:r>
              <a:rPr lang="en-US" dirty="0" smtClean="0">
                <a:solidFill>
                  <a:srgbClr val="292934"/>
                </a:solidFill>
              </a:rPr>
              <a:t>your </a:t>
            </a:r>
            <a:r>
              <a:rPr lang="en-US" b="1" dirty="0">
                <a:solidFill>
                  <a:srgbClr val="00B050"/>
                </a:solidFill>
                <a:effectLst>
                  <a:outerShdw blurRad="38100" dist="38100" dir="2700000" algn="tl">
                    <a:srgbClr val="000000">
                      <a:alpha val="43137"/>
                    </a:srgbClr>
                  </a:outerShdw>
                </a:effectLst>
              </a:rPr>
              <a:t>$</a:t>
            </a:r>
            <a:r>
              <a:rPr lang="en-US" b="1" dirty="0" smtClean="0">
                <a:solidFill>
                  <a:srgbClr val="00B050"/>
                </a:solidFill>
                <a:effectLst>
                  <a:outerShdw blurRad="38100" dist="38100" dir="2700000" algn="tl">
                    <a:srgbClr val="000000">
                      <a:alpha val="43137"/>
                    </a:srgbClr>
                  </a:outerShdw>
                </a:effectLst>
              </a:rPr>
              <a:t>$$$</a:t>
            </a:r>
            <a:r>
              <a:rPr lang="en-US" dirty="0" smtClean="0">
                <a:solidFill>
                  <a:srgbClr val="292934"/>
                </a:solidFill>
              </a:rPr>
              <a:t> </a:t>
            </a:r>
            <a:r>
              <a:rPr lang="en-US" dirty="0" smtClean="0">
                <a:solidFill>
                  <a:srgbClr val="292934"/>
                </a:solidFill>
              </a:rPr>
              <a:t>for </a:t>
            </a:r>
            <a:r>
              <a:rPr lang="en-US" dirty="0" smtClean="0">
                <a:solidFill>
                  <a:srgbClr val="292934"/>
                </a:solidFill>
              </a:rPr>
              <a:t>the </a:t>
            </a:r>
            <a:r>
              <a:rPr lang="en-US" b="1" i="1" dirty="0" smtClean="0">
                <a:solidFill>
                  <a:srgbClr val="00B050"/>
                </a:solidFill>
                <a:effectLst>
                  <a:outerShdw blurRad="38100" dist="38100" dir="2700000" algn="tl">
                    <a:srgbClr val="000000">
                      <a:alpha val="43137"/>
                    </a:srgbClr>
                  </a:outerShdw>
                </a:effectLst>
              </a:rPr>
              <a:t>$35.00  </a:t>
            </a:r>
            <a:r>
              <a:rPr lang="en-US" dirty="0">
                <a:solidFill>
                  <a:srgbClr val="292934"/>
                </a:solidFill>
              </a:rPr>
              <a:t>CDA </a:t>
            </a:r>
            <a:r>
              <a:rPr lang="en-US" dirty="0" smtClean="0">
                <a:solidFill>
                  <a:srgbClr val="292934"/>
                </a:solidFill>
              </a:rPr>
              <a:t>book and the </a:t>
            </a:r>
            <a:r>
              <a:rPr lang="en-US" b="1" i="1" dirty="0">
                <a:solidFill>
                  <a:srgbClr val="00B050"/>
                </a:solidFill>
                <a:effectLst>
                  <a:outerShdw blurRad="38100" dist="38100" dir="2700000" algn="tl">
                    <a:srgbClr val="000000">
                      <a:alpha val="43137"/>
                    </a:srgbClr>
                  </a:outerShdw>
                </a:effectLst>
              </a:rPr>
              <a:t>$</a:t>
            </a:r>
            <a:r>
              <a:rPr lang="en-US" b="1" i="1" dirty="0" smtClean="0">
                <a:solidFill>
                  <a:srgbClr val="00B050"/>
                </a:solidFill>
                <a:effectLst>
                  <a:outerShdw blurRad="38100" dist="38100" dir="2700000" algn="tl">
                    <a:srgbClr val="000000">
                      <a:alpha val="43137"/>
                    </a:srgbClr>
                  </a:outerShdw>
                </a:effectLst>
              </a:rPr>
              <a:t>425.00 </a:t>
            </a:r>
            <a:r>
              <a:rPr lang="en-US" dirty="0" smtClean="0">
                <a:solidFill>
                  <a:srgbClr val="292934"/>
                </a:solidFill>
              </a:rPr>
              <a:t>license.</a:t>
            </a:r>
            <a:endParaRPr lang="en-US" dirty="0">
              <a:solidFill>
                <a:srgbClr val="292934"/>
              </a:solidFill>
            </a:endParaRPr>
          </a:p>
        </p:txBody>
      </p:sp>
    </p:spTree>
    <p:extLst>
      <p:ext uri="{BB962C8B-B14F-4D97-AF65-F5344CB8AC3E}">
        <p14:creationId xmlns:p14="http://schemas.microsoft.com/office/powerpoint/2010/main" val="3332930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24826710"/>
              </p:ext>
            </p:extLst>
          </p:nvPr>
        </p:nvGraphicFramePr>
        <p:xfrm>
          <a:off x="0" y="712476"/>
          <a:ext cx="104394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28600" y="30018"/>
            <a:ext cx="8915400" cy="569387"/>
          </a:xfrm>
          <a:prstGeom prst="rect">
            <a:avLst/>
          </a:prstGeom>
        </p:spPr>
        <p:txBody>
          <a:bodyPr wrap="square">
            <a:spAutoFit/>
          </a:bodyPr>
          <a:lstStyle/>
          <a:p>
            <a:pPr lvl="0" algn="ctr"/>
            <a:r>
              <a:rPr lang="en-US" b="1" dirty="0" smtClean="0">
                <a:effectLst>
                  <a:outerShdw blurRad="38100" dist="38100" dir="2700000" algn="tl">
                    <a:srgbClr val="000000">
                      <a:alpha val="43137"/>
                    </a:srgbClr>
                  </a:outerShdw>
                </a:effectLst>
              </a:rPr>
              <a:t>ECE </a:t>
            </a:r>
            <a:r>
              <a:rPr lang="en-US" b="1" dirty="0">
                <a:effectLst>
                  <a:outerShdw blurRad="38100" dist="38100" dir="2700000" algn="tl">
                    <a:srgbClr val="000000">
                      <a:alpha val="43137"/>
                    </a:srgbClr>
                  </a:outerShdw>
                </a:effectLst>
              </a:rPr>
              <a:t>Pathway Courses  </a:t>
            </a:r>
            <a:endParaRPr lang="en-US" dirty="0">
              <a:effectLst>
                <a:outerShdw blurRad="38100" dist="38100" dir="2700000" algn="tl">
                  <a:srgbClr val="000000">
                    <a:alpha val="43137"/>
                  </a:srgbClr>
                </a:outerShdw>
              </a:effectLst>
            </a:endParaRPr>
          </a:p>
          <a:p>
            <a:pPr lvl="0" algn="ctr"/>
            <a:r>
              <a:rPr lang="en-US" sz="1300" i="1" dirty="0" smtClean="0"/>
              <a:t>         Career </a:t>
            </a:r>
            <a:r>
              <a:rPr lang="en-US" sz="1300" i="1" dirty="0"/>
              <a:t>Focus:  medical, education, child care, psychology, social work, parenting, or any career that has to do with children.</a:t>
            </a:r>
            <a:endParaRPr lang="en-US" sz="1300" dirty="0"/>
          </a:p>
        </p:txBody>
      </p:sp>
    </p:spTree>
    <p:extLst>
      <p:ext uri="{BB962C8B-B14F-4D97-AF65-F5344CB8AC3E}">
        <p14:creationId xmlns:p14="http://schemas.microsoft.com/office/powerpoint/2010/main" val="142116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CDA Pathway </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How do we help our students get their CDA training and license?</a:t>
            </a:r>
          </a:p>
          <a:p>
            <a:r>
              <a:rPr lang="en-US" dirty="0" smtClean="0"/>
              <a:t> </a:t>
            </a:r>
          </a:p>
          <a:p>
            <a:r>
              <a:rPr lang="en-US" dirty="0" smtClean="0"/>
              <a:t>How does the CDA Training fit into the ECE pathway?</a:t>
            </a:r>
            <a:endParaRPr lang="en-US" dirty="0"/>
          </a:p>
        </p:txBody>
      </p:sp>
    </p:spTree>
    <p:extLst>
      <p:ext uri="{BB962C8B-B14F-4D97-AF65-F5344CB8AC3E}">
        <p14:creationId xmlns:p14="http://schemas.microsoft.com/office/powerpoint/2010/main" val="309514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143000"/>
          </a:xfrm>
        </p:spPr>
        <p:txBody>
          <a:bodyPr>
            <a:normAutofit fontScale="90000"/>
          </a:bodyPr>
          <a:lstStyle/>
          <a:p>
            <a:r>
              <a:rPr lang="en-US" b="1" dirty="0" smtClean="0">
                <a:solidFill>
                  <a:schemeClr val="accent6"/>
                </a:solidFill>
                <a:effectLst>
                  <a:outerShdw blurRad="38100" dist="38100" dir="2700000" algn="tl">
                    <a:srgbClr val="000000">
                      <a:alpha val="43137"/>
                    </a:srgbClr>
                  </a:outerShdw>
                </a:effectLst>
              </a:rPr>
              <a:t>Child Development</a:t>
            </a:r>
            <a:br>
              <a:rPr lang="en-US" b="1" dirty="0" smtClean="0">
                <a:solidFill>
                  <a:schemeClr val="accent6"/>
                </a:solidFill>
                <a:effectLst>
                  <a:outerShdw blurRad="38100" dist="38100" dir="2700000" algn="tl">
                    <a:srgbClr val="000000">
                      <a:alpha val="43137"/>
                    </a:srgbClr>
                  </a:outerShdw>
                </a:effectLst>
              </a:rPr>
            </a:br>
            <a:r>
              <a:rPr lang="en-US" sz="3100" b="1" dirty="0" smtClean="0">
                <a:solidFill>
                  <a:schemeClr val="accent6"/>
                </a:solidFill>
                <a:effectLst>
                  <a:outerShdw blurRad="38100" dist="38100" dir="2700000" algn="tl">
                    <a:srgbClr val="000000">
                      <a:alpha val="43137"/>
                    </a:srgbClr>
                  </a:outerShdw>
                </a:effectLst>
              </a:rPr>
              <a:t>Level 1 in the pathway</a:t>
            </a:r>
            <a:endParaRPr lang="en-US" b="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219200"/>
            <a:ext cx="8763000" cy="4525963"/>
          </a:xfrm>
        </p:spPr>
        <p:txBody>
          <a:bodyPr/>
          <a:lstStyle/>
          <a:p>
            <a:r>
              <a:rPr lang="en-US" b="1" dirty="0" smtClean="0">
                <a:solidFill>
                  <a:schemeClr val="accent4">
                    <a:lumMod val="60000"/>
                    <a:lumOff val="40000"/>
                  </a:schemeClr>
                </a:solidFill>
                <a:effectLst>
                  <a:outerShdw blurRad="38100" dist="38100" dir="2700000" algn="tl">
                    <a:srgbClr val="000000">
                      <a:alpha val="43137"/>
                    </a:srgbClr>
                  </a:outerShdw>
                </a:effectLst>
              </a:rPr>
              <a:t>Showing </a:t>
            </a:r>
            <a:r>
              <a:rPr lang="en-US" dirty="0" smtClean="0"/>
              <a:t>and </a:t>
            </a:r>
            <a:r>
              <a:rPr lang="en-US" b="1" dirty="0" smtClean="0">
                <a:solidFill>
                  <a:schemeClr val="accent4">
                    <a:lumMod val="60000"/>
                    <a:lumOff val="40000"/>
                  </a:schemeClr>
                </a:solidFill>
                <a:effectLst>
                  <a:outerShdw blurRad="38100" dist="38100" dir="2700000" algn="tl">
                    <a:srgbClr val="000000">
                      <a:alpha val="43137"/>
                    </a:srgbClr>
                  </a:outerShdw>
                </a:effectLst>
              </a:rPr>
              <a:t>Teaching</a:t>
            </a:r>
            <a:r>
              <a:rPr lang="en-US" dirty="0" smtClean="0"/>
              <a:t> (CD education</a:t>
            </a:r>
            <a:r>
              <a:rPr lang="en-US" dirty="0"/>
              <a:t>) mixed with </a:t>
            </a:r>
            <a:r>
              <a:rPr lang="en-US" dirty="0" smtClean="0"/>
              <a:t>introductory hands </a:t>
            </a:r>
            <a:r>
              <a:rPr lang="en-US" dirty="0"/>
              <a:t>on </a:t>
            </a:r>
            <a:r>
              <a:rPr lang="en-US" b="1" dirty="0" smtClean="0">
                <a:solidFill>
                  <a:schemeClr val="accent4">
                    <a:lumMod val="60000"/>
                    <a:lumOff val="40000"/>
                  </a:schemeClr>
                </a:solidFill>
                <a:effectLst>
                  <a:outerShdw blurRad="38100" dist="38100" dir="2700000" algn="tl">
                    <a:srgbClr val="000000">
                      <a:alpha val="43137"/>
                    </a:srgbClr>
                  </a:outerShdw>
                </a:effectLst>
              </a:rPr>
              <a:t>involvement</a:t>
            </a:r>
            <a:r>
              <a:rPr lang="en-US" dirty="0" smtClean="0"/>
              <a:t> (experience).</a:t>
            </a:r>
          </a:p>
          <a:p>
            <a:pPr lvl="1"/>
            <a:r>
              <a:rPr lang="en-US" dirty="0" smtClean="0"/>
              <a:t>The </a:t>
            </a:r>
            <a:r>
              <a:rPr lang="en-US" dirty="0"/>
              <a:t>students get a </a:t>
            </a:r>
            <a:r>
              <a:rPr lang="en-US" b="1" dirty="0"/>
              <a:t>preparatory taste of the child care training center</a:t>
            </a:r>
            <a:r>
              <a:rPr lang="en-US" dirty="0"/>
              <a:t> </a:t>
            </a:r>
            <a:r>
              <a:rPr lang="en-US" dirty="0" smtClean="0"/>
              <a:t>through </a:t>
            </a:r>
            <a:r>
              <a:rPr lang="en-US" i="1" dirty="0" smtClean="0"/>
              <a:t>instruction</a:t>
            </a:r>
            <a:r>
              <a:rPr lang="en-US" dirty="0" smtClean="0"/>
              <a:t>, </a:t>
            </a:r>
            <a:r>
              <a:rPr lang="en-US" i="1" dirty="0" smtClean="0"/>
              <a:t>in class child activities</a:t>
            </a:r>
            <a:r>
              <a:rPr lang="en-US" dirty="0" smtClean="0"/>
              <a:t>, </a:t>
            </a:r>
            <a:r>
              <a:rPr lang="en-US" i="1" dirty="0" smtClean="0"/>
              <a:t>child </a:t>
            </a:r>
            <a:r>
              <a:rPr lang="en-US" i="1" dirty="0"/>
              <a:t>observations</a:t>
            </a:r>
            <a:r>
              <a:rPr lang="en-US" dirty="0"/>
              <a:t>, a group </a:t>
            </a:r>
            <a:r>
              <a:rPr lang="en-US" i="1" dirty="0"/>
              <a:t>teaching experience</a:t>
            </a:r>
            <a:r>
              <a:rPr lang="en-US" dirty="0"/>
              <a:t>, and offering their </a:t>
            </a:r>
            <a:r>
              <a:rPr lang="en-US" i="1" dirty="0"/>
              <a:t>help anytime </a:t>
            </a:r>
            <a:r>
              <a:rPr lang="en-US" dirty="0"/>
              <a:t>that the center is </a:t>
            </a:r>
            <a:r>
              <a:rPr lang="en-US" i="1" u="sng" dirty="0"/>
              <a:t>low on ratio numbers</a:t>
            </a:r>
            <a:r>
              <a:rPr lang="en-US" dirty="0" smtClean="0"/>
              <a:t>.</a:t>
            </a:r>
          </a:p>
          <a:p>
            <a:pPr lvl="2"/>
            <a:r>
              <a:rPr lang="en-US" dirty="0"/>
              <a:t>An </a:t>
            </a:r>
            <a:r>
              <a:rPr lang="en-US" b="1" dirty="0"/>
              <a:t>ECE 2 section </a:t>
            </a:r>
            <a:r>
              <a:rPr lang="en-US" dirty="0"/>
              <a:t>is run during the same time as this </a:t>
            </a:r>
            <a:r>
              <a:rPr lang="en-US" dirty="0" smtClean="0"/>
              <a:t>course to train and assist the “visiting” CD students. </a:t>
            </a:r>
            <a:endParaRPr lang="en-US" dirty="0"/>
          </a:p>
          <a:p>
            <a:pPr lvl="1"/>
            <a:endParaRPr lang="en-US" dirty="0"/>
          </a:p>
          <a:p>
            <a:pPr lvl="1"/>
            <a:endParaRPr lang="en-US" dirty="0" smtClean="0"/>
          </a:p>
          <a:p>
            <a:endParaRPr lang="en-US" dirty="0" smtClean="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99142" y="133350"/>
            <a:ext cx="1551396"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9289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254</TotalTime>
  <Words>2855</Words>
  <Application>Microsoft Office PowerPoint</Application>
  <PresentationFormat>On-screen Show (4:3)</PresentationFormat>
  <Paragraphs>326</Paragraphs>
  <Slides>24</Slides>
  <Notes>6</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Adjacency</vt:lpstr>
      <vt:lpstr>Office Theme</vt:lpstr>
      <vt:lpstr>What Students are saying about the CDA Training</vt:lpstr>
      <vt:lpstr>  CDA Training</vt:lpstr>
      <vt:lpstr>The ABC’S of ECE with CDA</vt:lpstr>
      <vt:lpstr>PowerPoint Presentation</vt:lpstr>
      <vt:lpstr>How will CDA training benefit me, my children, or the children I will work with in my future profession?  (which encompasses careers NOT just  in the area of child care)</vt:lpstr>
      <vt:lpstr>Your CDA Training License began in Child Development so stick with me to finish it.</vt:lpstr>
      <vt:lpstr>PowerPoint Presentation</vt:lpstr>
      <vt:lpstr>CDA Pathway </vt:lpstr>
      <vt:lpstr>Child Development Level 1 in the pathway</vt:lpstr>
      <vt:lpstr>PowerPoint Presentation</vt:lpstr>
      <vt:lpstr>ECE A Level 2 in the pathway</vt:lpstr>
      <vt:lpstr>PowerPoint Presentation</vt:lpstr>
      <vt:lpstr>ECE B  Level 3 in the pathway</vt:lpstr>
      <vt:lpstr>PowerPoint Presentation</vt:lpstr>
      <vt:lpstr>ECE 2 (or C for center) Level 4 in the pathway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comments, or ideas?</vt:lpstr>
    </vt:vector>
  </TitlesOfParts>
  <Company>Davis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and CDA Pathway</dc:title>
  <dc:creator>DSD</dc:creator>
  <cp:lastModifiedBy>DSD</cp:lastModifiedBy>
  <cp:revision>90</cp:revision>
  <cp:lastPrinted>2015-05-15T14:56:09Z</cp:lastPrinted>
  <dcterms:created xsi:type="dcterms:W3CDTF">2015-05-14T15:15:20Z</dcterms:created>
  <dcterms:modified xsi:type="dcterms:W3CDTF">2015-05-22T21:15:23Z</dcterms:modified>
</cp:coreProperties>
</file>